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ppt/revisionInfo.xml" ContentType="application/vnd.ms-powerpoint.revisioninfo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F48941-C015-9437-197F-50E433D814F5}" v="18" dt="2022-11-29T15:40:38.079"/>
    <p1510:client id="{13A394CD-5620-40D4-8CA9-7FB5EE1A20C1}" v="237" dt="2022-11-29T13:41:49.984"/>
    <p1510:client id="{87FB2D62-3593-5824-B225-1E50104D91FB}" v="328" dt="2022-11-29T13:58:41.1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6623" autoAdjust="0"/>
  </p:normalViewPr>
  <p:slideViewPr>
    <p:cSldViewPr snapToGrid="0">
      <p:cViewPr varScale="1">
        <p:scale>
          <a:sx n="85" d="100"/>
          <a:sy n="85" d="100"/>
        </p:scale>
        <p:origin x="120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973C5E-2F13-4998-8D82-3D8DFD7B44F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4404B1-D8C0-4A74-A1A8-CC066404255A}">
      <dgm:prSet/>
      <dgm:spPr/>
      <dgm:t>
        <a:bodyPr/>
        <a:lstStyle/>
        <a:p>
          <a:r>
            <a:rPr lang="en-US" dirty="0"/>
            <a:t>Les </a:t>
          </a:r>
          <a:r>
            <a:rPr lang="en-US" dirty="0" err="1"/>
            <a:t>failles</a:t>
          </a:r>
          <a:r>
            <a:rPr lang="en-US" dirty="0"/>
            <a:t> de </a:t>
          </a:r>
          <a:r>
            <a:rPr lang="en-US" dirty="0" err="1"/>
            <a:t>sécurité</a:t>
          </a:r>
          <a:r>
            <a:rPr lang="en-US" dirty="0"/>
            <a:t> :</a:t>
          </a:r>
        </a:p>
      </dgm:t>
    </dgm:pt>
    <dgm:pt modelId="{AFDEE8FA-F9E6-4578-A98C-63ABDAA4FCA6}" type="parTrans" cxnId="{A8A8960E-1B8D-42B0-9506-275D68EA34F3}">
      <dgm:prSet/>
      <dgm:spPr/>
      <dgm:t>
        <a:bodyPr/>
        <a:lstStyle/>
        <a:p>
          <a:endParaRPr lang="en-US"/>
        </a:p>
      </dgm:t>
    </dgm:pt>
    <dgm:pt modelId="{DBEE84FF-19F5-4AF3-A569-5113F2C840F2}" type="sibTrans" cxnId="{A8A8960E-1B8D-42B0-9506-275D68EA34F3}">
      <dgm:prSet/>
      <dgm:spPr/>
      <dgm:t>
        <a:bodyPr/>
        <a:lstStyle/>
        <a:p>
          <a:endParaRPr lang="en-US"/>
        </a:p>
      </dgm:t>
    </dgm:pt>
    <dgm:pt modelId="{5DC0A34A-74F2-403C-A45D-9CBEC0E39046}">
      <dgm:prSet/>
      <dgm:spPr/>
      <dgm:t>
        <a:bodyPr/>
        <a:lstStyle/>
        <a:p>
          <a:pPr rtl="0"/>
          <a:r>
            <a:rPr lang="en-US" dirty="0"/>
            <a:t>Les pirates utilisent des </a:t>
          </a:r>
          <a:r>
            <a:rPr lang="en-US" dirty="0" err="1"/>
            <a:t>failles</a:t>
          </a:r>
          <a:r>
            <a:rPr lang="en-US" dirty="0"/>
            <a:t> de </a:t>
          </a:r>
          <a:r>
            <a:rPr lang="en-US" dirty="0" err="1"/>
            <a:t>sécurité</a:t>
          </a:r>
          <a:r>
            <a:rPr lang="en-US" dirty="0"/>
            <a:t>. Les </a:t>
          </a:r>
          <a:r>
            <a:rPr lang="en-US" dirty="0" err="1"/>
            <a:t>failles</a:t>
          </a:r>
          <a:r>
            <a:rPr lang="en-US" dirty="0"/>
            <a:t> de </a:t>
          </a:r>
          <a:r>
            <a:rPr lang="en-US" dirty="0" err="1"/>
            <a:t>sécurité</a:t>
          </a:r>
          <a:r>
            <a:rPr lang="en-US" dirty="0"/>
            <a:t> </a:t>
          </a:r>
          <a:r>
            <a:rPr lang="en-US" dirty="0" err="1"/>
            <a:t>peuvent</a:t>
          </a:r>
          <a:r>
            <a:rPr lang="en-US" dirty="0"/>
            <a:t> </a:t>
          </a:r>
          <a:r>
            <a:rPr lang="en-US" dirty="0" err="1"/>
            <a:t>être</a:t>
          </a:r>
          <a:r>
            <a:rPr lang="en-US" dirty="0"/>
            <a:t> </a:t>
          </a:r>
          <a:r>
            <a:rPr lang="en-US" dirty="0" err="1"/>
            <a:t>provoquées</a:t>
          </a:r>
          <a:r>
            <a:rPr lang="en-US" dirty="0"/>
            <a:t> par un </a:t>
          </a:r>
          <a:r>
            <a:rPr lang="en-US" dirty="0" err="1"/>
            <a:t>défaut</a:t>
          </a:r>
          <a:r>
            <a:rPr lang="en-US" dirty="0"/>
            <a:t> matériel </a:t>
          </a:r>
          <a:r>
            <a:rPr lang="en-US" dirty="0" err="1"/>
            <a:t>ou</a:t>
          </a:r>
          <a:r>
            <a:rPr lang="en-US" dirty="0"/>
            <a:t> </a:t>
          </a:r>
          <a:r>
            <a:rPr lang="en-US" dirty="0" err="1"/>
            <a:t>logiciel</a:t>
          </a:r>
          <a:r>
            <a:rPr lang="en-US" dirty="0"/>
            <a:t>.</a:t>
          </a:r>
        </a:p>
      </dgm:t>
    </dgm:pt>
    <dgm:pt modelId="{CA583CF5-F6D4-4CD0-AB32-084B3C06DE98}" type="parTrans" cxnId="{E3EAACFA-D00D-4F17-A3B0-CF253F1D99D4}">
      <dgm:prSet/>
      <dgm:spPr/>
      <dgm:t>
        <a:bodyPr/>
        <a:lstStyle/>
        <a:p>
          <a:endParaRPr lang="en-US"/>
        </a:p>
      </dgm:t>
    </dgm:pt>
    <dgm:pt modelId="{3FB9240B-A70B-4547-8069-ACF8AAF0C647}" type="sibTrans" cxnId="{E3EAACFA-D00D-4F17-A3B0-CF253F1D99D4}">
      <dgm:prSet/>
      <dgm:spPr/>
      <dgm:t>
        <a:bodyPr/>
        <a:lstStyle/>
        <a:p>
          <a:endParaRPr lang="en-US"/>
        </a:p>
      </dgm:t>
    </dgm:pt>
    <dgm:pt modelId="{29252948-897E-45D3-9168-81EF33A0AEDD}">
      <dgm:prSet phldr="0"/>
      <dgm:spPr/>
      <dgm:t>
        <a:bodyPr/>
        <a:lstStyle/>
        <a:p>
          <a:pPr rtl="0"/>
          <a:r>
            <a:rPr lang="en-US" dirty="0">
              <a:latin typeface="Century Gothic" panose="020B0502020202020204"/>
            </a:rPr>
            <a:t>90 % des </a:t>
          </a:r>
          <a:r>
            <a:rPr lang="en-US" dirty="0" err="1">
              <a:latin typeface="Century Gothic" panose="020B0502020202020204"/>
            </a:rPr>
            <a:t>failles</a:t>
          </a:r>
          <a:r>
            <a:rPr lang="en-US" dirty="0">
              <a:latin typeface="Century Gothic" panose="020B0502020202020204"/>
            </a:rPr>
            <a:t> </a:t>
          </a:r>
          <a:r>
            <a:rPr lang="en-US" dirty="0" err="1">
              <a:latin typeface="Century Gothic" panose="020B0502020202020204"/>
            </a:rPr>
            <a:t>sont</a:t>
          </a:r>
          <a:r>
            <a:rPr lang="en-US" dirty="0">
              <a:latin typeface="Century Gothic" panose="020B0502020202020204"/>
            </a:rPr>
            <a:t> </a:t>
          </a:r>
          <a:r>
            <a:rPr lang="en-US" dirty="0" err="1">
              <a:latin typeface="Century Gothic" panose="020B0502020202020204"/>
            </a:rPr>
            <a:t>provoquées</a:t>
          </a:r>
          <a:r>
            <a:rPr lang="en-US" dirty="0">
              <a:latin typeface="Century Gothic" panose="020B0502020202020204"/>
            </a:rPr>
            <a:t> par les utilisateurs.</a:t>
          </a:r>
          <a:endParaRPr lang="en-US" dirty="0"/>
        </a:p>
      </dgm:t>
    </dgm:pt>
    <dgm:pt modelId="{6D11DDC6-318D-4A6E-BBED-C4BDD2ABD1FA}" type="parTrans" cxnId="{B74C01E1-54AF-463B-899C-C14D8DC41CB2}">
      <dgm:prSet/>
      <dgm:spPr/>
      <dgm:t>
        <a:bodyPr/>
        <a:lstStyle/>
        <a:p>
          <a:endParaRPr lang="en-US"/>
        </a:p>
      </dgm:t>
    </dgm:pt>
    <dgm:pt modelId="{0744A1B9-1FDB-438D-A01D-AE2701D267DB}" type="sibTrans" cxnId="{B74C01E1-54AF-463B-899C-C14D8DC41CB2}">
      <dgm:prSet/>
      <dgm:spPr/>
      <dgm:t>
        <a:bodyPr/>
        <a:lstStyle/>
        <a:p>
          <a:endParaRPr lang="en-US"/>
        </a:p>
      </dgm:t>
    </dgm:pt>
    <dgm:pt modelId="{3D19AA47-BCB5-42D2-90CE-E0C18BB4FE06}" type="pres">
      <dgm:prSet presAssocID="{D9973C5E-2F13-4998-8D82-3D8DFD7B44F9}" presName="vert0" presStyleCnt="0">
        <dgm:presLayoutVars>
          <dgm:dir/>
          <dgm:animOne val="branch"/>
          <dgm:animLvl val="lvl"/>
        </dgm:presLayoutVars>
      </dgm:prSet>
      <dgm:spPr/>
    </dgm:pt>
    <dgm:pt modelId="{0D2E5C39-658B-4191-A598-A7A340C737B2}" type="pres">
      <dgm:prSet presAssocID="{CC4404B1-D8C0-4A74-A1A8-CC066404255A}" presName="thickLine" presStyleLbl="alignNode1" presStyleIdx="0" presStyleCnt="3"/>
      <dgm:spPr/>
    </dgm:pt>
    <dgm:pt modelId="{98B874BD-1BF2-4735-899C-1F138F9A57F5}" type="pres">
      <dgm:prSet presAssocID="{CC4404B1-D8C0-4A74-A1A8-CC066404255A}" presName="horz1" presStyleCnt="0"/>
      <dgm:spPr/>
    </dgm:pt>
    <dgm:pt modelId="{62B6F876-64FA-4F9D-A3CF-700717435EAD}" type="pres">
      <dgm:prSet presAssocID="{CC4404B1-D8C0-4A74-A1A8-CC066404255A}" presName="tx1" presStyleLbl="revTx" presStyleIdx="0" presStyleCnt="3"/>
      <dgm:spPr/>
    </dgm:pt>
    <dgm:pt modelId="{5F35FA1F-FBC4-4B89-A637-D84ABCDE1665}" type="pres">
      <dgm:prSet presAssocID="{CC4404B1-D8C0-4A74-A1A8-CC066404255A}" presName="vert1" presStyleCnt="0"/>
      <dgm:spPr/>
    </dgm:pt>
    <dgm:pt modelId="{E6E8AA6D-2C83-4845-93E5-39EC21CA4190}" type="pres">
      <dgm:prSet presAssocID="{5DC0A34A-74F2-403C-A45D-9CBEC0E39046}" presName="thickLine" presStyleLbl="alignNode1" presStyleIdx="1" presStyleCnt="3"/>
      <dgm:spPr/>
    </dgm:pt>
    <dgm:pt modelId="{FE731F6A-2D4C-4216-AE7D-F78CEE648914}" type="pres">
      <dgm:prSet presAssocID="{5DC0A34A-74F2-403C-A45D-9CBEC0E39046}" presName="horz1" presStyleCnt="0"/>
      <dgm:spPr/>
    </dgm:pt>
    <dgm:pt modelId="{1B5E0075-CB2B-4BE5-9C38-038928CE411D}" type="pres">
      <dgm:prSet presAssocID="{5DC0A34A-74F2-403C-A45D-9CBEC0E39046}" presName="tx1" presStyleLbl="revTx" presStyleIdx="1" presStyleCnt="3"/>
      <dgm:spPr/>
    </dgm:pt>
    <dgm:pt modelId="{1E490C7D-F6BC-40FE-A5F1-9BB99C544267}" type="pres">
      <dgm:prSet presAssocID="{5DC0A34A-74F2-403C-A45D-9CBEC0E39046}" presName="vert1" presStyleCnt="0"/>
      <dgm:spPr/>
    </dgm:pt>
    <dgm:pt modelId="{F43C8184-87DF-4BAD-9C54-E4C13B497E4E}" type="pres">
      <dgm:prSet presAssocID="{29252948-897E-45D3-9168-81EF33A0AEDD}" presName="thickLine" presStyleLbl="alignNode1" presStyleIdx="2" presStyleCnt="3"/>
      <dgm:spPr/>
    </dgm:pt>
    <dgm:pt modelId="{9404A77A-03E3-4D53-B399-AB1D66D96C02}" type="pres">
      <dgm:prSet presAssocID="{29252948-897E-45D3-9168-81EF33A0AEDD}" presName="horz1" presStyleCnt="0"/>
      <dgm:spPr/>
    </dgm:pt>
    <dgm:pt modelId="{2AF813E7-9085-4357-9671-6834963AD5E8}" type="pres">
      <dgm:prSet presAssocID="{29252948-897E-45D3-9168-81EF33A0AEDD}" presName="tx1" presStyleLbl="revTx" presStyleIdx="2" presStyleCnt="3"/>
      <dgm:spPr/>
    </dgm:pt>
    <dgm:pt modelId="{DEDFEAD0-5EDE-4CDD-ACB2-ACD90458538D}" type="pres">
      <dgm:prSet presAssocID="{29252948-897E-45D3-9168-81EF33A0AEDD}" presName="vert1" presStyleCnt="0"/>
      <dgm:spPr/>
    </dgm:pt>
  </dgm:ptLst>
  <dgm:cxnLst>
    <dgm:cxn modelId="{A8A8960E-1B8D-42B0-9506-275D68EA34F3}" srcId="{D9973C5E-2F13-4998-8D82-3D8DFD7B44F9}" destId="{CC4404B1-D8C0-4A74-A1A8-CC066404255A}" srcOrd="0" destOrd="0" parTransId="{AFDEE8FA-F9E6-4578-A98C-63ABDAA4FCA6}" sibTransId="{DBEE84FF-19F5-4AF3-A569-5113F2C840F2}"/>
    <dgm:cxn modelId="{A92F9940-A065-43A2-94CC-612006C48CC8}" type="presOf" srcId="{CC4404B1-D8C0-4A74-A1A8-CC066404255A}" destId="{62B6F876-64FA-4F9D-A3CF-700717435EAD}" srcOrd="0" destOrd="0" presId="urn:microsoft.com/office/officeart/2008/layout/LinedList"/>
    <dgm:cxn modelId="{763F8671-A1F1-402C-81B1-B2C62EFC8F68}" type="presOf" srcId="{29252948-897E-45D3-9168-81EF33A0AEDD}" destId="{2AF813E7-9085-4357-9671-6834963AD5E8}" srcOrd="0" destOrd="0" presId="urn:microsoft.com/office/officeart/2008/layout/LinedList"/>
    <dgm:cxn modelId="{C45303CE-0BDC-4B53-9E9B-B25C1459CAAC}" type="presOf" srcId="{D9973C5E-2F13-4998-8D82-3D8DFD7B44F9}" destId="{3D19AA47-BCB5-42D2-90CE-E0C18BB4FE06}" srcOrd="0" destOrd="0" presId="urn:microsoft.com/office/officeart/2008/layout/LinedList"/>
    <dgm:cxn modelId="{15EB7AD7-922A-4591-8E2D-F14BB8F91ED4}" type="presOf" srcId="{5DC0A34A-74F2-403C-A45D-9CBEC0E39046}" destId="{1B5E0075-CB2B-4BE5-9C38-038928CE411D}" srcOrd="0" destOrd="0" presId="urn:microsoft.com/office/officeart/2008/layout/LinedList"/>
    <dgm:cxn modelId="{B74C01E1-54AF-463B-899C-C14D8DC41CB2}" srcId="{D9973C5E-2F13-4998-8D82-3D8DFD7B44F9}" destId="{29252948-897E-45D3-9168-81EF33A0AEDD}" srcOrd="2" destOrd="0" parTransId="{6D11DDC6-318D-4A6E-BBED-C4BDD2ABD1FA}" sibTransId="{0744A1B9-1FDB-438D-A01D-AE2701D267DB}"/>
    <dgm:cxn modelId="{E3EAACFA-D00D-4F17-A3B0-CF253F1D99D4}" srcId="{D9973C5E-2F13-4998-8D82-3D8DFD7B44F9}" destId="{5DC0A34A-74F2-403C-A45D-9CBEC0E39046}" srcOrd="1" destOrd="0" parTransId="{CA583CF5-F6D4-4CD0-AB32-084B3C06DE98}" sibTransId="{3FB9240B-A70B-4547-8069-ACF8AAF0C647}"/>
    <dgm:cxn modelId="{BA01E77A-16AC-4FF7-B088-2C2120DBC420}" type="presParOf" srcId="{3D19AA47-BCB5-42D2-90CE-E0C18BB4FE06}" destId="{0D2E5C39-658B-4191-A598-A7A340C737B2}" srcOrd="0" destOrd="0" presId="urn:microsoft.com/office/officeart/2008/layout/LinedList"/>
    <dgm:cxn modelId="{0721F0E9-D30C-428E-B60A-2A50737C7B44}" type="presParOf" srcId="{3D19AA47-BCB5-42D2-90CE-E0C18BB4FE06}" destId="{98B874BD-1BF2-4735-899C-1F138F9A57F5}" srcOrd="1" destOrd="0" presId="urn:microsoft.com/office/officeart/2008/layout/LinedList"/>
    <dgm:cxn modelId="{24590409-B802-42CA-A184-84B883ECEAB8}" type="presParOf" srcId="{98B874BD-1BF2-4735-899C-1F138F9A57F5}" destId="{62B6F876-64FA-4F9D-A3CF-700717435EAD}" srcOrd="0" destOrd="0" presId="urn:microsoft.com/office/officeart/2008/layout/LinedList"/>
    <dgm:cxn modelId="{DF918C61-34FF-4102-8B45-14313F1339F3}" type="presParOf" srcId="{98B874BD-1BF2-4735-899C-1F138F9A57F5}" destId="{5F35FA1F-FBC4-4B89-A637-D84ABCDE1665}" srcOrd="1" destOrd="0" presId="urn:microsoft.com/office/officeart/2008/layout/LinedList"/>
    <dgm:cxn modelId="{D420C3E5-A87D-4F95-9940-C5351B72C0BD}" type="presParOf" srcId="{3D19AA47-BCB5-42D2-90CE-E0C18BB4FE06}" destId="{E6E8AA6D-2C83-4845-93E5-39EC21CA4190}" srcOrd="2" destOrd="0" presId="urn:microsoft.com/office/officeart/2008/layout/LinedList"/>
    <dgm:cxn modelId="{70E1D9D9-A85E-456A-9D44-1FE1EEE5548B}" type="presParOf" srcId="{3D19AA47-BCB5-42D2-90CE-E0C18BB4FE06}" destId="{FE731F6A-2D4C-4216-AE7D-F78CEE648914}" srcOrd="3" destOrd="0" presId="urn:microsoft.com/office/officeart/2008/layout/LinedList"/>
    <dgm:cxn modelId="{E2C3AD34-F9FD-4E66-8E7F-671874290B8F}" type="presParOf" srcId="{FE731F6A-2D4C-4216-AE7D-F78CEE648914}" destId="{1B5E0075-CB2B-4BE5-9C38-038928CE411D}" srcOrd="0" destOrd="0" presId="urn:microsoft.com/office/officeart/2008/layout/LinedList"/>
    <dgm:cxn modelId="{134E04C7-BB3A-4C89-AF86-69FC813164F9}" type="presParOf" srcId="{FE731F6A-2D4C-4216-AE7D-F78CEE648914}" destId="{1E490C7D-F6BC-40FE-A5F1-9BB99C544267}" srcOrd="1" destOrd="0" presId="urn:microsoft.com/office/officeart/2008/layout/LinedList"/>
    <dgm:cxn modelId="{D3A06D76-AA31-45FD-8C56-5513342F56FC}" type="presParOf" srcId="{3D19AA47-BCB5-42D2-90CE-E0C18BB4FE06}" destId="{F43C8184-87DF-4BAD-9C54-E4C13B497E4E}" srcOrd="4" destOrd="0" presId="urn:microsoft.com/office/officeart/2008/layout/LinedList"/>
    <dgm:cxn modelId="{6718DA04-23ED-4498-BC08-8CC45BD0D03E}" type="presParOf" srcId="{3D19AA47-BCB5-42D2-90CE-E0C18BB4FE06}" destId="{9404A77A-03E3-4D53-B399-AB1D66D96C02}" srcOrd="5" destOrd="0" presId="urn:microsoft.com/office/officeart/2008/layout/LinedList"/>
    <dgm:cxn modelId="{3A2E6813-0994-4FD4-B827-E6B06331FEC0}" type="presParOf" srcId="{9404A77A-03E3-4D53-B399-AB1D66D96C02}" destId="{2AF813E7-9085-4357-9671-6834963AD5E8}" srcOrd="0" destOrd="0" presId="urn:microsoft.com/office/officeart/2008/layout/LinedList"/>
    <dgm:cxn modelId="{460F110B-1849-44A1-8636-51CB80D40C8F}" type="presParOf" srcId="{9404A77A-03E3-4D53-B399-AB1D66D96C02}" destId="{DEDFEAD0-5EDE-4CDD-ACB2-ACD90458538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2E5C39-658B-4191-A598-A7A340C737B2}">
      <dsp:nvSpPr>
        <dsp:cNvPr id="0" name=""/>
        <dsp:cNvSpPr/>
      </dsp:nvSpPr>
      <dsp:spPr>
        <a:xfrm>
          <a:off x="0" y="2288"/>
          <a:ext cx="557970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B6F876-64FA-4F9D-A3CF-700717435EAD}">
      <dsp:nvSpPr>
        <dsp:cNvPr id="0" name=""/>
        <dsp:cNvSpPr/>
      </dsp:nvSpPr>
      <dsp:spPr>
        <a:xfrm>
          <a:off x="0" y="2288"/>
          <a:ext cx="5579707" cy="15607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Les </a:t>
          </a:r>
          <a:r>
            <a:rPr lang="en-US" sz="2400" kern="1200" dirty="0" err="1"/>
            <a:t>failles</a:t>
          </a:r>
          <a:r>
            <a:rPr lang="en-US" sz="2400" kern="1200" dirty="0"/>
            <a:t> de </a:t>
          </a:r>
          <a:r>
            <a:rPr lang="en-US" sz="2400" kern="1200" dirty="0" err="1"/>
            <a:t>sécurité</a:t>
          </a:r>
          <a:r>
            <a:rPr lang="en-US" sz="2400" kern="1200" dirty="0"/>
            <a:t> :</a:t>
          </a:r>
        </a:p>
      </dsp:txBody>
      <dsp:txXfrm>
        <a:off x="0" y="2288"/>
        <a:ext cx="5579707" cy="1560775"/>
      </dsp:txXfrm>
    </dsp:sp>
    <dsp:sp modelId="{E6E8AA6D-2C83-4845-93E5-39EC21CA4190}">
      <dsp:nvSpPr>
        <dsp:cNvPr id="0" name=""/>
        <dsp:cNvSpPr/>
      </dsp:nvSpPr>
      <dsp:spPr>
        <a:xfrm>
          <a:off x="0" y="1563063"/>
          <a:ext cx="557970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5E0075-CB2B-4BE5-9C38-038928CE411D}">
      <dsp:nvSpPr>
        <dsp:cNvPr id="0" name=""/>
        <dsp:cNvSpPr/>
      </dsp:nvSpPr>
      <dsp:spPr>
        <a:xfrm>
          <a:off x="0" y="1563063"/>
          <a:ext cx="5579707" cy="15607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Les pirates utilisent des </a:t>
          </a:r>
          <a:r>
            <a:rPr lang="en-US" sz="2400" kern="1200" dirty="0" err="1"/>
            <a:t>failles</a:t>
          </a:r>
          <a:r>
            <a:rPr lang="en-US" sz="2400" kern="1200" dirty="0"/>
            <a:t> de </a:t>
          </a:r>
          <a:r>
            <a:rPr lang="en-US" sz="2400" kern="1200" dirty="0" err="1"/>
            <a:t>sécurité</a:t>
          </a:r>
          <a:r>
            <a:rPr lang="en-US" sz="2400" kern="1200" dirty="0"/>
            <a:t>. Les </a:t>
          </a:r>
          <a:r>
            <a:rPr lang="en-US" sz="2400" kern="1200" dirty="0" err="1"/>
            <a:t>failles</a:t>
          </a:r>
          <a:r>
            <a:rPr lang="en-US" sz="2400" kern="1200" dirty="0"/>
            <a:t> de </a:t>
          </a:r>
          <a:r>
            <a:rPr lang="en-US" sz="2400" kern="1200" dirty="0" err="1"/>
            <a:t>sécurité</a:t>
          </a:r>
          <a:r>
            <a:rPr lang="en-US" sz="2400" kern="1200" dirty="0"/>
            <a:t> </a:t>
          </a:r>
          <a:r>
            <a:rPr lang="en-US" sz="2400" kern="1200" dirty="0" err="1"/>
            <a:t>peuvent</a:t>
          </a:r>
          <a:r>
            <a:rPr lang="en-US" sz="2400" kern="1200" dirty="0"/>
            <a:t> </a:t>
          </a:r>
          <a:r>
            <a:rPr lang="en-US" sz="2400" kern="1200" dirty="0" err="1"/>
            <a:t>être</a:t>
          </a:r>
          <a:r>
            <a:rPr lang="en-US" sz="2400" kern="1200" dirty="0"/>
            <a:t> </a:t>
          </a:r>
          <a:r>
            <a:rPr lang="en-US" sz="2400" kern="1200" dirty="0" err="1"/>
            <a:t>provoquées</a:t>
          </a:r>
          <a:r>
            <a:rPr lang="en-US" sz="2400" kern="1200" dirty="0"/>
            <a:t> par un </a:t>
          </a:r>
          <a:r>
            <a:rPr lang="en-US" sz="2400" kern="1200" dirty="0" err="1"/>
            <a:t>défaut</a:t>
          </a:r>
          <a:r>
            <a:rPr lang="en-US" sz="2400" kern="1200" dirty="0"/>
            <a:t> matériel </a:t>
          </a:r>
          <a:r>
            <a:rPr lang="en-US" sz="2400" kern="1200" dirty="0" err="1"/>
            <a:t>ou</a:t>
          </a:r>
          <a:r>
            <a:rPr lang="en-US" sz="2400" kern="1200" dirty="0"/>
            <a:t> </a:t>
          </a:r>
          <a:r>
            <a:rPr lang="en-US" sz="2400" kern="1200" dirty="0" err="1"/>
            <a:t>logiciel</a:t>
          </a:r>
          <a:r>
            <a:rPr lang="en-US" sz="2400" kern="1200" dirty="0"/>
            <a:t>.</a:t>
          </a:r>
        </a:p>
      </dsp:txBody>
      <dsp:txXfrm>
        <a:off x="0" y="1563063"/>
        <a:ext cx="5579707" cy="1560775"/>
      </dsp:txXfrm>
    </dsp:sp>
    <dsp:sp modelId="{F43C8184-87DF-4BAD-9C54-E4C13B497E4E}">
      <dsp:nvSpPr>
        <dsp:cNvPr id="0" name=""/>
        <dsp:cNvSpPr/>
      </dsp:nvSpPr>
      <dsp:spPr>
        <a:xfrm>
          <a:off x="0" y="3123839"/>
          <a:ext cx="557970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F813E7-9085-4357-9671-6834963AD5E8}">
      <dsp:nvSpPr>
        <dsp:cNvPr id="0" name=""/>
        <dsp:cNvSpPr/>
      </dsp:nvSpPr>
      <dsp:spPr>
        <a:xfrm>
          <a:off x="0" y="3123839"/>
          <a:ext cx="5579707" cy="15607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entury Gothic" panose="020B0502020202020204"/>
            </a:rPr>
            <a:t>90 % des </a:t>
          </a:r>
          <a:r>
            <a:rPr lang="en-US" sz="2400" kern="1200" dirty="0" err="1">
              <a:latin typeface="Century Gothic" panose="020B0502020202020204"/>
            </a:rPr>
            <a:t>failles</a:t>
          </a:r>
          <a:r>
            <a:rPr lang="en-US" sz="2400" kern="1200" dirty="0">
              <a:latin typeface="Century Gothic" panose="020B0502020202020204"/>
            </a:rPr>
            <a:t> </a:t>
          </a:r>
          <a:r>
            <a:rPr lang="en-US" sz="2400" kern="1200" dirty="0" err="1">
              <a:latin typeface="Century Gothic" panose="020B0502020202020204"/>
            </a:rPr>
            <a:t>sont</a:t>
          </a:r>
          <a:r>
            <a:rPr lang="en-US" sz="2400" kern="1200" dirty="0">
              <a:latin typeface="Century Gothic" panose="020B0502020202020204"/>
            </a:rPr>
            <a:t> </a:t>
          </a:r>
          <a:r>
            <a:rPr lang="en-US" sz="2400" kern="1200" dirty="0" err="1">
              <a:latin typeface="Century Gothic" panose="020B0502020202020204"/>
            </a:rPr>
            <a:t>provoquées</a:t>
          </a:r>
          <a:r>
            <a:rPr lang="en-US" sz="2400" kern="1200" dirty="0">
              <a:latin typeface="Century Gothic" panose="020B0502020202020204"/>
            </a:rPr>
            <a:t> par les utilisateurs.</a:t>
          </a:r>
          <a:endParaRPr lang="en-US" sz="2400" kern="1200" dirty="0"/>
        </a:p>
      </dsp:txBody>
      <dsp:txXfrm>
        <a:off x="0" y="3123839"/>
        <a:ext cx="5579707" cy="15607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3F3EE8CB-B09E-47E8-BD65-116BE1688E2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03A5C30-91B0-4EBB-8785-D5274F3B8A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D9B3E-E4BD-48FD-84DC-5802BCAA7F41}" type="datetime1">
              <a:rPr lang="fr-FR" smtClean="0"/>
              <a:t>06/12/2022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56D8EFE-A8F1-430A-AFFE-DE99C039606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1AE734F-AF33-47F4-BEC8-621BEB14CC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19E3D-519C-4557-883A-9E6FAE4AC9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0032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B407CF-6F2E-47A5-BFE0-5BF137588788}" type="datetime1">
              <a:rPr lang="fr-FR" smtClean="0"/>
              <a:pPr/>
              <a:t>06/12/2022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noProof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011DE-1D80-4A52-AED1-631FB8F3563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8862874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F011DE-1D80-4A52-AED1-631FB8F3563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1788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orme libre 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rtlCol="0" anchor="b"/>
          <a:lstStyle>
            <a:lvl1pPr>
              <a:defRPr sz="54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rtlCol="0"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 rtl="0"/>
            <a:fld id="{42195C4E-AE26-4503-8BAB-0D4AB1E0E67A}" type="datetime1">
              <a:rPr lang="fr-FR" noProof="0" smtClean="0"/>
              <a:t>06/12/2022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 rtlCol="0"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11" name="Rectangle 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 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e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e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e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e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e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orme libre 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orme libre 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orme libre 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5536665"/>
            <a:ext cx="8825658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1742A4-D226-4A8D-8F7C-882C890A111B}" type="datetime1">
              <a:rPr lang="fr-FR" noProof="0" smtClean="0"/>
              <a:t>06/12/2022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16" name="Rectangle 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 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e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e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e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e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e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orme libre 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orme libre 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orme libre 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 rtlCol="0"/>
          <a:lstStyle>
            <a:lvl1pPr>
              <a:defRPr sz="40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543300"/>
            <a:ext cx="8825659" cy="24765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CB9C91-985F-46B3-8E25-AFE9229F7B40}" type="datetime1">
              <a:rPr lang="fr-FR" noProof="0" smtClean="0"/>
              <a:t>06/12/2022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13" name="Rectangle 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e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e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e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e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e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orme libre 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orme libre 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orme libre 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Zone de texte 15"/>
          <p:cNvSpPr txBox="1"/>
          <p:nvPr/>
        </p:nvSpPr>
        <p:spPr bwMode="gray">
          <a:xfrm>
            <a:off x="881566" y="607336"/>
            <a:ext cx="8019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fr-FR" sz="9600" b="0" i="0" noProof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« </a:t>
            </a:r>
          </a:p>
        </p:txBody>
      </p:sp>
      <p:sp>
        <p:nvSpPr>
          <p:cNvPr id="13" name="Zone de texte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fr-FR" sz="9600" b="0" i="0" noProof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 rtlCol="0"/>
          <a:lstStyle>
            <a:lvl1pPr>
              <a:defRPr sz="40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4" name="Espace réservé du texte 3"/>
          <p:cNvSpPr>
            <a:spLocks noGrp="1"/>
          </p:cNvSpPr>
          <p:nvPr>
            <p:ph type="body" sz="half" idx="13" hasCustomPrompt="1"/>
          </p:nvPr>
        </p:nvSpPr>
        <p:spPr bwMode="gray">
          <a:xfrm>
            <a:off x="1945945" y="3678766"/>
            <a:ext cx="7731219" cy="34217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5029199"/>
            <a:ext cx="9244897" cy="997857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C81C48-4FF5-4ACE-9705-775E3CC7E788}" type="datetime1">
              <a:rPr lang="fr-FR" noProof="0" smtClean="0"/>
              <a:t>06/12/2022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professionn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 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e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e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e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e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e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orme libre 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orme libre 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orme libre 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54954" y="5024967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EBEF5C-2AD0-43F8-B071-901983706B44}" type="datetime1">
              <a:rPr lang="fr-FR" noProof="0" smtClean="0"/>
              <a:t>06/12/2022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14" name="Rectangle 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54954" y="2603502"/>
            <a:ext cx="314187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half" idx="15" hasCustomPrompt="1"/>
          </p:nvPr>
        </p:nvSpPr>
        <p:spPr>
          <a:xfrm>
            <a:off x="1154953" y="3179764"/>
            <a:ext cx="3141879" cy="284729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512721" y="2603500"/>
            <a:ext cx="314700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9" name="Espace réservé du texte 3"/>
          <p:cNvSpPr>
            <a:spLocks noGrp="1"/>
          </p:cNvSpPr>
          <p:nvPr>
            <p:ph type="body" sz="half" idx="16" hasCustomPrompt="1"/>
          </p:nvPr>
        </p:nvSpPr>
        <p:spPr>
          <a:xfrm>
            <a:off x="4512721" y="3179763"/>
            <a:ext cx="3147009" cy="284729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888135" y="2603501"/>
            <a:ext cx="314573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0" name="Espace réservé du texte 3"/>
          <p:cNvSpPr>
            <a:spLocks noGrp="1"/>
          </p:cNvSpPr>
          <p:nvPr>
            <p:ph type="body" sz="half" idx="17" hasCustomPrompt="1"/>
          </p:nvPr>
        </p:nvSpPr>
        <p:spPr>
          <a:xfrm>
            <a:off x="7888329" y="3179762"/>
            <a:ext cx="3145536" cy="284729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cxnSp>
        <p:nvCxnSpPr>
          <p:cNvPr id="17" name="Connecteur droit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BC88E3-DCC1-44A3-BD7E-56A8F8B3802D}" type="datetime1">
              <a:rPr lang="fr-FR" noProof="0" smtClean="0"/>
              <a:t>06/12/2022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nne 3 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54954" y="4532844"/>
            <a:ext cx="30504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9" name="Espace réservé d’image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2" name="Espace réservé du texte 3"/>
          <p:cNvSpPr>
            <a:spLocks noGrp="1"/>
          </p:cNvSpPr>
          <p:nvPr>
            <p:ph type="body" sz="half" idx="18" hasCustomPrompt="1"/>
          </p:nvPr>
        </p:nvSpPr>
        <p:spPr>
          <a:xfrm>
            <a:off x="1154954" y="5109106"/>
            <a:ext cx="3050438" cy="91795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568865" y="4532844"/>
            <a:ext cx="3050438" cy="576263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1" name="Espace réservé d’image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3" name="Espace réservé du texte 3"/>
          <p:cNvSpPr>
            <a:spLocks noGrp="1"/>
          </p:cNvSpPr>
          <p:nvPr>
            <p:ph type="body" sz="half" idx="19" hasCustomPrompt="1"/>
          </p:nvPr>
        </p:nvSpPr>
        <p:spPr>
          <a:xfrm>
            <a:off x="4570172" y="5109105"/>
            <a:ext cx="3050438" cy="91795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982775" y="4532845"/>
            <a:ext cx="305109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2" name="Espace réservé d’image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4" name="Espace réservé du texte 3"/>
          <p:cNvSpPr>
            <a:spLocks noGrp="1"/>
          </p:cNvSpPr>
          <p:nvPr>
            <p:ph type="body" sz="half" idx="20" hasCustomPrompt="1"/>
          </p:nvPr>
        </p:nvSpPr>
        <p:spPr>
          <a:xfrm>
            <a:off x="7982775" y="5109104"/>
            <a:ext cx="3051096" cy="91795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cxnSp>
        <p:nvCxnSpPr>
          <p:cNvPr id="43" name="Connecteur droit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E6155A-FE65-4316-8E6E-73D2F9E4D4C9}" type="datetime1">
              <a:rPr lang="fr-FR" noProof="0" smtClean="0"/>
              <a:t>06/12/2022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1154954" y="2603500"/>
            <a:ext cx="8825659" cy="3416300"/>
          </a:xfrm>
        </p:spPr>
        <p:txBody>
          <a:bodyPr vert="eaVert" rtlCol="0" anchor="t" anchorCtr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 rtlCol="0"/>
          <a:lstStyle/>
          <a:p>
            <a:pPr rtl="0"/>
            <a:fld id="{A8CA6B76-0D5F-44F0-BA36-2331CC965A63}" type="datetime1">
              <a:rPr lang="fr-FR" noProof="0" smtClean="0"/>
              <a:t>06/12/2022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 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e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e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e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e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e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orme libre 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orme libre 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orme libre 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rtlCol="0" anchor="b" anchorCtr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1154954" y="1278467"/>
            <a:ext cx="6256025" cy="4748590"/>
          </a:xfrm>
        </p:spPr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 rtlCol="0"/>
          <a:lstStyle/>
          <a:p>
            <a:pPr rtl="0"/>
            <a:fld id="{D5F644F7-8D5D-4FB0-9219-33234A2ECB18}" type="datetime1">
              <a:rPr lang="fr-FR" noProof="0" smtClean="0"/>
              <a:t>06/12/2022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14" name="Rectangle 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1154954" y="2603500"/>
            <a:ext cx="8825659" cy="341630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5F0110-2849-4499-A789-FA99F4D0BA93}" type="datetime1">
              <a:rPr lang="fr-FR" noProof="0" smtClean="0"/>
              <a:t>06/12/2022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 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e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e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e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e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e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orme libre 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orme libre 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orme libre 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rtlCol="0" anchor="ctr"/>
          <a:lstStyle>
            <a:lvl1pPr algn="l">
              <a:defRPr sz="4000" b="0" cap="none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895559" y="2677644"/>
            <a:ext cx="3757545" cy="2283824"/>
          </a:xfrm>
        </p:spPr>
        <p:txBody>
          <a:bodyPr rtlCol="0"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5C3CD7-6F08-4E84-883C-1086EDBFEF7F}" type="datetime1">
              <a:rPr lang="fr-FR" noProof="0" smtClean="0"/>
              <a:t>06/12/2022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16" name="Rectangle 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154954" y="2603500"/>
            <a:ext cx="4825158" cy="3416301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208712" y="2603500"/>
            <a:ext cx="4825159" cy="3416300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153C7C-7A8A-46BA-B6F6-29C9663A9F2E}" type="datetime1">
              <a:rPr lang="fr-FR" noProof="0" smtClean="0"/>
              <a:t>06/12/2022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54954" y="2603500"/>
            <a:ext cx="482515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154954" y="3179762"/>
            <a:ext cx="4825158" cy="2840039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208712" y="2603500"/>
            <a:ext cx="482515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208712" y="3179762"/>
            <a:ext cx="4825159" cy="2840039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4AE113-0BF3-4F38-BD96-6502EF6323FE}" type="datetime1">
              <a:rPr lang="fr-FR" noProof="0" smtClean="0"/>
              <a:t>06/12/2022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98F9E6-E17D-4449-85DC-C571FAACAC43}" type="datetime1">
              <a:rPr lang="fr-FR" noProof="0" smtClean="0"/>
              <a:t>06/12/2022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534965-FEC6-42D9-936A-DB9E914D771C}" type="datetime1">
              <a:rPr lang="fr-FR" noProof="0" smtClean="0"/>
              <a:t>06/12/2022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 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e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e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e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e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e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 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orme libre 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orme libre 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orme libre 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781146" y="1447800"/>
            <a:ext cx="5190066" cy="45720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 bwMode="gray">
          <a:xfrm>
            <a:off x="1154954" y="3129280"/>
            <a:ext cx="2793158" cy="2895599"/>
          </a:xfrm>
        </p:spPr>
        <p:txBody>
          <a:bodyPr rtlCol="0"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1E736F-0474-40CD-A469-57FFB8C52099}" type="datetime1">
              <a:rPr lang="fr-FR" noProof="0" smtClean="0"/>
              <a:t>06/12/2022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16" name="Rectangle 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 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e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e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e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e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e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 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orme libre 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orme libre 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orme libre 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 bwMode="gray">
          <a:xfrm>
            <a:off x="1154954" y="3657600"/>
            <a:ext cx="3859212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7F68DD-5EAC-4833-9EBF-669AE4E85C98}" type="datetime1">
              <a:rPr lang="fr-FR" noProof="0" smtClean="0"/>
              <a:t>06/12/2022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16" name="Rectangle 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e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e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e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e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e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orme libre 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orme libre 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orme libre 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pPr rtl="0"/>
            <a:fld id="{E2405E08-7CD8-42E9-85C1-EAB22C8D2847}" type="datetime1">
              <a:rPr lang="fr-FR" noProof="0" smtClean="0"/>
              <a:t>06/12/2022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21" name="Rectangle 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83171" y="1169773"/>
            <a:ext cx="8825658" cy="2870161"/>
          </a:xfrm>
        </p:spPr>
        <p:txBody>
          <a:bodyPr rtlCol="0" anchor="b">
            <a:normAutofit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Les possibilités de cyberattaque </a:t>
            </a:r>
            <a:br>
              <a:rPr lang="fr-FR">
                <a:solidFill>
                  <a:schemeClr val="tx1"/>
                </a:solidFill>
              </a:rPr>
            </a:br>
            <a:r>
              <a:rPr lang="fr-FR">
                <a:solidFill>
                  <a:schemeClr val="tx1"/>
                </a:solidFill>
              </a:rPr>
              <a:t>au sein de l'entreprise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268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D105174-071A-4257-860A-5EE2D11DD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E17B217C-3C66-46B3-9E9D-2771AA2A2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900EFBE-0068-353F-33A5-452DEAE7A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3421623" cy="917313"/>
          </a:xfrm>
        </p:spPr>
        <p:txBody>
          <a:bodyPr>
            <a:normAutofit/>
          </a:bodyPr>
          <a:lstStyle/>
          <a:p>
            <a:r>
              <a:rPr lang="fr-FR" sz="2500" dirty="0">
                <a:solidFill>
                  <a:srgbClr val="EBEBEB"/>
                </a:solidFill>
              </a:rPr>
              <a:t>Comment s’en protéger 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848D99-5D8B-49F5-97E9-AA7C3F5F2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3CD3010-A6CD-7BD9-E63D-2496E6CB0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978" y="629265"/>
            <a:ext cx="5516260" cy="30283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Pour se </a:t>
            </a:r>
            <a:r>
              <a:rPr lang="en-US" dirty="0" err="1">
                <a:solidFill>
                  <a:srgbClr val="FFFFFF"/>
                </a:solidFill>
              </a:rPr>
              <a:t>protéger</a:t>
            </a:r>
            <a:r>
              <a:rPr lang="en-US" dirty="0">
                <a:solidFill>
                  <a:srgbClr val="FFFFFF"/>
                </a:solidFill>
              </a:rPr>
              <a:t> d’un </a:t>
            </a:r>
            <a:r>
              <a:rPr lang="en-US" dirty="0" err="1">
                <a:solidFill>
                  <a:srgbClr val="FFFFFF"/>
                </a:solidFill>
              </a:rPr>
              <a:t>phising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si</a:t>
            </a:r>
            <a:r>
              <a:rPr lang="en-US" dirty="0">
                <a:solidFill>
                  <a:srgbClr val="FFFFFF"/>
                </a:solidFill>
              </a:rPr>
              <a:t> un message </a:t>
            </a:r>
            <a:r>
              <a:rPr lang="en-US" dirty="0" err="1">
                <a:solidFill>
                  <a:srgbClr val="FFFFFF"/>
                </a:solidFill>
              </a:rPr>
              <a:t>est</a:t>
            </a:r>
            <a:r>
              <a:rPr lang="en-US" dirty="0">
                <a:solidFill>
                  <a:srgbClr val="FFFFFF"/>
                </a:solidFill>
              </a:rPr>
              <a:t> suspect, il faut bien verifier de </a:t>
            </a:r>
            <a:r>
              <a:rPr lang="en-US" dirty="0" err="1">
                <a:solidFill>
                  <a:srgbClr val="FFFFFF"/>
                </a:solidFill>
              </a:rPr>
              <a:t>qu’elle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adresse</a:t>
            </a:r>
            <a:r>
              <a:rPr lang="en-US" dirty="0">
                <a:solidFill>
                  <a:srgbClr val="FFFFFF"/>
                </a:solidFill>
              </a:rPr>
              <a:t> il </a:t>
            </a:r>
            <a:r>
              <a:rPr lang="en-US" dirty="0" err="1">
                <a:solidFill>
                  <a:srgbClr val="FFFFFF"/>
                </a:solidFill>
              </a:rPr>
              <a:t>proviens</a:t>
            </a:r>
            <a:r>
              <a:rPr lang="en-US" dirty="0">
                <a:solidFill>
                  <a:srgbClr val="FFFFFF"/>
                </a:solidFill>
              </a:rPr>
              <a:t> et </a:t>
            </a:r>
            <a:r>
              <a:rPr lang="en-US" dirty="0" err="1">
                <a:solidFill>
                  <a:srgbClr val="FFFFFF"/>
                </a:solidFill>
              </a:rPr>
              <a:t>quand</a:t>
            </a:r>
            <a:r>
              <a:rPr lang="en-US" dirty="0">
                <a:solidFill>
                  <a:srgbClr val="FFFFFF"/>
                </a:solidFill>
              </a:rPr>
              <a:t> il </a:t>
            </a:r>
            <a:r>
              <a:rPr lang="en-US" dirty="0" err="1">
                <a:solidFill>
                  <a:srgbClr val="FFFFFF"/>
                </a:solidFill>
              </a:rPr>
              <a:t>s’agit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d’une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adresse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particulière</a:t>
            </a:r>
            <a:r>
              <a:rPr lang="en-US" dirty="0">
                <a:solidFill>
                  <a:srgbClr val="FFFFFF"/>
                </a:solidFill>
              </a:rPr>
              <a:t> il ne faut pas </a:t>
            </a:r>
            <a:r>
              <a:rPr lang="en-US" dirty="0" err="1">
                <a:solidFill>
                  <a:srgbClr val="FFFFFF"/>
                </a:solidFill>
              </a:rPr>
              <a:t>répondre</a:t>
            </a:r>
            <a:r>
              <a:rPr lang="en-US" dirty="0">
                <a:solidFill>
                  <a:srgbClr val="FFFFFF"/>
                </a:solidFill>
              </a:rPr>
              <a:t>.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453B130-AD02-4A8B-98AB-A40A9C0D3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752" y="3099805"/>
            <a:ext cx="4262464" cy="265653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40944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1109B5D-BC35-4376-98A2-F53B03E4E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94D90C11-98A3-40E3-B04C-A3025D645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4E53381-BE0C-17AA-30BE-1B291CC5D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791" y="1449324"/>
            <a:ext cx="2621734" cy="4391640"/>
          </a:xfrm>
        </p:spPr>
        <p:txBody>
          <a:bodyPr anchor="t">
            <a:normAutofit/>
          </a:bodyPr>
          <a:lstStyle/>
          <a:p>
            <a:r>
              <a:rPr lang="fr-FR" sz="280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3B28FB1-97C9-4A9E-A45B-356508C2C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C642A1-B570-33E6-77AA-D03AF719E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0393" y="1449324"/>
            <a:ext cx="6230220" cy="26249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Pour conclure il est important de dire que l’entreprise peut être prise pour une cible d’une cyber-attaques.</a:t>
            </a: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Si la moindre activité suspecte ressemblant à celle indiquées pensez à le signaler.</a:t>
            </a: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N’hésitez pas à vous servir sur le buffet.</a:t>
            </a: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A vos question !</a:t>
            </a:r>
          </a:p>
        </p:txBody>
      </p:sp>
    </p:spTree>
    <p:extLst>
      <p:ext uri="{BB962C8B-B14F-4D97-AF65-F5344CB8AC3E}">
        <p14:creationId xmlns:p14="http://schemas.microsoft.com/office/powerpoint/2010/main" val="35412886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88C7F22-28CE-06C0-83E0-189A91680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Sommaire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BF87F47-B5F4-AEC3-7CE1-1334752D79D9}"/>
              </a:ext>
            </a:extLst>
          </p:cNvPr>
          <p:cNvSpPr txBox="1"/>
          <p:nvPr/>
        </p:nvSpPr>
        <p:spPr>
          <a:xfrm>
            <a:off x="5041399" y="1930986"/>
            <a:ext cx="6077414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Définition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Pourquoi</a:t>
            </a:r>
            <a:r>
              <a:rPr lang="en-US" dirty="0"/>
              <a:t> les hackers </a:t>
            </a:r>
            <a:r>
              <a:rPr lang="en-US" dirty="0" err="1"/>
              <a:t>attaqueraient</a:t>
            </a:r>
            <a:r>
              <a:rPr lang="en-US" dirty="0"/>
              <a:t> </a:t>
            </a:r>
            <a:r>
              <a:rPr lang="en-US" dirty="0" err="1"/>
              <a:t>l’entreprise</a:t>
            </a:r>
            <a:r>
              <a:rPr lang="en-US" dirty="0"/>
              <a:t> 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Comment les pirates </a:t>
            </a:r>
            <a:r>
              <a:rPr lang="en-US" dirty="0" err="1"/>
              <a:t>parviennent-ils</a:t>
            </a:r>
            <a:r>
              <a:rPr lang="en-US" dirty="0"/>
              <a:t> à </a:t>
            </a:r>
            <a:r>
              <a:rPr lang="en-US" dirty="0" err="1"/>
              <a:t>leurs</a:t>
            </a:r>
            <a:r>
              <a:rPr lang="en-US" dirty="0"/>
              <a:t> fins 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Les </a:t>
            </a:r>
            <a:r>
              <a:rPr lang="en-US" dirty="0" err="1"/>
              <a:t>différentes</a:t>
            </a:r>
            <a:r>
              <a:rPr lang="en-US" dirty="0"/>
              <a:t> cyber-</a:t>
            </a:r>
            <a:r>
              <a:rPr lang="en-US" dirty="0" err="1"/>
              <a:t>attaques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8583512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0EA92C6-8156-7312-AAB0-DD22D1C22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Definition</a:t>
            </a:r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04B7E-7EC5-AC07-520D-186D6D581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399" y="1085549"/>
            <a:ext cx="5579707" cy="468690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Qu'est-ce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qu'une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cyberattaque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?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Une </a:t>
            </a:r>
            <a:r>
              <a:rPr lang="en-US" dirty="0" err="1"/>
              <a:t>cyberattaque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attaque</a:t>
            </a:r>
            <a:r>
              <a:rPr lang="en-US" dirty="0"/>
              <a:t> </a:t>
            </a:r>
            <a:r>
              <a:rPr lang="en-US" dirty="0" err="1"/>
              <a:t>informatique</a:t>
            </a:r>
            <a:r>
              <a:rPr lang="en-US" dirty="0"/>
              <a:t> sur un </a:t>
            </a:r>
            <a:r>
              <a:rPr lang="en-US" dirty="0" err="1"/>
              <a:t>réseau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Elle </a:t>
            </a:r>
            <a:r>
              <a:rPr lang="en-US" dirty="0" err="1"/>
              <a:t>peut</a:t>
            </a:r>
            <a:r>
              <a:rPr lang="en-US" dirty="0"/>
              <a:t> </a:t>
            </a:r>
            <a:r>
              <a:rPr lang="en-US" dirty="0" err="1"/>
              <a:t>venir</a:t>
            </a:r>
            <a:r>
              <a:rPr lang="en-US" dirty="0"/>
              <a:t> d'un </a:t>
            </a:r>
            <a:r>
              <a:rPr lang="en-US" dirty="0" err="1"/>
              <a:t>seul</a:t>
            </a:r>
            <a:r>
              <a:rPr lang="en-US" dirty="0"/>
              <a:t> et </a:t>
            </a:r>
            <a:r>
              <a:rPr lang="en-US" dirty="0" err="1"/>
              <a:t>même</a:t>
            </a:r>
            <a:r>
              <a:rPr lang="en-US" dirty="0"/>
              <a:t> hacker </a:t>
            </a:r>
            <a:r>
              <a:rPr lang="en-US" dirty="0" err="1"/>
              <a:t>ou</a:t>
            </a:r>
            <a:r>
              <a:rPr lang="en-US" dirty="0"/>
              <a:t> bien d'un </a:t>
            </a:r>
            <a:r>
              <a:rPr lang="en-US" dirty="0" err="1"/>
              <a:t>groupe</a:t>
            </a:r>
            <a:r>
              <a:rPr lang="en-US" dirty="0"/>
              <a:t> </a:t>
            </a:r>
            <a:r>
              <a:rPr lang="en-US" dirty="0" err="1"/>
              <a:t>visant</a:t>
            </a:r>
            <a:r>
              <a:rPr lang="en-US" dirty="0"/>
              <a:t> à </a:t>
            </a:r>
            <a:r>
              <a:rPr lang="en-US" dirty="0" err="1"/>
              <a:t>nuire</a:t>
            </a:r>
            <a:r>
              <a:rPr lang="en-US" dirty="0"/>
              <a:t>, à destination </a:t>
            </a:r>
            <a:r>
              <a:rPr lang="en-US" dirty="0" err="1"/>
              <a:t>d'une</a:t>
            </a:r>
            <a:r>
              <a:rPr lang="en-US" dirty="0"/>
              <a:t> </a:t>
            </a:r>
            <a:r>
              <a:rPr lang="en-US" dirty="0" err="1"/>
              <a:t>entreprise</a:t>
            </a:r>
            <a:r>
              <a:rPr lang="en-US" dirty="0"/>
              <a:t>, d'un particulier </a:t>
            </a:r>
            <a:r>
              <a:rPr lang="en-US" dirty="0" err="1"/>
              <a:t>ou</a:t>
            </a:r>
            <a:r>
              <a:rPr lang="en-US" dirty="0"/>
              <a:t> bien d'un </a:t>
            </a:r>
            <a:r>
              <a:rPr lang="en-US" dirty="0" err="1"/>
              <a:t>directement</a:t>
            </a:r>
            <a:r>
              <a:rPr lang="en-US" dirty="0"/>
              <a:t> d'un </a:t>
            </a:r>
            <a:r>
              <a:rPr lang="en-US" dirty="0" err="1"/>
              <a:t>état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Qu'est-ce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qu'un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hackeur</a:t>
            </a:r>
            <a:r>
              <a:rPr lang="en-US" dirty="0">
                <a:solidFill>
                  <a:schemeClr val="bg1"/>
                </a:solidFill>
              </a:rPr>
              <a:t> 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Un </a:t>
            </a:r>
            <a:r>
              <a:rPr lang="en-US" dirty="0" err="1"/>
              <a:t>hackeur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un pirate </a:t>
            </a:r>
            <a:r>
              <a:rPr lang="en-US" dirty="0" err="1"/>
              <a:t>informatique</a:t>
            </a:r>
            <a:r>
              <a:rPr lang="en-US" dirty="0"/>
              <a:t> </a:t>
            </a:r>
            <a:r>
              <a:rPr lang="en-US" dirty="0" err="1"/>
              <a:t>ayant</a:t>
            </a:r>
            <a:r>
              <a:rPr lang="en-US" dirty="0"/>
              <a:t> pour but de </a:t>
            </a:r>
            <a:r>
              <a:rPr lang="en-US" dirty="0" err="1"/>
              <a:t>contourner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sécurité</a:t>
            </a:r>
            <a:r>
              <a:rPr lang="en-US" dirty="0"/>
              <a:t> </a:t>
            </a:r>
            <a:r>
              <a:rPr lang="en-US" dirty="0" err="1"/>
              <a:t>informatique</a:t>
            </a:r>
            <a:r>
              <a:rPr lang="en-US" dirty="0"/>
              <a:t> à des </a:t>
            </a:r>
            <a:r>
              <a:rPr lang="en-US" dirty="0" err="1"/>
              <a:t>biens</a:t>
            </a:r>
            <a:r>
              <a:rPr lang="en-US" dirty="0"/>
              <a:t> </a:t>
            </a:r>
            <a:r>
              <a:rPr lang="en-US" dirty="0" err="1"/>
              <a:t>négatifs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positifs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8538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179B5D2-FA67-A04A-E383-CA214251A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en-US" dirty="0" err="1">
                <a:solidFill>
                  <a:schemeClr val="tx1"/>
                </a:solidFill>
              </a:rPr>
              <a:t>Pourquoi</a:t>
            </a:r>
            <a:r>
              <a:rPr lang="en-US" dirty="0">
                <a:solidFill>
                  <a:schemeClr val="tx1"/>
                </a:solidFill>
              </a:rPr>
              <a:t> les hackers </a:t>
            </a:r>
            <a:r>
              <a:rPr lang="en-US" dirty="0" err="1">
                <a:solidFill>
                  <a:schemeClr val="tx1"/>
                </a:solidFill>
              </a:rPr>
              <a:t>attaqueraient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l’entreprise</a:t>
            </a:r>
            <a:r>
              <a:rPr lang="en-US" dirty="0">
                <a:solidFill>
                  <a:schemeClr val="tx1"/>
                </a:solidFill>
              </a:rPr>
              <a:t> ?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C043F44F-9D10-F65F-7FD3-310D963BD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497" y="1009783"/>
            <a:ext cx="2895600" cy="1581150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994DE847-E10C-204A-A29A-DE048C854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3441" y="2980266"/>
            <a:ext cx="4877172" cy="3039533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En s’attaquant à une entreprise les hackers visent la plus part du temps à récupérer une somme d’argent en échange de la non-suppression des données ou de la non-révélation des données personnelles </a:t>
            </a:r>
          </a:p>
        </p:txBody>
      </p:sp>
    </p:spTree>
    <p:extLst>
      <p:ext uri="{BB962C8B-B14F-4D97-AF65-F5344CB8AC3E}">
        <p14:creationId xmlns:p14="http://schemas.microsoft.com/office/powerpoint/2010/main" val="38312940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E565AE5-D57A-618D-07EB-099F690F8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54037" cy="4686903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Comment les pirates </a:t>
            </a:r>
            <a:r>
              <a:rPr lang="en-US" dirty="0" err="1">
                <a:solidFill>
                  <a:schemeClr val="tx1"/>
                </a:solidFill>
              </a:rPr>
              <a:t>parviennent-ils</a:t>
            </a:r>
            <a:r>
              <a:rPr lang="en-US" dirty="0">
                <a:solidFill>
                  <a:schemeClr val="tx1"/>
                </a:solidFill>
              </a:rPr>
              <a:t> à </a:t>
            </a:r>
            <a:r>
              <a:rPr lang="en-US" dirty="0" err="1">
                <a:solidFill>
                  <a:schemeClr val="tx1"/>
                </a:solidFill>
              </a:rPr>
              <a:t>leurs</a:t>
            </a:r>
            <a:r>
              <a:rPr lang="en-US" dirty="0">
                <a:solidFill>
                  <a:schemeClr val="tx1"/>
                </a:solidFill>
              </a:rPr>
              <a:t> fins ?  </a:t>
            </a:r>
            <a:endParaRPr lang="en-US"/>
          </a:p>
        </p:txBody>
      </p:sp>
      <p:cxnSp>
        <p:nvCxnSpPr>
          <p:cNvPr id="3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Content Placeholder 2">
            <a:extLst>
              <a:ext uri="{FF2B5EF4-FFF2-40B4-BE49-F238E27FC236}">
                <a16:creationId xmlns:a16="http://schemas.microsoft.com/office/drawing/2014/main" id="{DBFCAD15-DC54-FAC1-E778-8A7A723ADC7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41399" y="1085549"/>
          <a:ext cx="5579707" cy="46869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652230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26" name="Rectangle 25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179B5D2-FA67-A04A-E383-CA214251A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332916"/>
            <a:ext cx="8825658" cy="17708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Les </a:t>
            </a:r>
            <a:r>
              <a:rPr lang="en-US" sz="5400" dirty="0" err="1">
                <a:solidFill>
                  <a:schemeClr val="tx1"/>
                </a:solidFill>
              </a:rPr>
              <a:t>differentes</a:t>
            </a:r>
            <a:r>
              <a:rPr lang="en-US" sz="5400" dirty="0">
                <a:solidFill>
                  <a:schemeClr val="tx1"/>
                </a:solidFill>
              </a:rPr>
              <a:t> </a:t>
            </a:r>
            <a:br>
              <a:rPr lang="en-US" sz="5400" dirty="0">
                <a:solidFill>
                  <a:schemeClr val="tx1"/>
                </a:solidFill>
              </a:rPr>
            </a:br>
            <a:r>
              <a:rPr lang="en-US" sz="5400" dirty="0">
                <a:solidFill>
                  <a:schemeClr val="tx1"/>
                </a:solidFill>
              </a:rPr>
              <a:t>cyber-</a:t>
            </a:r>
            <a:r>
              <a:rPr lang="en-US" sz="5400" dirty="0" err="1">
                <a:solidFill>
                  <a:schemeClr val="tx1"/>
                </a:solidFill>
              </a:rPr>
              <a:t>attaques</a:t>
            </a:r>
            <a:r>
              <a:rPr lang="en-US" sz="5400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7131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79B5D2-FA67-A04A-E383-CA214251A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3"/>
            <a:ext cx="3382297" cy="50124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28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L’attaque</a:t>
            </a:r>
            <a:r>
              <a:rPr lang="en-US" sz="2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DDOS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3E1E95B-0027-4C4A-9531-3EC730142E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9763" y="1274395"/>
            <a:ext cx="6470907" cy="4306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0" name="ZoneTexte 79">
            <a:extLst>
              <a:ext uri="{FF2B5EF4-FFF2-40B4-BE49-F238E27FC236}">
                <a16:creationId xmlns:a16="http://schemas.microsoft.com/office/drawing/2014/main" id="{A15C56AA-D291-D09A-2B00-A1FE01C9F237}"/>
              </a:ext>
            </a:extLst>
          </p:cNvPr>
          <p:cNvSpPr txBox="1"/>
          <p:nvPr/>
        </p:nvSpPr>
        <p:spPr>
          <a:xfrm>
            <a:off x="8240889" y="1840089"/>
            <a:ext cx="254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L’attaque DDOS consiste à lancer un grand nombre de requêtes à un même serveur d’un seul coup</a:t>
            </a:r>
          </a:p>
        </p:txBody>
      </p:sp>
    </p:spTree>
    <p:extLst>
      <p:ext uri="{BB962C8B-B14F-4D97-AF65-F5344CB8AC3E}">
        <p14:creationId xmlns:p14="http://schemas.microsoft.com/office/powerpoint/2010/main" val="35940298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D105174-071A-4257-860A-5EE2D11DD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E17B217C-3C66-46B3-9E9D-2771AA2A2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BE340B4-9A18-B3FA-FB00-C59BDB7E1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388" y="842129"/>
            <a:ext cx="3421623" cy="958679"/>
          </a:xfrm>
        </p:spPr>
        <p:txBody>
          <a:bodyPr>
            <a:normAutofit/>
          </a:bodyPr>
          <a:lstStyle/>
          <a:p>
            <a:r>
              <a:rPr lang="fr-FR" sz="2500" dirty="0">
                <a:solidFill>
                  <a:srgbClr val="EBEBEB"/>
                </a:solidFill>
              </a:rPr>
              <a:t>Comment s’en protéger ?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848D99-5D8B-49F5-97E9-AA7C3F5F2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04EB004-089A-5CD3-397E-F7E6F6320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7399" y="629265"/>
            <a:ext cx="5245839" cy="38117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Pour se </a:t>
            </a:r>
            <a:r>
              <a:rPr lang="en-US" dirty="0" err="1">
                <a:solidFill>
                  <a:srgbClr val="FFFFFF"/>
                </a:solidFill>
              </a:rPr>
              <a:t>protéger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efficacement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d’une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attaque</a:t>
            </a:r>
            <a:r>
              <a:rPr lang="en-US" dirty="0">
                <a:solidFill>
                  <a:srgbClr val="FFFFFF"/>
                </a:solidFill>
              </a:rPr>
              <a:t> DDOS il faut disposer d’un </a:t>
            </a:r>
            <a:r>
              <a:rPr lang="en-US" dirty="0" err="1">
                <a:solidFill>
                  <a:srgbClr val="FFFFFF"/>
                </a:solidFill>
              </a:rPr>
              <a:t>Parfeu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effectif</a:t>
            </a:r>
            <a:r>
              <a:rPr lang="en-US" dirty="0">
                <a:solidFill>
                  <a:srgbClr val="FFFFFF"/>
                </a:solidFill>
              </a:rPr>
              <a:t> et </a:t>
            </a:r>
            <a:r>
              <a:rPr lang="en-US" dirty="0" err="1">
                <a:solidFill>
                  <a:srgbClr val="FFFFFF"/>
                </a:solidFill>
              </a:rPr>
              <a:t>mettre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en</a:t>
            </a:r>
            <a:r>
              <a:rPr lang="en-US" dirty="0">
                <a:solidFill>
                  <a:srgbClr val="FFFFFF"/>
                </a:solidFill>
              </a:rPr>
              <a:t> place </a:t>
            </a:r>
            <a:r>
              <a:rPr lang="en-US" dirty="0" err="1">
                <a:solidFill>
                  <a:srgbClr val="FFFFFF"/>
                </a:solidFill>
              </a:rPr>
              <a:t>une</a:t>
            </a:r>
            <a:r>
              <a:rPr lang="en-US" dirty="0">
                <a:solidFill>
                  <a:srgbClr val="FFFFFF"/>
                </a:solidFill>
              </a:rPr>
              <a:t> protection anti DDOS qui </a:t>
            </a:r>
            <a:r>
              <a:rPr lang="en-US" dirty="0" err="1">
                <a:solidFill>
                  <a:srgbClr val="FFFFFF"/>
                </a:solidFill>
              </a:rPr>
              <a:t>consiste</a:t>
            </a:r>
            <a:r>
              <a:rPr lang="en-US" dirty="0">
                <a:solidFill>
                  <a:srgbClr val="FFFFFF"/>
                </a:solidFill>
              </a:rPr>
              <a:t> a </a:t>
            </a:r>
            <a:r>
              <a:rPr lang="en-US" dirty="0" err="1">
                <a:solidFill>
                  <a:srgbClr val="FFFFFF"/>
                </a:solidFill>
              </a:rPr>
              <a:t>regarder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en</a:t>
            </a:r>
            <a:r>
              <a:rPr lang="en-US" dirty="0">
                <a:solidFill>
                  <a:srgbClr val="FFFFFF"/>
                </a:solidFill>
              </a:rPr>
              <a:t> direct le </a:t>
            </a:r>
            <a:r>
              <a:rPr lang="en-US" dirty="0" err="1">
                <a:solidFill>
                  <a:srgbClr val="FFFFFF"/>
                </a:solidFill>
              </a:rPr>
              <a:t>contenu</a:t>
            </a:r>
            <a:r>
              <a:rPr lang="en-US" dirty="0">
                <a:solidFill>
                  <a:srgbClr val="FFFFFF"/>
                </a:solidFill>
              </a:rPr>
              <a:t> de </a:t>
            </a:r>
            <a:r>
              <a:rPr lang="en-US" dirty="0" err="1">
                <a:solidFill>
                  <a:srgbClr val="FFFFFF"/>
                </a:solidFill>
              </a:rPr>
              <a:t>chaques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paquets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envoyés</a:t>
            </a:r>
            <a:r>
              <a:rPr lang="en-US" dirty="0">
                <a:solidFill>
                  <a:srgbClr val="FFFFFF"/>
                </a:solidFill>
              </a:rPr>
              <a:t> pour </a:t>
            </a:r>
            <a:r>
              <a:rPr lang="en-US" dirty="0" err="1">
                <a:solidFill>
                  <a:srgbClr val="FFFFFF"/>
                </a:solidFill>
              </a:rPr>
              <a:t>voir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ils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sont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utiles</a:t>
            </a:r>
            <a:r>
              <a:rPr lang="en-US" dirty="0">
                <a:solidFill>
                  <a:srgbClr val="FFFFFF"/>
                </a:solidFill>
              </a:rPr>
              <a:t>.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F35979D-9B0D-3D36-687D-525784F88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389" y="3621372"/>
            <a:ext cx="4836214" cy="154710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4660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D654934-6200-7D2F-3691-580ECCD6A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3"/>
            <a:ext cx="3382297" cy="5025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5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Le phishing</a:t>
            </a:r>
          </a:p>
        </p:txBody>
      </p:sp>
      <p:pic>
        <p:nvPicPr>
          <p:cNvPr id="5" name="Espace réservé du contenu 4" descr="Une image contenant texte, ciel&#10;&#10;Description générée automatiquement">
            <a:extLst>
              <a:ext uri="{FF2B5EF4-FFF2-40B4-BE49-F238E27FC236}">
                <a16:creationId xmlns:a16="http://schemas.microsoft.com/office/drawing/2014/main" id="{917E884D-279E-98F1-6B7D-010E66AD46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9763" y="1615588"/>
            <a:ext cx="6470907" cy="362370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6A8065AE-C610-A64A-8901-DFC4EC733502}"/>
              </a:ext>
            </a:extLst>
          </p:cNvPr>
          <p:cNvSpPr txBox="1"/>
          <p:nvPr/>
        </p:nvSpPr>
        <p:spPr>
          <a:xfrm>
            <a:off x="8160773" y="1761927"/>
            <a:ext cx="227703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</a:t>
            </a:r>
            <a:r>
              <a:rPr lang="fr-FR" dirty="0" err="1"/>
              <a:t>phising</a:t>
            </a:r>
            <a:r>
              <a:rPr lang="fr-FR" dirty="0"/>
              <a:t> est une attaque consistant à usurper un organisme que vous connaissez et de vous demander de saisir des information personnelles telle </a:t>
            </a:r>
            <a:r>
              <a:rPr lang="fr-FR" dirty="0" err="1"/>
              <a:t>qu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86103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le Ion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57134F3E475BC4880642BC92E46B04C" ma:contentTypeVersion="8" ma:contentTypeDescription="Crée un document." ma:contentTypeScope="" ma:versionID="f6eadcbd1c8eadbb2378f76b197ee9e4">
  <xsd:schema xmlns:xsd="http://www.w3.org/2001/XMLSchema" xmlns:xs="http://www.w3.org/2001/XMLSchema" xmlns:p="http://schemas.microsoft.com/office/2006/metadata/properties" xmlns:ns2="05cce318-ce01-4510-9d5c-3e2853b102a5" xmlns:ns3="74fcce6c-325b-4154-909e-21df43edad8d" targetNamespace="http://schemas.microsoft.com/office/2006/metadata/properties" ma:root="true" ma:fieldsID="69888b7636a3e62c01ba3cc8f945aa1c" ns2:_="" ns3:_="">
    <xsd:import namespace="05cce318-ce01-4510-9d5c-3e2853b102a5"/>
    <xsd:import namespace="74fcce6c-325b-4154-909e-21df43edad8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cce318-ce01-4510-9d5c-3e2853b1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Balises d’images" ma:readOnly="false" ma:fieldId="{5cf76f15-5ced-4ddc-b409-7134ff3c332f}" ma:taxonomyMulti="true" ma:sspId="156b6054-1bfa-4adc-9eb6-f5010b92195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fcce6c-325b-4154-909e-21df43edad8d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1188630e-b903-4e1b-9a2c-70391979d2e5}" ma:internalName="TaxCatchAll" ma:showField="CatchAllData" ma:web="74fcce6c-325b-4154-909e-21df43edad8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4fcce6c-325b-4154-909e-21df43edad8d" xsi:nil="true"/>
    <lcf76f155ced4ddcb4097134ff3c332f xmlns="05cce318-ce01-4510-9d5c-3e2853b102a5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7DC6F2E-F8C8-4299-A55C-22A793CFAFCA}"/>
</file>

<file path=customXml/itemProps2.xml><?xml version="1.0" encoding="utf-8"?>
<ds:datastoreItem xmlns:ds="http://schemas.openxmlformats.org/officeDocument/2006/customXml" ds:itemID="{9B0516E5-781B-462B-AAB9-BF7EB6FC8123}"/>
</file>

<file path=customXml/itemProps3.xml><?xml version="1.0" encoding="utf-8"?>
<ds:datastoreItem xmlns:ds="http://schemas.openxmlformats.org/officeDocument/2006/customXml" ds:itemID="{13859F60-C589-4424-8576-97E57D34AC16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</TotalTime>
  <Words>359</Words>
  <Application>Microsoft Office PowerPoint</Application>
  <PresentationFormat>Grand écran</PresentationFormat>
  <Paragraphs>36</Paragraphs>
  <Slides>11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Wingdings</vt:lpstr>
      <vt:lpstr>Wingdings 3</vt:lpstr>
      <vt:lpstr>Salle Ion</vt:lpstr>
      <vt:lpstr>Les possibilités de cyberattaque  au sein de l'entreprise</vt:lpstr>
      <vt:lpstr>Sommaire</vt:lpstr>
      <vt:lpstr>Definition</vt:lpstr>
      <vt:lpstr>Pourquoi les hackers attaqueraient l’entreprise ?</vt:lpstr>
      <vt:lpstr>Comment les pirates parviennent-ils à leurs fins ?  </vt:lpstr>
      <vt:lpstr>Les differentes  cyber-attaques </vt:lpstr>
      <vt:lpstr>L’attaque DDOS</vt:lpstr>
      <vt:lpstr>Comment s’en protéger ? </vt:lpstr>
      <vt:lpstr>Le phishing</vt:lpstr>
      <vt:lpstr>Comment s’en protéger ?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UTI021</dc:creator>
  <cp:lastModifiedBy>GONNET Yorik</cp:lastModifiedBy>
  <cp:revision>135</cp:revision>
  <dcterms:created xsi:type="dcterms:W3CDTF">2022-11-29T13:17:47Z</dcterms:created>
  <dcterms:modified xsi:type="dcterms:W3CDTF">2022-12-06T15:46:10Z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0x010100357134F3E475BC4880642BC92E46B04C</vt:lpwstr>
  </property>
</Properties>
</file>