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13"/>
  </p:notesMasterIdLst>
  <p:handoutMasterIdLst>
    <p:handoutMasterId r:id="rId14"/>
  </p:handoutMasterIdLst>
  <p:sldIdLst>
    <p:sldId id="270" r:id="rId3"/>
    <p:sldId id="271" r:id="rId4"/>
    <p:sldId id="283" r:id="rId5"/>
    <p:sldId id="284" r:id="rId6"/>
    <p:sldId id="287" r:id="rId7"/>
    <p:sldId id="286" r:id="rId8"/>
    <p:sldId id="292" r:id="rId9"/>
    <p:sldId id="293" r:id="rId10"/>
    <p:sldId id="295"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82" autoAdjust="0"/>
    <p:restoredTop sz="72090" autoAdjust="0"/>
  </p:normalViewPr>
  <p:slideViewPr>
    <p:cSldViewPr snapToGrid="0">
      <p:cViewPr varScale="1">
        <p:scale>
          <a:sx n="83" d="100"/>
          <a:sy n="83" d="100"/>
        </p:scale>
        <p:origin x="2034" y="78"/>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7/14/2015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7/14/2015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PowerPoint</a:t>
            </a:r>
          </a:p>
          <a:p>
            <a:r>
              <a:rPr lang="en-US" dirty="0" smtClean="0"/>
              <a:t>GitHub site and Windows Client</a:t>
            </a:r>
          </a:p>
          <a:p>
            <a:r>
              <a:rPr lang="en-US" dirty="0" smtClean="0"/>
              <a:t>Git from</a:t>
            </a:r>
            <a:r>
              <a:rPr lang="en-US" baseline="0" dirty="0" smtClean="0"/>
              <a:t> the command line</a:t>
            </a:r>
          </a:p>
          <a:p>
            <a:endParaRPr lang="en-US" baseline="0" dirty="0" smtClean="0"/>
          </a:p>
          <a:p>
            <a:r>
              <a:rPr lang="en-US" baseline="0" dirty="0" smtClean="0"/>
              <a:t>Just a quick heads up, all the materials including my notes for this presentation will be posted on GitHub following this presentation, including pretty much all of the URLs and references I mention</a:t>
            </a:r>
          </a:p>
          <a:p>
            <a:endParaRPr lang="en-US" baseline="0" dirty="0" smtClean="0"/>
          </a:p>
          <a:p>
            <a:r>
              <a:rPr lang="en-US" baseline="0" dirty="0" smtClean="0"/>
              <a:t>If you don’t mind, I’ve asked Nick to hold questions until the end, this will be a bit fast paced, and timing will be tight, but happy to answer questions afterwards,</a:t>
            </a:r>
          </a:p>
        </p:txBody>
      </p:sp>
      <p:sp>
        <p:nvSpPr>
          <p:cNvPr id="4" name="Slide Number Placeholder 3"/>
          <p:cNvSpPr>
            <a:spLocks noGrp="1"/>
          </p:cNvSpPr>
          <p:nvPr>
            <p:ph type="sldNum" sz="quarter" idx="10"/>
          </p:nvPr>
        </p:nvSpPr>
        <p:spPr/>
        <p:txBody>
          <a:bodyPr/>
          <a:lstStyle/>
          <a:p>
            <a:fld id="{3DF1C5CE-222C-4659-9A99-B99FC42AF6EC}" type="slidenum">
              <a:rPr lang="en-US" smtClean="0"/>
              <a:t>2</a:t>
            </a:fld>
            <a:endParaRPr lang="en-US"/>
          </a:p>
        </p:txBody>
      </p:sp>
    </p:spTree>
    <p:extLst>
      <p:ext uri="{BB962C8B-B14F-4D97-AF65-F5344CB8AC3E}">
        <p14:creationId xmlns:p14="http://schemas.microsoft.com/office/powerpoint/2010/main" val="262126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VMware, Citrix, etc.</a:t>
            </a:r>
          </a:p>
          <a:p>
            <a:endParaRPr lang="en-US" dirty="0" smtClean="0"/>
          </a:p>
          <a:p>
            <a:r>
              <a:rPr lang="en-US" dirty="0" smtClean="0"/>
              <a:t>I'm on LinkedIn and Twitter, feel free to connect</a:t>
            </a:r>
          </a:p>
          <a:p>
            <a:endParaRPr lang="en-US" dirty="0" smtClean="0"/>
          </a:p>
          <a:p>
            <a:r>
              <a:rPr lang="en-US" dirty="0" smtClean="0"/>
              <a:t>Slack - Modern hosted chat service, it's bridged with the PowerShell channel on IRC and is quite handy:</a:t>
            </a:r>
          </a:p>
          <a:p>
            <a:pPr marL="171450" indent="-171450">
              <a:buFont typeface="Arial" panose="020B0604020202020204" pitchFamily="34" charset="0"/>
              <a:buChar char="•"/>
            </a:pPr>
            <a:r>
              <a:rPr lang="en-US" dirty="0" smtClean="0"/>
              <a:t>I can ask questions and talented folks like Joel Bennet, Dave Wyatt, Kirk Munro, Justin Rich, and many others, including a few from the PowerShell team, might jump in to help.</a:t>
            </a:r>
          </a:p>
          <a:p>
            <a:pPr marL="171450" indent="-171450">
              <a:buFont typeface="Arial" panose="020B0604020202020204" pitchFamily="34" charset="0"/>
              <a:buChar char="•"/>
            </a:pPr>
            <a:r>
              <a:rPr lang="en-US" dirty="0" smtClean="0"/>
              <a:t>I also find that trying to help others can help you learn a bit.</a:t>
            </a:r>
          </a:p>
          <a:p>
            <a:pPr marL="171450" indent="-171450">
              <a:buFont typeface="Arial" panose="020B0604020202020204" pitchFamily="34" charset="0"/>
              <a:buChar char="•"/>
            </a:pPr>
            <a:r>
              <a:rPr lang="en-US" dirty="0" smtClean="0"/>
              <a:t>If your boss is asking 'why are you in a chatroom at work!' - turns out when you put a bunch of PowerShell folks in a chat room, some interesting ideas that you could take back to work and implement might come up. Or someone mentions an issue you're experiencing and how they fixed it. Very helpful!</a:t>
            </a:r>
          </a:p>
          <a:p>
            <a:endParaRPr lang="en-US" dirty="0" smtClean="0"/>
          </a:p>
          <a:p>
            <a:r>
              <a:rPr lang="en-US" dirty="0" smtClean="0"/>
              <a:t>slack.poshcode.org &gt; submit your e-mail, join up!</a:t>
            </a:r>
          </a:p>
          <a:p>
            <a:endParaRPr lang="en-US" dirty="0" smtClean="0"/>
          </a:p>
          <a:p>
            <a:r>
              <a:rPr lang="en-US" dirty="0" smtClean="0"/>
              <a:t>Some fun Git-related posts:</a:t>
            </a:r>
          </a:p>
          <a:p>
            <a:pPr marL="171450" indent="-171450">
              <a:buFont typeface="Arial" panose="020B0604020202020204" pitchFamily="34" charset="0"/>
              <a:buChar char="•"/>
            </a:pPr>
            <a:r>
              <a:rPr lang="en-US" dirty="0" smtClean="0"/>
              <a:t>Source Control Survey Results - http://ramblingcookiemonster.github.io/Source-Control-Survey/</a:t>
            </a:r>
          </a:p>
          <a:p>
            <a:pPr marL="171450" indent="-171450">
              <a:buFont typeface="Arial" panose="020B0604020202020204" pitchFamily="34" charset="0"/>
              <a:buChar char="•"/>
            </a:pPr>
            <a:r>
              <a:rPr lang="en-US" dirty="0" smtClean="0"/>
              <a:t>GitHub for PowerShell Projects - http://ramblingcookiemonster.github.io/GitHub-For-PowerShell-Projects/</a:t>
            </a:r>
          </a:p>
          <a:p>
            <a:pPr marL="171450" indent="-171450">
              <a:buFont typeface="Arial" panose="020B0604020202020204" pitchFamily="34" charset="0"/>
              <a:buChar char="•"/>
            </a:pPr>
            <a:r>
              <a:rPr lang="en-US" dirty="0" smtClean="0"/>
              <a:t>Fun with GitHub, Pester, and </a:t>
            </a:r>
            <a:r>
              <a:rPr lang="en-US" dirty="0" err="1" smtClean="0"/>
              <a:t>AppVeyor</a:t>
            </a:r>
            <a:r>
              <a:rPr lang="en-US" dirty="0" smtClean="0"/>
              <a:t> - http://ramblingcookiemonster.github.io/GitHub-Pester-AppVeyor/</a:t>
            </a:r>
          </a:p>
          <a:p>
            <a:pPr marL="171450" indent="-171450">
              <a:buFont typeface="Arial" panose="020B0604020202020204" pitchFamily="34" charset="0"/>
              <a:buChar char="•"/>
            </a:pPr>
            <a:r>
              <a:rPr lang="en-US" dirty="0" smtClean="0"/>
              <a:t>GitHub, Pester, and </a:t>
            </a:r>
            <a:r>
              <a:rPr lang="en-US" dirty="0" err="1" smtClean="0"/>
              <a:t>AppVeyor</a:t>
            </a:r>
            <a:r>
              <a:rPr lang="en-US" dirty="0" smtClean="0"/>
              <a:t>: Part Two</a:t>
            </a:r>
          </a:p>
          <a:p>
            <a:pPr marL="171450" indent="-171450">
              <a:buFont typeface="Arial" panose="020B0604020202020204" pitchFamily="34" charset="0"/>
              <a:buChar char="•"/>
            </a:pPr>
            <a:r>
              <a:rPr lang="en-US" dirty="0" smtClean="0"/>
              <a:t>Testing DSC Configurations with Pester and </a:t>
            </a:r>
            <a:r>
              <a:rPr lang="en-US" dirty="0" err="1" smtClean="0"/>
              <a:t>AppVeyor</a:t>
            </a:r>
            <a:r>
              <a:rPr lang="en-US" dirty="0" smtClean="0"/>
              <a:t> - http://ramblingcookiemonster.github.io/Testing-DSC-with-Pester-and-AppVeyor/</a:t>
            </a:r>
          </a:p>
          <a:p>
            <a:pPr marL="171450" indent="-171450">
              <a:buFont typeface="Arial" panose="020B0604020202020204" pitchFamily="34" charset="0"/>
              <a:buChar char="•"/>
            </a:pPr>
            <a:r>
              <a:rPr lang="en-US" dirty="0" smtClean="0"/>
              <a:t>A topic we won’t cover here, but GitHub pages are a great way to host your blog content, if you don’t mind a little yak shaving: http://ramblingcookiemonster.github.io/GitHub-Pages/</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3</a:t>
            </a:fld>
            <a:endParaRPr lang="en-US"/>
          </a:p>
        </p:txBody>
      </p:sp>
    </p:spTree>
    <p:extLst>
      <p:ext uri="{BB962C8B-B14F-4D97-AF65-F5344CB8AC3E}">
        <p14:creationId xmlns:p14="http://schemas.microsoft.com/office/powerpoint/2010/main" val="257117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User Version Control for your own projects…</a:t>
            </a:r>
          </a:p>
          <a:p>
            <a:r>
              <a:rPr lang="en-US" sz="1200" kern="1200" dirty="0" smtClean="0">
                <a:solidFill>
                  <a:schemeClr val="tx1"/>
                </a:solidFill>
                <a:latin typeface="+mn-lt"/>
                <a:ea typeface="+mn-ea"/>
                <a:cs typeface="+mn-cs"/>
              </a:rPr>
              <a:t>Whether</a:t>
            </a:r>
            <a:r>
              <a:rPr lang="en-US" sz="1200" kern="1200" baseline="0" dirty="0" smtClean="0">
                <a:solidFill>
                  <a:schemeClr val="tx1"/>
                </a:solidFill>
                <a:latin typeface="+mn-lt"/>
                <a:ea typeface="+mn-ea"/>
                <a:cs typeface="+mn-cs"/>
              </a:rPr>
              <a:t> at home or at 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case you missed it, Microsoft recently open sourced the DSC resources: </a:t>
            </a:r>
            <a:r>
              <a:rPr lang="en-US" sz="1200" kern="1200" dirty="0" smtClean="0">
                <a:solidFill>
                  <a:schemeClr val="tx1"/>
                </a:solidFill>
                <a:latin typeface="+mn-lt"/>
                <a:ea typeface="+mn-ea"/>
                <a:cs typeface="+mn-cs"/>
              </a:rPr>
              <a:t>https://github.com/PowerShell/DscResources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the past, if you wanted to fix a bug</a:t>
            </a:r>
            <a:r>
              <a:rPr lang="en-US" sz="1200" kern="1200" baseline="0" dirty="0" smtClean="0">
                <a:solidFill>
                  <a:schemeClr val="tx1"/>
                </a:solidFill>
                <a:latin typeface="+mn-lt"/>
                <a:ea typeface="+mn-ea"/>
                <a:cs typeface="+mn-cs"/>
              </a:rPr>
              <a:t> or add a feature to Microsoft’s DSC resources, you would…</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Write the code!</a:t>
            </a:r>
            <a:endParaRPr lang="en-US" sz="120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Microsoft updates the resource…</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You merge in your changes or put off updating</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Not sustainable.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Learn the basics of GitHub and Git</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Submit a pull request</a:t>
            </a:r>
          </a:p>
          <a:p>
            <a:pPr marL="171450" indent="-171450">
              <a:buFont typeface="Arial" panose="020B0604020202020204" pitchFamily="34" charset="0"/>
              <a:buChar char="•"/>
            </a:pPr>
            <a:r>
              <a:rPr lang="en-US" sz="1200" kern="1200" baseline="0" dirty="0" smtClean="0">
                <a:solidFill>
                  <a:schemeClr val="tx1"/>
                </a:solidFill>
                <a:latin typeface="+mn-lt"/>
                <a:ea typeface="+mn-ea"/>
                <a:cs typeface="+mn-cs"/>
              </a:rPr>
              <a:t>If accepted, your code will be included in all future updates!</a:t>
            </a:r>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4</a:t>
            </a:fld>
            <a:endParaRPr lang="en-US"/>
          </a:p>
        </p:txBody>
      </p:sp>
    </p:spTree>
    <p:extLst>
      <p:ext uri="{BB962C8B-B14F-4D97-AF65-F5344CB8AC3E}">
        <p14:creationId xmlns:p14="http://schemas.microsoft.com/office/powerpoint/2010/main" val="40858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 commit </a:t>
            </a:r>
            <a:r>
              <a:rPr lang="en-US" baseline="0" dirty="0" smtClean="0"/>
              <a:t>from the DSC resources on GitHub – a commit is just a </a:t>
            </a:r>
            <a:r>
              <a:rPr lang="en-US" dirty="0" smtClean="0"/>
              <a:t>snapshot of</a:t>
            </a:r>
            <a:r>
              <a:rPr lang="en-US" baseline="0" dirty="0" smtClean="0"/>
              <a:t> the project at one point in time</a:t>
            </a:r>
          </a:p>
          <a:p>
            <a:endParaRPr lang="en-US" baseline="0" dirty="0" smtClean="0"/>
          </a:p>
          <a:p>
            <a:r>
              <a:rPr lang="en-US" baseline="0" dirty="0" smtClean="0"/>
              <a:t>I’m going to make the assumption that you’ve seen the light and want to use version control, I don’t want to spend too much time on the importance of using this. I’ve included a few links in the notes. Long story short? It’s included in Tom </a:t>
            </a:r>
            <a:r>
              <a:rPr lang="en-US" baseline="0" dirty="0" err="1" smtClean="0"/>
              <a:t>Limoncelli’s</a:t>
            </a:r>
            <a:r>
              <a:rPr lang="en-US" baseline="0" dirty="0" smtClean="0"/>
              <a:t> Operations Report Card.</a:t>
            </a:r>
          </a:p>
          <a:p>
            <a:endParaRPr lang="en-US" baseline="0" dirty="0" smtClean="0"/>
          </a:p>
          <a:p>
            <a:r>
              <a:rPr lang="en-US" dirty="0" smtClean="0"/>
              <a:t>Plenty of examples on why you should use source 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http://www.opsreportcard.com/section/6 – Because Tom said so : )</a:t>
            </a:r>
            <a:endParaRPr lang="en-US" dirty="0" smtClean="0"/>
          </a:p>
          <a:p>
            <a:pPr marL="171450" indent="-171450">
              <a:buFont typeface="Arial" panose="020B0604020202020204" pitchFamily="34" charset="0"/>
              <a:buChar char="•"/>
            </a:pPr>
            <a:r>
              <a:rPr lang="en-US" dirty="0" smtClean="0"/>
              <a:t>http://stackoverflow.com/questions/1408450/why-should-i-use-version-control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http://www.git-tower.com/learn/git/ebook/mac/basics/why-use-version-control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http://hgbook.red-bean.com/read/how-did-we-get-here.html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http://betterexplained.com/articles/a-visual-guide-to-version-control/</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Not going into details, at work, we</a:t>
            </a:r>
            <a:r>
              <a:rPr lang="en-US" sz="1200" kern="1200" baseline="0" dirty="0" smtClean="0">
                <a:solidFill>
                  <a:schemeClr val="tx1"/>
                </a:solidFill>
                <a:latin typeface="+mn-lt"/>
                <a:ea typeface="+mn-ea"/>
                <a:cs typeface="+mn-cs"/>
              </a:rPr>
              <a:t> have a module used by a few teams.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When I push to this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repository, Jenkins can run some pester tests, and if all goes well, copy the module out to a network share that systems regularly update from.</a:t>
            </a:r>
            <a:endParaRPr lang="en-US" sz="1200" kern="1200" dirty="0" smtClean="0">
              <a:solidFill>
                <a:schemeClr val="tx1"/>
              </a:solidFill>
              <a:latin typeface="+mn-lt"/>
              <a:ea typeface="+mn-ea"/>
              <a:cs typeface="+mn-cs"/>
            </a:endParaRPr>
          </a:p>
          <a:p>
            <a:endParaRPr lang="en-US" dirty="0" smtClean="0"/>
          </a:p>
          <a:p>
            <a:endParaRPr lang="en-US" dirty="0" smtClean="0"/>
          </a:p>
          <a:p>
            <a:r>
              <a:rPr lang="en-US" dirty="0" smtClean="0"/>
              <a:t>Examples</a:t>
            </a:r>
            <a:r>
              <a:rPr lang="en-US" baseline="0" dirty="0" smtClean="0"/>
              <a:t> leveraging a popular continuous integration and delivery solution, Jenkins:</a:t>
            </a:r>
            <a:endParaRPr lang="en-US" dirty="0" smtClean="0"/>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https://www.hodgkins.net.au/powershell/automating-with-jenkins-and-powershell-on-windows-part-1/ (Link</a:t>
            </a:r>
            <a:r>
              <a:rPr lang="en-US" sz="1200" kern="1200" baseline="0" dirty="0" smtClean="0">
                <a:solidFill>
                  <a:schemeClr val="tx1"/>
                </a:solidFill>
                <a:latin typeface="+mn-lt"/>
                <a:ea typeface="+mn-ea"/>
                <a:cs typeface="+mn-cs"/>
              </a:rPr>
              <a:t> to part 2 included</a:t>
            </a:r>
            <a:r>
              <a:rPr lang="en-US"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http://www.dexterposh.com/2015/06/powershell-pester-jenkins-ci.html</a:t>
            </a: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pPr marL="0" indent="0">
              <a:buFont typeface="Arial" panose="020B0604020202020204" pitchFamily="34" charset="0"/>
              <a:buNone/>
            </a:pPr>
            <a:r>
              <a:rPr lang="en-US" sz="1200" kern="1200" dirty="0" smtClean="0">
                <a:solidFill>
                  <a:schemeClr val="tx1"/>
                </a:solidFill>
                <a:latin typeface="+mn-lt"/>
                <a:ea typeface="+mn-ea"/>
                <a:cs typeface="+mn-cs"/>
              </a:rPr>
              <a:t>Examples</a:t>
            </a:r>
            <a:r>
              <a:rPr lang="en-US" sz="1200" kern="1200" baseline="0" dirty="0" smtClean="0">
                <a:solidFill>
                  <a:schemeClr val="tx1"/>
                </a:solidFill>
                <a:latin typeface="+mn-lt"/>
                <a:ea typeface="+mn-ea"/>
                <a:cs typeface="+mn-cs"/>
              </a:rPr>
              <a:t> using GitHub:</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http://ramblingcookiemonster.github.io/GitHub-For-PowerShell-Projects/#continuous-integration</a:t>
            </a:r>
            <a:endParaRPr lang="en-US" sz="120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http://powershell.org/wp/community-build-server</a:t>
            </a:r>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Thanks to Dave Wyatt, PowerShell.org, Chef, and anyone else behind this!</a:t>
            </a:r>
          </a:p>
          <a:p>
            <a:pPr marL="171450" indent="-171450">
              <a:buFont typeface="Arial" panose="020B0604020202020204" pitchFamily="34" charset="0"/>
              <a:buChar char="•"/>
            </a:pPr>
            <a:endParaRPr lang="en-US" sz="1200"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DF1C5CE-222C-4659-9A99-B99FC42AF6EC}" type="slidenum">
              <a:rPr lang="en-US" smtClean="0"/>
              <a:t>5</a:t>
            </a:fld>
            <a:endParaRPr lang="en-US"/>
          </a:p>
        </p:txBody>
      </p:sp>
    </p:spTree>
    <p:extLst>
      <p:ext uri="{BB962C8B-B14F-4D97-AF65-F5344CB8AC3E}">
        <p14:creationId xmlns:p14="http://schemas.microsoft.com/office/powerpoint/2010/main" val="337864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Git Google talk from Linus Torvalds https://www.youtube.com/watch?v=4XpnKHJAok8 – discusses some of the design goals for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and why the centralized model isn’t a great fit - paraphrased, Linus is more explicit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anything, evaluate what fits your workflow and needs, but IMHO most new deployments likely warrant a distributed VCS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It’s important to note that the processes we’re walking through today could be applied to an </a:t>
            </a:r>
            <a:r>
              <a:rPr lang="en-US" sz="1200" kern="1200" baseline="0" dirty="0" err="1" smtClean="0">
                <a:solidFill>
                  <a:schemeClr val="tx1"/>
                </a:solidFill>
                <a:latin typeface="+mn-lt"/>
                <a:ea typeface="+mn-ea"/>
                <a:cs typeface="+mn-cs"/>
              </a:rPr>
              <a:t>on-premise</a:t>
            </a:r>
            <a:r>
              <a:rPr lang="en-US" sz="1200" kern="1200" baseline="0" dirty="0" smtClean="0">
                <a:solidFill>
                  <a:schemeClr val="tx1"/>
                </a:solidFill>
                <a:latin typeface="+mn-lt"/>
                <a:ea typeface="+mn-ea"/>
                <a:cs typeface="+mn-cs"/>
              </a:rPr>
              <a:t> solution like </a:t>
            </a:r>
            <a:r>
              <a:rPr lang="en-US" sz="1200" kern="1200" baseline="0" dirty="0" err="1" smtClean="0">
                <a:solidFill>
                  <a:schemeClr val="tx1"/>
                </a:solidFill>
                <a:latin typeface="+mn-lt"/>
                <a:ea typeface="+mn-ea"/>
                <a:cs typeface="+mn-cs"/>
              </a:rPr>
              <a:t>Atlassian</a:t>
            </a:r>
            <a:r>
              <a:rPr lang="en-US" sz="1200" kern="1200" baseline="0" dirty="0" smtClean="0">
                <a:solidFill>
                  <a:schemeClr val="tx1"/>
                </a:solidFill>
                <a:latin typeface="+mn-lt"/>
                <a:ea typeface="+mn-ea"/>
                <a:cs typeface="+mn-cs"/>
              </a:rPr>
              <a:t> Stash. There will be small operational differences, but many similarities.</a:t>
            </a:r>
          </a:p>
        </p:txBody>
      </p:sp>
      <p:sp>
        <p:nvSpPr>
          <p:cNvPr id="4" name="Slide Number Placeholder 3"/>
          <p:cNvSpPr>
            <a:spLocks noGrp="1"/>
          </p:cNvSpPr>
          <p:nvPr>
            <p:ph type="sldNum" sz="quarter" idx="10"/>
          </p:nvPr>
        </p:nvSpPr>
        <p:spPr/>
        <p:txBody>
          <a:bodyPr/>
          <a:lstStyle/>
          <a:p>
            <a:fld id="{3DF1C5CE-222C-4659-9A99-B99FC42AF6EC}" type="slidenum">
              <a:rPr lang="en-US" smtClean="0"/>
              <a:t>6</a:t>
            </a:fld>
            <a:endParaRPr lang="en-US"/>
          </a:p>
        </p:txBody>
      </p:sp>
    </p:spTree>
    <p:extLst>
      <p:ext uri="{BB962C8B-B14F-4D97-AF65-F5344CB8AC3E}">
        <p14:creationId xmlns:p14="http://schemas.microsoft.com/office/powerpoint/2010/main" val="4138462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jump in</a:t>
            </a:r>
            <a:r>
              <a:rPr lang="en-US" baseline="0" dirty="0" smtClean="0"/>
              <a:t>to a demo with the GitHub for Windows client shortly, but keep in mind there are other options out there.</a:t>
            </a:r>
          </a:p>
          <a:p>
            <a:endParaRPr lang="en-US" b="0" baseline="0" dirty="0" smtClean="0"/>
          </a:p>
          <a:p>
            <a:r>
              <a:rPr lang="en-US" b="0" baseline="0" dirty="0" err="1" smtClean="0"/>
              <a:t>Atlassian’s</a:t>
            </a:r>
            <a:r>
              <a:rPr lang="en-US" b="0" baseline="0" dirty="0" smtClean="0"/>
              <a:t> </a:t>
            </a:r>
            <a:r>
              <a:rPr lang="en-US" b="0" baseline="0" dirty="0" err="1" smtClean="0"/>
              <a:t>SourceTree</a:t>
            </a:r>
            <a:r>
              <a:rPr lang="en-US" b="0" baseline="0" dirty="0" smtClean="0"/>
              <a:t> is fantastic and works with Mercurial as well. I tend to use this and the GitHub for Windows client. - </a:t>
            </a:r>
            <a:r>
              <a:rPr lang="en-US" sz="1200" kern="1200" dirty="0" smtClean="0">
                <a:solidFill>
                  <a:schemeClr val="tx1"/>
                </a:solidFill>
                <a:latin typeface="+mn-lt"/>
                <a:ea typeface="+mn-ea"/>
                <a:cs typeface="+mn-cs"/>
              </a:rPr>
              <a:t>https://www.sourcetreeapp.com/</a:t>
            </a:r>
          </a:p>
          <a:p>
            <a:endParaRPr lang="en-US" b="0" baseline="0" dirty="0" smtClean="0"/>
          </a:p>
          <a:p>
            <a:r>
              <a:rPr lang="en-US" b="0" baseline="0" dirty="0" err="1" smtClean="0"/>
              <a:t>TortoiseGit</a:t>
            </a:r>
            <a:r>
              <a:rPr lang="en-US" b="0" baseline="0" dirty="0" smtClean="0"/>
              <a:t> is another client you might hear about often - </a:t>
            </a:r>
            <a:r>
              <a:rPr lang="en-US" sz="1200" kern="1200" dirty="0" smtClean="0">
                <a:solidFill>
                  <a:schemeClr val="tx1"/>
                </a:solidFill>
                <a:latin typeface="+mn-lt"/>
                <a:ea typeface="+mn-ea"/>
                <a:cs typeface="+mn-cs"/>
              </a:rPr>
              <a:t>http://tortoisegit.org/</a:t>
            </a:r>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8</a:t>
            </a:fld>
            <a:endParaRPr lang="en-US"/>
          </a:p>
        </p:txBody>
      </p:sp>
    </p:spTree>
    <p:extLst>
      <p:ext uri="{BB962C8B-B14F-4D97-AF65-F5344CB8AC3E}">
        <p14:creationId xmlns:p14="http://schemas.microsoft.com/office/powerpoint/2010/main" val="31305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F1C5CE-222C-4659-9A99-B99FC42AF6EC}" type="slidenum">
              <a:rPr lang="en-US" smtClean="0"/>
              <a:t>9</a:t>
            </a:fld>
            <a:endParaRPr lang="en-US"/>
          </a:p>
        </p:txBody>
      </p:sp>
    </p:spTree>
    <p:extLst>
      <p:ext uri="{BB962C8B-B14F-4D97-AF65-F5344CB8AC3E}">
        <p14:creationId xmlns:p14="http://schemas.microsoft.com/office/powerpoint/2010/main" val="285553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7/14/2015</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1"/>
                </a:solidFill>
              </a:defRPr>
            </a:lvl1pPr>
          </a:lstStyle>
          <a:p>
            <a:endParaRPr lang="en-US"/>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7/14/2015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49BF3EA-1A78-4F07-BDC0-C8A1BD46119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9BF3EA-1A78-4F07-BDC0-C8A1BD461199}" type="datetimeFigureOut">
              <a:rPr lang="en-US" smtClean="0"/>
              <a:t>7/14/2015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7/14/2015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7/14/2015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7/14/2015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7/14/2015</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dotnetcodegeeks.com/2015/06/git-explained-for-beginners.html" TargetMode="External"/><Relationship Id="rId13" Type="http://schemas.openxmlformats.org/officeDocument/2006/relationships/hyperlink" Target="http://marklodato.github.io/visual-git-guide/index-en.html" TargetMode="External"/><Relationship Id="rId18" Type="http://schemas.openxmlformats.org/officeDocument/2006/relationships/hyperlink" Target="https://github.com/blog/2019-how-to-undo-almost-anything-with-git" TargetMode="External"/><Relationship Id="rId3" Type="http://schemas.openxmlformats.org/officeDocument/2006/relationships/hyperlink" Target="http://pcottle.github.io/learnGitBranching" TargetMode="External"/><Relationship Id="rId7" Type="http://schemas.openxmlformats.org/officeDocument/2006/relationships/hyperlink" Target="http://blog.thoughtram.io/git/rebase-book/2015/02/10/understanding-branches-in-git.html" TargetMode="External"/><Relationship Id="rId12" Type="http://schemas.openxmlformats.org/officeDocument/2006/relationships/hyperlink" Target="https://github.com/PowerShell/DscResources/blob/master/StyleGuidelines.md" TargetMode="External"/><Relationship Id="rId17" Type="http://schemas.openxmlformats.org/officeDocument/2006/relationships/hyperlink" Target="http://justinhileman.info/article/git-pretty/git-pretty.png" TargetMode="External"/><Relationship Id="rId2" Type="http://schemas.openxmlformats.org/officeDocument/2006/relationships/hyperlink" Target="https://try.github.io/" TargetMode="External"/><Relationship Id="rId16" Type="http://schemas.openxmlformats.org/officeDocument/2006/relationships/hyperlink" Target="http://stackoverflow.com/questions/3329943/git-branch-fork-fetch-merge-rebase-and-clone-what-are-the-differences" TargetMode="External"/><Relationship Id="rId20" Type="http://schemas.openxmlformats.org/officeDocument/2006/relationships/hyperlink" Target="http://www.powershellmagazine.com/2015/07/13/git-for-it-professionals-getting-started-2/" TargetMode="External"/><Relationship Id="rId1" Type="http://schemas.openxmlformats.org/officeDocument/2006/relationships/slideLayout" Target="../slideLayouts/slideLayout2.xml"/><Relationship Id="rId6" Type="http://schemas.openxmlformats.org/officeDocument/2006/relationships/hyperlink" Target="http://www.git-scm.com/book/en/v2" TargetMode="External"/><Relationship Id="rId11" Type="http://schemas.openxmlformats.org/officeDocument/2006/relationships/hyperlink" Target="https://github.com/PowerShell/DscResources/blob/master/CONTRIBUTING.md" TargetMode="External"/><Relationship Id="rId5" Type="http://schemas.openxmlformats.org/officeDocument/2006/relationships/hyperlink" Target="http://git-scm.com/docs" TargetMode="External"/><Relationship Id="rId15" Type="http://schemas.openxmlformats.org/officeDocument/2006/relationships/hyperlink" Target="http://eagain.net/articles/git-for-computer-scientists" TargetMode="External"/><Relationship Id="rId10" Type="http://schemas.openxmlformats.org/officeDocument/2006/relationships/hyperlink" Target="https://github.com/PowerShell/DscResources/blob/master/GettingStartedWithGitHub.md" TargetMode="External"/><Relationship Id="rId19" Type="http://schemas.openxmlformats.org/officeDocument/2006/relationships/hyperlink" Target="http://blog.8thlight.com/makis-otman/2015/07/08/git-disciplined.html" TargetMode="External"/><Relationship Id="rId4" Type="http://schemas.openxmlformats.org/officeDocument/2006/relationships/hyperlink" Target="http://ndpsoftware.com/git-cheatsheet.html" TargetMode="External"/><Relationship Id="rId9" Type="http://schemas.openxmlformats.org/officeDocument/2006/relationships/hyperlink" Target="https://github.com/blog/1557-github-flow-in-the-browser" TargetMode="External"/><Relationship Id="rId14" Type="http://schemas.openxmlformats.org/officeDocument/2006/relationships/hyperlink" Target="https://codewords.recurse.com/issues/two/git-from-the-inside-ou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Warren Frame</a:t>
            </a:r>
            <a:endParaRPr lang="en-US" dirty="0"/>
          </a:p>
        </p:txBody>
      </p:sp>
      <p:sp>
        <p:nvSpPr>
          <p:cNvPr id="2" name="Title 1"/>
          <p:cNvSpPr>
            <a:spLocks noGrp="1"/>
          </p:cNvSpPr>
          <p:nvPr>
            <p:ph type="ctrTitle"/>
          </p:nvPr>
        </p:nvSpPr>
        <p:spPr/>
        <p:txBody>
          <a:bodyPr/>
          <a:lstStyle/>
          <a:p>
            <a:r>
              <a:rPr lang="en-US" dirty="0" smtClean="0"/>
              <a:t>A Crash Course in Version Control and Git</a:t>
            </a:r>
            <a:endParaRPr lang="en-US"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609600" y="1600201"/>
            <a:ext cx="10972800" cy="5257799"/>
          </a:xfrm>
        </p:spPr>
        <p:txBody>
          <a:bodyPr>
            <a:normAutofit fontScale="55000" lnSpcReduction="20000"/>
          </a:bodyPr>
          <a:lstStyle/>
          <a:p>
            <a:pPr marL="0" indent="0">
              <a:buNone/>
            </a:pPr>
            <a:r>
              <a:rPr lang="en-US" dirty="0" smtClean="0"/>
              <a:t>There’s a lot out there. Here are some highlights. Don’t be intimidated, you don’t need all this, but it may come in handy if you want to dive a bit deeper into the weeds</a:t>
            </a:r>
            <a:r>
              <a:rPr lang="en-US" dirty="0" smtClean="0"/>
              <a:t>. The key is starting to use it, just like PowerShell!</a:t>
            </a:r>
            <a:endParaRPr lang="en-US" dirty="0" smtClean="0"/>
          </a:p>
          <a:p>
            <a:endParaRPr lang="en-US" dirty="0" smtClean="0"/>
          </a:p>
          <a:p>
            <a:r>
              <a:rPr lang="en-US" dirty="0" smtClean="0"/>
              <a:t>Interactive guides</a:t>
            </a:r>
          </a:p>
          <a:p>
            <a:pPr lvl="1"/>
            <a:r>
              <a:rPr lang="en-US" dirty="0" smtClean="0"/>
              <a:t>GitHub’s interactive guide – Learn Git in 15 minutes: </a:t>
            </a:r>
            <a:r>
              <a:rPr lang="en-US" dirty="0">
                <a:hlinkClick r:id="rId2"/>
              </a:rPr>
              <a:t>https://try.github.io</a:t>
            </a:r>
            <a:r>
              <a:rPr lang="en-US" dirty="0" smtClean="0">
                <a:hlinkClick r:id="rId2"/>
              </a:rPr>
              <a:t>/</a:t>
            </a:r>
            <a:endParaRPr lang="en-US" dirty="0" smtClean="0"/>
          </a:p>
          <a:p>
            <a:pPr lvl="1"/>
            <a:r>
              <a:rPr lang="en-US" dirty="0" smtClean="0"/>
              <a:t>Learn Git Branching: </a:t>
            </a:r>
            <a:r>
              <a:rPr lang="en-US" dirty="0" smtClean="0">
                <a:hlinkClick r:id="rId3"/>
              </a:rPr>
              <a:t>http</a:t>
            </a:r>
            <a:r>
              <a:rPr lang="en-US" dirty="0">
                <a:hlinkClick r:id="rId3"/>
              </a:rPr>
              <a:t>://</a:t>
            </a:r>
            <a:r>
              <a:rPr lang="en-US" dirty="0" smtClean="0">
                <a:hlinkClick r:id="rId3"/>
              </a:rPr>
              <a:t>pcottle.github.io/learnGitBranching</a:t>
            </a:r>
            <a:endParaRPr lang="en-US" dirty="0" smtClean="0"/>
          </a:p>
          <a:p>
            <a:pPr lvl="1"/>
            <a:r>
              <a:rPr lang="en-US" dirty="0" smtClean="0"/>
              <a:t>Interactive Cheat sheet: </a:t>
            </a:r>
            <a:r>
              <a:rPr lang="en-US" dirty="0" smtClean="0">
                <a:hlinkClick r:id="rId4"/>
              </a:rPr>
              <a:t>http</a:t>
            </a:r>
            <a:r>
              <a:rPr lang="en-US" dirty="0">
                <a:hlinkClick r:id="rId4"/>
              </a:rPr>
              <a:t>://ndpsoftware.com/git-cheatsheet.html</a:t>
            </a:r>
            <a:endParaRPr lang="en-US" dirty="0"/>
          </a:p>
          <a:p>
            <a:pPr lvl="1"/>
            <a:endParaRPr lang="en-US" dirty="0" smtClean="0"/>
          </a:p>
          <a:p>
            <a:r>
              <a:rPr lang="en-US" dirty="0" smtClean="0"/>
              <a:t>References</a:t>
            </a:r>
          </a:p>
          <a:p>
            <a:pPr lvl="1"/>
            <a:r>
              <a:rPr lang="en-US" dirty="0" smtClean="0"/>
              <a:t>Official </a:t>
            </a:r>
            <a:r>
              <a:rPr lang="en-US" dirty="0" err="1" smtClean="0"/>
              <a:t>git</a:t>
            </a:r>
            <a:r>
              <a:rPr lang="en-US" dirty="0" smtClean="0"/>
              <a:t> reference: </a:t>
            </a:r>
            <a:r>
              <a:rPr lang="en-US" dirty="0">
                <a:hlinkClick r:id="rId5"/>
              </a:rPr>
              <a:t>http://</a:t>
            </a:r>
            <a:r>
              <a:rPr lang="en-US" dirty="0" smtClean="0">
                <a:hlinkClick r:id="rId5"/>
              </a:rPr>
              <a:t>git-scm.com/docs</a:t>
            </a:r>
            <a:endParaRPr lang="en-US" dirty="0" smtClean="0"/>
          </a:p>
          <a:p>
            <a:pPr lvl="1"/>
            <a:r>
              <a:rPr lang="en-US" dirty="0" smtClean="0"/>
              <a:t>Pro Git (free!): </a:t>
            </a:r>
            <a:r>
              <a:rPr lang="en-US" dirty="0">
                <a:hlinkClick r:id="rId6"/>
              </a:rPr>
              <a:t>http://</a:t>
            </a:r>
            <a:r>
              <a:rPr lang="en-US" dirty="0" smtClean="0">
                <a:hlinkClick r:id="rId6"/>
              </a:rPr>
              <a:t>www.git-scm.com/book/en/v2</a:t>
            </a:r>
            <a:r>
              <a:rPr lang="en-US" dirty="0" smtClean="0"/>
              <a:t> - the first two or three chapters are a great intro</a:t>
            </a:r>
          </a:p>
          <a:p>
            <a:pPr lvl="1"/>
            <a:r>
              <a:rPr lang="en-US" dirty="0" smtClean="0"/>
              <a:t>Understanding Branches: </a:t>
            </a:r>
            <a:r>
              <a:rPr lang="en-US" dirty="0">
                <a:hlinkClick r:id="rId7"/>
              </a:rPr>
              <a:t>http://</a:t>
            </a:r>
            <a:r>
              <a:rPr lang="en-US" dirty="0" smtClean="0">
                <a:hlinkClick r:id="rId7"/>
              </a:rPr>
              <a:t>blog.thoughtram.io/git/rebase-book/2015/02/10/understanding-branches-in-git.html</a:t>
            </a:r>
            <a:endParaRPr lang="en-US" dirty="0" smtClean="0"/>
          </a:p>
          <a:p>
            <a:pPr lvl="1"/>
            <a:r>
              <a:rPr lang="en-US" dirty="0" smtClean="0"/>
              <a:t>Git Explained: For Beginners: </a:t>
            </a:r>
            <a:r>
              <a:rPr lang="en-US" dirty="0">
                <a:hlinkClick r:id="rId8"/>
              </a:rPr>
              <a:t>http://</a:t>
            </a:r>
            <a:r>
              <a:rPr lang="en-US" dirty="0" smtClean="0">
                <a:hlinkClick r:id="rId8"/>
              </a:rPr>
              <a:t>www.dotnetcodegeeks.com/2015/06/git-explained-for-beginners.html</a:t>
            </a:r>
            <a:endParaRPr lang="en-US" dirty="0"/>
          </a:p>
          <a:p>
            <a:pPr lvl="1"/>
            <a:r>
              <a:rPr lang="en-US" dirty="0" smtClean="0"/>
              <a:t>GitHub Flow – GitHub from a Browser: </a:t>
            </a:r>
            <a:r>
              <a:rPr lang="en-US" dirty="0">
                <a:hlinkClick r:id="rId9"/>
              </a:rPr>
              <a:t>https://</a:t>
            </a:r>
            <a:r>
              <a:rPr lang="en-US" dirty="0" smtClean="0">
                <a:hlinkClick r:id="rId9"/>
              </a:rPr>
              <a:t>github.com/blog/1557-github-flow-in-the-browser</a:t>
            </a:r>
            <a:endParaRPr lang="en-US" dirty="0"/>
          </a:p>
          <a:p>
            <a:pPr lvl="1"/>
            <a:endParaRPr lang="en-US" dirty="0" smtClean="0"/>
          </a:p>
          <a:p>
            <a:r>
              <a:rPr lang="en-US" dirty="0" smtClean="0"/>
              <a:t>Contributing </a:t>
            </a:r>
            <a:r>
              <a:rPr lang="en-US" dirty="0"/>
              <a:t>to Microsoft’s DSC Resources on GitHub</a:t>
            </a:r>
          </a:p>
          <a:p>
            <a:pPr lvl="1"/>
            <a:r>
              <a:rPr lang="en-US" dirty="0"/>
              <a:t>Guide to getting started with GitHub: </a:t>
            </a:r>
            <a:r>
              <a:rPr lang="en-US" dirty="0">
                <a:hlinkClick r:id="rId10"/>
              </a:rPr>
              <a:t>https://github.com/PowerShell/DscResources/blob/master/GettingStartedWithGitHub.md</a:t>
            </a:r>
            <a:endParaRPr lang="en-US" dirty="0"/>
          </a:p>
          <a:p>
            <a:pPr lvl="1"/>
            <a:r>
              <a:rPr lang="en-US" dirty="0"/>
              <a:t>DSC Contributions guide: </a:t>
            </a:r>
            <a:r>
              <a:rPr lang="en-US" dirty="0">
                <a:hlinkClick r:id="rId11"/>
              </a:rPr>
              <a:t>https://github.com/PowerShell/DscResources/blob/master/CONTRIBUTING.md</a:t>
            </a:r>
            <a:endParaRPr lang="en-US" dirty="0"/>
          </a:p>
          <a:p>
            <a:pPr lvl="1"/>
            <a:r>
              <a:rPr lang="en-US" dirty="0"/>
              <a:t>DSC Resource Style Guidelines: </a:t>
            </a:r>
            <a:r>
              <a:rPr lang="en-US" dirty="0">
                <a:hlinkClick r:id="rId12"/>
              </a:rPr>
              <a:t>https://github.com/PowerShell/DscResources/blob/master/StyleGuidelines.md</a:t>
            </a:r>
            <a:endParaRPr lang="en-US" dirty="0"/>
          </a:p>
          <a:p>
            <a:pPr marL="457200" lvl="1" indent="0">
              <a:buNone/>
            </a:pPr>
            <a:endParaRPr lang="en-US" dirty="0"/>
          </a:p>
          <a:p>
            <a:r>
              <a:rPr lang="en-US" dirty="0" smtClean="0"/>
              <a:t>More references</a:t>
            </a:r>
          </a:p>
          <a:p>
            <a:pPr lvl="1"/>
            <a:r>
              <a:rPr lang="en-US" dirty="0"/>
              <a:t>Pro Git (free!): </a:t>
            </a:r>
            <a:r>
              <a:rPr lang="en-US" dirty="0">
                <a:hlinkClick r:id="rId6"/>
              </a:rPr>
              <a:t>http://</a:t>
            </a:r>
            <a:r>
              <a:rPr lang="en-US" dirty="0" smtClean="0">
                <a:hlinkClick r:id="rId6"/>
              </a:rPr>
              <a:t>www.git-scm.com/book/en/v2</a:t>
            </a:r>
            <a:r>
              <a:rPr lang="en-US" dirty="0" smtClean="0"/>
              <a:t> - the rest of the book : )</a:t>
            </a:r>
          </a:p>
          <a:p>
            <a:pPr lvl="1"/>
            <a:r>
              <a:rPr lang="en-US" dirty="0" smtClean="0"/>
              <a:t>A Visual Git Reference: </a:t>
            </a:r>
            <a:r>
              <a:rPr lang="en-US" dirty="0">
                <a:hlinkClick r:id="rId13"/>
              </a:rPr>
              <a:t>http://marklodato.github.io/visual-git-guide/index-en.html</a:t>
            </a:r>
            <a:endParaRPr lang="en-US" dirty="0" smtClean="0"/>
          </a:p>
          <a:p>
            <a:pPr lvl="1"/>
            <a:r>
              <a:rPr lang="en-US" dirty="0" smtClean="0"/>
              <a:t>Git From the Inside Out: </a:t>
            </a:r>
            <a:r>
              <a:rPr lang="en-US" dirty="0">
                <a:hlinkClick r:id="rId14"/>
              </a:rPr>
              <a:t>https://</a:t>
            </a:r>
            <a:r>
              <a:rPr lang="en-US" dirty="0" smtClean="0">
                <a:hlinkClick r:id="rId14"/>
              </a:rPr>
              <a:t>codewords.recurse.com/issues/two/git-from-the-inside-out</a:t>
            </a:r>
            <a:endParaRPr lang="en-US" dirty="0" smtClean="0"/>
          </a:p>
          <a:p>
            <a:pPr lvl="1"/>
            <a:r>
              <a:rPr lang="en-US" dirty="0" smtClean="0"/>
              <a:t>Git For Computer Scientists: </a:t>
            </a:r>
            <a:r>
              <a:rPr lang="en-US" dirty="0">
                <a:hlinkClick r:id="rId15"/>
              </a:rPr>
              <a:t>http://</a:t>
            </a:r>
            <a:r>
              <a:rPr lang="en-US" dirty="0" smtClean="0">
                <a:hlinkClick r:id="rId15"/>
              </a:rPr>
              <a:t>eagain.net/articles/git-for-computer-scientists</a:t>
            </a:r>
            <a:r>
              <a:rPr lang="en-US" dirty="0" smtClean="0"/>
              <a:t> - Great read with pictures, don’t be intimidated by the title</a:t>
            </a:r>
          </a:p>
          <a:p>
            <a:pPr lvl="1"/>
            <a:r>
              <a:rPr lang="en-US" dirty="0"/>
              <a:t>Branching, forking, other concepts explained: </a:t>
            </a:r>
            <a:r>
              <a:rPr lang="en-US" dirty="0">
                <a:hlinkClick r:id="rId16"/>
              </a:rPr>
              <a:t>http://stackoverflow.com/questions/3329943/git-branch-fork-fetch-merge-rebase-and-clone-what-are-the-differences</a:t>
            </a:r>
            <a:endParaRPr lang="en-US" dirty="0"/>
          </a:p>
          <a:p>
            <a:pPr marL="457200" lvl="1" indent="0">
              <a:buNone/>
            </a:pPr>
            <a:endParaRPr lang="en-US" dirty="0"/>
          </a:p>
          <a:p>
            <a:r>
              <a:rPr lang="en-US" dirty="0" smtClean="0"/>
              <a:t>Oh shoot, something went wrong!</a:t>
            </a:r>
          </a:p>
          <a:p>
            <a:pPr lvl="1"/>
            <a:r>
              <a:rPr lang="en-US" dirty="0" smtClean="0"/>
              <a:t>So you have a mess on your hands workflow: </a:t>
            </a:r>
            <a:r>
              <a:rPr lang="en-US" dirty="0">
                <a:hlinkClick r:id="rId17"/>
              </a:rPr>
              <a:t>http://</a:t>
            </a:r>
            <a:r>
              <a:rPr lang="en-US" dirty="0" smtClean="0">
                <a:hlinkClick r:id="rId17"/>
              </a:rPr>
              <a:t>justinhileman.info/article/git-pretty/git-pretty.png</a:t>
            </a:r>
            <a:endParaRPr lang="en-US" dirty="0" smtClean="0"/>
          </a:p>
          <a:p>
            <a:pPr lvl="1"/>
            <a:r>
              <a:rPr lang="en-US" dirty="0" smtClean="0"/>
              <a:t>How to undo (almost) anything with Git: </a:t>
            </a:r>
            <a:r>
              <a:rPr lang="en-US" dirty="0">
                <a:hlinkClick r:id="rId18"/>
              </a:rPr>
              <a:t>https://</a:t>
            </a:r>
            <a:r>
              <a:rPr lang="en-US" dirty="0" smtClean="0">
                <a:hlinkClick r:id="rId18"/>
              </a:rPr>
              <a:t>github.com/blog/2019-how-to-undo-almost-anything-with-git</a:t>
            </a:r>
            <a:endParaRPr lang="en-US" dirty="0"/>
          </a:p>
          <a:p>
            <a:pPr lvl="1"/>
            <a:endParaRPr lang="en-US" dirty="0"/>
          </a:p>
          <a:p>
            <a:r>
              <a:rPr lang="en-US" dirty="0" smtClean="0"/>
              <a:t>A few recent articles:</a:t>
            </a:r>
          </a:p>
          <a:p>
            <a:pPr lvl="1"/>
            <a:r>
              <a:rPr lang="en-US" dirty="0"/>
              <a:t>Git </a:t>
            </a:r>
            <a:r>
              <a:rPr lang="en-US" dirty="0" smtClean="0"/>
              <a:t>Disciplined: </a:t>
            </a:r>
            <a:r>
              <a:rPr lang="en-US" dirty="0" smtClean="0">
                <a:hlinkClick r:id="rId19"/>
              </a:rPr>
              <a:t>http</a:t>
            </a:r>
            <a:r>
              <a:rPr lang="en-US" dirty="0">
                <a:hlinkClick r:id="rId19"/>
              </a:rPr>
              <a:t>://</a:t>
            </a:r>
            <a:r>
              <a:rPr lang="en-US" dirty="0" smtClean="0">
                <a:hlinkClick r:id="rId19"/>
              </a:rPr>
              <a:t>blog.8thlight.com/makis-otman/2015/07/08/git-disciplined.html</a:t>
            </a:r>
            <a:r>
              <a:rPr lang="en-US" dirty="0" smtClean="0"/>
              <a:t> - Thanks for sharing Steve!</a:t>
            </a:r>
          </a:p>
          <a:p>
            <a:pPr lvl="1"/>
            <a:r>
              <a:rPr lang="en-US" dirty="0" smtClean="0"/>
              <a:t>Git for IT Professionals: </a:t>
            </a:r>
            <a:r>
              <a:rPr lang="en-US" dirty="0"/>
              <a:t>Getting Started: </a:t>
            </a:r>
            <a:r>
              <a:rPr lang="en-US" dirty="0">
                <a:hlinkClick r:id="rId20"/>
              </a:rPr>
              <a:t>http://www.powershellmagazine.com/2015/07/13/git-for-it-professionals-getting-started-2</a:t>
            </a:r>
            <a:r>
              <a:rPr lang="en-US" dirty="0" smtClean="0">
                <a:hlinkClick r:id="rId20"/>
              </a:rPr>
              <a:t>/</a:t>
            </a:r>
            <a:r>
              <a:rPr lang="en-US" dirty="0" smtClean="0"/>
              <a:t> - Thanks to </a:t>
            </a:r>
            <a:r>
              <a:rPr lang="en-US" dirty="0" err="1" smtClean="0"/>
              <a:t>Ravikanth</a:t>
            </a:r>
            <a:r>
              <a:rPr lang="en-US" dirty="0" smtClean="0"/>
              <a:t>! More to come in this series</a:t>
            </a:r>
          </a:p>
        </p:txBody>
      </p:sp>
    </p:spTree>
    <p:extLst>
      <p:ext uri="{BB962C8B-B14F-4D97-AF65-F5344CB8AC3E}">
        <p14:creationId xmlns:p14="http://schemas.microsoft.com/office/powerpoint/2010/main" val="2876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2070100" cy="203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0" y="4602204"/>
            <a:ext cx="3953710" cy="1651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4" name="Rectangle 3"/>
          <p:cNvSpPr/>
          <p:nvPr/>
        </p:nvSpPr>
        <p:spPr>
          <a:xfrm>
            <a:off x="6090248" y="2087594"/>
            <a:ext cx="5492152" cy="368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Where to find me</a:t>
            </a:r>
          </a:p>
          <a:p>
            <a:endParaRPr lang="en-US" sz="2000" dirty="0"/>
          </a:p>
          <a:p>
            <a:r>
              <a:rPr lang="en-US" sz="2000" dirty="0">
                <a:latin typeface="FontAwesome" pitchFamily="2" charset="0"/>
              </a:rPr>
              <a:t> </a:t>
            </a:r>
            <a:r>
              <a:rPr lang="en-US" sz="2000" dirty="0"/>
              <a:t>Twitter.com/</a:t>
            </a:r>
            <a:r>
              <a:rPr lang="en-US" sz="2000" dirty="0" err="1"/>
              <a:t>PSCookieMonster</a:t>
            </a:r>
            <a:endParaRPr lang="en-US" sz="2000" dirty="0"/>
          </a:p>
          <a:p>
            <a:endParaRPr lang="en-US" sz="2000" dirty="0">
              <a:latin typeface="FontAwesome" pitchFamily="2" charset="0"/>
            </a:endParaRPr>
          </a:p>
          <a:p>
            <a:r>
              <a:rPr lang="en-US" sz="2000" dirty="0">
                <a:latin typeface="FontAwesome" pitchFamily="2" charset="0"/>
              </a:rPr>
              <a:t> </a:t>
            </a:r>
            <a:r>
              <a:rPr lang="en-US" sz="2000" dirty="0" smtClean="0"/>
              <a:t>LinkedIn.com/in/</a:t>
            </a:r>
            <a:r>
              <a:rPr lang="en-US" sz="2000" dirty="0" err="1" smtClean="0"/>
              <a:t>Wframe</a:t>
            </a:r>
            <a:endParaRPr lang="en-US" sz="2000" dirty="0" smtClean="0">
              <a:latin typeface="FontAwesome" pitchFamily="2" charset="0"/>
            </a:endParaRPr>
          </a:p>
          <a:p>
            <a:endParaRPr lang="en-US" sz="2000" dirty="0">
              <a:latin typeface="FontAwesome" pitchFamily="2" charset="0"/>
            </a:endParaRPr>
          </a:p>
          <a:p>
            <a:r>
              <a:rPr lang="en-US" sz="2000" dirty="0" smtClean="0">
                <a:latin typeface="FontAwesome" pitchFamily="2" charset="0"/>
              </a:rPr>
              <a:t> </a:t>
            </a:r>
            <a:r>
              <a:rPr lang="en-US" sz="2000" dirty="0"/>
              <a:t>RamblingCookieMonster.github.io</a:t>
            </a:r>
            <a:endParaRPr lang="en-US" sz="2000" dirty="0">
              <a:latin typeface="FontAwesome" pitchFamily="2" charset="0"/>
            </a:endParaRPr>
          </a:p>
          <a:p>
            <a:endParaRPr lang="en-US" sz="2000" dirty="0" smtClean="0">
              <a:latin typeface="FontAwesome" pitchFamily="2" charset="0"/>
            </a:endParaRPr>
          </a:p>
          <a:p>
            <a:r>
              <a:rPr lang="en-US" sz="2000" dirty="0" smtClean="0">
                <a:latin typeface="FontAwesome" pitchFamily="2" charset="0"/>
              </a:rPr>
              <a:t> </a:t>
            </a:r>
            <a:r>
              <a:rPr lang="en-US" sz="2000" dirty="0" smtClean="0"/>
              <a:t>Github.com/</a:t>
            </a:r>
            <a:r>
              <a:rPr lang="en-US" sz="2000" dirty="0" err="1" smtClean="0"/>
              <a:t>RamblingCookieMonster</a:t>
            </a:r>
            <a:endParaRPr lang="en-US" sz="2000" dirty="0" smtClean="0">
              <a:latin typeface="FontAwesome" pitchFamily="2" charset="0"/>
            </a:endParaRPr>
          </a:p>
          <a:p>
            <a:endParaRPr lang="en-US" sz="2000" dirty="0"/>
          </a:p>
          <a:p>
            <a:r>
              <a:rPr lang="en-US" sz="2000" dirty="0">
                <a:latin typeface="FontAwesome" pitchFamily="2" charset="0"/>
              </a:rPr>
              <a:t> </a:t>
            </a:r>
            <a:r>
              <a:rPr lang="en-US" sz="2000" dirty="0"/>
              <a:t>PowerShell Slack </a:t>
            </a:r>
            <a:r>
              <a:rPr lang="en-US" sz="2000" dirty="0" smtClean="0"/>
              <a:t>Community</a:t>
            </a:r>
            <a:endParaRPr lang="en-US" sz="2000" dirty="0"/>
          </a:p>
        </p:txBody>
      </p:sp>
      <p:sp>
        <p:nvSpPr>
          <p:cNvPr id="5" name="Rectangle 4"/>
          <p:cNvSpPr/>
          <p:nvPr/>
        </p:nvSpPr>
        <p:spPr>
          <a:xfrm>
            <a:off x="230039" y="2087594"/>
            <a:ext cx="5480648" cy="368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What do I do?</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Sr. Systems Engineer, </a:t>
            </a:r>
            <a:r>
              <a:rPr lang="en-US" dirty="0"/>
              <a:t>Rochester Regional </a:t>
            </a:r>
            <a:r>
              <a:rPr lang="en-US" dirty="0" smtClean="0"/>
              <a:t>Health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Design and build solutions, learn,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Other Pursuits:</a:t>
            </a:r>
          </a:p>
          <a:p>
            <a:pPr lvl="1"/>
            <a:r>
              <a:rPr lang="en-US" dirty="0" smtClean="0"/>
              <a:t>Science, </a:t>
            </a:r>
            <a:r>
              <a:rPr lang="en-US" dirty="0" err="1" smtClean="0"/>
              <a:t>Infosec</a:t>
            </a:r>
            <a:endParaRPr lang="en-US" dirty="0"/>
          </a:p>
          <a:p>
            <a:pPr lvl="1"/>
            <a:r>
              <a:rPr lang="en-US" dirty="0" smtClean="0"/>
              <a:t>Tech, Cooking</a:t>
            </a:r>
          </a:p>
          <a:p>
            <a:pPr lvl="1"/>
            <a:r>
              <a:rPr lang="en-US" dirty="0" smtClean="0"/>
              <a:t>Tennis, Family</a:t>
            </a:r>
          </a:p>
          <a:p>
            <a:pPr lvl="1"/>
            <a:endParaRPr lang="en-US" dirty="0"/>
          </a:p>
          <a:p>
            <a:pPr lvl="1"/>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583" y="4022186"/>
            <a:ext cx="2857143" cy="2409524"/>
          </a:xfrm>
          <a:prstGeom prst="roundRect">
            <a:avLst>
              <a:gd name="adj" fmla="val 8594"/>
            </a:avLst>
          </a:prstGeom>
          <a:solidFill>
            <a:srgbClr val="FFFFFF">
              <a:shade val="85000"/>
            </a:srgbClr>
          </a:solidFill>
          <a:ln w="12700">
            <a:solidFill>
              <a:schemeClr val="accent5"/>
            </a:solidFill>
          </a:ln>
          <a:effectLst>
            <a:reflection blurRad="12700" stA="38000" endPos="28000" dist="5000" dir="5400000" sy="-100000" algn="bl" rotWithShape="0"/>
          </a:effectLst>
        </p:spPr>
      </p:pic>
    </p:spTree>
    <p:extLst>
      <p:ext uri="{BB962C8B-B14F-4D97-AF65-F5344CB8AC3E}">
        <p14:creationId xmlns:p14="http://schemas.microsoft.com/office/powerpoint/2010/main" val="33615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endParaRPr lang="en-US" dirty="0" smtClean="0"/>
          </a:p>
          <a:p>
            <a:r>
              <a:rPr lang="en-US" dirty="0" smtClean="0"/>
              <a:t>Use version control for your own projects</a:t>
            </a:r>
          </a:p>
          <a:p>
            <a:endParaRPr lang="en-US" dirty="0"/>
          </a:p>
          <a:p>
            <a:r>
              <a:rPr lang="en-US" dirty="0" smtClean="0"/>
              <a:t>Foundation to contribute </a:t>
            </a:r>
            <a:r>
              <a:rPr lang="en-US" dirty="0"/>
              <a:t>to Microsoft's DSC Resources on </a:t>
            </a:r>
            <a:r>
              <a:rPr lang="en-US" dirty="0" smtClean="0"/>
              <a:t>GitHub</a:t>
            </a:r>
          </a:p>
          <a:p>
            <a:endParaRPr lang="en-US" dirty="0"/>
          </a:p>
          <a:p>
            <a:r>
              <a:rPr lang="en-US" dirty="0" smtClean="0"/>
              <a:t>Background to make </a:t>
            </a:r>
            <a:r>
              <a:rPr lang="en-US" dirty="0"/>
              <a:t>a case to bring version control to your team at $</a:t>
            </a:r>
            <a:r>
              <a:rPr lang="en-US" dirty="0" smtClean="0"/>
              <a:t>Work</a:t>
            </a:r>
          </a:p>
          <a:p>
            <a:endParaRPr lang="en-US" dirty="0"/>
          </a:p>
          <a:p>
            <a:r>
              <a:rPr lang="en-US" strike="sngStrike" dirty="0" smtClean="0"/>
              <a:t>Become a Git Pro!</a:t>
            </a:r>
            <a:endParaRPr lang="en-US" strike="sngStrike" dirty="0"/>
          </a:p>
        </p:txBody>
      </p:sp>
      <p:pic>
        <p:nvPicPr>
          <p:cNvPr id="4" name="Picture 3"/>
          <p:cNvPicPr>
            <a:picLocks noChangeAspect="1"/>
          </p:cNvPicPr>
          <p:nvPr/>
        </p:nvPicPr>
        <p:blipFill>
          <a:blip r:embed="rId3"/>
          <a:stretch>
            <a:fillRect/>
          </a:stretch>
        </p:blipFill>
        <p:spPr>
          <a:xfrm>
            <a:off x="3693795" y="4469130"/>
            <a:ext cx="1450552" cy="2053590"/>
          </a:xfrm>
          <a:prstGeom prst="rect">
            <a:avLst/>
          </a:prstGeom>
        </p:spPr>
      </p:pic>
      <p:sp>
        <p:nvSpPr>
          <p:cNvPr id="7" name="Oval 6"/>
          <p:cNvSpPr/>
          <p:nvPr/>
        </p:nvSpPr>
        <p:spPr>
          <a:xfrm>
            <a:off x="4084320" y="4358640"/>
            <a:ext cx="685800" cy="59436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99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a:t>
            </a:r>
            <a:endParaRPr lang="en-US" dirty="0"/>
          </a:p>
        </p:txBody>
      </p:sp>
      <p:sp>
        <p:nvSpPr>
          <p:cNvPr id="3" name="Content Placeholder 2"/>
          <p:cNvSpPr>
            <a:spLocks noGrp="1"/>
          </p:cNvSpPr>
          <p:nvPr>
            <p:ph idx="1"/>
          </p:nvPr>
        </p:nvSpPr>
        <p:spPr>
          <a:xfrm>
            <a:off x="609600" y="1600201"/>
            <a:ext cx="10972800" cy="4832349"/>
          </a:xfrm>
        </p:spPr>
        <p:txBody>
          <a:bodyPr>
            <a:normAutofit lnSpcReduction="10000"/>
          </a:bodyPr>
          <a:lstStyle/>
          <a:p>
            <a:pPr lvl="1"/>
            <a:endParaRPr lang="en-US" dirty="0"/>
          </a:p>
          <a:p>
            <a:r>
              <a:rPr lang="en-US" dirty="0" smtClean="0"/>
              <a:t>System to manage changes to files</a:t>
            </a:r>
          </a:p>
          <a:p>
            <a:pPr lvl="1"/>
            <a:r>
              <a:rPr lang="en-US" dirty="0" smtClean="0"/>
              <a:t>Who		</a:t>
            </a:r>
            <a:r>
              <a:rPr lang="en-US" dirty="0" err="1" smtClean="0"/>
              <a:t>vors</a:t>
            </a:r>
            <a:endParaRPr lang="en-US" dirty="0" smtClean="0"/>
          </a:p>
          <a:p>
            <a:pPr lvl="1"/>
            <a:r>
              <a:rPr lang="en-US" dirty="0" smtClean="0"/>
              <a:t>When		April 17</a:t>
            </a:r>
          </a:p>
          <a:p>
            <a:pPr lvl="1"/>
            <a:r>
              <a:rPr lang="en-US" dirty="0" smtClean="0"/>
              <a:t>What		Files and differential</a:t>
            </a:r>
          </a:p>
          <a:p>
            <a:pPr lvl="1"/>
            <a:r>
              <a:rPr lang="en-US" dirty="0" smtClean="0"/>
              <a:t>(Sometimes) Why	To fix </a:t>
            </a:r>
            <a:r>
              <a:rPr lang="en-US" dirty="0"/>
              <a:t>P</a:t>
            </a:r>
            <a:r>
              <a:rPr lang="en-US" dirty="0" smtClean="0"/>
              <a:t>ester tests</a:t>
            </a:r>
          </a:p>
          <a:p>
            <a:endParaRPr lang="en-US" dirty="0"/>
          </a:p>
          <a:p>
            <a:r>
              <a:rPr lang="en-US" dirty="0" smtClean="0"/>
              <a:t>Why use it?</a:t>
            </a:r>
          </a:p>
          <a:p>
            <a:pPr lvl="1"/>
            <a:r>
              <a:rPr lang="en-US" dirty="0" smtClean="0"/>
              <a:t>Revert to or review prior changes</a:t>
            </a:r>
          </a:p>
          <a:p>
            <a:pPr lvl="1"/>
            <a:r>
              <a:rPr lang="en-US" dirty="0" smtClean="0"/>
              <a:t>Maintain multiple versions</a:t>
            </a:r>
          </a:p>
          <a:p>
            <a:pPr lvl="1"/>
            <a:r>
              <a:rPr lang="en-US" dirty="0" smtClean="0"/>
              <a:t>Compare differences</a:t>
            </a:r>
          </a:p>
          <a:p>
            <a:pPr lvl="1"/>
            <a:r>
              <a:rPr lang="en-US" dirty="0" smtClean="0"/>
              <a:t>Share and collaborate</a:t>
            </a:r>
          </a:p>
          <a:p>
            <a:pPr lvl="1"/>
            <a:r>
              <a:rPr lang="en-US" dirty="0" smtClean="0"/>
              <a:t>Modern solutions might assume you have it!</a:t>
            </a:r>
          </a:p>
          <a:p>
            <a:pPr lvl="2"/>
            <a:r>
              <a:rPr lang="en-US" dirty="0" smtClean="0"/>
              <a:t>Infrastructure-as-code</a:t>
            </a:r>
          </a:p>
          <a:p>
            <a:pPr lvl="2"/>
            <a:r>
              <a:rPr lang="en-US" dirty="0" smtClean="0"/>
              <a:t>Continuous Integration and Delivery</a:t>
            </a:r>
          </a:p>
          <a:p>
            <a:pPr lvl="1"/>
            <a:r>
              <a:rPr lang="en-US" dirty="0" smtClean="0"/>
              <a:t>Google around for many more reasons!</a:t>
            </a:r>
          </a:p>
          <a:p>
            <a:pPr lvl="1"/>
            <a:endParaRPr lang="en-US" dirty="0" smtClean="0"/>
          </a:p>
        </p:txBody>
      </p:sp>
      <p:pic>
        <p:nvPicPr>
          <p:cNvPr id="4" name="Picture 3"/>
          <p:cNvPicPr>
            <a:picLocks noChangeAspect="1"/>
          </p:cNvPicPr>
          <p:nvPr/>
        </p:nvPicPr>
        <p:blipFill>
          <a:blip r:embed="rId3"/>
          <a:stretch>
            <a:fillRect/>
          </a:stretch>
        </p:blipFill>
        <p:spPr>
          <a:xfrm>
            <a:off x="5953125" y="1967707"/>
            <a:ext cx="5629275" cy="3790950"/>
          </a:xfrm>
          <a:prstGeom prst="rect">
            <a:avLst/>
          </a:prstGeom>
        </p:spPr>
      </p:pic>
      <p:sp>
        <p:nvSpPr>
          <p:cNvPr id="6" name="TextBox 5"/>
          <p:cNvSpPr txBox="1"/>
          <p:nvPr/>
        </p:nvSpPr>
        <p:spPr>
          <a:xfrm>
            <a:off x="0" y="6432550"/>
            <a:ext cx="12191999" cy="276999"/>
          </a:xfrm>
          <a:prstGeom prst="rect">
            <a:avLst/>
          </a:prstGeom>
          <a:noFill/>
        </p:spPr>
        <p:txBody>
          <a:bodyPr wrap="square" rtlCol="0">
            <a:spAutoFit/>
          </a:bodyPr>
          <a:lstStyle/>
          <a:p>
            <a:pPr algn="ctr"/>
            <a:r>
              <a:rPr lang="en-US" sz="1200" dirty="0" smtClean="0"/>
              <a:t>AKA Revision Control, Source Control</a:t>
            </a:r>
            <a:endParaRPr lang="en-US" sz="1200" dirty="0"/>
          </a:p>
        </p:txBody>
      </p:sp>
    </p:spTree>
    <p:extLst>
      <p:ext uri="{BB962C8B-B14F-4D97-AF65-F5344CB8AC3E}">
        <p14:creationId xmlns:p14="http://schemas.microsoft.com/office/powerpoint/2010/main" val="109256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a:t>
            </a:r>
            <a:r>
              <a:rPr lang="en-US" dirty="0"/>
              <a:t>Control Systems</a:t>
            </a:r>
          </a:p>
        </p:txBody>
      </p:sp>
      <p:sp>
        <p:nvSpPr>
          <p:cNvPr id="3" name="Content Placeholder 2"/>
          <p:cNvSpPr>
            <a:spLocks noGrp="1"/>
          </p:cNvSpPr>
          <p:nvPr>
            <p:ph idx="1"/>
          </p:nvPr>
        </p:nvSpPr>
        <p:spPr>
          <a:xfrm>
            <a:off x="609600" y="1600200"/>
            <a:ext cx="10972800" cy="5041233"/>
          </a:xfrm>
        </p:spPr>
        <p:txBody>
          <a:bodyPr>
            <a:normAutofit/>
          </a:bodyPr>
          <a:lstStyle/>
          <a:p>
            <a:endParaRPr lang="en-US" dirty="0" smtClean="0"/>
          </a:p>
          <a:p>
            <a:r>
              <a:rPr lang="en-US" dirty="0" smtClean="0"/>
              <a:t>Centralized</a:t>
            </a:r>
          </a:p>
          <a:p>
            <a:pPr lvl="1"/>
            <a:r>
              <a:rPr lang="en-US" dirty="0" smtClean="0"/>
              <a:t>Work directly against a central server</a:t>
            </a:r>
          </a:p>
          <a:p>
            <a:pPr lvl="1"/>
            <a:r>
              <a:rPr lang="en-US" dirty="0" smtClean="0"/>
              <a:t>Subversion, CVS, Perforce, etc.</a:t>
            </a:r>
          </a:p>
          <a:p>
            <a:pPr lvl="1"/>
            <a:endParaRPr lang="en-US" dirty="0"/>
          </a:p>
          <a:p>
            <a:r>
              <a:rPr lang="en-US" dirty="0" smtClean="0"/>
              <a:t>Distributed</a:t>
            </a:r>
          </a:p>
          <a:p>
            <a:pPr lvl="1"/>
            <a:r>
              <a:rPr lang="en-US" dirty="0" smtClean="0"/>
              <a:t>Work locally, optionally push to remote repositories</a:t>
            </a:r>
          </a:p>
          <a:p>
            <a:pPr lvl="1"/>
            <a:r>
              <a:rPr lang="en-US" dirty="0" smtClean="0"/>
              <a:t>Git, Mercurial (Hg), etc.</a:t>
            </a:r>
          </a:p>
          <a:p>
            <a:pPr lvl="1"/>
            <a:endParaRPr lang="en-US" dirty="0" smtClean="0"/>
          </a:p>
          <a:p>
            <a:r>
              <a:rPr lang="en-US" dirty="0" smtClean="0"/>
              <a:t>Hosted solutions</a:t>
            </a:r>
          </a:p>
          <a:p>
            <a:pPr lvl="1"/>
            <a:r>
              <a:rPr lang="en-US" dirty="0" smtClean="0"/>
              <a:t>GitHub, </a:t>
            </a:r>
            <a:r>
              <a:rPr lang="en-US" dirty="0" err="1" smtClean="0"/>
              <a:t>BitBucket</a:t>
            </a:r>
            <a:r>
              <a:rPr lang="en-US" dirty="0" smtClean="0"/>
              <a:t>, Visual Studio Online, etc.</a:t>
            </a:r>
          </a:p>
          <a:p>
            <a:pPr lvl="1"/>
            <a:endParaRPr lang="en-US" dirty="0" smtClean="0"/>
          </a:p>
          <a:p>
            <a:r>
              <a:rPr lang="en-US" dirty="0" smtClean="0"/>
              <a:t>On-Premise solutions</a:t>
            </a:r>
          </a:p>
          <a:p>
            <a:pPr lvl="1"/>
            <a:r>
              <a:rPr lang="en-US" dirty="0"/>
              <a:t>GitHub Enterprise, </a:t>
            </a:r>
            <a:r>
              <a:rPr lang="en-US" dirty="0" smtClean="0"/>
              <a:t>Stash, Team Foundation Server, etc.</a:t>
            </a:r>
          </a:p>
          <a:p>
            <a:pPr lvl="1"/>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517" y="1881548"/>
            <a:ext cx="4620883" cy="4639183"/>
          </a:xfrm>
          <a:prstGeom prst="rect">
            <a:avLst/>
          </a:prstGeom>
        </p:spPr>
      </p:pic>
      <p:sp>
        <p:nvSpPr>
          <p:cNvPr id="7" name="Rectangle 6"/>
          <p:cNvSpPr/>
          <p:nvPr/>
        </p:nvSpPr>
        <p:spPr>
          <a:xfrm>
            <a:off x="10520892" y="6510628"/>
            <a:ext cx="1061508" cy="261610"/>
          </a:xfrm>
          <a:prstGeom prst="rect">
            <a:avLst/>
          </a:prstGeom>
        </p:spPr>
        <p:txBody>
          <a:bodyPr wrap="square">
            <a:spAutoFit/>
          </a:bodyPr>
          <a:lstStyle/>
          <a:p>
            <a:r>
              <a:rPr lang="en-US" sz="1100" dirty="0" smtClean="0"/>
              <a:t>git-tower.com</a:t>
            </a:r>
            <a:endParaRPr lang="en-US" dirty="0"/>
          </a:p>
        </p:txBody>
      </p:sp>
    </p:spTree>
    <p:extLst>
      <p:ext uri="{BB962C8B-B14F-4D97-AF65-F5344CB8AC3E}">
        <p14:creationId xmlns:p14="http://schemas.microsoft.com/office/powerpoint/2010/main" val="46849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Nope </a:t>
            </a:r>
            <a:r>
              <a:rPr lang="en-US" dirty="0" err="1" smtClean="0"/>
              <a:t>nope</a:t>
            </a:r>
            <a:r>
              <a:rPr lang="en-US" dirty="0" smtClean="0"/>
              <a:t> </a:t>
            </a:r>
            <a:r>
              <a:rPr lang="en-US" dirty="0" err="1" smtClean="0"/>
              <a:t>nope</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508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and Using GitHub</a:t>
            </a:r>
            <a:endParaRPr lang="en-US" dirty="0"/>
          </a:p>
        </p:txBody>
      </p:sp>
      <p:sp>
        <p:nvSpPr>
          <p:cNvPr id="3" name="Content Placeholder 2"/>
          <p:cNvSpPr>
            <a:spLocks noGrp="1"/>
          </p:cNvSpPr>
          <p:nvPr>
            <p:ph idx="1"/>
          </p:nvPr>
        </p:nvSpPr>
        <p:spPr/>
        <p:txBody>
          <a:bodyPr/>
          <a:lstStyle/>
          <a:p>
            <a:endParaRPr lang="en-US" dirty="0" smtClean="0"/>
          </a:p>
          <a:p>
            <a:r>
              <a:rPr lang="en-US" dirty="0" smtClean="0"/>
              <a:t>Demo!</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395027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Git</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22" y="2952591"/>
            <a:ext cx="3983355" cy="1663379"/>
          </a:xfrm>
          <a:prstGeom prst="rect">
            <a:avLst/>
          </a:prstGeom>
        </p:spPr>
      </p:pic>
    </p:spTree>
    <p:extLst>
      <p:ext uri="{BB962C8B-B14F-4D97-AF65-F5344CB8AC3E}">
        <p14:creationId xmlns:p14="http://schemas.microsoft.com/office/powerpoint/2010/main" val="65580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mpany background presentation" id="{7C18907C-4901-42BD-8F2C-E63B32C9DCA3}" vid="{B4FC953D-0C69-4290-95E2-4EA0E2E67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9111A70-0198-4F40-BEFB-ADDC651BCC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Company meeting presentation</Template>
  <TotalTime>0</TotalTime>
  <Words>1301</Words>
  <Application>Microsoft Office PowerPoint</Application>
  <PresentationFormat>Widescreen</PresentationFormat>
  <Paragraphs>191</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Courier New</vt:lpstr>
      <vt:lpstr>FontAwesome</vt:lpstr>
      <vt:lpstr>Palatino Linotype</vt:lpstr>
      <vt:lpstr>Company background presentation</vt:lpstr>
      <vt:lpstr>A Crash Course in Version Control and Git</vt:lpstr>
      <vt:lpstr>Agenda</vt:lpstr>
      <vt:lpstr>About Me</vt:lpstr>
      <vt:lpstr>Goals</vt:lpstr>
      <vt:lpstr>What is Version Control?</vt:lpstr>
      <vt:lpstr>Version Control Systems</vt:lpstr>
      <vt:lpstr>Terminology</vt:lpstr>
      <vt:lpstr>Exploring and Using GitHub</vt:lpstr>
      <vt:lpstr>Command Line Git</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2015-05-30T14:36:52Z</dcterms:created>
  <dcterms:modified xsi:type="dcterms:W3CDTF">2015-07-14T19:00:41Z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TC034605109991</vt:lpwstr>
  </property>
</Properties>
</file>