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60" r:id="rId2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0AF03-C114-4F8F-A706-C2213F1933A7}" type="datetime1">
              <a:rPr lang="fr-FR" smtClean="0"/>
              <a:t>28/05/2021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7F0D-165E-409E-864C-E021C6E59E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2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E26B-B1C2-41F5-AFFD-731282AA4934}" type="datetime1">
              <a:rPr lang="fr-FR" smtClean="0"/>
              <a:pPr/>
              <a:t>28/05/2021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C8518-F7DC-49BC-9F94-94E3144E69A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2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96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72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886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259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08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46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729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605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879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597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7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800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56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18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10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02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16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75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56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23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47766-FCCD-4996-A3F5-962A6CD70543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6EB20-3AAF-435F-9BDB-3D4F4734C416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C2773-C2B8-4CF5-9DAF-C2CB31B44054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7C7EC-7DAF-4859-BD1E-26D7D7F1D849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150A9-20F9-4EB6-A4AF-036CCB5ABFD0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88D8F-6B72-466E-83CC-E6F5CEA805F5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E39990-AB53-4F5B-AAE3-224BB3B7F497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5982-0AEE-4919-9470-90C1A4D41F8E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AF15A8-EB6B-4FDC-AFB6-14D7A83B14A3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C28C2-2524-42D9-93A2-33B5674F60C2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2844390C-838D-4AD0-820C-8F12C7FB2D0E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FC383F2-748B-4B2D-9E80-65085793A3A6}" type="datetime1">
              <a:rPr lang="fr-FR" noProof="0" smtClean="0"/>
              <a:t>28/05/2021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rgbClr val="FFFF00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3000" dirty="0" smtClean="0">
                <a:solidFill>
                  <a:srgbClr val="FFFF00"/>
                </a:solidFill>
              </a:rPr>
              <a:t>UML/OOP/JAVA PROJECT</a:t>
            </a:r>
            <a:endParaRPr lang="fr-FR" sz="3000" dirty="0">
              <a:solidFill>
                <a:srgbClr val="FFFF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sz="1800" dirty="0" smtClean="0">
                <a:solidFill>
                  <a:schemeClr val="tx1"/>
                </a:solidFill>
              </a:rPr>
              <a:t>BOULDER DASH</a:t>
            </a:r>
          </a:p>
          <a:p>
            <a:pPr rtl="0"/>
            <a:r>
              <a:rPr lang="fr-FR" sz="1800" dirty="0" smtClean="0">
                <a:solidFill>
                  <a:schemeClr val="tx1"/>
                </a:solidFill>
              </a:rPr>
              <a:t>Group 3 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04671" y="4829174"/>
            <a:ext cx="461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smtClean="0"/>
              <a:t>NGANKAM Paul-henry</a:t>
            </a:r>
          </a:p>
          <a:p>
            <a:r>
              <a:rPr lang="fr-CM" dirty="0" smtClean="0"/>
              <a:t>BALOG Georges Arthur</a:t>
            </a:r>
          </a:p>
          <a:p>
            <a:r>
              <a:rPr lang="fr-CM" dirty="0" smtClean="0"/>
              <a:t>TANKWA Prince Jordan</a:t>
            </a:r>
          </a:p>
          <a:p>
            <a:r>
              <a:rPr lang="fr-CM" dirty="0" smtClean="0"/>
              <a:t>TEMA Gregori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5"/>
          <a:stretch/>
        </p:blipFill>
        <p:spPr>
          <a:xfrm>
            <a:off x="6096000" y="0"/>
            <a:ext cx="6062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20" y="1055341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      GITHUB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"/>
            <a:ext cx="7564101" cy="33861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90" y="3510772"/>
            <a:ext cx="10447409" cy="3347228"/>
          </a:xfrm>
          <a:prstGeom prst="rect">
            <a:avLst/>
          </a:prstGeom>
        </p:spPr>
      </p:pic>
      <p:pic>
        <p:nvPicPr>
          <p:cNvPr id="16" name="Picture 10" descr="Github, code, coding, development, programming, social icon -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2" y="1116470"/>
            <a:ext cx="1373535" cy="137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61091"/>
            <a:ext cx="4486656" cy="2167909"/>
          </a:xfrm>
          <a:noFill/>
          <a:ln>
            <a:solidFill>
              <a:srgbClr val="FFFF00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3000" dirty="0" smtClean="0">
                <a:solidFill>
                  <a:srgbClr val="FFFF00"/>
                </a:solidFill>
              </a:rPr>
              <a:t>ANALYSIS</a:t>
            </a:r>
            <a:endParaRPr lang="fr-FR" sz="3000" dirty="0">
              <a:solidFill>
                <a:srgbClr val="FFFF0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5"/>
          <a:stretch/>
        </p:blipFill>
        <p:spPr>
          <a:xfrm>
            <a:off x="6096000" y="0"/>
            <a:ext cx="6062853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3627120"/>
            <a:ext cx="123444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USE case </a:t>
            </a:r>
            <a:r>
              <a:rPr lang="fr-FR" dirty="0" err="1" smtClean="0">
                <a:solidFill>
                  <a:srgbClr val="FFFFFF"/>
                </a:solidFill>
              </a:rPr>
              <a:t>diagram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8" y="1329508"/>
            <a:ext cx="7011008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REQUIREMENT DIAGRAM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0"/>
            <a:ext cx="564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61091"/>
            <a:ext cx="4486656" cy="2167909"/>
          </a:xfrm>
          <a:noFill/>
          <a:ln>
            <a:solidFill>
              <a:srgbClr val="FFFF00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n-US" sz="3000" dirty="0" err="1" smtClean="0">
                <a:solidFill>
                  <a:srgbClr val="FFFF00"/>
                </a:solidFill>
              </a:rPr>
              <a:t>cONCEPTION</a:t>
            </a:r>
            <a:r>
              <a:rPr lang="en-US" sz="3000" dirty="0" smtClean="0">
                <a:solidFill>
                  <a:srgbClr val="FFFF00"/>
                </a:solidFill>
              </a:rPr>
              <a:t> and implementation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5"/>
          <a:stretch/>
        </p:blipFill>
        <p:spPr>
          <a:xfrm>
            <a:off x="6096000" y="0"/>
            <a:ext cx="6062853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828800" y="3947160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smtClean="0"/>
              <a:t>(DEMONSTRATION)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err="1" smtClean="0">
                <a:solidFill>
                  <a:srgbClr val="FFFFFF"/>
                </a:solidFill>
              </a:rPr>
              <a:t>Factory</a:t>
            </a:r>
            <a:r>
              <a:rPr lang="fr-FR" dirty="0" smtClean="0">
                <a:solidFill>
                  <a:srgbClr val="FFFFFF"/>
                </a:solidFill>
              </a:rPr>
              <a:t> </a:t>
            </a:r>
            <a:r>
              <a:rPr lang="fr-FR" dirty="0" err="1" smtClean="0">
                <a:solidFill>
                  <a:srgbClr val="FFFFFF"/>
                </a:solidFill>
              </a:rPr>
              <a:t>method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839" y="381773"/>
            <a:ext cx="748593" cy="729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32" y="377752"/>
            <a:ext cx="739055" cy="7390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69" y="377752"/>
            <a:ext cx="765882" cy="7658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99" y="345656"/>
            <a:ext cx="801629" cy="8016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28" y="331078"/>
            <a:ext cx="792204" cy="81620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99" y="1846039"/>
            <a:ext cx="4655912" cy="4661716"/>
          </a:xfrm>
          <a:prstGeom prst="rect">
            <a:avLst/>
          </a:prstGeom>
        </p:spPr>
      </p:pic>
      <p:sp>
        <p:nvSpPr>
          <p:cNvPr id="10" name="Flèche à angle droit 9"/>
          <p:cNvSpPr/>
          <p:nvPr/>
        </p:nvSpPr>
        <p:spPr>
          <a:xfrm rot="5400000">
            <a:off x="5159067" y="1445683"/>
            <a:ext cx="966954" cy="1503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Façade DP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85" y="901182"/>
            <a:ext cx="6001971" cy="32963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44" y="1085102"/>
            <a:ext cx="6499627" cy="356759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44" y="1483619"/>
            <a:ext cx="5985406" cy="328534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31" y="1765823"/>
            <a:ext cx="5974363" cy="32743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00" y="2220951"/>
            <a:ext cx="6257026" cy="343071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36" y="2681103"/>
            <a:ext cx="7446588" cy="39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681103"/>
            <a:ext cx="4053840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err="1" smtClean="0">
                <a:solidFill>
                  <a:srgbClr val="FFFFFF"/>
                </a:solidFill>
              </a:rPr>
              <a:t>MUltithreading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86" y="764582"/>
            <a:ext cx="5415155" cy="5421905"/>
          </a:xfrm>
          <a:prstGeom prst="rect">
            <a:avLst/>
          </a:prstGeom>
        </p:spPr>
      </p:pic>
      <p:sp>
        <p:nvSpPr>
          <p:cNvPr id="3" name="Flèche courbée vers le haut 2"/>
          <p:cNvSpPr/>
          <p:nvPr/>
        </p:nvSpPr>
        <p:spPr>
          <a:xfrm>
            <a:off x="5172075" y="1414463"/>
            <a:ext cx="923924" cy="52863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57738" y="105727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err="1" smtClean="0"/>
              <a:t>Checking</a:t>
            </a:r>
            <a:r>
              <a:rPr lang="fr-CM" dirty="0" smtClean="0"/>
              <a:t> </a:t>
            </a:r>
            <a:r>
              <a:rPr lang="fr-CM" dirty="0" err="1" smtClean="0"/>
              <a:t>gravity</a:t>
            </a:r>
            <a:endParaRPr lang="en-US" dirty="0"/>
          </a:p>
        </p:txBody>
      </p:sp>
      <p:sp>
        <p:nvSpPr>
          <p:cNvPr id="8" name="Flèche courbée vers le haut 7"/>
          <p:cNvSpPr/>
          <p:nvPr/>
        </p:nvSpPr>
        <p:spPr>
          <a:xfrm>
            <a:off x="5172075" y="2841070"/>
            <a:ext cx="923924" cy="52863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57738" y="248388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err="1" smtClean="0"/>
              <a:t>Playing</a:t>
            </a:r>
            <a:r>
              <a:rPr lang="fr-CM" dirty="0" smtClean="0"/>
              <a:t> animations</a:t>
            </a:r>
            <a:endParaRPr lang="en-US" dirty="0"/>
          </a:p>
        </p:txBody>
      </p:sp>
      <p:sp>
        <p:nvSpPr>
          <p:cNvPr id="10" name="Flèche courbée vers le haut 9"/>
          <p:cNvSpPr/>
          <p:nvPr/>
        </p:nvSpPr>
        <p:spPr>
          <a:xfrm>
            <a:off x="5172075" y="4406622"/>
            <a:ext cx="923924" cy="52863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57738" y="4049434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err="1" smtClean="0"/>
              <a:t>Refreshing</a:t>
            </a:r>
            <a:r>
              <a:rPr lang="fr-CM" dirty="0" smtClean="0"/>
              <a:t> the </a:t>
            </a:r>
            <a:r>
              <a:rPr lang="fr-CM" dirty="0" err="1" smtClean="0"/>
              <a:t>view</a:t>
            </a:r>
            <a:endParaRPr lang="en-US" dirty="0"/>
          </a:p>
        </p:txBody>
      </p:sp>
      <p:sp>
        <p:nvSpPr>
          <p:cNvPr id="12" name="Flèche courbée vers le haut 11"/>
          <p:cNvSpPr/>
          <p:nvPr/>
        </p:nvSpPr>
        <p:spPr>
          <a:xfrm>
            <a:off x="5199655" y="6079331"/>
            <a:ext cx="923924" cy="52863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85318" y="572214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err="1" smtClean="0"/>
              <a:t>Counting</a:t>
            </a:r>
            <a:r>
              <a:rPr lang="fr-CM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681103"/>
            <a:ext cx="4053840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Sound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681103"/>
            <a:ext cx="4053840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err="1" smtClean="0">
                <a:solidFill>
                  <a:srgbClr val="FFFFFF"/>
                </a:solidFill>
              </a:rPr>
              <a:t>Level</a:t>
            </a:r>
            <a:r>
              <a:rPr lang="fr-FR" dirty="0" smtClean="0">
                <a:solidFill>
                  <a:srgbClr val="FFFFFF"/>
                </a:solidFill>
              </a:rPr>
              <a:t> management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76" y="9340"/>
            <a:ext cx="2681578" cy="315774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587" y="218088"/>
            <a:ext cx="2736837" cy="27402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36" y="4176897"/>
            <a:ext cx="7213273" cy="1452378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7518754" y="1357313"/>
            <a:ext cx="939446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èche vers le bas 6"/>
          <p:cNvSpPr/>
          <p:nvPr/>
        </p:nvSpPr>
        <p:spPr>
          <a:xfrm>
            <a:off x="9958388" y="3167086"/>
            <a:ext cx="428625" cy="1009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INTRODUCTION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5271" y="327017"/>
            <a:ext cx="7121929" cy="63738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smtClean="0">
                <a:solidFill>
                  <a:schemeClr val="bg1"/>
                </a:solidFill>
              </a:rPr>
              <a:t>THANKS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/>
          <a:stretch/>
        </p:blipFill>
        <p:spPr>
          <a:xfrm>
            <a:off x="14288" y="0"/>
            <a:ext cx="5777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CONTEXT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5271" y="989986"/>
            <a:ext cx="7121929" cy="6373821"/>
          </a:xfrm>
        </p:spPr>
        <p:txBody>
          <a:bodyPr/>
          <a:lstStyle/>
          <a:p>
            <a:r>
              <a:rPr lang="en-US" sz="3200" dirty="0" smtClean="0"/>
              <a:t>We have to recreate </a:t>
            </a:r>
            <a:r>
              <a:rPr lang="en-US" sz="3200" dirty="0"/>
              <a:t>an </a:t>
            </a:r>
            <a:r>
              <a:rPr lang="en-US" sz="3200" dirty="0" err="1" smtClean="0"/>
              <a:t>abandonware</a:t>
            </a:r>
            <a:r>
              <a:rPr lang="en-US" sz="3200" dirty="0" smtClean="0"/>
              <a:t> </a:t>
            </a:r>
            <a:r>
              <a:rPr lang="en-US" sz="3200" dirty="0"/>
              <a:t>called Boulder </a:t>
            </a:r>
            <a:r>
              <a:rPr lang="en-US" sz="3200" dirty="0" smtClean="0"/>
              <a:t>Dash.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The goal of the game </a:t>
            </a:r>
            <a:r>
              <a:rPr lang="en-US" sz="3200" dirty="0"/>
              <a:t>is to dig the ground to pick a certain number of diamonds in order to access the next level. The player has to avoid enemies. Rocks and diamonds may fall on him.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PROBLEMATIC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862183" y="2544467"/>
            <a:ext cx="7121929" cy="282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How will we recreate the game and store </a:t>
            </a:r>
            <a:r>
              <a:rPr lang="en-US" sz="3200" dirty="0" smtClean="0">
                <a:solidFill>
                  <a:schemeClr val="tx1"/>
                </a:solidFill>
              </a:rPr>
              <a:t>the levels </a:t>
            </a:r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n </a:t>
            </a:r>
            <a:r>
              <a:rPr lang="en-US" sz="3200" dirty="0">
                <a:solidFill>
                  <a:schemeClr val="tx1"/>
                </a:solidFill>
              </a:rPr>
              <a:t>a database while respecting all the constraints given to us?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ACTION PLAN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401" y="2232017"/>
            <a:ext cx="7056903" cy="625952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1- ORGANIZATION AND SETUP</a:t>
            </a:r>
          </a:p>
          <a:p>
            <a:r>
              <a:rPr lang="fr-CM" sz="3200" dirty="0" smtClean="0"/>
              <a:t>II- ANALYSIS</a:t>
            </a:r>
          </a:p>
          <a:p>
            <a:r>
              <a:rPr lang="fr-CM" sz="3200" dirty="0" smtClean="0"/>
              <a:t>II- CONCEPTION AND DESIGN</a:t>
            </a:r>
          </a:p>
          <a:p>
            <a:r>
              <a:rPr lang="fr-CM" sz="3200" dirty="0" smtClean="0"/>
              <a:t>III-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637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err="1" smtClean="0">
                <a:solidFill>
                  <a:srgbClr val="FFFFFF"/>
                </a:solidFill>
              </a:rPr>
              <a:t>Human</a:t>
            </a:r>
            <a:r>
              <a:rPr lang="fr-FR" dirty="0" smtClean="0">
                <a:solidFill>
                  <a:srgbClr val="FFFFFF"/>
                </a:solidFill>
              </a:rPr>
              <a:t> </a:t>
            </a:r>
            <a:r>
              <a:rPr lang="fr-FR" dirty="0" err="1" smtClean="0">
                <a:solidFill>
                  <a:srgbClr val="FFFFFF"/>
                </a:solidFill>
              </a:rPr>
              <a:t>resource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62183" y="1702748"/>
            <a:ext cx="7121929" cy="3452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are a team of four members made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 of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0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Analysis manager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TANKWA Prince</a:t>
            </a:r>
          </a:p>
          <a:p>
            <a:pPr lvl="0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Organization manager: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TEMA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Gregori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manager: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BALOG Phil</a:t>
            </a:r>
          </a:p>
          <a:p>
            <a:pPr lvl="0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 manager (Group leader):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NGANKAM Paul-Henry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err="1" smtClean="0">
                <a:solidFill>
                  <a:srgbClr val="FFFFFF"/>
                </a:solidFill>
              </a:rPr>
              <a:t>sOFTWARE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62183" y="1702748"/>
            <a:ext cx="7121929" cy="345250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b="1" dirty="0"/>
              <a:t>Visual Paradigm CE 16.0</a:t>
            </a:r>
            <a:endParaRPr lang="en-US" sz="3200" dirty="0"/>
          </a:p>
          <a:p>
            <a:pPr lvl="0"/>
            <a:r>
              <a:rPr lang="en-US" sz="3200" b="1" dirty="0"/>
              <a:t>Eclipse IDE</a:t>
            </a:r>
            <a:endParaRPr lang="en-US" sz="3200" dirty="0"/>
          </a:p>
          <a:p>
            <a:pPr lvl="0"/>
            <a:r>
              <a:rPr lang="en-US" sz="3200" b="1" dirty="0"/>
              <a:t>MS Word</a:t>
            </a:r>
            <a:endParaRPr lang="en-US" sz="3200" dirty="0"/>
          </a:p>
          <a:p>
            <a:pPr lvl="0"/>
            <a:r>
              <a:rPr lang="en-US" sz="3200" b="1" dirty="0"/>
              <a:t>Java</a:t>
            </a:r>
            <a:endParaRPr lang="en-US" sz="3200" dirty="0"/>
          </a:p>
          <a:p>
            <a:pPr lvl="0"/>
            <a:r>
              <a:rPr lang="en-US" sz="3200" b="1" dirty="0"/>
              <a:t>Maven</a:t>
            </a:r>
            <a:endParaRPr lang="en-US" sz="3200" dirty="0"/>
          </a:p>
          <a:p>
            <a:pPr lvl="0"/>
            <a:r>
              <a:rPr lang="en-US" sz="3200" b="1" dirty="0"/>
              <a:t>MS PowerPoint</a:t>
            </a:r>
            <a:endParaRPr lang="en-US" sz="3200" dirty="0"/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61091"/>
            <a:ext cx="4486656" cy="2167909"/>
          </a:xfrm>
          <a:noFill/>
          <a:ln>
            <a:solidFill>
              <a:srgbClr val="FFFF00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3000" dirty="0" smtClean="0">
                <a:solidFill>
                  <a:srgbClr val="FFFF00"/>
                </a:solidFill>
              </a:rPr>
              <a:t>ORGANIZATION AND SETUP</a:t>
            </a:r>
            <a:endParaRPr lang="fr-FR" sz="3000" dirty="0">
              <a:solidFill>
                <a:srgbClr val="FFFF00"/>
              </a:solidFill>
            </a:endParaRPr>
          </a:p>
        </p:txBody>
      </p:sp>
      <p:pic>
        <p:nvPicPr>
          <p:cNvPr id="1028" name="Picture 4" descr="Icône Trello - Téléchargement gratuit en PNG et vecteu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41" y="4149727"/>
            <a:ext cx="1308099" cy="13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Git icon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42" y="4135440"/>
            <a:ext cx="1322386" cy="13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, code, coding, development, programming, social icon -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83" y="4018756"/>
            <a:ext cx="1598616" cy="15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5"/>
          <a:stretch/>
        </p:blipFill>
        <p:spPr>
          <a:xfrm>
            <a:off x="6096000" y="0"/>
            <a:ext cx="6062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20" y="2797179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fr-FR" dirty="0" smtClean="0">
                <a:solidFill>
                  <a:srgbClr val="FFFFFF"/>
                </a:solidFill>
              </a:rPr>
              <a:t>   TRELLO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6" name="Picture 4" descr="Icône Trello - Téléchargement gratuit en PNG et vecteu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0" y="3148201"/>
            <a:ext cx="811213" cy="8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0"/>
            <a:ext cx="7557470" cy="3581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74" y="2491736"/>
            <a:ext cx="6062146" cy="43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financière</Template>
  <TotalTime>0</TotalTime>
  <Words>212</Words>
  <Application>Microsoft Office PowerPoint</Application>
  <PresentationFormat>Grand écran</PresentationFormat>
  <Paragraphs>71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Expédition</vt:lpstr>
      <vt:lpstr>UML/OOP/JAVA PROJECT</vt:lpstr>
      <vt:lpstr>INTRODUCTION</vt:lpstr>
      <vt:lpstr>CONTEXT</vt:lpstr>
      <vt:lpstr>PROBLEMATIC</vt:lpstr>
      <vt:lpstr>ACTION PLAN</vt:lpstr>
      <vt:lpstr>Human resource</vt:lpstr>
      <vt:lpstr>sOFTWARE</vt:lpstr>
      <vt:lpstr>ORGANIZATION AND SETUP</vt:lpstr>
      <vt:lpstr>   TRELLO</vt:lpstr>
      <vt:lpstr>      GITHUB</vt:lpstr>
      <vt:lpstr>ANALYSIS</vt:lpstr>
      <vt:lpstr>USE case diagram</vt:lpstr>
      <vt:lpstr>REQUIREMENT DIAGRAM</vt:lpstr>
      <vt:lpstr>cONCEPTION and implementation</vt:lpstr>
      <vt:lpstr>Factory method</vt:lpstr>
      <vt:lpstr>Façade DP</vt:lpstr>
      <vt:lpstr>MUltithreading</vt:lpstr>
      <vt:lpstr>Sound</vt:lpstr>
      <vt:lpstr>Level management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2021-05-28T00:30:12Z</dcterms:created>
  <dcterms:modified xsi:type="dcterms:W3CDTF">2021-05-28T07:47:58Z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