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72"/>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1</c:v>
          </c:tx>
          <c:spPr>
            <a:solidFill>
              <a:srgbClr val="4F81BD"/>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v>2</c:v>
          </c:tx>
          <c:spPr>
            <a:solidFill>
              <a:srgbClr val="C0504D"/>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v>3</c:v>
          </c:tx>
          <c:spPr>
            <a:solidFill>
              <a:srgbClr val="9BBB59"/>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v>4</c:v>
          </c:tx>
          <c:spPr>
            <a:solidFill>
              <a:srgbClr val="8064A2"/>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v>5</c:v>
          </c:tx>
          <c:spPr>
            <a:solidFill>
              <a:srgbClr val="4BACC6"/>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gapWidth val="246"/>
        <c:overlap val="-28"/>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5"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6"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10/2/2024</a:t>
            </a:fld>
            <a:endParaRPr altLang="en-US" sz="1200" lang="zh-CN">
              <a:latin typeface="Calibri" pitchFamily="0" charset="0"/>
              <a:ea typeface="等线" pitchFamily="0" charset="0"/>
              <a:cs typeface="Calibri" pitchFamily="0" charset="0"/>
            </a:endParaRPr>
          </a:p>
        </p:txBody>
      </p:sp>
      <p:sp>
        <p:nvSpPr>
          <p:cNvPr id="1048817"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8"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9"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4" name="文本框"/>
          <p:cNvSpPr>
            <a:spLocks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48" name="文本框"/>
          <p:cNvSpPr>
            <a:spLocks noGrp="1"/>
          </p:cNvSpPr>
          <p:nvPr>
            <p:ph type="sldImg"/>
          </p:nvPr>
        </p:nvSpPr>
        <p:spPr/>
      </p:sp>
      <p:sp>
        <p:nvSpPr>
          <p:cNvPr id="1048749" name="文本框"/>
          <p:cNvSpPr>
            <a:spLocks noGrp="1"/>
          </p:cNvSpPr>
          <p:nvPr>
            <p:ph type="body" idx="1"/>
          </p:nvPr>
        </p:nvSpPr>
        <p:spPr/>
        <p:txBody>
          <a:bodyPr/>
          <a:p>
            <a:endParaRPr altLang="en-US" lang="zh-CN"/>
          </a:p>
        </p:txBody>
      </p:sp>
      <p:sp>
        <p:nvSpPr>
          <p:cNvPr id="104875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3" name="文本框"/>
          <p:cNvSpPr>
            <a:spLocks noGrp="1"/>
          </p:cNvSpPr>
          <p:nvPr>
            <p:ph type="sldImg"/>
          </p:nvPr>
        </p:nvSpPr>
        <p:spPr/>
      </p:sp>
      <p:sp>
        <p:nvSpPr>
          <p:cNvPr id="1048754" name="文本框"/>
          <p:cNvSpPr>
            <a:spLocks noGrp="1"/>
          </p:cNvSpPr>
          <p:nvPr>
            <p:ph type="body" idx="1"/>
          </p:nvPr>
        </p:nvSpPr>
        <p:spPr/>
        <p:txBody>
          <a:bodyPr/>
          <a:p>
            <a:endParaRPr altLang="en-US" lang="zh-CN"/>
          </a:p>
        </p:txBody>
      </p:sp>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5" name="文本框"/>
          <p:cNvSpPr>
            <a:spLocks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4" name="文本框"/>
          <p:cNvSpPr>
            <a:spLocks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2" name="文本框"/>
          <p:cNvSpPr>
            <a:spLocks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1" name="文本框"/>
          <p:cNvSpPr>
            <a:spLocks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797" name="文本框"/>
          <p:cNvSpPr>
            <a:spLocks noGrp="1"/>
          </p:cNvSpPr>
          <p:nvPr>
            <p:ph type="title"/>
          </p:nvPr>
        </p:nvSpPr>
        <p:spPr/>
        <p:txBody>
          <a:bodyPr/>
          <a:p>
            <a:r>
              <a:rPr altLang="en-US" lang="zh-CN" smtClean="0"/>
              <a:t>单击此处编辑母版标题样式</a:t>
            </a:r>
            <a:endParaRPr altLang="en-US" lang="zh-CN"/>
          </a:p>
        </p:txBody>
      </p:sp>
      <p:sp>
        <p:nvSpPr>
          <p:cNvPr id="104879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68" name=""/>
        <p:cNvGrpSpPr/>
        <p:nvPr/>
      </p:nvGrpSpPr>
      <p:grpSpPr>
        <a:xfrm>
          <a:off x="0" y="0"/>
          <a:ext cx="0" cy="0"/>
          <a:chOff x="0" y="0"/>
          <a:chExt cx="0" cy="0"/>
        </a:xfrm>
      </p:grpSpPr>
      <p:sp>
        <p:nvSpPr>
          <p:cNvPr id="1048727"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2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29"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30"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3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32"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3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34"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3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3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3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38" name="文本框"/>
          <p:cNvSpPr>
            <a:spLocks noGrp="1"/>
          </p:cNvSpPr>
          <p:nvPr>
            <p:ph type="body" idx="2"/>
          </p:nvPr>
        </p:nvSpPr>
        <p:spPr>
          <a:xfrm rot="0">
            <a:off x="609600" y="1577340"/>
            <a:ext cx="530352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39" name="文本框"/>
          <p:cNvSpPr>
            <a:spLocks noGrp="1"/>
          </p:cNvSpPr>
          <p:nvPr>
            <p:ph type="body" idx="3"/>
          </p:nvPr>
        </p:nvSpPr>
        <p:spPr>
          <a:xfrm rot="0">
            <a:off x="6278880" y="1577340"/>
            <a:ext cx="530352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4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74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4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2" name="文本框"/>
          <p:cNvSpPr>
            <a:spLocks noGrp="1"/>
          </p:cNvSpPr>
          <p:nvPr>
            <p:ph type="title"/>
          </p:nvPr>
        </p:nvSpPr>
        <p:spPr/>
        <p:txBody>
          <a:bodyPr/>
          <a:p>
            <a:r>
              <a:rPr altLang="en-US" lang="zh-CN" smtClean="0"/>
              <a:t>单击此处编辑母版标题样式</a:t>
            </a:r>
            <a:endParaRPr altLang="en-US" lang="zh-CN"/>
          </a:p>
        </p:txBody>
      </p:sp>
      <p:sp>
        <p:nvSpPr>
          <p:cNvPr id="104880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1" name="文本框"/>
          <p:cNvSpPr>
            <a:spLocks noGrp="1"/>
          </p:cNvSpPr>
          <p:nvPr>
            <p:ph type="title"/>
          </p:nvPr>
        </p:nvSpPr>
        <p:spPr/>
        <p:txBody>
          <a:bodyPr/>
          <a:p>
            <a:r>
              <a:rPr altLang="en-US" lang="zh-CN" smtClean="0"/>
              <a:t>单击此处编辑母版标题样式</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0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2" name="文本框"/>
          <p:cNvSpPr>
            <a:spLocks noGrp="1"/>
          </p:cNvSpPr>
          <p:nvPr>
            <p:ph type="ftr" sz="quarter" idx="11"/>
          </p:nvPr>
        </p:nvSpPr>
        <p:spPr/>
        <p:txBody>
          <a:bodyPr/>
          <a:p>
            <a:endParaRPr altLang="en-US" lang="zh-CN"/>
          </a:p>
        </p:txBody>
      </p:sp>
      <p:sp>
        <p:nvSpPr>
          <p:cNvPr id="104881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10/2/2024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0452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1971673" y="2767329"/>
            <a:ext cx="8610599" cy="2123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DO</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1B80D605A559DA68FB04E1AD569AC21A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zh-CN" baseline="0" b="0" cap="none" sz="2400" i="0" kern="1200" lang="en-US" spc="0" strike="noStrike" u="none">
                <a:solidFill>
                  <a:schemeClr val="tx1"/>
                </a:solidFill>
                <a:latin typeface="Calibri" pitchFamily="0" charset="0"/>
                <a:ea typeface="宋体" pitchFamily="0" charset="0"/>
                <a:cs typeface="Calibri" pitchFamily="0" charset="0"/>
              </a:rPr>
              <a:t>(corporate secretaryship)</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DON BOSCO ARTS &amp; SCIENCE COLLEGE, CHENNAI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2"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3" name="矩形"/>
          <p:cNvSpPr/>
          <p:nvPr/>
        </p:nvSpPr>
        <p:spPr>
          <a:xfrm rot="0">
            <a:off x="1581785" y="1724025"/>
            <a:ext cx="6013450" cy="2576195"/>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Descriptive Analytics</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Predictive Modeling</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Regression Analysis</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Clustering</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Classification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Time Series Analysis</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Decision Trees</a:t>
            </a:r>
            <a:endParaRPr altLang="en-US" baseline="0" b="1"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46" name="文本框"/>
          <p:cNvSpPr>
            <a:spLocks noGrp="1"/>
          </p:cNvSpPr>
          <p:nvPr>
            <p:ph type="title"/>
          </p:nvPr>
        </p:nvSpPr>
        <p:spPr>
          <a:xfrm rot="0">
            <a:off x="755332" y="385444"/>
            <a:ext cx="10681335" cy="21850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52" name="矩形"/>
          <p:cNvSpPr/>
          <p:nvPr/>
        </p:nvSpPr>
        <p:spPr>
          <a:xfrm rot="0">
            <a:off x="1784985" y="1873250"/>
            <a:ext cx="4063999"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Times New Roman" pitchFamily="18" charset="0"/>
                <a:ea typeface="宋体" pitchFamily="0" charset="0"/>
                <a:cs typeface="Times New Roman"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altLang="en-US" baseline="0" b="0" cap="none" sz="1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564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Current Employee Rating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613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8063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4385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br>
              <a:rPr altLang="en-US" baseline="0" b="1" cap="none" sz="4250" i="0" kern="0" lang="zh-CN" spc="10" strike="noStrike" u="none">
                <a:solidFill>
                  <a:schemeClr val="tx1"/>
                </a:solidFill>
                <a:latin typeface="Trebuchet MS" pitchFamily="0" charset="0"/>
                <a:ea typeface="宋体" pitchFamily="0" charset="0"/>
                <a:cs typeface="Trebuchet MS" pitchFamily="0" charset="0"/>
              </a:rPr>
            </a:br>
            <a:br>
              <a:rPr altLang="en-US" baseline="0" b="1" cap="none" sz="4250" i="0" kern="0" lang="zh-CN" spc="10" strike="noStrike" u="none">
                <a:solidFill>
                  <a:schemeClr val="tx1"/>
                </a:solidFill>
                <a:latin typeface="Trebuchet MS" pitchFamily="0" charset="0"/>
                <a:ea typeface="宋体" pitchFamily="0" charset="0"/>
                <a:cs typeface="Trebuchet MS" pitchFamily="0" charset="0"/>
              </a:rPr>
            </a:br>
            <a:r>
              <a:rPr altLang="zh-CN" baseline="0" b="0" cap="none" sz="2000" i="0" kern="0" lang="en-US" spc="10" strike="noStrike" u="none">
                <a:solidFill>
                  <a:schemeClr val="tx1"/>
                </a:solidFill>
                <a:latin typeface="Times New Roman" pitchFamily="18" charset="0"/>
                <a:ea typeface="宋体" pitchFamily="0" charset="0"/>
                <a:cs typeface="Times New Roman"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altLang="en-US" baseline="0" b="0" cap="none" sz="2000" i="0" kern="0" lang="zh-CN" spc="10" strike="noStrike" u="none">
              <a:solidFill>
                <a:schemeClr val="tx1"/>
              </a:solidFill>
              <a:latin typeface="Times New Roman" pitchFamily="18" charset="0"/>
              <a:ea typeface="宋体" pitchFamily="0"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39774" y="829626"/>
            <a:ext cx="5263514"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990600" y="2133600"/>
            <a:ext cx="7924800"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Total Employees: The dataset includes 1,038 employees across various business units.</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Average Ratings: The overall average employee rating across all units is approximately 2.95.</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Top and Bottom Units:</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Highest Average Rating: SVG (3.03)</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Lowest Average Rating: TNS (2.79)</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699135" y="891540"/>
            <a:ext cx="4989830" cy="8906510"/>
          </a:xfrm>
          <a:prstGeom prst="rect"/>
          <a:noFill/>
          <a:ln w="12700" cap="flat" cmpd="sng">
            <a:noFill/>
            <a:prstDash val="solid"/>
            <a:miter/>
          </a:ln>
        </p:spPr>
        <p:txBody>
          <a:bodyPr anchor="t" anchorCtr="0" bIns="0" lIns="0" rIns="0" tIns="16510" vert="horz" wrap="square">
            <a:prstTxWarp prst="textNoShape"/>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br>
              <a:rPr altLang="en-US" baseline="0" b="1" cap="none" sz="3200" i="0" kern="0" lang="zh-CN" spc="5" strike="noStrike" u="none">
                <a:solidFill>
                  <a:schemeClr val="tx1"/>
                </a:solidFill>
                <a:latin typeface="Trebuchet MS" pitchFamily="0" charset="0"/>
                <a:ea typeface="宋体" pitchFamily="0" charset="0"/>
                <a:cs typeface="Trebuchet MS" pitchFamily="0" charset="0"/>
              </a:rPr>
            </a:br>
            <a:br>
              <a:rPr altLang="en-US" baseline="0" b="1" cap="none" sz="3200" i="0" kern="0" lang="zh-CN" spc="5" strike="noStrike" u="none">
                <a:solidFill>
                  <a:schemeClr val="tx1"/>
                </a:solidFill>
                <a:latin typeface="Trebuchet MS" pitchFamily="0" charset="0"/>
                <a:ea typeface="宋体" pitchFamily="0" charset="0"/>
                <a:cs typeface="Trebuchet MS" pitchFamily="0" charset="0"/>
              </a:rPr>
            </a:br>
            <a:r>
              <a:rPr altLang="zh-CN" baseline="0" b="1" cap="none" sz="1800" i="0" kern="0" lang="en-US" spc="5" strike="noStrike" u="none">
                <a:solidFill>
                  <a:schemeClr val="tx1"/>
                </a:solidFill>
                <a:latin typeface="Times New Roman" pitchFamily="18" charset="0"/>
                <a:ea typeface="宋体" pitchFamily="0" charset="0"/>
                <a:cs typeface="Times New Roman" pitchFamily="18" charset="0"/>
              </a:rPr>
              <a:t>1. </a:t>
            </a: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Human Resources (HR).</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1" cap="none" sz="1800" i="0" kern="0" lang="en-US" spc="5" strike="noStrike" u="none">
                <a:solidFill>
                  <a:schemeClr val="tx1"/>
                </a:solidFill>
                <a:latin typeface="Times New Roman" pitchFamily="18" charset="0"/>
                <a:ea typeface="宋体" pitchFamily="0" charset="0"/>
                <a:cs typeface="Times New Roman" pitchFamily="18" charset="0"/>
              </a:rPr>
              <a:t>2. </a:t>
            </a: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Management and Leadership.</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3. Employee Development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4. Business Unit Heads.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5. Analytics and Strategy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6. Compensation and Benefits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7. Employee Engagement Committees.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8. Talent Acquisition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9. Legal and Compliance Departments.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10. Board of Directors or Executive Committee.</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11. Financial Planning and Analysis (FP&amp;A)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12. IT and Data Analytics Teams.</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5" strike="noStrike" u="none">
                <a:solidFill>
                  <a:schemeClr val="tx1"/>
                </a:solidFill>
                <a:latin typeface="Times New Roman" pitchFamily="18" charset="0"/>
                <a:ea typeface="宋体" pitchFamily="0" charset="0"/>
                <a:cs typeface="Times New Roman" pitchFamily="18" charset="0"/>
              </a:rPr>
              <a:t>13. Firms and Industry.</a:t>
            </a: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0" cap="none" sz="1800" i="0" kern="0" lang="zh-CN" spc="5" strike="noStrike" u="none">
                <a:solidFill>
                  <a:schemeClr val="tx1"/>
                </a:solidFill>
                <a:latin typeface="Times New Roman" pitchFamily="18" charset="0"/>
                <a:ea typeface="宋体" pitchFamily="0" charset="0"/>
                <a:cs typeface="Times New Roman" pitchFamily="18" charset="0"/>
              </a:rPr>
            </a:br>
            <a:br>
              <a:rPr altLang="en-US" baseline="0" b="1" cap="none" sz="1800" i="0" kern="0" lang="zh-CN" spc="5" strike="noStrike" u="none">
                <a:solidFill>
                  <a:schemeClr val="tx1"/>
                </a:solidFill>
                <a:latin typeface="Trebuchet MS" pitchFamily="0" charset="0"/>
                <a:ea typeface="宋体" pitchFamily="0" charset="0"/>
                <a:cs typeface="Trebuchet MS" pitchFamily="0" charset="0"/>
              </a:rPr>
            </a:br>
            <a:br>
              <a:rPr altLang="en-US" baseline="0" b="1" cap="none" sz="1800" i="0" kern="0" lang="zh-CN" spc="5" strike="noStrike" u="none">
                <a:solidFill>
                  <a:schemeClr val="tx1"/>
                </a:solidFill>
                <a:latin typeface="Trebuchet MS" pitchFamily="0" charset="0"/>
                <a:ea typeface="宋体" pitchFamily="0" charset="0"/>
                <a:cs typeface="Trebuchet MS" pitchFamily="0" charset="0"/>
              </a:rPr>
            </a:br>
            <a:br>
              <a:rPr altLang="en-US" baseline="0" b="1" cap="none" sz="1800" i="0" kern="0" lang="zh-CN" spc="5" strike="noStrike" u="none">
                <a:solidFill>
                  <a:schemeClr val="tx1"/>
                </a:solidFill>
                <a:latin typeface="Trebuchet MS" pitchFamily="0" charset="0"/>
                <a:ea typeface="宋体" pitchFamily="0" charset="0"/>
                <a:cs typeface="Trebuchet MS" pitchFamily="0" charset="0"/>
              </a:rPr>
            </a:br>
            <a:br>
              <a:rPr altLang="en-US" baseline="0" b="1" cap="none" sz="1800" i="0" kern="0" lang="zh-CN" spc="5" strike="noStrike" u="none">
                <a:solidFill>
                  <a:schemeClr val="tx1"/>
                </a:solidFill>
                <a:latin typeface="Trebuchet MS" pitchFamily="0" charset="0"/>
                <a:ea typeface="宋体" pitchFamily="0" charset="0"/>
                <a:cs typeface="Trebuchet MS" pitchFamily="0" charset="0"/>
              </a:rPr>
            </a:br>
            <a:br>
              <a:rPr altLang="en-US" baseline="0" b="1" cap="none" sz="3200" i="0" kern="0" lang="zh-CN" spc="5" strike="noStrike" u="none">
                <a:solidFill>
                  <a:schemeClr val="tx1"/>
                </a:solidFill>
                <a:latin typeface="Trebuchet MS" pitchFamily="0" charset="0"/>
                <a:ea typeface="宋体" pitchFamily="0" charset="0"/>
                <a:cs typeface="Trebuchet MS" pitchFamily="0" charset="0"/>
              </a:rPr>
            </a:b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8" name="文本框"/>
          <p:cNvSpPr>
            <a:spLocks noGrp="1"/>
          </p:cNvSpPr>
          <p:nvPr>
            <p:ph type="title"/>
          </p:nvPr>
        </p:nvSpPr>
        <p:spPr>
          <a:xfrm rot="0">
            <a:off x="558165" y="857885"/>
            <a:ext cx="9763125" cy="1232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br>
              <a:rPr altLang="en-US" baseline="0" b="1" cap="none" sz="36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9"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0" name="矩形"/>
          <p:cNvSpPr/>
          <p:nvPr/>
        </p:nvSpPr>
        <p:spPr>
          <a:xfrm rot="0">
            <a:off x="3916680" y="2157730"/>
            <a:ext cx="4063999" cy="5577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a:t>
            </a:r>
            <a:r>
              <a:rPr altLang="zh-CN" baseline="0" b="1" cap="none" sz="1800" i="0" kern="1200" lang="en-US" spc="0" strike="noStrike" u="none">
                <a:solidFill>
                  <a:schemeClr val="tx1"/>
                </a:solidFill>
                <a:latin typeface="Calibri" pitchFamily="0" charset="0"/>
                <a:ea typeface="宋体" pitchFamily="0" charset="0"/>
                <a:cs typeface="Calibri" pitchFamily="0" charset="0"/>
              </a:rPr>
              <a:t>ing: </a:t>
            </a:r>
            <a:r>
              <a:rPr altLang="zh-CN" baseline="0" b="0" cap="none" sz="1800" i="0" kern="1200" lang="en-US" spc="0" strike="noStrike" u="none">
                <a:solidFill>
                  <a:schemeClr val="tx1"/>
                </a:solidFill>
                <a:latin typeface="Calibri" pitchFamily="0" charset="0"/>
                <a:ea typeface="宋体" pitchFamily="0" charset="0"/>
                <a:cs typeface="Calibri" pitchFamily="0" charset="0"/>
              </a:rPr>
              <a:t>To focus on targeted analysis, remove error reduction,customization etc.</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Conditional formatting:</a:t>
            </a:r>
            <a:r>
              <a:rPr altLang="zh-CN" baseline="0" b="0" cap="none" sz="1800" i="0" kern="1200" lang="en-US" spc="0" strike="noStrike" u="none">
                <a:solidFill>
                  <a:schemeClr val="tx1"/>
                </a:solidFill>
                <a:latin typeface="Calibri" pitchFamily="0" charset="0"/>
                <a:ea typeface="宋体" pitchFamily="0" charset="0"/>
                <a:cs typeface="Calibri" pitchFamily="0" charset="0"/>
              </a:rPr>
              <a:t> To visual insights,quick analysis,error detection,focus on priorities.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Pivot Table &amp; Graphs:</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 Summarization,Filtering and Sorting,CrossTabulation,Flexibility,Data Visualization,Interactive Analysis,Multiple Chart Types,Enhanced Communication.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4739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Employee data set- Kaggle</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Features:</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Employment ID</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Gender- male,female</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Performance</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Busniess Unit</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Name</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Rating</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Graphs</a:t>
            </a:r>
            <a:br>
              <a:rPr altLang="en-US" baseline="0" b="0" cap="none" sz="1800" i="0" kern="0" lang="zh-CN" spc="0" strike="noStrike" u="none">
                <a:solidFill>
                  <a:schemeClr val="tx1"/>
                </a:solidFill>
                <a:latin typeface="Times New Roman" pitchFamily="18" charset="0"/>
                <a:ea typeface="宋体" pitchFamily="0" charset="0"/>
                <a:cs typeface="Times New Roman" pitchFamily="18" charset="0"/>
              </a:rPr>
            </a:br>
            <a:r>
              <a:rPr altLang="zh-CN" baseline="0" b="0" cap="none" sz="1800" i="0" kern="0" lang="en-US" spc="0" strike="noStrike" u="none">
                <a:solidFill>
                  <a:schemeClr val="tx1"/>
                </a:solidFill>
                <a:latin typeface="Times New Roman" pitchFamily="18" charset="0"/>
                <a:ea typeface="宋体" pitchFamily="0" charset="0"/>
                <a:cs typeface="Times New Roman" pitchFamily="18" charset="0"/>
              </a:rPr>
              <a:t>	Chart</a:t>
            </a:r>
            <a:endParaRPr altLang="en-US" baseline="0" b="0" cap="none" sz="18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2"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5" name="矩形"/>
          <p:cNvSpPr/>
          <p:nvPr/>
        </p:nvSpPr>
        <p:spPr>
          <a:xfrm rot="0">
            <a:off x="2971799" y="2346960"/>
            <a:ext cx="4063999"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Features and Functionality in my Dataset: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1. Data Summarization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2. Aggregation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3. Category Breakdown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4. Rating Distribution</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2024-03-29T04:07:00Z</dcterms:created>
  <dcterms:modified xsi:type="dcterms:W3CDTF">2024-10-02T13:31:05Z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2BD9429C41E74AE2B5E17FA9E1681790_13</vt:lpwstr>
  </property>
  <property fmtid="{D5CDD505-2E9C-101B-9397-08002B2CF9AE}" pid="5" name="KSOProductBuildVer">
    <vt:lpwstr>1033-12.2.0.18165</vt:lpwstr>
  </property>
</Properties>
</file>