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7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A"/>
    <a:srgbClr val="F6C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27FEF1-6EA2-48C9-8C04-0A4294357233}"/>
              </a:ext>
            </a:extLst>
          </p:cNvPr>
          <p:cNvSpPr/>
          <p:nvPr userDrawn="1"/>
        </p:nvSpPr>
        <p:spPr>
          <a:xfrm>
            <a:off x="0" y="0"/>
            <a:ext cx="12192000" cy="816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9A938F-E32F-4B51-91AF-CA3F4584C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98" y="347050"/>
            <a:ext cx="11171404" cy="2284187"/>
          </a:xfrm>
        </p:spPr>
        <p:txBody>
          <a:bodyPr anchor="ctr" anchorCtr="1">
            <a:normAutofit/>
          </a:bodyPr>
          <a:lstStyle>
            <a:lvl1pPr algn="ctr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CF297-E7EC-45FC-B2B1-CED443C8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98" y="2915554"/>
            <a:ext cx="11171404" cy="12610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B14BEB7-563B-4D38-9948-EB233051F4F0}"/>
              </a:ext>
            </a:extLst>
          </p:cNvPr>
          <p:cNvSpPr/>
          <p:nvPr userDrawn="1"/>
        </p:nvSpPr>
        <p:spPr>
          <a:xfrm>
            <a:off x="0" y="5494454"/>
            <a:ext cx="12192000" cy="816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B66DB8E-2BF2-42B5-B875-066567517CF3}"/>
              </a:ext>
            </a:extLst>
          </p:cNvPr>
          <p:cNvSpPr/>
          <p:nvPr userDrawn="1"/>
        </p:nvSpPr>
        <p:spPr>
          <a:xfrm>
            <a:off x="0" y="4460900"/>
            <a:ext cx="12192000" cy="1850165"/>
          </a:xfrm>
          <a:prstGeom prst="rect">
            <a:avLst/>
          </a:prstGeom>
          <a:solidFill>
            <a:srgbClr val="F6CF0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177F33-231C-4C17-B7E7-107D9F914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125"/>
          <a:stretch/>
        </p:blipFill>
        <p:spPr>
          <a:xfrm>
            <a:off x="2278166" y="4618985"/>
            <a:ext cx="7788068" cy="1692080"/>
          </a:xfrm>
          <a:prstGeom prst="rect">
            <a:avLst/>
          </a:prstGeom>
        </p:spPr>
      </p:pic>
      <p:pic>
        <p:nvPicPr>
          <p:cNvPr id="11" name="Picture 6" descr="Image result for NSF">
            <a:extLst>
              <a:ext uri="{FF2B5EF4-FFF2-40B4-BE49-F238E27FC236}">
                <a16:creationId xmlns="" xmlns:a16="http://schemas.microsoft.com/office/drawing/2014/main" id="{D4354173-1B31-45AA-96B3-0426A3A459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94633" y="4870665"/>
            <a:ext cx="1187069" cy="1188720"/>
          </a:xfrm>
          <a:prstGeom prst="rect">
            <a:avLst/>
          </a:prstGeom>
          <a:noFill/>
        </p:spPr>
      </p:pic>
      <p:pic>
        <p:nvPicPr>
          <p:cNvPr id="12" name="Picture 8" descr="Image result for ieee pes">
            <a:extLst>
              <a:ext uri="{FF2B5EF4-FFF2-40B4-BE49-F238E27FC236}">
                <a16:creationId xmlns="" xmlns:a16="http://schemas.microsoft.com/office/drawing/2014/main" id="{97B013F9-CE9B-44D8-9A47-75335AD1AF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591" y="4834824"/>
            <a:ext cx="1713461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6667D4E-6A53-4FC8-9D21-CC7024B4D0A0}"/>
              </a:ext>
            </a:extLst>
          </p:cNvPr>
          <p:cNvSpPr/>
          <p:nvPr userDrawn="1"/>
        </p:nvSpPr>
        <p:spPr>
          <a:xfrm>
            <a:off x="0" y="6238430"/>
            <a:ext cx="12192000" cy="619570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51</a:t>
            </a:r>
            <a:r>
              <a:rPr lang="en-US" sz="4400" baseline="30000" dirty="0"/>
              <a:t>st</a:t>
            </a:r>
            <a:r>
              <a:rPr lang="en-US" sz="4400" dirty="0"/>
              <a:t> North American Power Symposium</a:t>
            </a:r>
          </a:p>
        </p:txBody>
      </p:sp>
    </p:spTree>
    <p:extLst>
      <p:ext uri="{BB962C8B-B14F-4D97-AF65-F5344CB8AC3E}">
        <p14:creationId xmlns:p14="http://schemas.microsoft.com/office/powerpoint/2010/main" val="45851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51742F-6E0F-40DB-88E8-1FE0007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210046-B58D-433A-9D8A-1A12BAE1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0222CB-02D6-4A7A-A736-9279856B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311F8B-5BEF-48CC-B011-0AE05AF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DF6-102D-4E6B-B020-C6BC4EDD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991DAE-6A58-42F9-A8ED-8904FF26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E5DC0A-D67D-45C8-9DE6-B4F873BF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898FB4-D9BA-4A8F-9266-D16E87F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1CF024-0A7D-4649-9C6D-407A4390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DF6-102D-4E6B-B020-C6BC4EDD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EA29E15-7705-4144-A484-5B4B968CBF64}"/>
              </a:ext>
            </a:extLst>
          </p:cNvPr>
          <p:cNvSpPr/>
          <p:nvPr userDrawn="1"/>
        </p:nvSpPr>
        <p:spPr>
          <a:xfrm>
            <a:off x="0" y="6483348"/>
            <a:ext cx="12192000" cy="374652"/>
          </a:xfrm>
          <a:prstGeom prst="rect">
            <a:avLst/>
          </a:prstGeom>
          <a:solidFill>
            <a:srgbClr val="F6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2F7695-183F-46C8-BBB6-8F88A530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9036"/>
            <a:ext cx="10515600" cy="53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47A3CE-073A-49FF-9B51-41C957565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4" y="6483347"/>
            <a:ext cx="5486404" cy="374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58585A"/>
                </a:solidFill>
              </a:defRPr>
            </a:lvl1pPr>
          </a:lstStyle>
          <a:p>
            <a:r>
              <a:rPr lang="en-US" dirty="0"/>
              <a:t>51</a:t>
            </a:r>
            <a:r>
              <a:rPr lang="en-US" baseline="30000" dirty="0"/>
              <a:t>st</a:t>
            </a:r>
            <a:r>
              <a:rPr lang="en-US" dirty="0"/>
              <a:t> North American Power Symposium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481ED9-A428-41BE-99C6-E0B22AC9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37277" y="6483347"/>
            <a:ext cx="599783" cy="37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3DF6-102D-4E6B-B020-C6BC4EDD7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1BE0377-5009-4DCE-8B50-DE3A945C1D0E}"/>
              </a:ext>
            </a:extLst>
          </p:cNvPr>
          <p:cNvSpPr/>
          <p:nvPr userDrawn="1"/>
        </p:nvSpPr>
        <p:spPr>
          <a:xfrm>
            <a:off x="1" y="0"/>
            <a:ext cx="12192000" cy="769649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="" xmlns:a16="http://schemas.microsoft.com/office/drawing/2014/main" id="{F8F85634-8E68-4F3C-A406-32D05C16A5AC}"/>
              </a:ext>
            </a:extLst>
          </p:cNvPr>
          <p:cNvSpPr/>
          <p:nvPr userDrawn="1"/>
        </p:nvSpPr>
        <p:spPr>
          <a:xfrm>
            <a:off x="609600" y="0"/>
            <a:ext cx="1596571" cy="769649"/>
          </a:xfrm>
          <a:prstGeom prst="parallelogram">
            <a:avLst>
              <a:gd name="adj" fmla="val 94559"/>
            </a:avLst>
          </a:prstGeom>
          <a:solidFill>
            <a:srgbClr val="F6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607A0C6-C773-406E-B75B-93B0FBCB8CF2}"/>
              </a:ext>
            </a:extLst>
          </p:cNvPr>
          <p:cNvSpPr/>
          <p:nvPr userDrawn="1"/>
        </p:nvSpPr>
        <p:spPr>
          <a:xfrm>
            <a:off x="-3" y="0"/>
            <a:ext cx="1379223" cy="769649"/>
          </a:xfrm>
          <a:prstGeom prst="rect">
            <a:avLst/>
          </a:prstGeom>
          <a:solidFill>
            <a:srgbClr val="F6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&quot;WSU&quot; logo for Wichita State University." title="WSU Logo">
            <a:extLst>
              <a:ext uri="{FF2B5EF4-FFF2-40B4-BE49-F238E27FC236}">
                <a16:creationId xmlns="" xmlns:a16="http://schemas.microsoft.com/office/drawing/2014/main" id="{0AC13727-AB13-4F2A-9776-8CCFB47D4C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/>
          </a:blip>
          <a:srcRect b="37252"/>
          <a:stretch/>
        </p:blipFill>
        <p:spPr>
          <a:xfrm>
            <a:off x="191911" y="24080"/>
            <a:ext cx="1381660" cy="76964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D6CC9E-8F67-4158-91DB-229E34D0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9147629" cy="769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="" xmlns:a16="http://schemas.microsoft.com/office/drawing/2014/main" id="{D8ADC86E-6087-4BF4-A3AF-11CDCA9BE28F}"/>
              </a:ext>
            </a:extLst>
          </p:cNvPr>
          <p:cNvSpPr/>
          <p:nvPr userDrawn="1"/>
        </p:nvSpPr>
        <p:spPr>
          <a:xfrm>
            <a:off x="10400130" y="6289809"/>
            <a:ext cx="1596571" cy="568190"/>
          </a:xfrm>
          <a:prstGeom prst="parallelogram">
            <a:avLst>
              <a:gd name="adj" fmla="val 94559"/>
            </a:avLst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44A66D0-BCDF-487D-A3CD-29301308C178}"/>
              </a:ext>
            </a:extLst>
          </p:cNvPr>
          <p:cNvSpPr/>
          <p:nvPr userDrawn="1"/>
        </p:nvSpPr>
        <p:spPr>
          <a:xfrm>
            <a:off x="11264901" y="6289810"/>
            <a:ext cx="927100" cy="568190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5A054CF-FDD6-4E35-824E-39F47AAB2972}"/>
              </a:ext>
            </a:extLst>
          </p:cNvPr>
          <p:cNvSpPr/>
          <p:nvPr userDrawn="1"/>
        </p:nvSpPr>
        <p:spPr>
          <a:xfrm>
            <a:off x="10966567" y="6483347"/>
            <a:ext cx="927100" cy="374653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AE3AA047-7A32-4445-B7CC-91C10C9AD4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10" y="6299584"/>
            <a:ext cx="547641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E6DC749D-B0AF-4CED-A741-02FA7883AF2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896" y="6299584"/>
            <a:ext cx="79073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98" y="347050"/>
            <a:ext cx="11171404" cy="1906753"/>
          </a:xfrm>
        </p:spPr>
        <p:txBody>
          <a:bodyPr>
            <a:normAutofit/>
          </a:bodyPr>
          <a:lstStyle/>
          <a:p>
            <a:r>
              <a:rPr lang="en-US" sz="4400" dirty="0"/>
              <a:t>Nonlinear Optimal Tracking Control of Wind</a:t>
            </a:r>
            <a:br>
              <a:rPr lang="en-US" sz="4400" dirty="0"/>
            </a:br>
            <a:r>
              <a:rPr lang="en-US" sz="4400" dirty="0"/>
              <a:t>Energy Conversion System in Partial Load Region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60020"/>
              </p:ext>
            </p:extLst>
          </p:nvPr>
        </p:nvGraphicFramePr>
        <p:xfrm>
          <a:off x="510298" y="2511379"/>
          <a:ext cx="11171404" cy="181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702"/>
                <a:gridCol w="5585702"/>
              </a:tblGrid>
              <a:tr h="1815922">
                <a:tc>
                  <a:txBody>
                    <a:bodyPr/>
                    <a:lstStyle/>
                    <a:p>
                      <a:r>
                        <a:rPr lang="en-US" sz="2400" i="1" dirty="0" err="1" smtClean="0">
                          <a:solidFill>
                            <a:schemeClr val="tx1"/>
                          </a:solidFill>
                        </a:rPr>
                        <a:t>Sudipta</a:t>
                      </a:r>
                      <a:r>
                        <a:rPr lang="en-US" sz="2400" i="1" baseline="0" dirty="0" smtClean="0">
                          <a:solidFill>
                            <a:schemeClr val="tx1"/>
                          </a:solidFill>
                        </a:rPr>
                        <a:t> Paul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Graduate Teaching Assistant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Department of Electrical Engineering</a:t>
                      </a:r>
                    </a:p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University of Minnesota Duluth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smtClean="0">
                          <a:solidFill>
                            <a:schemeClr val="tx1"/>
                          </a:solidFill>
                        </a:rPr>
                        <a:t>D. </a:t>
                      </a:r>
                      <a:r>
                        <a:rPr lang="en-US" sz="2400" b="1" i="1" dirty="0" err="1" smtClean="0">
                          <a:solidFill>
                            <a:schemeClr val="tx1"/>
                          </a:solidFill>
                        </a:rPr>
                        <a:t>Subbaram</a:t>
                      </a:r>
                      <a:r>
                        <a:rPr lang="en-US" sz="2400" b="1" i="1" dirty="0" smtClean="0">
                          <a:solidFill>
                            <a:schemeClr val="tx1"/>
                          </a:solidFill>
                        </a:rPr>
                        <a:t> Naidu, Fellow IEEE</a:t>
                      </a: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Minnesota Power Jack F. Rowe Endowed Chair</a:t>
                      </a: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Professor, Department of Electrical Engineering</a:t>
                      </a:r>
                    </a:p>
                    <a:p>
                      <a:pPr algn="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University of Minnesota Duluth</a:t>
                      </a:r>
                      <a:endParaRPr lang="en-US" sz="18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FH-SDRE Tracking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865" y="1032370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control law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88864" y="2277503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Differential </a:t>
            </a:r>
            <a:r>
              <a:rPr lang="en-US" sz="2800" dirty="0" err="1" smtClean="0"/>
              <a:t>Riccati</a:t>
            </a:r>
            <a:r>
              <a:rPr lang="en-US" sz="2800" dirty="0" smtClean="0"/>
              <a:t> Equation (DRE)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23411" y="3197775"/>
            <a:ext cx="49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final condition,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6" y="2158934"/>
            <a:ext cx="6363588" cy="1152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6148" y="3971385"/>
            <a:ext cx="4039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ector </a:t>
            </a:r>
            <a:r>
              <a:rPr lang="en-US" sz="2800" dirty="0"/>
              <a:t>differential </a:t>
            </a:r>
            <a:r>
              <a:rPr lang="en-US" sz="2800" dirty="0" smtClean="0"/>
              <a:t>equation (VDE)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6" y="1097868"/>
            <a:ext cx="6030167" cy="704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20" y="3135490"/>
            <a:ext cx="3429479" cy="6477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11" y="3884001"/>
            <a:ext cx="6744848" cy="10002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68336" y="4749847"/>
            <a:ext cx="491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ith final condition, 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46" y="4760174"/>
            <a:ext cx="3534268" cy="6001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26148" y="5357282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SD-DRE controlled trajectory</a:t>
            </a:r>
            <a:endParaRPr lang="en-US" sz="2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36" y="5360333"/>
            <a:ext cx="6468378" cy="114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82" y="4384133"/>
            <a:ext cx="81926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FH-SDRE Tracking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934" y="1016288"/>
            <a:ext cx="536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Algorithmic steps for solving P(</a:t>
            </a:r>
            <a:r>
              <a:rPr lang="en-US" sz="2800" b="1" i="1" dirty="0" err="1"/>
              <a:t>x,t</a:t>
            </a:r>
            <a:r>
              <a:rPr lang="en-US" b="1" i="1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936" y="1786147"/>
            <a:ext cx="3322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Step-1:</a:t>
            </a:r>
            <a:r>
              <a:rPr lang="en-US" sz="2800" dirty="0" smtClean="0"/>
              <a:t> Solve ARE to find P</a:t>
            </a:r>
            <a:r>
              <a:rPr lang="en-US" sz="2800" baseline="-25000" dirty="0" smtClean="0"/>
              <a:t>SS</a:t>
            </a:r>
            <a:r>
              <a:rPr lang="en-US" sz="2800" dirty="0" smtClean="0"/>
              <a:t>(x)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3934" y="2885385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Step-2:</a:t>
            </a:r>
            <a:r>
              <a:rPr lang="en-US" sz="2800" dirty="0" smtClean="0"/>
              <a:t> Use change of variable to get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54" y="1786147"/>
            <a:ext cx="6201640" cy="8764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1" y="2918224"/>
            <a:ext cx="4020111" cy="6477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3934" y="4650962"/>
            <a:ext cx="3748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Step-4:</a:t>
            </a:r>
            <a:r>
              <a:rPr lang="en-US" sz="2800" dirty="0" smtClean="0"/>
              <a:t> Solve algebraic Lyapunov equation for D </a:t>
            </a:r>
            <a:endParaRPr lang="en-US" sz="2800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54" y="4846988"/>
            <a:ext cx="4001058" cy="5620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3934" y="3983617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Step-3:</a:t>
            </a:r>
            <a:r>
              <a:rPr lang="en-US" sz="2800" dirty="0" smtClean="0"/>
              <a:t> Calculate </a:t>
            </a:r>
            <a:r>
              <a:rPr lang="en-US" sz="2800" dirty="0" err="1" smtClean="0"/>
              <a:t>A</a:t>
            </a:r>
            <a:r>
              <a:rPr lang="en-US" sz="2800" baseline="-25000" dirty="0" err="1" smtClean="0"/>
              <a:t>cl</a:t>
            </a:r>
            <a:r>
              <a:rPr lang="en-US" sz="2800" dirty="0" smtClean="0"/>
              <a:t>(x) </a:t>
            </a:r>
            <a:endParaRPr lang="en-US" sz="2800" baseline="-25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55" y="3983617"/>
            <a:ext cx="524900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FH-SDRE Tracking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Algorithmic steps for solving P(</a:t>
            </a:r>
            <a:r>
              <a:rPr lang="en-US" b="1" i="1" dirty="0" err="1"/>
              <a:t>x,t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64674"/>
            <a:ext cx="332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Step-5:</a:t>
            </a:r>
            <a:r>
              <a:rPr lang="en-US" sz="2800" dirty="0" smtClean="0"/>
              <a:t> Solve DLE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79620" y="2651384"/>
            <a:ext cx="55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is found as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21" y="1564674"/>
            <a:ext cx="5591955" cy="10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20" y="3341064"/>
            <a:ext cx="6239746" cy="514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267287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Step-6:</a:t>
            </a:r>
            <a:r>
              <a:rPr lang="en-US" sz="2800" dirty="0" smtClean="0"/>
              <a:t> Obtain P(</a:t>
            </a:r>
            <a:r>
              <a:rPr lang="en-US" sz="2800" dirty="0" err="1" smtClean="0"/>
              <a:t>x,t</a:t>
            </a:r>
            <a:r>
              <a:rPr lang="en-US" sz="2800" dirty="0" smtClean="0"/>
              <a:t>) as </a:t>
            </a:r>
            <a:endParaRPr lang="en-US" sz="2800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20" y="4294330"/>
            <a:ext cx="374384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FH-SDRE Tracking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Algorithmic steps for solving </a:t>
            </a:r>
            <a:r>
              <a:rPr lang="en-US" b="1" i="1" dirty="0" smtClean="0"/>
              <a:t>g(</a:t>
            </a:r>
            <a:r>
              <a:rPr lang="en-US" b="1" i="1" dirty="0" err="1" smtClean="0"/>
              <a:t>x,t</a:t>
            </a:r>
            <a:r>
              <a:rPr lang="en-US" b="1" i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2" y="1683116"/>
            <a:ext cx="3322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Step-1:</a:t>
            </a:r>
            <a:r>
              <a:rPr lang="en-US" sz="2800" dirty="0" smtClean="0"/>
              <a:t> Solve VAE to find </a:t>
            </a:r>
            <a:r>
              <a:rPr lang="en-US" sz="2800" dirty="0" err="1" smtClean="0"/>
              <a:t>g</a:t>
            </a:r>
            <a:r>
              <a:rPr lang="en-US" sz="2800" baseline="-25000" dirty="0" err="1" smtClean="0"/>
              <a:t>SS</a:t>
            </a:r>
            <a:r>
              <a:rPr lang="en-US" sz="2800" dirty="0" smtClean="0"/>
              <a:t>(x)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82354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Step-2:</a:t>
            </a:r>
            <a:r>
              <a:rPr lang="en-US" sz="2800" dirty="0" smtClean="0"/>
              <a:t> Use change of variable to get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880586"/>
            <a:ext cx="3748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Step-3: </a:t>
            </a:r>
            <a:r>
              <a:rPr lang="en-US" sz="2800" dirty="0" smtClean="0"/>
              <a:t>Solve differential equation</a:t>
            </a:r>
            <a:endParaRPr lang="en-US" sz="2800" baseline="-2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67" y="1763340"/>
            <a:ext cx="6382641" cy="962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04" y="2841353"/>
            <a:ext cx="3839111" cy="581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54" y="3758950"/>
            <a:ext cx="6592220" cy="1105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49706" y="4796672"/>
            <a:ext cx="559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is found as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06" y="5364746"/>
            <a:ext cx="6725589" cy="971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10" y="2275446"/>
            <a:ext cx="819264" cy="47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30" y="4432542"/>
            <a:ext cx="819264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31" y="5938339"/>
            <a:ext cx="81926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FH-SDRE Tracking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837" y="1150600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Step-4:</a:t>
            </a:r>
            <a:r>
              <a:rPr lang="en-US" sz="2800" dirty="0" smtClean="0"/>
              <a:t> Obtain g(</a:t>
            </a:r>
            <a:r>
              <a:rPr lang="en-US" sz="2800" dirty="0" err="1" smtClean="0"/>
              <a:t>x,t</a:t>
            </a:r>
            <a:r>
              <a:rPr lang="en-US" sz="2800" dirty="0" smtClean="0"/>
              <a:t>) as </a:t>
            </a:r>
            <a:endParaRPr lang="en-US" sz="2800" baseline="-25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57" y="1107367"/>
            <a:ext cx="3620005" cy="609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837" y="2526319"/>
            <a:ext cx="607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 feedback optimal control law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03" y="3287275"/>
            <a:ext cx="6582947" cy="7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FH-SDRE Tracking Controller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82065" y="902044"/>
            <a:ext cx="3237470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At t=t</a:t>
            </a:r>
            <a:r>
              <a:rPr lang="en-US" b="1" baseline="-25000" dirty="0" smtClean="0"/>
              <a:t>0</a:t>
            </a:r>
            <a:r>
              <a:rPr lang="en-US" b="1" baseline="-25000" dirty="0"/>
              <a:t> </a:t>
            </a:r>
            <a:r>
              <a:rPr lang="en-US" b="1" dirty="0" smtClean="0"/>
              <a:t>, X = X</a:t>
            </a:r>
            <a:r>
              <a:rPr lang="en-US" b="1" baseline="-25000" dirty="0" smtClean="0"/>
              <a:t>0</a:t>
            </a:r>
            <a:endParaRPr lang="en-US" b="1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4782065" y="1713467"/>
            <a:ext cx="3237470" cy="5760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system</a:t>
            </a:r>
            <a:br>
              <a:rPr lang="en-US" b="1" dirty="0" smtClean="0"/>
            </a:br>
            <a:r>
              <a:rPr lang="en-US" b="1" dirty="0" smtClean="0"/>
              <a:t>A(x), B(x), C(x)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82065" y="2651548"/>
            <a:ext cx="1408670" cy="10626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VDE</a:t>
            </a:r>
          </a:p>
          <a:p>
            <a:pPr algn="ctr"/>
            <a:r>
              <a:rPr lang="en-US" b="1" dirty="0"/>
              <a:t>g</a:t>
            </a:r>
            <a:r>
              <a:rPr lang="en-US" b="1" dirty="0" smtClean="0"/>
              <a:t>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610865" y="2651548"/>
            <a:ext cx="1408670" cy="10626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DRE</a:t>
            </a:r>
          </a:p>
          <a:p>
            <a:pPr algn="ctr"/>
            <a:r>
              <a:rPr lang="en-US" b="1" dirty="0" smtClean="0"/>
              <a:t>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9708" y="4105769"/>
            <a:ext cx="3237470" cy="5684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Find optimal control, u(</a:t>
            </a:r>
            <a:r>
              <a:rPr lang="en-US" sz="2000" b="1" dirty="0" err="1" smtClean="0"/>
              <a:t>x,t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9" name="Flowchart: Decision 8"/>
          <p:cNvSpPr/>
          <p:nvPr/>
        </p:nvSpPr>
        <p:spPr>
          <a:xfrm>
            <a:off x="5630439" y="5037589"/>
            <a:ext cx="1528362" cy="5931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&lt;</a:t>
            </a:r>
            <a:r>
              <a:rPr lang="en-US" b="1" dirty="0" err="1" smtClean="0"/>
              <a:t>t</a:t>
            </a:r>
            <a:r>
              <a:rPr lang="en-US" b="1" baseline="-25000" dirty="0" err="1" smtClean="0"/>
              <a:t>f</a:t>
            </a:r>
            <a:endParaRPr lang="en-US" b="1" baseline="-25000" dirty="0"/>
          </a:p>
        </p:txBody>
      </p:sp>
      <p:sp>
        <p:nvSpPr>
          <p:cNvPr id="10" name="Oval 9"/>
          <p:cNvSpPr/>
          <p:nvPr/>
        </p:nvSpPr>
        <p:spPr>
          <a:xfrm>
            <a:off x="5733534" y="5925056"/>
            <a:ext cx="1322173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Stop</a:t>
            </a:r>
            <a:endParaRPr lang="en-US" b="1" dirty="0"/>
          </a:p>
        </p:txBody>
      </p:sp>
      <p:sp>
        <p:nvSpPr>
          <p:cNvPr id="11" name="Down Arrow 10"/>
          <p:cNvSpPr/>
          <p:nvPr/>
        </p:nvSpPr>
        <p:spPr>
          <a:xfrm>
            <a:off x="6190735" y="1346886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338118" y="2284968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055707" y="2284967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288692" y="3711060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055707" y="3711060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190735" y="4672594"/>
            <a:ext cx="395416" cy="366581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215449" y="5606000"/>
            <a:ext cx="395416" cy="300243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1824" y="5284724"/>
            <a:ext cx="1960482" cy="988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3678256" y="3809914"/>
            <a:ext cx="164695" cy="157366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056268" y="3015048"/>
            <a:ext cx="1408670" cy="787492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 = t + ∆t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678256" y="2038865"/>
            <a:ext cx="91440" cy="9761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678256" y="1927654"/>
            <a:ext cx="1091452" cy="19770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237057">
            <a:off x="7968945" y="2486951"/>
            <a:ext cx="1220819" cy="16472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1735840">
            <a:off x="2911490" y="2455660"/>
            <a:ext cx="1980101" cy="2186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62877" y="1530176"/>
            <a:ext cx="2774765" cy="42350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242834" y="1663890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ARE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9239405" y="240469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9235975" y="328200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ALE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9229117" y="4154875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DLE</a:t>
            </a:r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9229117" y="5017009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P(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8" name="Down Arrow 37"/>
          <p:cNvSpPr/>
          <p:nvPr/>
        </p:nvSpPr>
        <p:spPr>
          <a:xfrm>
            <a:off x="10456180" y="2132721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10456180" y="2989375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0472662" y="3853462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10472661" y="4731598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550259" y="2121451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</a:t>
            </a:r>
            <a:r>
              <a:rPr lang="en-US" sz="1600" b="1" baseline="-25000" dirty="0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600385" y="295566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612742" y="3824740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</a:t>
            </a:r>
            <a:r>
              <a:rPr lang="en-US" sz="2000" b="1" baseline="-25000" dirty="0" err="1" smtClean="0"/>
              <a:t>cl</a:t>
            </a:r>
            <a:r>
              <a:rPr lang="en-US" sz="1600" b="1" dirty="0"/>
              <a:t> </a:t>
            </a:r>
            <a:r>
              <a:rPr lang="en-US" sz="1600" b="1" dirty="0" smtClean="0"/>
              <a:t>, D</a:t>
            </a:r>
            <a:endParaRPr lang="en-US" sz="1600" b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668105" y="4707495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159090" y="1666266"/>
            <a:ext cx="2774765" cy="3350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39047" y="1799980"/>
            <a:ext cx="2606597" cy="4448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VAE</a:t>
            </a:r>
            <a:endParaRPr lang="en-US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235618" y="2540782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Apply change of variable</a:t>
            </a:r>
            <a:endParaRPr lang="en-US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239744" y="3425626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DE</a:t>
            </a:r>
            <a:endParaRPr lang="en-US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26794" y="4310470"/>
            <a:ext cx="2613456" cy="5788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g(</a:t>
            </a:r>
            <a:r>
              <a:rPr lang="en-US" b="1" dirty="0" err="1" smtClean="0"/>
              <a:t>x,t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2" name="Down Arrow 51"/>
          <p:cNvSpPr/>
          <p:nvPr/>
        </p:nvSpPr>
        <p:spPr>
          <a:xfrm>
            <a:off x="1452393" y="2268811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452393" y="3125465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1452393" y="4001909"/>
            <a:ext cx="140081" cy="27197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546472" y="2257541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g</a:t>
            </a:r>
            <a:r>
              <a:rPr lang="en-US" sz="1600" b="1" baseline="-25000" dirty="0" err="1" smtClean="0"/>
              <a:t>SS</a:t>
            </a:r>
            <a:r>
              <a:rPr lang="en-US" sz="1600" b="1" dirty="0" smtClean="0"/>
              <a:t>(x)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96598" y="3091759"/>
            <a:ext cx="89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</a:t>
            </a:r>
            <a:r>
              <a:rPr lang="en-US" sz="1600" b="1" baseline="-25000" dirty="0" smtClean="0"/>
              <a:t>g</a:t>
            </a:r>
            <a:r>
              <a:rPr lang="en-US" sz="1600" b="1" dirty="0" smtClean="0"/>
              <a:t>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02278" y="4032279"/>
            <a:ext cx="123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Solve K</a:t>
            </a:r>
            <a:r>
              <a:rPr lang="en-US" sz="1600" b="1" baseline="-25000" dirty="0" smtClean="0"/>
              <a:t>g</a:t>
            </a:r>
            <a:r>
              <a:rPr lang="en-US" sz="1600" b="1" dirty="0" smtClean="0"/>
              <a:t>(</a:t>
            </a:r>
            <a:r>
              <a:rPr lang="en-US" sz="1600" b="1" i="1" dirty="0" err="1" smtClean="0"/>
              <a:t>x,t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802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&amp;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7" y="1280226"/>
            <a:ext cx="5000611" cy="2563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54151" y="1607710"/>
            <a:ext cx="40592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nonlinear </a:t>
            </a:r>
            <a:r>
              <a:rPr lang="en-US" sz="2800" dirty="0" smtClean="0"/>
              <a:t>system of the form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57" y="2875930"/>
            <a:ext cx="3629532" cy="1047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1" y="3756454"/>
            <a:ext cx="3219899" cy="729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5" y="4485504"/>
            <a:ext cx="4926027" cy="18100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8746" y="803172"/>
            <a:ext cx="6693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nonlinear </a:t>
            </a:r>
            <a:r>
              <a:rPr lang="en-US" sz="2800" dirty="0" smtClean="0"/>
              <a:t>model of PMSG-WECS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24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&amp;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794" y="1134292"/>
            <a:ext cx="350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SDC representation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363" y="995700"/>
            <a:ext cx="3922096" cy="995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4" y="3510564"/>
            <a:ext cx="5455970" cy="2594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81" y="3505198"/>
            <a:ext cx="5077735" cy="2599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8794" y="2066459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State vector of VSVP-WECS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24" y="2066459"/>
            <a:ext cx="3315163" cy="409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8794" y="2802281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And, control vector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24" y="2837045"/>
            <a:ext cx="2610214" cy="428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9" y="2811444"/>
            <a:ext cx="1552792" cy="5048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04" y="2848638"/>
            <a:ext cx="102884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 &amp;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54" y="1141215"/>
            <a:ext cx="3791443" cy="17178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6554" y="4521927"/>
            <a:ext cx="10427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For a </a:t>
            </a:r>
            <a:r>
              <a:rPr lang="en-US" sz="2800" dirty="0"/>
              <a:t>given wind speed </a:t>
            </a:r>
            <a:r>
              <a:rPr lang="en-US" sz="2800" i="1" dirty="0" smtClean="0"/>
              <a:t>V</a:t>
            </a:r>
            <a:r>
              <a:rPr lang="en-US" sz="2800" dirty="0" smtClean="0"/>
              <a:t>, and blade radius </a:t>
            </a:r>
            <a:r>
              <a:rPr lang="en-US" sz="2800" i="1" dirty="0" smtClean="0"/>
              <a:t>R</a:t>
            </a:r>
            <a:r>
              <a:rPr lang="en-US" sz="2800" dirty="0" smtClean="0"/>
              <a:t>, the </a:t>
            </a:r>
            <a:r>
              <a:rPr lang="en-US" sz="2800" dirty="0"/>
              <a:t>reference rotor speed for </a:t>
            </a:r>
            <a:r>
              <a:rPr lang="en-US" sz="2800" dirty="0" smtClean="0"/>
              <a:t>tracking performance </a:t>
            </a:r>
            <a:r>
              <a:rPr lang="en-US" sz="2800" dirty="0"/>
              <a:t>is found 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88" y="5357610"/>
            <a:ext cx="2335322" cy="965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49" y="2983141"/>
            <a:ext cx="4334480" cy="428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49" y="3473841"/>
            <a:ext cx="2553056" cy="46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49" y="4002647"/>
            <a:ext cx="317226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&amp;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3" y="769649"/>
            <a:ext cx="5574547" cy="2494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2" y="3264142"/>
            <a:ext cx="5675104" cy="2994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984" y="1755285"/>
            <a:ext cx="490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Reference wind speed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9983" y="4329609"/>
            <a:ext cx="5156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 turbine rotor speed tracking via finite horizon SDRE</a:t>
            </a:r>
          </a:p>
        </p:txBody>
      </p:sp>
    </p:spTree>
    <p:extLst>
      <p:ext uri="{BB962C8B-B14F-4D97-AF65-F5344CB8AC3E}">
        <p14:creationId xmlns:p14="http://schemas.microsoft.com/office/powerpoint/2010/main" val="30399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Goal and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45" y="1042667"/>
            <a:ext cx="10876005" cy="5275240"/>
          </a:xfrm>
        </p:spPr>
        <p:txBody>
          <a:bodyPr/>
          <a:lstStyle/>
          <a:p>
            <a:pPr algn="just"/>
            <a:r>
              <a:rPr lang="en-US" dirty="0"/>
              <a:t>Presents a complete </a:t>
            </a:r>
            <a:r>
              <a:rPr lang="en-US" dirty="0" smtClean="0"/>
              <a:t>sixth-order </a:t>
            </a:r>
            <a:r>
              <a:rPr lang="en-US" dirty="0"/>
              <a:t>nonlinear model of a PMSG based variable speed variable pitch wind energy conversion system (VSVP-WECS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Presents a</a:t>
            </a:r>
            <a:r>
              <a:rPr lang="en-US" i="1" dirty="0"/>
              <a:t> </a:t>
            </a:r>
            <a:r>
              <a:rPr lang="en-US" i="1" dirty="0" smtClean="0"/>
              <a:t>State Dependent Differential Riccati Equation (SD-DRE) control technique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closed-loop, finite horizon (FH) tracking of </a:t>
            </a:r>
            <a:r>
              <a:rPr lang="en-US" dirty="0"/>
              <a:t>nonlinear systems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Validates the finite horizon SDRE tracking for PMSG based WECS in partial load region.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&amp;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4" y="3663495"/>
            <a:ext cx="5270565" cy="2819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94" y="1077126"/>
            <a:ext cx="5270565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11" y="2094783"/>
            <a:ext cx="515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 turbine rotor speed tracking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10" y="4673284"/>
            <a:ext cx="5156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Nonlinear optimal controller via </a:t>
            </a:r>
            <a:r>
              <a:rPr lang="it-IT" sz="2000" b="1" dirty="0" smtClean="0"/>
              <a:t>FH </a:t>
            </a:r>
            <a:r>
              <a:rPr lang="it-IT" sz="2000" b="1" dirty="0"/>
              <a:t>SDRE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36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&amp;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66" y="3739419"/>
            <a:ext cx="4794423" cy="225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84" y="769649"/>
            <a:ext cx="4884022" cy="2661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6" y="871021"/>
            <a:ext cx="4748102" cy="2465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456" y="3385411"/>
            <a:ext cx="551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Tip speed </a:t>
            </a:r>
            <a:r>
              <a:rPr lang="en-US" sz="2000" b="1" dirty="0" smtClean="0"/>
              <a:t>ratio </a:t>
            </a:r>
            <a:r>
              <a:rPr lang="en-US" sz="2000" b="1" dirty="0"/>
              <a:t>throughout the partial load region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7877" y="3431513"/>
            <a:ext cx="551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Pitch </a:t>
            </a:r>
            <a:r>
              <a:rPr lang="en-US" sz="2000" b="1" dirty="0" smtClean="0"/>
              <a:t>angle </a:t>
            </a:r>
            <a:r>
              <a:rPr lang="en-US" sz="2000" b="1" dirty="0"/>
              <a:t>throughout the partial load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3276" y="5998189"/>
            <a:ext cx="5881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Power </a:t>
            </a:r>
            <a:r>
              <a:rPr lang="en-US" sz="2000" b="1" dirty="0" smtClean="0"/>
              <a:t>coefficient </a:t>
            </a:r>
            <a:r>
              <a:rPr lang="en-US" sz="2000" b="1" dirty="0"/>
              <a:t>throughout the partial load region</a:t>
            </a:r>
          </a:p>
        </p:txBody>
      </p:sp>
    </p:spTree>
    <p:extLst>
      <p:ext uri="{BB962C8B-B14F-4D97-AF65-F5344CB8AC3E}">
        <p14:creationId xmlns:p14="http://schemas.microsoft.com/office/powerpoint/2010/main" val="20942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FH optimal </a:t>
            </a:r>
            <a:r>
              <a:rPr lang="en-US" dirty="0"/>
              <a:t>tracking controller </a:t>
            </a:r>
            <a:r>
              <a:rPr lang="en-US" dirty="0" smtClean="0"/>
              <a:t>via SDRE technique </a:t>
            </a:r>
            <a:r>
              <a:rPr lang="en-US" dirty="0"/>
              <a:t>is presented for </a:t>
            </a:r>
            <a:r>
              <a:rPr lang="en-US" dirty="0" smtClean="0"/>
              <a:t>a variable </a:t>
            </a:r>
            <a:r>
              <a:rPr lang="en-US" dirty="0"/>
              <a:t>speed </a:t>
            </a:r>
            <a:r>
              <a:rPr lang="en-US" dirty="0" smtClean="0"/>
              <a:t>WECS with PMSG at </a:t>
            </a:r>
            <a:r>
              <a:rPr lang="en-US" dirty="0"/>
              <a:t>partial load </a:t>
            </a:r>
            <a:r>
              <a:rPr lang="en-US" dirty="0" smtClean="0"/>
              <a:t>region.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main purpose of the control </a:t>
            </a:r>
            <a:r>
              <a:rPr lang="en-US" dirty="0"/>
              <a:t>strategy is to track the reference </a:t>
            </a:r>
            <a:r>
              <a:rPr lang="en-US" dirty="0" smtClean="0"/>
              <a:t>rotor speed </a:t>
            </a:r>
            <a:r>
              <a:rPr lang="en-US" dirty="0"/>
              <a:t>and maintain the maximum power coefficient </a:t>
            </a:r>
            <a:r>
              <a:rPr lang="en-US" dirty="0" smtClean="0"/>
              <a:t>throughout the </a:t>
            </a:r>
            <a:r>
              <a:rPr lang="en-US" dirty="0"/>
              <a:t>Region </a:t>
            </a:r>
            <a:r>
              <a:rPr lang="en-US" dirty="0" smtClean="0"/>
              <a:t>2.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Optimal </a:t>
            </a:r>
            <a:r>
              <a:rPr lang="en-US" dirty="0"/>
              <a:t>control </a:t>
            </a:r>
            <a:r>
              <a:rPr lang="en-US" dirty="0" smtClean="0"/>
              <a:t>for tracking </a:t>
            </a:r>
            <a:r>
              <a:rPr lang="en-US" dirty="0"/>
              <a:t>reference rotor speed </a:t>
            </a:r>
            <a:r>
              <a:rPr lang="en-US" dirty="0" smtClean="0"/>
              <a:t>is </a:t>
            </a:r>
            <a:r>
              <a:rPr lang="en-US" dirty="0"/>
              <a:t>found in terms of </a:t>
            </a:r>
            <a:r>
              <a:rPr lang="en-US" dirty="0" smtClean="0"/>
              <a:t>the solution </a:t>
            </a:r>
            <a:r>
              <a:rPr lang="en-US" dirty="0"/>
              <a:t>of SD-DRE and SD-VDE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Simulation </a:t>
            </a:r>
            <a:r>
              <a:rPr lang="en-US" dirty="0"/>
              <a:t>results validates the effectiveness of the </a:t>
            </a:r>
            <a:r>
              <a:rPr lang="en-US" dirty="0" smtClean="0"/>
              <a:t>FH SDRE tracking controller for PMSG based WECS.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 Operating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49035"/>
            <a:ext cx="5382296" cy="36358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A wind turbine has three main operating regions.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Region 1: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wind speed is </a:t>
            </a:r>
            <a:r>
              <a:rPr lang="en-US" dirty="0" smtClean="0"/>
              <a:t>below the </a:t>
            </a:r>
            <a:r>
              <a:rPr lang="en-US" dirty="0"/>
              <a:t>cut-in speed, and the power generation is </a:t>
            </a:r>
            <a:r>
              <a:rPr lang="en-US" dirty="0" smtClean="0"/>
              <a:t>halted.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Region 2: The </a:t>
            </a:r>
            <a:r>
              <a:rPr lang="en-US" dirty="0"/>
              <a:t>turbine operates at </a:t>
            </a:r>
            <a:r>
              <a:rPr lang="en-US" dirty="0" smtClean="0">
                <a:solidFill>
                  <a:srgbClr val="C00000"/>
                </a:solidFill>
              </a:rPr>
              <a:t>partial load </a:t>
            </a:r>
            <a:r>
              <a:rPr lang="en-US" dirty="0" smtClean="0"/>
              <a:t>below </a:t>
            </a:r>
            <a:r>
              <a:rPr lang="en-US" dirty="0"/>
              <a:t>the rated </a:t>
            </a:r>
            <a:r>
              <a:rPr lang="en-US" dirty="0" smtClean="0"/>
              <a:t>power.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1" y="4372927"/>
            <a:ext cx="11049828" cy="265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Region 3: </a:t>
            </a:r>
            <a:r>
              <a:rPr lang="en-US" dirty="0"/>
              <a:t>P</a:t>
            </a:r>
            <a:r>
              <a:rPr lang="en-US" dirty="0" smtClean="0"/>
              <a:t>ower </a:t>
            </a:r>
            <a:r>
              <a:rPr lang="en-US" dirty="0"/>
              <a:t>generation reaches </a:t>
            </a:r>
            <a:r>
              <a:rPr lang="en-US" dirty="0" smtClean="0"/>
              <a:t>its maximum </a:t>
            </a:r>
            <a:r>
              <a:rPr lang="en-US" dirty="0"/>
              <a:t>value and stays there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When the wind speed exceeds the cut-out speed, the turbine shuts off.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73" y="1197734"/>
            <a:ext cx="5537255" cy="27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Load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115544"/>
            <a:ext cx="10515599" cy="1133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</a:t>
            </a:r>
            <a:r>
              <a:rPr lang="en-US" sz="2800" b="1" dirty="0" smtClean="0"/>
              <a:t>oal</a:t>
            </a:r>
            <a:r>
              <a:rPr lang="en-US" sz="2800" b="1" dirty="0"/>
              <a:t>: Maximize the energy efficiency by keeping the power coefficient at its maximum value.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2536221"/>
            <a:ext cx="10515599" cy="1133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  <a:r>
              <a:rPr lang="en-US" sz="2800" b="1" dirty="0" smtClean="0"/>
              <a:t>itch </a:t>
            </a:r>
            <a:r>
              <a:rPr lang="en-US" sz="2800" b="1" dirty="0"/>
              <a:t>angle and the tip speed ratio (TSR) </a:t>
            </a:r>
            <a:r>
              <a:rPr lang="en-US" sz="2800" b="1" dirty="0" smtClean="0"/>
              <a:t>should operate </a:t>
            </a:r>
            <a:r>
              <a:rPr lang="en-US" sz="2800" b="1" dirty="0"/>
              <a:t>at their optimal values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38200" y="3956898"/>
            <a:ext cx="10515599" cy="1133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For </a:t>
            </a:r>
            <a:r>
              <a:rPr lang="en-US" sz="2800" b="1" dirty="0"/>
              <a:t>optimal </a:t>
            </a:r>
            <a:r>
              <a:rPr lang="en-US" sz="2800" b="1" dirty="0" smtClean="0"/>
              <a:t>TSR, </a:t>
            </a:r>
            <a:r>
              <a:rPr lang="en-US" sz="2800" b="1" dirty="0"/>
              <a:t>the wind rotor speed should be </a:t>
            </a:r>
            <a:r>
              <a:rPr lang="en-US" sz="2800" b="1" dirty="0" smtClean="0"/>
              <a:t>controlled in </a:t>
            </a:r>
            <a:r>
              <a:rPr lang="en-US" sz="2800" b="1" dirty="0"/>
              <a:t>such a way that it tracks an optimal reference speed</a:t>
            </a:r>
          </a:p>
        </p:txBody>
      </p:sp>
    </p:spTree>
    <p:extLst>
      <p:ext uri="{BB962C8B-B14F-4D97-AF65-F5344CB8AC3E}">
        <p14:creationId xmlns:p14="http://schemas.microsoft.com/office/powerpoint/2010/main" val="38536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Modeling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3" y="1253586"/>
            <a:ext cx="7401753" cy="4413118"/>
          </a:xfrm>
        </p:spPr>
      </p:pic>
      <p:sp>
        <p:nvSpPr>
          <p:cNvPr id="6" name="Rectangle 5"/>
          <p:cNvSpPr/>
          <p:nvPr/>
        </p:nvSpPr>
        <p:spPr>
          <a:xfrm>
            <a:off x="7804596" y="1167769"/>
            <a:ext cx="4159876" cy="42864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Maximum power coefficient : </a:t>
            </a:r>
            <a:r>
              <a:rPr lang="en-US" sz="2800" dirty="0" smtClean="0"/>
              <a:t>0.47</a:t>
            </a:r>
          </a:p>
          <a:p>
            <a:endParaRPr lang="en-US" sz="2800" dirty="0" smtClean="0"/>
          </a:p>
          <a:p>
            <a:r>
              <a:rPr lang="en-US" sz="2800" b="1" dirty="0" smtClean="0"/>
              <a:t>Optimal TSR :</a:t>
            </a:r>
            <a:r>
              <a:rPr lang="en-US" sz="2800" dirty="0" smtClean="0"/>
              <a:t> 8.1</a:t>
            </a:r>
          </a:p>
          <a:p>
            <a:endParaRPr lang="en-US" sz="2800" dirty="0" smtClean="0"/>
          </a:p>
          <a:p>
            <a:r>
              <a:rPr lang="en-US" sz="2800" b="1" dirty="0" smtClean="0"/>
              <a:t>Optimal Pitch angle:</a:t>
            </a:r>
            <a:r>
              <a:rPr lang="en-US" sz="2800" dirty="0" smtClean="0"/>
              <a:t> 0 </a:t>
            </a:r>
            <a:r>
              <a:rPr lang="en-US" sz="2800" dirty="0" err="1" smtClean="0"/>
              <a:t>deg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59098" y="5540042"/>
            <a:ext cx="6903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Power coefficient as a function of tip speed ratio for different </a:t>
            </a:r>
            <a:r>
              <a:rPr lang="en-US" sz="2000" b="1" dirty="0" smtClean="0"/>
              <a:t>blade pitch </a:t>
            </a:r>
            <a:r>
              <a:rPr lang="en-US" sz="2000" b="1" dirty="0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4158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Modeling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949036"/>
            <a:ext cx="525350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ω</a:t>
            </a:r>
            <a:r>
              <a:rPr lang="en-US" sz="2000" baseline="-25000" dirty="0"/>
              <a:t>r</a:t>
            </a:r>
            <a:r>
              <a:rPr lang="en-US" sz="2000" dirty="0"/>
              <a:t> – wind rotor </a:t>
            </a:r>
            <a:r>
              <a:rPr lang="en-US" sz="2000" dirty="0" smtClean="0"/>
              <a:t>speed</a:t>
            </a:r>
            <a:endParaRPr lang="en-US" sz="2000" dirty="0"/>
          </a:p>
          <a:p>
            <a:r>
              <a:rPr lang="el-GR" sz="2000" dirty="0"/>
              <a:t>ω</a:t>
            </a:r>
            <a:r>
              <a:rPr lang="en-US" sz="2000" baseline="-25000" dirty="0"/>
              <a:t>g</a:t>
            </a:r>
            <a:r>
              <a:rPr lang="en-US" sz="2000" dirty="0"/>
              <a:t> – generator </a:t>
            </a:r>
            <a:r>
              <a:rPr lang="en-US" sz="2000" dirty="0" smtClean="0"/>
              <a:t>speed   </a:t>
            </a:r>
          </a:p>
          <a:p>
            <a:r>
              <a:rPr lang="en-US" sz="2000" dirty="0" err="1" smtClean="0"/>
              <a:t>T</a:t>
            </a:r>
            <a:r>
              <a:rPr lang="en-US" sz="2000" baseline="-25000" dirty="0" err="1" smtClean="0"/>
              <a:t>g</a:t>
            </a:r>
            <a:r>
              <a:rPr lang="en-US" sz="2000" dirty="0" smtClean="0"/>
              <a:t> </a:t>
            </a:r>
            <a:r>
              <a:rPr lang="en-US" sz="2000" dirty="0"/>
              <a:t>– Generator </a:t>
            </a:r>
            <a:r>
              <a:rPr lang="en-US" sz="2000" dirty="0" smtClean="0"/>
              <a:t>torque</a:t>
            </a:r>
          </a:p>
          <a:p>
            <a:r>
              <a:rPr lang="en-US" sz="2000" dirty="0" smtClean="0"/>
              <a:t>T</a:t>
            </a:r>
            <a:r>
              <a:rPr lang="en-US" sz="2000" baseline="-25000" dirty="0" smtClean="0"/>
              <a:t>H</a:t>
            </a:r>
            <a:r>
              <a:rPr lang="en-US" sz="2000" dirty="0" smtClean="0"/>
              <a:t> – Internal torque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</a:t>
            </a:r>
            <a:r>
              <a:rPr lang="en-US" sz="2000" dirty="0" smtClean="0"/>
              <a:t> – Gearbox ratio</a:t>
            </a:r>
          </a:p>
          <a:p>
            <a:r>
              <a:rPr lang="el-GR" sz="2000" dirty="0"/>
              <a:t>η</a:t>
            </a:r>
            <a:r>
              <a:rPr lang="en-US" sz="2000" dirty="0" smtClean="0"/>
              <a:t> – Gearbox efficiency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J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– Wind rotor inertia</a:t>
            </a:r>
          </a:p>
          <a:p>
            <a:r>
              <a:rPr lang="en-US" sz="2000" dirty="0" err="1"/>
              <a:t>T</a:t>
            </a:r>
            <a:r>
              <a:rPr lang="en-US" sz="2000" baseline="-25000" dirty="0" err="1"/>
              <a:t>r</a:t>
            </a:r>
            <a:r>
              <a:rPr lang="en-US" sz="2000" dirty="0"/>
              <a:t> – Aerodynamic </a:t>
            </a:r>
            <a:r>
              <a:rPr lang="en-US" sz="2000" dirty="0" smtClean="0"/>
              <a:t>torque</a:t>
            </a:r>
          </a:p>
          <a:p>
            <a:r>
              <a:rPr lang="en-US" sz="2000" dirty="0" err="1" smtClean="0"/>
              <a:t>J</a:t>
            </a:r>
            <a:r>
              <a:rPr lang="en-US" sz="2000" baseline="-25000" dirty="0" err="1" smtClean="0"/>
              <a:t>g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Generator inertia</a:t>
            </a:r>
          </a:p>
          <a:p>
            <a:r>
              <a:rPr lang="en-US" sz="2000" dirty="0" smtClean="0"/>
              <a:t>K</a:t>
            </a:r>
            <a:r>
              <a:rPr lang="en-US" sz="2000" baseline="-25000" dirty="0" smtClean="0"/>
              <a:t>g</a:t>
            </a:r>
            <a:r>
              <a:rPr lang="en-US" sz="2000" dirty="0" smtClean="0"/>
              <a:t> – High speed shaft stiffness coefficient</a:t>
            </a:r>
          </a:p>
          <a:p>
            <a:r>
              <a:rPr lang="en-US" sz="2000" dirty="0" err="1" smtClean="0"/>
              <a:t>B</a:t>
            </a:r>
            <a:r>
              <a:rPr lang="en-US" sz="2000" baseline="-25000" dirty="0" err="1" smtClean="0"/>
              <a:t>g</a:t>
            </a:r>
            <a:r>
              <a:rPr lang="en-US" sz="2000" dirty="0" smtClean="0"/>
              <a:t> – High speed shaft damping coefficient</a:t>
            </a:r>
          </a:p>
          <a:p>
            <a:r>
              <a:rPr lang="el-GR" sz="2000" dirty="0" smtClean="0"/>
              <a:t>β</a:t>
            </a:r>
            <a:r>
              <a:rPr lang="en-US" sz="2000" dirty="0" smtClean="0"/>
              <a:t> – Pitch angle of the blade</a:t>
            </a:r>
            <a:endParaRPr lang="en-US" sz="2000" dirty="0"/>
          </a:p>
          <a:p>
            <a:r>
              <a:rPr lang="el-GR" sz="2000" dirty="0" smtClean="0"/>
              <a:t>Β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– Desired pitch angle </a:t>
            </a:r>
            <a:endParaRPr lang="en-US" sz="2000" baseline="-2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1493" y="949036"/>
            <a:ext cx="566563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,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d</a:t>
            </a:r>
            <a:r>
              <a:rPr lang="en-US" sz="2000" dirty="0"/>
              <a:t> </a:t>
            </a:r>
            <a:r>
              <a:rPr lang="en-US" sz="2000" dirty="0" smtClean="0"/>
              <a:t>– d axis current and voltage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i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,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q</a:t>
            </a:r>
            <a:r>
              <a:rPr lang="en-US" sz="2000" dirty="0" smtClean="0"/>
              <a:t>– q </a:t>
            </a:r>
            <a:r>
              <a:rPr lang="en-US" sz="2000" dirty="0"/>
              <a:t>axis current and </a:t>
            </a:r>
            <a:r>
              <a:rPr lang="en-US" sz="2000" dirty="0" smtClean="0"/>
              <a:t>voltage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s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Resistance of the stator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L</a:t>
            </a:r>
            <a:r>
              <a:rPr lang="en-US" sz="2000" baseline="-25000" dirty="0" err="1" smtClean="0"/>
              <a:t>d</a:t>
            </a:r>
            <a:r>
              <a:rPr lang="en-US" sz="2000" dirty="0" smtClean="0"/>
              <a:t>, </a:t>
            </a:r>
            <a:r>
              <a:rPr lang="en-US" sz="2000" dirty="0" err="1" smtClean="0"/>
              <a:t>Lq</a:t>
            </a:r>
            <a:r>
              <a:rPr lang="en-US" sz="2000" dirty="0" smtClean="0"/>
              <a:t> – d and q axis inductance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 – number of poles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Ф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– PMSG flux linkage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 – wind rotor plane radius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–C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 – Polynomial coefficients</a:t>
            </a:r>
            <a:endParaRPr lang="en-US" sz="2000" baseline="-25000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6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Modeling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1383" y="1475747"/>
            <a:ext cx="4442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Flexible Drive train dynamic model</a:t>
            </a:r>
          </a:p>
          <a:p>
            <a:pPr algn="just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31383" y="4848102"/>
            <a:ext cx="444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Pitch actuator dynamics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8" y="1255555"/>
            <a:ext cx="5801535" cy="321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48" y="4661975"/>
            <a:ext cx="321989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WECS Modeling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4688"/>
            <a:ext cx="4583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PMSG dynamic model in (</a:t>
            </a:r>
            <a:r>
              <a:rPr lang="en-US" sz="2800" dirty="0" err="1" smtClean="0"/>
              <a:t>d,q</a:t>
            </a:r>
            <a:r>
              <a:rPr lang="en-US" sz="2800" dirty="0" smtClean="0"/>
              <a:t>) axes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28" y="1506347"/>
            <a:ext cx="5706271" cy="24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FH-SDRE Tracking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463" y="1462167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nonlinear system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58990" y="2585572"/>
            <a:ext cx="3520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State-Dependent Coefficient (SDC) Form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3" y="2680706"/>
            <a:ext cx="3715268" cy="9431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462" y="4109188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20462" y="4109188"/>
            <a:ext cx="3322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Finite horizon cost function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31" y="1462167"/>
            <a:ext cx="3629532" cy="1047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3" y="3943973"/>
            <a:ext cx="645885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842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Nonlinear Optimal Tracking Control of Wind Energy Conversion System in Partial Load Region</vt:lpstr>
      <vt:lpstr>Paper Goal and Contribution</vt:lpstr>
      <vt:lpstr>Wind Turbine Operating Regions</vt:lpstr>
      <vt:lpstr>Partial Load Operation </vt:lpstr>
      <vt:lpstr>WECS Modeling</vt:lpstr>
      <vt:lpstr>WECS Modeling</vt:lpstr>
      <vt:lpstr>WECS Modeling</vt:lpstr>
      <vt:lpstr>WECS Modeling</vt:lpstr>
      <vt:lpstr>FH-SDRE Tracking Controller</vt:lpstr>
      <vt:lpstr>FH-SDRE Tracking Controller</vt:lpstr>
      <vt:lpstr>FH-SDRE Tracking Controller</vt:lpstr>
      <vt:lpstr>FH-SDRE Tracking Controller</vt:lpstr>
      <vt:lpstr>FH-SDRE Tracking Controller</vt:lpstr>
      <vt:lpstr>FH-SDRE Tracking Controller</vt:lpstr>
      <vt:lpstr>FH-SDRE Tracking Controller</vt:lpstr>
      <vt:lpstr>Simulations &amp; Results</vt:lpstr>
      <vt:lpstr>Simulations &amp; Results</vt:lpstr>
      <vt:lpstr>Simulations &amp; Results</vt:lpstr>
      <vt:lpstr>Simulations &amp; Results</vt:lpstr>
      <vt:lpstr>Simulations &amp; Results</vt:lpstr>
      <vt:lpstr>Simulations &amp;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Sameepa Hettiarachchi</dc:creator>
  <cp:lastModifiedBy>Windows User</cp:lastModifiedBy>
  <cp:revision>73</cp:revision>
  <dcterms:created xsi:type="dcterms:W3CDTF">2019-09-13T20:37:14Z</dcterms:created>
  <dcterms:modified xsi:type="dcterms:W3CDTF">2020-09-27T14:50:06Z</dcterms:modified>
</cp:coreProperties>
</file>