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E06AEE-7FE0-473E-A637-D333072D24FA}">
  <a:tblStyle styleId="{D1E06AEE-7FE0-473E-A637-D333072D2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f6e2e1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f6e2e1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161347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161347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1613479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1613479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f6e2e12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f6e2e12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ff6e2e12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ff6e2e12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f6e2e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f6e2e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1613479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161347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1613479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1613479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f6e2e1eb_3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f6e2e1eb_3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ff6e2e1eb_3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ff6e2e1eb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161347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161347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ff6e2e1e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ff6e2e1e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ff6e2e1eb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ff6e2e1eb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ff6e2e1e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ff6e2e1e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ff6e2e1eb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ff6e2e1eb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ff6e2e1eb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ff6e2e1eb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ff6e2e1eb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ff6e2e1eb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ff6e2e1eb_3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ff6e2e1eb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ff6e2e1eb_3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ff6e2e1eb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ff6e2e1eb_3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ff6e2e1eb_3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ff6e2e1eb_3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ff6e2e1eb_3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161347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161347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ff6e2e1eb_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ff6e2e1eb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ff6e2e1eb_3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ff6e2e1eb_3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ff6e2e1eb_3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ff6e2e1eb_3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ff6e2e1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ff6e2e1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ff6e2e1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ff6e2e1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ff6e2e1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ff6e2e1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161347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161347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f6e2e1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f6e2e1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f6e2e1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f6e2e1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1613479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1613479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1613479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1613479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1613479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1613479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Loan Grades from Lending Club Data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Noah Wong, Bipasha Kundu, Sudipta Paul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Platform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390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Used </a:t>
            </a:r>
            <a:r>
              <a:rPr b="1" lang="en">
                <a:solidFill>
                  <a:srgbClr val="000000"/>
                </a:solidFill>
              </a:rPr>
              <a:t>Ipython</a:t>
            </a:r>
            <a:r>
              <a:rPr b="1" lang="en">
                <a:solidFill>
                  <a:srgbClr val="000000"/>
                </a:solidFill>
              </a:rPr>
              <a:t> notebooks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Data Processing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Pandas, Numpy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Machine Learning Libraries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Keras, Tensorflow, Scikit-learn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Data Visualization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 Matplotlib, Seaborn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Threw out all joint accounts and associated variables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Dropped features unrelated to loan grade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Address State, Employee Title, Zip code etc.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Threw out all variables with more than 80% missing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Left us with 1.6 million rows and 83 features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Removed all the column strongly </a:t>
            </a:r>
            <a:r>
              <a:rPr lang="en">
                <a:solidFill>
                  <a:srgbClr val="000000"/>
                </a:solidFill>
              </a:rPr>
              <a:t>correlated</a:t>
            </a:r>
            <a:r>
              <a:rPr lang="en">
                <a:solidFill>
                  <a:srgbClr val="000000"/>
                </a:solidFill>
              </a:rPr>
              <a:t> with loan grades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139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Testing-(Before)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863550"/>
            <a:ext cx="4008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Compared correlations of continuous features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Dropped features that were strongly  correlated to reduce redundancies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66538"/>
            <a:ext cx="4158151" cy="186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050" y="760749"/>
            <a:ext cx="3931824" cy="36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Correlation(After)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66325"/>
            <a:ext cx="357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Dropped features like Fico range low and open accounts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Reduce the total number of features to 49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375" y="617000"/>
            <a:ext cx="4444400" cy="39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35200"/>
            <a:ext cx="85206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32500"/>
            <a:ext cx="85206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Created dummy variables from the </a:t>
            </a:r>
            <a:r>
              <a:rPr lang="en">
                <a:solidFill>
                  <a:srgbClr val="000000"/>
                </a:solidFill>
              </a:rPr>
              <a:t>categorical</a:t>
            </a:r>
            <a:r>
              <a:rPr lang="en">
                <a:solidFill>
                  <a:srgbClr val="000000"/>
                </a:solidFill>
              </a:rPr>
              <a:t> features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Home_ownership,verification_status, loan_status etc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Normalized the dataset using Min Max Scaler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Used stratify to maintain the same proportion as the input data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Due to the limitation  of using huge dataset used 10% of full dataset i.e 159587 rows and 49 features .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Combatting Imbalance Dataset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511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several methods to help with the imbalance of loan grades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Upsampling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Downsampling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Generate synthetic samples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Penalize models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Apply different algorithm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First priority: Find the best algorithm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Applied upsampling to ONE of the algorithm (Logistic Regression)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025" y="1610475"/>
            <a:ext cx="3147274" cy="2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Developed 5 different algorithms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K-Nearest Neighbors (KNN)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(DCT)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Random Forest (RF)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Deep Neural Network (DNN)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Logistic Regression (from Scratch)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0"/>
            <a:ext cx="8520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0" y="652000"/>
            <a:ext cx="8191500" cy="4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6681750" y="652000"/>
            <a:ext cx="17652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8" name="Google Shape;188;p29"/>
          <p:cNvGraphicFramePr/>
          <p:nvPr/>
        </p:nvGraphicFramePr>
        <p:xfrm>
          <a:off x="6681750" y="769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844350"/>
                <a:gridCol w="665400"/>
              </a:tblGrid>
              <a:tr h="597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  F1-Scores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29"/>
          <p:cNvGraphicFramePr/>
          <p:nvPr/>
        </p:nvGraphicFramePr>
        <p:xfrm>
          <a:off x="660475" y="6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2627525"/>
                <a:gridCol w="2627525"/>
              </a:tblGrid>
              <a:tr h="3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Grid Search(CV=5)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Param(Neighbor=10)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Computational Time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 </a:t>
                      </a:r>
                      <a:r>
                        <a:rPr b="1" lang="en"/>
                        <a:t>minutes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0" name="Google Shape;190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0" y="2040625"/>
            <a:ext cx="4863975" cy="30075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-1/2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GridSearchCV (cv = 5)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Best Parameters: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Criterion :  ‘entropy’,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Max_depth : 14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N_estimator : 40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25210" l="0" r="0" t="-25210"/>
          <a:stretch/>
        </p:blipFill>
        <p:spPr>
          <a:xfrm>
            <a:off x="3763025" y="0"/>
            <a:ext cx="4938300" cy="39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-2/2</a:t>
            </a:r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793125"/>
                <a:gridCol w="3071400"/>
              </a:tblGrid>
              <a:tr h="3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Computation 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minutes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Google Shape;206;p31"/>
          <p:cNvGraphicFramePr/>
          <p:nvPr/>
        </p:nvGraphicFramePr>
        <p:xfrm>
          <a:off x="5998250" y="10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317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08" name="Google Shape;208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2175"/>
            <a:ext cx="5023824" cy="27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82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44525" y="920400"/>
            <a:ext cx="46974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Introduction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Related Works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Proposed Work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Dataset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Exploratory</a:t>
            </a:r>
            <a:r>
              <a:rPr lang="en">
                <a:solidFill>
                  <a:srgbClr val="000000"/>
                </a:solidFill>
              </a:rPr>
              <a:t> Data Analysis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Problems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Data Preprocessing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Experimental Evaluation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 Nearest Neighbors (KNN)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Decision Tree (DCT)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Deep Neural Network (DNN)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Random Forest (RF)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Logistic Regression (LR)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Compare Models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234225"/>
            <a:ext cx="85206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- 1/2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906525"/>
            <a:ext cx="8520600" cy="39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GridSearchCV (cv = 5)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Best Parameters: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Criterion :  ‘entropy’,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Max_depth : 18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390900"/>
            <a:ext cx="4110575" cy="18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38" y="2371250"/>
            <a:ext cx="4342725" cy="24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- 2/2</a:t>
            </a:r>
            <a:endParaRPr/>
          </a:p>
        </p:txBody>
      </p:sp>
      <p:graphicFrame>
        <p:nvGraphicFramePr>
          <p:cNvPr id="223" name="Google Shape;223;p33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793125"/>
                <a:gridCol w="3071400"/>
              </a:tblGrid>
              <a:tr h="3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Computation 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minutes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4" name="Google Shape;224;p33"/>
          <p:cNvGraphicFramePr/>
          <p:nvPr/>
        </p:nvGraphicFramePr>
        <p:xfrm>
          <a:off x="5998250" y="10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317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26" name="Google Shape;226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5" y="2162075"/>
            <a:ext cx="5287575" cy="282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 -1/4</a:t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948850" y="1328025"/>
            <a:ext cx="1349100" cy="18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Laye</a:t>
            </a:r>
            <a:r>
              <a:rPr b="1" lang="en" u="sng"/>
              <a:t>r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(55 Neurons)</a:t>
            </a:r>
            <a:endParaRPr b="1"/>
          </a:p>
        </p:txBody>
      </p:sp>
      <p:sp>
        <p:nvSpPr>
          <p:cNvPr id="233" name="Google Shape;233;p34"/>
          <p:cNvSpPr/>
          <p:nvPr/>
        </p:nvSpPr>
        <p:spPr>
          <a:xfrm>
            <a:off x="2977350" y="1328025"/>
            <a:ext cx="1349100" cy="18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Layer - 2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Neurons = 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Activation = ’relu’</a:t>
            </a:r>
            <a:endParaRPr b="1"/>
          </a:p>
        </p:txBody>
      </p:sp>
      <p:sp>
        <p:nvSpPr>
          <p:cNvPr id="234" name="Google Shape;234;p34"/>
          <p:cNvSpPr/>
          <p:nvPr/>
        </p:nvSpPr>
        <p:spPr>
          <a:xfrm>
            <a:off x="5005850" y="1328025"/>
            <a:ext cx="1349100" cy="18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Layer - 3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Neurons = 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Activation = ’relu’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5" name="Google Shape;235;p34"/>
          <p:cNvSpPr/>
          <p:nvPr/>
        </p:nvSpPr>
        <p:spPr>
          <a:xfrm>
            <a:off x="7034350" y="1328025"/>
            <a:ext cx="1349100" cy="18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Layer - 4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Neurons = 7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Activation = ’softmax’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6" name="Google Shape;236;p34"/>
          <p:cNvSpPr/>
          <p:nvPr/>
        </p:nvSpPr>
        <p:spPr>
          <a:xfrm>
            <a:off x="2297950" y="2081625"/>
            <a:ext cx="679500" cy="35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4326450" y="2081625"/>
            <a:ext cx="679500" cy="35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6354950" y="2081625"/>
            <a:ext cx="679500" cy="35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2377200" y="3574000"/>
            <a:ext cx="4578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4 layer Neural Network architecture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 -2/4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Loss</a:t>
            </a:r>
            <a:r>
              <a:rPr lang="en">
                <a:solidFill>
                  <a:srgbClr val="000000"/>
                </a:solidFill>
              </a:rPr>
              <a:t> = categorical Cross entropy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Optimizer </a:t>
            </a:r>
            <a:r>
              <a:rPr lang="en">
                <a:solidFill>
                  <a:srgbClr val="000000"/>
                </a:solidFill>
              </a:rPr>
              <a:t>= adam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Metrics</a:t>
            </a:r>
            <a:r>
              <a:rPr lang="en">
                <a:solidFill>
                  <a:srgbClr val="000000"/>
                </a:solidFill>
              </a:rPr>
              <a:t> = accuracy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Epochs</a:t>
            </a:r>
            <a:r>
              <a:rPr lang="en">
                <a:solidFill>
                  <a:srgbClr val="000000"/>
                </a:solidFill>
              </a:rPr>
              <a:t> = 10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Validation split</a:t>
            </a:r>
            <a:r>
              <a:rPr lang="en">
                <a:solidFill>
                  <a:srgbClr val="000000"/>
                </a:solidFill>
              </a:rPr>
              <a:t> = 0.3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Batch size</a:t>
            </a:r>
            <a:r>
              <a:rPr lang="en">
                <a:solidFill>
                  <a:srgbClr val="000000"/>
                </a:solidFill>
              </a:rPr>
              <a:t> = 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25" y="634150"/>
            <a:ext cx="4768276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 - 3/4</a:t>
            </a:r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350" y="1529225"/>
            <a:ext cx="4499651" cy="30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25" y="1529225"/>
            <a:ext cx="4091551" cy="3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 - 4/4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793125"/>
                <a:gridCol w="3071400"/>
              </a:tblGrid>
              <a:tr h="3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Computation 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 minutes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3" name="Google Shape;263;p37"/>
          <p:cNvGraphicFramePr/>
          <p:nvPr/>
        </p:nvGraphicFramePr>
        <p:xfrm>
          <a:off x="5998250" y="10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317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  <p:pic>
        <p:nvPicPr>
          <p:cNvPr id="265" name="Google Shape;265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9775"/>
            <a:ext cx="5236200" cy="30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101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(Scratch) -1/4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696500"/>
            <a:ext cx="85206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Sigmoid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Input: hypothesis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sigmoid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cost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Input: theta, X, y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cost, gradient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Fit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Input: X, y, max_iter, alpha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thetas, classes, costs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Predict 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Input: </a:t>
            </a:r>
            <a:r>
              <a:rPr lang="en">
                <a:solidFill>
                  <a:srgbClr val="000000"/>
                </a:solidFill>
              </a:rPr>
              <a:t>thetas, classes, X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predicted class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Score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</a:t>
            </a:r>
            <a:r>
              <a:rPr lang="en">
                <a:solidFill>
                  <a:srgbClr val="000000"/>
                </a:solidFill>
              </a:rPr>
              <a:t>put: predicted class, y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accuracy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950" y="808825"/>
            <a:ext cx="4220050" cy="42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227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(Scratch) -2/4</a:t>
            </a:r>
            <a:endParaRPr/>
          </a:p>
        </p:txBody>
      </p:sp>
      <p:pic>
        <p:nvPicPr>
          <p:cNvPr id="279" name="Google Shape;279;p3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7050"/>
            <a:ext cx="3991575" cy="27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475" y="1658525"/>
            <a:ext cx="4120824" cy="29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421500" y="951275"/>
            <a:ext cx="8466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Applied Oversampling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SMOTE (Synthetic minority oversampling technique)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(Scratch) -3/4</a:t>
            </a:r>
            <a:endParaRPr/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5469350" cy="36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150" y="1304825"/>
            <a:ext cx="3217450" cy="332839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(Scratch) -4/4</a:t>
            </a:r>
            <a:endParaRPr/>
          </a:p>
        </p:txBody>
      </p:sp>
      <p:graphicFrame>
        <p:nvGraphicFramePr>
          <p:cNvPr id="296" name="Google Shape;296;p41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793125"/>
                <a:gridCol w="3071400"/>
              </a:tblGrid>
              <a:tr h="3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Computation 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 minutes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41"/>
          <p:cNvGraphicFramePr/>
          <p:nvPr/>
        </p:nvGraphicFramePr>
        <p:xfrm>
          <a:off x="5998250" y="10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317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8" name="Google Shape;298;p4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2049775"/>
            <a:ext cx="5505726" cy="299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685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Peer to peer (P2P) lending is a non-</a:t>
            </a:r>
            <a:r>
              <a:rPr lang="en">
                <a:solidFill>
                  <a:srgbClr val="000000"/>
                </a:solidFill>
              </a:rPr>
              <a:t>traditional way to lend and borrow loans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Lending Club is a company that connects borrowers to lenders, doesn’t fund any loans themselves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Lending Club accepts loan requests and then grades the loans for risk based on financial history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- Accuracy</a:t>
            </a:r>
            <a:endParaRPr/>
          </a:p>
        </p:txBody>
      </p:sp>
      <p:graphicFrame>
        <p:nvGraphicFramePr>
          <p:cNvPr id="305" name="Google Shape;305;p42"/>
          <p:cNvGraphicFramePr/>
          <p:nvPr/>
        </p:nvGraphicFramePr>
        <p:xfrm>
          <a:off x="6114375" y="11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486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(%)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4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6" name="Google Shape;306;p4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5" y="1152375"/>
            <a:ext cx="5809575" cy="359225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444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- Computation Time </a:t>
            </a:r>
            <a:endParaRPr/>
          </a:p>
        </p:txBody>
      </p:sp>
      <p:graphicFrame>
        <p:nvGraphicFramePr>
          <p:cNvPr id="313" name="Google Shape;313;p43"/>
          <p:cNvGraphicFramePr/>
          <p:nvPr/>
        </p:nvGraphicFramePr>
        <p:xfrm>
          <a:off x="6114375" y="11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486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Computation Time (minutes)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4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4" name="Google Shape;314;p4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4350"/>
            <a:ext cx="5167299" cy="35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311700" y="11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- F1 Scores</a:t>
            </a:r>
            <a:endParaRPr/>
          </a:p>
        </p:txBody>
      </p:sp>
      <p:pic>
        <p:nvPicPr>
          <p:cNvPr id="321" name="Google Shape;321;p4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50" y="821050"/>
            <a:ext cx="7952976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287250" y="1296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has the highest accuracy, 9% higher than the next best algorithm Deep Neural Network.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is able to predict the classes with fewer data, high F1 scores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had the fastest runtime, 1 minute faster than the next fastest </a:t>
            </a:r>
            <a:r>
              <a:rPr lang="en">
                <a:solidFill>
                  <a:srgbClr val="000000"/>
                </a:solidFill>
              </a:rPr>
              <a:t>algorithm Deep Neural Network.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KNN and Logistic Regression had the worst performance for this dataset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Very high computation time.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Had poor accuracy and F1 scores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311700" y="457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311700" y="1278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Try different class imba</a:t>
            </a:r>
            <a:r>
              <a:rPr lang="en">
                <a:solidFill>
                  <a:srgbClr val="000000"/>
                </a:solidFill>
              </a:rPr>
              <a:t>lance techniques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Predict Fico score from dataset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	</a:t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Questions?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Grades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6927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Loan grades range from A to 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A: 8 - 11%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G: 30 - 31%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higher loan grade is associated with a lower interest rate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goal is predict the loan grade of a loan given the borrower’s financial history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Lending Club dataset is quite popular in research done on loans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P2P lending became popular after the </a:t>
            </a:r>
            <a:r>
              <a:rPr lang="en">
                <a:solidFill>
                  <a:srgbClr val="000000"/>
                </a:solidFill>
              </a:rPr>
              <a:t>financial</a:t>
            </a:r>
            <a:r>
              <a:rPr lang="en">
                <a:solidFill>
                  <a:srgbClr val="000000"/>
                </a:solidFill>
              </a:rPr>
              <a:t> crisis in 2008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Mistrust of banks, the internet platform and lower interest rates impacted their growth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Lending Club is one of many P2P companies have issued $56 billion loans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Much research has been done in predicting whether borrowers will default on loans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Research was done on predicting default focusing on the class imbalance of the dataset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Research has been done on small business applying for loans, but that only makes up about 2% of the full dataset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50625" y="414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23900" y="1266325"/>
            <a:ext cx="472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80% of borrowers listed ‘debt consolidation’ or ‘credit card’ as the purpose of the loan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our hope this research could benefit people struggling with debt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These models could be used to determine the interest rate available to them through LC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825" y="1084424"/>
            <a:ext cx="3943350" cy="3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is from Kaggle, includes accepted loan from 2007 to 2018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Loans are up to $40,000 with either 3 or 5 year payment plans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Started with around 2 million rows and 151 </a:t>
            </a:r>
            <a:r>
              <a:rPr lang="en">
                <a:solidFill>
                  <a:srgbClr val="000000"/>
                </a:solidFill>
              </a:rPr>
              <a:t>variables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Variables include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Fico Score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Debt to Income Ratio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Number of </a:t>
            </a:r>
            <a:r>
              <a:rPr lang="en">
                <a:solidFill>
                  <a:srgbClr val="000000"/>
                </a:solidFill>
              </a:rPr>
              <a:t>delinquent</a:t>
            </a:r>
            <a:r>
              <a:rPr lang="en">
                <a:solidFill>
                  <a:srgbClr val="000000"/>
                </a:solidFill>
              </a:rPr>
              <a:t> accounts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Total annual income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Home ownership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Average</a:t>
            </a:r>
            <a:r>
              <a:rPr lang="en">
                <a:solidFill>
                  <a:srgbClr val="000000"/>
                </a:solidFill>
              </a:rPr>
              <a:t> current balance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1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0629"/>
            <a:ext cx="4252501" cy="269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246" y="1270628"/>
            <a:ext cx="4252500" cy="282954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	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4520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High Dimensionality dataset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Class imbalance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Poor computing power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275" y="1295050"/>
            <a:ext cx="3910025" cy="26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000000"/>
                </a:solidFill>
              </a:rPr>
              <a:t>‹#›</a:t>
            </a:fld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