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PT Sans Narrow" panose="020B0604020202020204" charset="0"/>
      <p:regular r:id="rId38"/>
      <p:bold r:id="rId39"/>
    </p:embeddedFont>
    <p:embeddedFont>
      <p:font typeface="Open Sans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E06AEE-7FE0-473E-A637-D333072D24FA}">
  <a:tblStyle styleId="{D1E06AEE-7FE0-473E-A637-D333072D24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00128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03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f6e2e1e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f6e2e1e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219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1613479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1613479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208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1613479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1613479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2066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ff6e2e12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ff6e2e12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2353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ff6e2e12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ff6e2e12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2803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f6e2e1e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f6e2e1e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1325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1613479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51613479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3909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1613479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1613479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5393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ff6e2e1eb_3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ff6e2e1eb_3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4308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ff6e2e1eb_3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ff6e2e1eb_3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31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1613479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1613479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2945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ff6e2e1e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ff6e2e1e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6821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ff6e2e1eb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ff6e2e1eb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428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ff6e2e1e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ff6e2e1e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5469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ff6e2e1eb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ff6e2e1eb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9306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ff6e2e1eb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ff6e2e1eb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612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ff6e2e1eb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ff6e2e1eb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5340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ff6e2e1eb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ff6e2e1eb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6057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ff6e2e1eb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ff6e2e1eb_3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9326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ff6e2e1eb_3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ff6e2e1eb_3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564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ff6e2e1eb_3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ff6e2e1eb_3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992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1613479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1613479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0460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ff6e2e1eb_3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ff6e2e1eb_3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5396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ff6e2e1eb_3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ff6e2e1eb_3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7994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ff6e2e1eb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ff6e2e1eb_3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77626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ff6e2e1e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ff6e2e1e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71287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ff6e2e1e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ff6e2e1e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7012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ff6e2e1e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ff6e2e1e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50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1613479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1613479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6745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f6e2e1e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ff6e2e1e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792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f6e2e1e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ff6e2e1e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5881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1613479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1613479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9410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1613479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1613479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048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1613479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1613479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558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Loan Grades from Lending Club Data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</a:rPr>
              <a:t>Sudipta Paul</a:t>
            </a:r>
            <a:r>
              <a:rPr lang="en" dirty="0" smtClean="0">
                <a:solidFill>
                  <a:srgbClr val="000000"/>
                </a:solidFill>
              </a:rPr>
              <a:t>, </a:t>
            </a:r>
            <a:r>
              <a:rPr lang="en" dirty="0">
                <a:solidFill>
                  <a:srgbClr val="000000"/>
                </a:solidFill>
              </a:rPr>
              <a:t>Bipasha Kundu, </a:t>
            </a:r>
            <a:r>
              <a:rPr lang="en" dirty="0" smtClean="0">
                <a:solidFill>
                  <a:srgbClr val="000000"/>
                </a:solidFill>
              </a:rPr>
              <a:t>Noah Wong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1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Platform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903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Used Ipython notebooks 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Data Processing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Pandas, Numpy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Machine Learning Libraries</a:t>
            </a:r>
            <a:endParaRPr b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Keras, Tensorflow, Scikit-learn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Data Visualization</a:t>
            </a:r>
            <a:endParaRPr b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 Matplotlib, Seaborn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10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3425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Threw out all joint accounts and associated variables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Dropped features unrelated to loan grade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Address State, Employee Title, Zip code etc.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Threw out all variables with more than 80% missing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Left us with 1.6 million rows and 83 features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Removed all the column strongly correlated with loan grades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11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1396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Testing-(Before)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4008000" cy="17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Compared correlations of continuous features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Dropped features that were strongly  correlated to reduce redundancies 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66538"/>
            <a:ext cx="4158151" cy="186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050" y="760749"/>
            <a:ext cx="3931824" cy="36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12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Correlation(After)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9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Dropped features like Fico range low and open accounts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Reduce the total number of features to 49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375" y="617000"/>
            <a:ext cx="4444400" cy="39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13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135200"/>
            <a:ext cx="8520600" cy="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Features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11700" y="1032500"/>
            <a:ext cx="8520600" cy="3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Created dummy variables from the categorical features</a:t>
            </a:r>
            <a:endParaRPr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Home_ownership,verification_status, loan_status etc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Normalized the dataset using Min Max Scaler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Used stratify to maintain the same proportion as the input data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</a:rPr>
              <a:t>Due to the limitation  of using huge dataset used 10% of full dataset i.e 159587 rows and 49 features .</a:t>
            </a:r>
            <a:endParaRPr sz="24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14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Combatting Imbalance Dataset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112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are several methods to help with the imbalance of loan grades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Upsampling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Downsampling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Generate synthetic samples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Penalize models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Apply different algorithm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First priority: Find the best algorithm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Applied upsampling to ONE of the algorithm (Logistic Regression)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025" y="1610475"/>
            <a:ext cx="3147274" cy="2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15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Evaluation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Developed 5 different algorithms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K-Nearest Neighbors (KNN)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Decision Tree (DCT)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Random Forest (RF)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Deep Neural Network (DNN)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Logistic Regression (from Scratch)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16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0" y="652000"/>
            <a:ext cx="8191500" cy="4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000000"/>
              </a:solidFill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6681750" y="652000"/>
            <a:ext cx="1765200" cy="3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8" name="Google Shape;188;p29"/>
          <p:cNvGraphicFramePr/>
          <p:nvPr/>
        </p:nvGraphicFramePr>
        <p:xfrm>
          <a:off x="6681750" y="769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844350"/>
                <a:gridCol w="665400"/>
              </a:tblGrid>
              <a:tr h="5978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          F1-Scores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4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4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4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5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4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4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89" name="Google Shape;189;p29"/>
          <p:cNvGraphicFramePr/>
          <p:nvPr/>
        </p:nvGraphicFramePr>
        <p:xfrm>
          <a:off x="660475" y="6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2627525"/>
                <a:gridCol w="2627525"/>
              </a:tblGrid>
              <a:tr h="35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Grid Search(CV=5)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Best Param(Neighbor=10)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</a:tr>
              <a:tr h="35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56%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51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Computational Time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 </a:t>
                      </a:r>
                      <a:r>
                        <a:rPr lang="en" b="1"/>
                        <a:t>minutes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90" name="Google Shape;190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50" y="2040625"/>
            <a:ext cx="4863975" cy="300755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17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-1/2</a:t>
            </a: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GridSearchCV (cv = 5)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Best Parameters: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Criterion :  ‘entropy’, 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Max_depth : 14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N_estimator : 40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t="-25210" b="25210"/>
          <a:stretch/>
        </p:blipFill>
        <p:spPr>
          <a:xfrm>
            <a:off x="3763025" y="0"/>
            <a:ext cx="4938300" cy="39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18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-2/2</a:t>
            </a:r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31170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793125"/>
                <a:gridCol w="3071400"/>
              </a:tblGrid>
              <a:tr h="37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0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Computation Time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minutes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06" name="Google Shape;206;p31"/>
          <p:cNvGraphicFramePr/>
          <p:nvPr/>
        </p:nvGraphicFramePr>
        <p:xfrm>
          <a:off x="5998250" y="10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369225"/>
                <a:gridCol w="1316525"/>
              </a:tblGrid>
              <a:tr h="3171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F1-Scores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07" name="Google Shape;20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19</a:t>
            </a:fld>
            <a:endParaRPr sz="1800" b="1">
              <a:solidFill>
                <a:srgbClr val="000000"/>
              </a:solidFill>
            </a:endParaRPr>
          </a:p>
        </p:txBody>
      </p:sp>
      <p:pic>
        <p:nvPicPr>
          <p:cNvPr id="208" name="Google Shape;208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2175"/>
            <a:ext cx="5023824" cy="278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1823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244525" y="920400"/>
            <a:ext cx="4697400" cy="3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Introduction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Related Works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Proposed Work</a:t>
            </a:r>
            <a:endParaRPr b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Dataset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Exploratory Data Analysis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Problems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Data Preprocessing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Experimental Evaluation</a:t>
            </a:r>
            <a:endParaRPr b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 Nearest Neighbors (KNN)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Decision Tree (DCT)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Deep Neural Network (DNN)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Random Forest (RF)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Logistic Regression (LR)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Compare Models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2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311700" y="234225"/>
            <a:ext cx="8520600" cy="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- 1/2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1"/>
          </p:nvPr>
        </p:nvSpPr>
        <p:spPr>
          <a:xfrm>
            <a:off x="311700" y="906525"/>
            <a:ext cx="8520600" cy="39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GridSearchCV (cv = 5)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Best Parameters:</a:t>
            </a:r>
            <a:endParaRPr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Criterion :  ‘entropy’, 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Max_depth : 18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175" y="390900"/>
            <a:ext cx="4110575" cy="18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638" y="2371250"/>
            <a:ext cx="4342725" cy="24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20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- 2/2</a:t>
            </a:r>
            <a:endParaRPr/>
          </a:p>
        </p:txBody>
      </p:sp>
      <p:graphicFrame>
        <p:nvGraphicFramePr>
          <p:cNvPr id="223" name="Google Shape;223;p33"/>
          <p:cNvGraphicFramePr/>
          <p:nvPr/>
        </p:nvGraphicFramePr>
        <p:xfrm>
          <a:off x="31170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793125"/>
                <a:gridCol w="3071400"/>
              </a:tblGrid>
              <a:tr h="37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0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Computation Time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minutes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24" name="Google Shape;224;p33"/>
          <p:cNvGraphicFramePr/>
          <p:nvPr/>
        </p:nvGraphicFramePr>
        <p:xfrm>
          <a:off x="5998250" y="10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369225"/>
                <a:gridCol w="1316525"/>
              </a:tblGrid>
              <a:tr h="3171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F1-Scores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25" name="Google Shape;2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21</a:t>
            </a:fld>
            <a:endParaRPr sz="1800" b="1">
              <a:solidFill>
                <a:srgbClr val="000000"/>
              </a:solidFill>
            </a:endParaRPr>
          </a:p>
        </p:txBody>
      </p:sp>
      <p:pic>
        <p:nvPicPr>
          <p:cNvPr id="226" name="Google Shape;226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75" y="2162075"/>
            <a:ext cx="5287575" cy="282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 -1/4</a:t>
            </a: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948850" y="1328025"/>
            <a:ext cx="1349100" cy="186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Input Laye</a:t>
            </a:r>
            <a:r>
              <a:rPr lang="en" b="1" u="sng"/>
              <a:t>r</a:t>
            </a:r>
            <a:endParaRPr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(55 Neurons)</a:t>
            </a:r>
            <a:endParaRPr b="1"/>
          </a:p>
        </p:txBody>
      </p:sp>
      <p:sp>
        <p:nvSpPr>
          <p:cNvPr id="233" name="Google Shape;233;p34"/>
          <p:cNvSpPr/>
          <p:nvPr/>
        </p:nvSpPr>
        <p:spPr>
          <a:xfrm>
            <a:off x="2977350" y="1328025"/>
            <a:ext cx="1349100" cy="186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Layer - 2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Neurons = 5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Activation = ’relu’</a:t>
            </a:r>
            <a:endParaRPr b="1"/>
          </a:p>
        </p:txBody>
      </p:sp>
      <p:sp>
        <p:nvSpPr>
          <p:cNvPr id="234" name="Google Shape;234;p34"/>
          <p:cNvSpPr/>
          <p:nvPr/>
        </p:nvSpPr>
        <p:spPr>
          <a:xfrm>
            <a:off x="5005850" y="1328025"/>
            <a:ext cx="1349100" cy="186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Layer - 3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Neurons = 5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Activation = ’relu’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5" name="Google Shape;235;p34"/>
          <p:cNvSpPr/>
          <p:nvPr/>
        </p:nvSpPr>
        <p:spPr>
          <a:xfrm>
            <a:off x="7034350" y="1328025"/>
            <a:ext cx="1349100" cy="186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Layer - 4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Neurons = 7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Activation = ’softmax’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6" name="Google Shape;236;p34"/>
          <p:cNvSpPr/>
          <p:nvPr/>
        </p:nvSpPr>
        <p:spPr>
          <a:xfrm>
            <a:off x="2297950" y="2081625"/>
            <a:ext cx="679500" cy="35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4"/>
          <p:cNvSpPr/>
          <p:nvPr/>
        </p:nvSpPr>
        <p:spPr>
          <a:xfrm>
            <a:off x="4326450" y="2081625"/>
            <a:ext cx="679500" cy="35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6354950" y="2081625"/>
            <a:ext cx="679500" cy="35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/>
          <p:nvPr/>
        </p:nvSpPr>
        <p:spPr>
          <a:xfrm>
            <a:off x="2377200" y="3574000"/>
            <a:ext cx="45780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4 layer Neural Network architecture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22</a:t>
            </a:fld>
            <a:endParaRPr sz="18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 -2/4</a:t>
            </a: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Loss</a:t>
            </a:r>
            <a:r>
              <a:rPr lang="en">
                <a:solidFill>
                  <a:srgbClr val="000000"/>
                </a:solidFill>
              </a:rPr>
              <a:t> = categorical Cross entropy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Optimizer </a:t>
            </a:r>
            <a:r>
              <a:rPr lang="en">
                <a:solidFill>
                  <a:srgbClr val="000000"/>
                </a:solidFill>
              </a:rPr>
              <a:t>= adam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Metrics</a:t>
            </a:r>
            <a:r>
              <a:rPr lang="en">
                <a:solidFill>
                  <a:srgbClr val="000000"/>
                </a:solidFill>
              </a:rPr>
              <a:t> = accuracy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Epochs</a:t>
            </a:r>
            <a:r>
              <a:rPr lang="en">
                <a:solidFill>
                  <a:srgbClr val="000000"/>
                </a:solidFill>
              </a:rPr>
              <a:t> = 10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Validation split</a:t>
            </a:r>
            <a:r>
              <a:rPr lang="en">
                <a:solidFill>
                  <a:srgbClr val="000000"/>
                </a:solidFill>
              </a:rPr>
              <a:t> = 0.3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Batch size</a:t>
            </a:r>
            <a:r>
              <a:rPr lang="en">
                <a:solidFill>
                  <a:srgbClr val="000000"/>
                </a:solidFill>
              </a:rPr>
              <a:t> = 32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23</a:t>
            </a:fld>
            <a:endParaRPr sz="1800" b="1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725" y="634150"/>
            <a:ext cx="4768276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 - 3/4</a:t>
            </a:r>
            <a:endParaRPr/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350" y="1529225"/>
            <a:ext cx="4499651" cy="30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25" y="1529225"/>
            <a:ext cx="4091551" cy="30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24</a:t>
            </a:fld>
            <a:endParaRPr sz="18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 - 4/4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62" name="Google Shape;262;p37"/>
          <p:cNvGraphicFramePr/>
          <p:nvPr/>
        </p:nvGraphicFramePr>
        <p:xfrm>
          <a:off x="31170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793125"/>
                <a:gridCol w="3071400"/>
              </a:tblGrid>
              <a:tr h="37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0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Computation Time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minutes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63" name="Google Shape;263;p37"/>
          <p:cNvGraphicFramePr/>
          <p:nvPr/>
        </p:nvGraphicFramePr>
        <p:xfrm>
          <a:off x="5998250" y="10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369225"/>
                <a:gridCol w="1316525"/>
              </a:tblGrid>
              <a:tr h="3171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F1-Scores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64" name="Google Shape;26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25</a:t>
            </a:fld>
            <a:endParaRPr sz="1800" b="1"/>
          </a:p>
        </p:txBody>
      </p:sp>
      <p:pic>
        <p:nvPicPr>
          <p:cNvPr id="265" name="Google Shape;265;p3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9775"/>
            <a:ext cx="5236200" cy="30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311700" y="101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(Scratch) -1/4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body" idx="1"/>
          </p:nvPr>
        </p:nvSpPr>
        <p:spPr>
          <a:xfrm>
            <a:off x="311700" y="696500"/>
            <a:ext cx="8520600" cy="3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Sigmoid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Input: hypothesis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Output: sigmoid 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cost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Input: theta, X, y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Output: cost, gradient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Fit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Input: X, y, max_iter, alpha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Output: thetas, classes, costs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Predict </a:t>
            </a:r>
            <a:endParaRPr b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Input: thetas, classes, X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Output: predicted class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Score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Input: predicted class, y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Output: accuracy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950" y="808825"/>
            <a:ext cx="4220050" cy="42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26</a:t>
            </a:fld>
            <a:endParaRPr sz="18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311700" y="227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(Scratch) -2/4</a:t>
            </a:r>
            <a:endParaRPr/>
          </a:p>
        </p:txBody>
      </p:sp>
      <p:pic>
        <p:nvPicPr>
          <p:cNvPr id="279" name="Google Shape;279;p3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7050"/>
            <a:ext cx="3991575" cy="27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475" y="1658525"/>
            <a:ext cx="4120824" cy="29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/>
          <p:nvPr/>
        </p:nvSpPr>
        <p:spPr>
          <a:xfrm>
            <a:off x="421500" y="951275"/>
            <a:ext cx="84666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Applied Oversampling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SMOTE (Synthetic minority oversampling technique)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27</a:t>
            </a:fld>
            <a:endParaRPr sz="18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(Scratch) -3/4</a:t>
            </a:r>
            <a:endParaRPr/>
          </a:p>
        </p:txBody>
      </p:sp>
      <p:pic>
        <p:nvPicPr>
          <p:cNvPr id="288" name="Google Shape;2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5469350" cy="36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150" y="1304825"/>
            <a:ext cx="3217450" cy="332839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28</a:t>
            </a:fld>
            <a:endParaRPr sz="18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(Scratch) -4/4</a:t>
            </a:r>
            <a:endParaRPr/>
          </a:p>
        </p:txBody>
      </p:sp>
      <p:graphicFrame>
        <p:nvGraphicFramePr>
          <p:cNvPr id="296" name="Google Shape;296;p41"/>
          <p:cNvGraphicFramePr/>
          <p:nvPr/>
        </p:nvGraphicFramePr>
        <p:xfrm>
          <a:off x="31170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793125"/>
                <a:gridCol w="3071400"/>
              </a:tblGrid>
              <a:tr h="37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0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Computation Time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 minutes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97" name="Google Shape;297;p41"/>
          <p:cNvGraphicFramePr/>
          <p:nvPr/>
        </p:nvGraphicFramePr>
        <p:xfrm>
          <a:off x="5998250" y="105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369225"/>
                <a:gridCol w="1316525"/>
              </a:tblGrid>
              <a:tr h="3171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F1-Scores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98" name="Google Shape;298;p4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" y="2049775"/>
            <a:ext cx="5505726" cy="299332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29</a:t>
            </a:fld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859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Peer to peer (P2P) lending is a non-traditional way to lend and borrow loans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Lending Club is a company that connects borrowers to lenders, doesn’t fund any loans themselves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Lending Club accepts loan requests and then grades the loans for risk based on financial history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3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- Accuracy</a:t>
            </a:r>
            <a:endParaRPr/>
          </a:p>
        </p:txBody>
      </p:sp>
      <p:graphicFrame>
        <p:nvGraphicFramePr>
          <p:cNvPr id="305" name="Google Shape;305;p42"/>
          <p:cNvGraphicFramePr/>
          <p:nvPr/>
        </p:nvGraphicFramePr>
        <p:xfrm>
          <a:off x="6114375" y="115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369225"/>
                <a:gridCol w="1316525"/>
              </a:tblGrid>
              <a:tr h="486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Accuracy (%)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DCT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9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9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RF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8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8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KNN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306" name="Google Shape;306;p4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75" y="1152375"/>
            <a:ext cx="5809575" cy="359225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30</a:t>
            </a:fld>
            <a:endParaRPr sz="18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title"/>
          </p:nvPr>
        </p:nvSpPr>
        <p:spPr>
          <a:xfrm>
            <a:off x="311700" y="4449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- Computation Time </a:t>
            </a:r>
            <a:endParaRPr/>
          </a:p>
        </p:txBody>
      </p:sp>
      <p:graphicFrame>
        <p:nvGraphicFramePr>
          <p:cNvPr id="313" name="Google Shape;313;p43"/>
          <p:cNvGraphicFramePr/>
          <p:nvPr/>
        </p:nvGraphicFramePr>
        <p:xfrm>
          <a:off x="6114375" y="115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{D1E06AEE-7FE0-473E-A637-D333072D24FA}</a:tableStyleId>
              </a:tblPr>
              <a:tblGrid>
                <a:gridCol w="1369225"/>
                <a:gridCol w="1316525"/>
              </a:tblGrid>
              <a:tr h="486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Computation Time (minutes)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DCT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9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9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8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RF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8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KNN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314" name="Google Shape;314;p4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4350"/>
            <a:ext cx="5167299" cy="35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31</a:t>
            </a:fld>
            <a:endParaRPr sz="18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311700" y="1136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- F1 Scores</a:t>
            </a:r>
            <a:endParaRPr/>
          </a:p>
        </p:txBody>
      </p:sp>
      <p:pic>
        <p:nvPicPr>
          <p:cNvPr id="321" name="Google Shape;321;p4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50" y="821050"/>
            <a:ext cx="7952976" cy="41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32</a:t>
            </a:fld>
            <a:endParaRPr sz="18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	</a:t>
            </a:r>
            <a:endParaRPr/>
          </a:p>
        </p:txBody>
      </p:sp>
      <p:sp>
        <p:nvSpPr>
          <p:cNvPr id="328" name="Google Shape;328;p45"/>
          <p:cNvSpPr txBox="1">
            <a:spLocks noGrp="1"/>
          </p:cNvSpPr>
          <p:nvPr>
            <p:ph type="body" idx="1"/>
          </p:nvPr>
        </p:nvSpPr>
        <p:spPr>
          <a:xfrm>
            <a:off x="287250" y="12968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Decision Tree has the highest accuracy, 9% higher than the next best algorithm Deep Neural Network.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Decision Tree is able to predict the classes with fewer data, high F1 scores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Decision Tree had the fastest runtime, 1 minute faster than the next fastest algorithm Deep Neural Network.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KNN and Logistic Regression had the worst performance for this dataset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Very high computation time.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Had poor accuracy and F1 scores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9" name="Google Shape;32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33</a:t>
            </a:fld>
            <a:endParaRPr sz="18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311700" y="4572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35" name="Google Shape;335;p46"/>
          <p:cNvSpPr txBox="1">
            <a:spLocks noGrp="1"/>
          </p:cNvSpPr>
          <p:nvPr>
            <p:ph type="body" idx="1"/>
          </p:nvPr>
        </p:nvSpPr>
        <p:spPr>
          <a:xfrm>
            <a:off x="311700" y="12785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Try different class imbalance techniques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Predict Fico score from dataset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36" name="Google Shape;33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34</a:t>
            </a:fld>
            <a:endParaRPr sz="18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	</a:t>
            </a:r>
            <a:endParaRPr/>
          </a:p>
        </p:txBody>
      </p:sp>
      <p:sp>
        <p:nvSpPr>
          <p:cNvPr id="342" name="Google Shape;342;p4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Questions?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43" name="Google Shape;343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/>
              <a:t>35</a:t>
            </a:fld>
            <a:endParaRPr sz="1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Grades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927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Loan grades range from A to G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A: 8 - 11%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G: 30 - 31%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higher loan grade is associated with a lower interest rate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goal is predict the loan grade of a loan given the borrower’s financial history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4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Lending Club dataset is quite popular in research done on loans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P2P lending became popular after the financial crisis in 2008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Mistrust of banks, the internet platform and lower interest rates impacted their growth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Lending Club is one of many P2P companies have issued $56 billion loans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Much research has been done in predicting whether borrowers will default on loans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Research was done on predicting default focusing on the class imbalance of the dataset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Research has been done on small business applying for loans, but that only makes up about 2% of the full dataset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5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50625" y="4144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23900" y="1266325"/>
            <a:ext cx="4721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80% of borrowers listed ‘debt consolidation’ or ‘credit card’ as the purpose of the loan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our hope this research could benefit people struggling with debt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These models could be used to determine the interest rate available to them through LC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825" y="1084424"/>
            <a:ext cx="3943350" cy="31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6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is from Kaggle, includes accepted loan from 2007 to 2018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Loans are up to $40,000 with either 3 or 5 year payment plans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Started with around 2 million rows and 151 variables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Variables include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Fico Score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Debt to Income Ratio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Number of delinquent accounts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Total annual income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Home ownership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Average current balance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7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213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0629"/>
            <a:ext cx="4252501" cy="269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246" y="1270628"/>
            <a:ext cx="4252500" cy="282954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8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	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5204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High Dimensionality dataset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Class imbalance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Poor computing power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275" y="1295050"/>
            <a:ext cx="3910025" cy="26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rgbClr val="000000"/>
                </a:solidFill>
              </a:rPr>
              <a:t>9</a:t>
            </a:fld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1162</Words>
  <Application>Microsoft Office PowerPoint</Application>
  <PresentationFormat>On-screen Show (16:9)</PresentationFormat>
  <Paragraphs>367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PT Sans Narrow</vt:lpstr>
      <vt:lpstr>Open Sans</vt:lpstr>
      <vt:lpstr>Arial</vt:lpstr>
      <vt:lpstr>Tropic</vt:lpstr>
      <vt:lpstr>Predicting Loan Grades from Lending Club Data</vt:lpstr>
      <vt:lpstr>Outline</vt:lpstr>
      <vt:lpstr>Introduction</vt:lpstr>
      <vt:lpstr>Loan Grades</vt:lpstr>
      <vt:lpstr>Related Work</vt:lpstr>
      <vt:lpstr>Application </vt:lpstr>
      <vt:lpstr>Dataset</vt:lpstr>
      <vt:lpstr>Exploratory Data Analysis</vt:lpstr>
      <vt:lpstr>Problems </vt:lpstr>
      <vt:lpstr>Implementation Platform</vt:lpstr>
      <vt:lpstr>Data Preprocessing</vt:lpstr>
      <vt:lpstr>Correlation Testing-(Before)</vt:lpstr>
      <vt:lpstr>Correlation(After)</vt:lpstr>
      <vt:lpstr>Categorical Features</vt:lpstr>
      <vt:lpstr>Combatting Imbalance Dataset</vt:lpstr>
      <vt:lpstr>Experimental Evaluation</vt:lpstr>
      <vt:lpstr>K Nearest Neighbors</vt:lpstr>
      <vt:lpstr>Random Forest -1/2</vt:lpstr>
      <vt:lpstr>Random Forest -2/2</vt:lpstr>
      <vt:lpstr>Decision Tree - 1/2</vt:lpstr>
      <vt:lpstr>Decision Tree - 2/2</vt:lpstr>
      <vt:lpstr>Deep Neural Net -1/4</vt:lpstr>
      <vt:lpstr>Deep Neural Net -2/4</vt:lpstr>
      <vt:lpstr>Deep Neural Net - 3/4</vt:lpstr>
      <vt:lpstr>Deep Neural Net - 4/4 </vt:lpstr>
      <vt:lpstr>Logistic Regression (Scratch) -1/4</vt:lpstr>
      <vt:lpstr>Logistic Regression (Scratch) -2/4</vt:lpstr>
      <vt:lpstr>Logistic Regression (Scratch) -3/4</vt:lpstr>
      <vt:lpstr>Logistic Regression (Scratch) -4/4</vt:lpstr>
      <vt:lpstr>Comparison - Accuracy</vt:lpstr>
      <vt:lpstr>Comparison - Computation Time </vt:lpstr>
      <vt:lpstr>Comparison - F1 Scores</vt:lpstr>
      <vt:lpstr>Conclusion </vt:lpstr>
      <vt:lpstr>Future Work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Loan Grades from Lending Club Data</dc:title>
  <dc:creator>User</dc:creator>
  <cp:lastModifiedBy>Windows User</cp:lastModifiedBy>
  <cp:revision>1</cp:revision>
  <dcterms:modified xsi:type="dcterms:W3CDTF">2020-09-13T09:37:46Z</dcterms:modified>
</cp:coreProperties>
</file>