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86" r:id="rId2"/>
    <p:sldId id="256" r:id="rId3"/>
    <p:sldId id="277" r:id="rId4"/>
    <p:sldId id="276" r:id="rId5"/>
    <p:sldId id="290" r:id="rId6"/>
    <p:sldId id="285" r:id="rId7"/>
    <p:sldId id="291" r:id="rId8"/>
    <p:sldId id="292" r:id="rId9"/>
    <p:sldId id="293" r:id="rId10"/>
    <p:sldId id="257" r:id="rId11"/>
    <p:sldId id="258" r:id="rId12"/>
    <p:sldId id="262" r:id="rId13"/>
    <p:sldId id="26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66" r:id="rId23"/>
    <p:sldId id="288" r:id="rId24"/>
    <p:sldId id="268" r:id="rId25"/>
    <p:sldId id="269" r:id="rId26"/>
    <p:sldId id="267" r:id="rId27"/>
    <p:sldId id="270" r:id="rId28"/>
    <p:sldId id="271" r:id="rId29"/>
    <p:sldId id="272" r:id="rId30"/>
    <p:sldId id="273" r:id="rId31"/>
    <p:sldId id="27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2457C-3B58-4023-8223-323B1883AE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DE53-B6A2-400C-919E-00AE7AB4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F36A-914D-4744-B136-D9D773EC4F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B8B-3A77-4391-A53E-4151D791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998" y="314994"/>
            <a:ext cx="10465743" cy="120032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olidFill>
                  <a:schemeClr val="tx2"/>
                </a:solidFill>
              </a:rPr>
              <a:t>Simplified SDRE Technique for Finite Horizon Tracking Problem in Optimal Control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5163" y="1684600"/>
            <a:ext cx="78710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00FF"/>
                </a:solidFill>
              </a:rPr>
              <a:t>D. Subbaram Naidu, Life Fellow IEEE</a:t>
            </a:r>
          </a:p>
          <a:p>
            <a:r>
              <a:rPr lang="en-US" dirty="0" smtClean="0"/>
              <a:t>Minnesota </a:t>
            </a:r>
            <a:r>
              <a:rPr lang="en-US" dirty="0"/>
              <a:t>Power Jack F. Rowe Endowed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University of Minnesota Duluth (UMD)</a:t>
            </a:r>
          </a:p>
          <a:p>
            <a:endParaRPr lang="en-US" sz="800" dirty="0" smtClean="0"/>
          </a:p>
          <a:p>
            <a:r>
              <a:rPr lang="en-US" sz="2400" b="1" i="1" dirty="0" err="1" smtClean="0">
                <a:solidFill>
                  <a:srgbClr val="0000FF"/>
                </a:solidFill>
              </a:rPr>
              <a:t>Sudipta</a:t>
            </a:r>
            <a:r>
              <a:rPr lang="en-US" sz="2400" b="1" i="1" dirty="0" smtClean="0">
                <a:solidFill>
                  <a:srgbClr val="0000FF"/>
                </a:solidFill>
              </a:rPr>
              <a:t> Paul</a:t>
            </a:r>
          </a:p>
          <a:p>
            <a:r>
              <a:rPr lang="en-US" dirty="0" smtClean="0"/>
              <a:t>University of Minnesota Duluth (UMD)</a:t>
            </a:r>
          </a:p>
          <a:p>
            <a:endParaRPr lang="en-US" sz="800" dirty="0"/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Ahmed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Khamis</a:t>
            </a:r>
            <a:endParaRPr lang="en-US" sz="2400" b="1" i="1" dirty="0" smtClean="0">
              <a:solidFill>
                <a:srgbClr val="0000FF"/>
              </a:solidFill>
            </a:endParaRPr>
          </a:p>
          <a:p>
            <a:r>
              <a:rPr lang="en-US" dirty="0"/>
              <a:t>Military Technical College, Egypt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Craig R. Rieger, Senior Member IEEE</a:t>
            </a:r>
          </a:p>
          <a:p>
            <a:r>
              <a:rPr lang="en-US" dirty="0" smtClean="0"/>
              <a:t>Idaho National Laboratory (INL), Idaho Falls, Idaho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21787" y="5778028"/>
            <a:ext cx="10960721" cy="99167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</a:t>
            </a:r>
            <a:r>
              <a:rPr lang="en-US" sz="2000" b="1" dirty="0">
                <a:solidFill>
                  <a:srgbClr val="FF0000"/>
                </a:solidFill>
              </a:rPr>
              <a:t>INDIAN CONTROL CONFERENCE </a:t>
            </a:r>
            <a:r>
              <a:rPr lang="en-US" sz="2000" b="1" dirty="0" smtClean="0">
                <a:solidFill>
                  <a:srgbClr val="FF0000"/>
                </a:solidFill>
              </a:rPr>
              <a:t>(ICC-6)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Indian </a:t>
            </a:r>
            <a:r>
              <a:rPr lang="en-US" sz="2000" b="1" dirty="0">
                <a:solidFill>
                  <a:srgbClr val="FF0000"/>
                </a:solidFill>
              </a:rPr>
              <a:t>Institute of Technology, Hyderabad, India</a:t>
            </a:r>
            <a:r>
              <a:rPr lang="en-US" sz="1600" dirty="0">
                <a:solidFill>
                  <a:srgbClr val="C00000"/>
                </a:solidFill>
              </a:rPr>
              <a:t/>
            </a:r>
            <a:br>
              <a:rPr lang="en-US" sz="16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Horizon Regulation via SDRE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5444" y="1777447"/>
            <a:ext cx="435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09" y="1751677"/>
            <a:ext cx="3010320" cy="95263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95444" y="2932996"/>
            <a:ext cx="7944188" cy="943107"/>
            <a:chOff x="1195444" y="2932996"/>
            <a:chExt cx="7944188" cy="943107"/>
          </a:xfrm>
        </p:grpSpPr>
        <p:sp>
          <p:nvSpPr>
            <p:cNvPr id="6" name="TextBox 5"/>
            <p:cNvSpPr txBox="1"/>
            <p:nvPr/>
          </p:nvSpPr>
          <p:spPr>
            <a:xfrm>
              <a:off x="1195444" y="2995427"/>
              <a:ext cx="3322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SDC representation</a:t>
              </a:r>
              <a:endParaRPr lang="en-US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4364" y="2932996"/>
              <a:ext cx="3715268" cy="9431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12" y="4338787"/>
            <a:ext cx="6363588" cy="1667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Finite- horizon cost </a:t>
            </a:r>
            <a:endParaRPr lang="en-US" sz="2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40814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2482" cy="892829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General Solution: </a:t>
            </a:r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Horizon SDRE Regulation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254" y="1861410"/>
            <a:ext cx="406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5254" y="2963794"/>
            <a:ext cx="3322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State-Dependent Differential Riccati Equation (SD-DRE)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1781174"/>
            <a:ext cx="4772691" cy="111458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11442" y="3079949"/>
            <a:ext cx="6363588" cy="1745158"/>
            <a:chOff x="4711442" y="3079949"/>
            <a:chExt cx="6363588" cy="1745158"/>
          </a:xfrm>
        </p:grpSpPr>
        <p:grpSp>
          <p:nvGrpSpPr>
            <p:cNvPr id="5" name="Group 4"/>
            <p:cNvGrpSpPr/>
            <p:nvPr/>
          </p:nvGrpSpPr>
          <p:grpSpPr>
            <a:xfrm>
              <a:off x="4711442" y="3079949"/>
              <a:ext cx="6363588" cy="1675906"/>
              <a:chOff x="4711442" y="3079949"/>
              <a:chExt cx="6363588" cy="167590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874175" y="4232635"/>
                <a:ext cx="49137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</a:t>
                </a:r>
                <a:r>
                  <a:rPr lang="en-US" sz="2800" dirty="0" smtClean="0"/>
                  <a:t>ith final condition, </a:t>
                </a:r>
                <a:endParaRPr lang="en-US" sz="2800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1442" y="3079949"/>
                <a:ext cx="6363588" cy="115268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520" y="4244001"/>
              <a:ext cx="1962424" cy="58110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14995" y="4882069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Closed-Loop State Trajectory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75" y="5115445"/>
            <a:ext cx="5820587" cy="600159"/>
          </a:xfrm>
          <a:prstGeom prst="rect">
            <a:avLst/>
          </a:prstGeom>
        </p:spPr>
      </p:pic>
      <p:sp>
        <p:nvSpPr>
          <p:cNvPr id="14" name="Flowchart: Alternate Process 13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9317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5A3C467F-D59C-47D3-8239-699BD1FA56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865" y="186073"/>
            <a:ext cx="10851940" cy="731758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Existing SDRE Approach: </a:t>
            </a:r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 smtClean="0">
                <a:solidFill>
                  <a:srgbClr val="C00000"/>
                </a:solidFill>
              </a:rPr>
              <a:t> Horizon Regulation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0473" y="1146253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time step t=t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X=X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73" y="1990675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 System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A(x), B(x)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20473" y="2835097"/>
            <a:ext cx="2498502" cy="58887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Solve DRE for P(</a:t>
            </a:r>
            <a:r>
              <a:rPr lang="en-US" b="1" dirty="0" err="1" smtClean="0">
                <a:solidFill>
                  <a:schemeClr val="tx1"/>
                </a:solidFill>
              </a:rPr>
              <a:t>x,t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20473" y="3679519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Calculate gain 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6911" y="4496815"/>
            <a:ext cx="2498502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Calculate control u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79572" y="1740028"/>
            <a:ext cx="180304" cy="23729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3979572" y="2592314"/>
            <a:ext cx="180304" cy="24278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979572" y="3443640"/>
            <a:ext cx="180304" cy="2358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3979571" y="4268393"/>
            <a:ext cx="193183" cy="23921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419340" y="5368362"/>
            <a:ext cx="1300767" cy="59947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55" name="Down Arrow 54"/>
          <p:cNvSpPr/>
          <p:nvPr/>
        </p:nvSpPr>
        <p:spPr>
          <a:xfrm>
            <a:off x="3976350" y="5099250"/>
            <a:ext cx="180304" cy="25554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3528810" y="6173788"/>
            <a:ext cx="1081825" cy="3651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57" name="Down Arrow 56"/>
          <p:cNvSpPr/>
          <p:nvPr/>
        </p:nvSpPr>
        <p:spPr>
          <a:xfrm>
            <a:off x="3976350" y="5943041"/>
            <a:ext cx="183526" cy="23074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9410" y="3385082"/>
            <a:ext cx="1903927" cy="58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Next time step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=t+∆t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6146" y="5625790"/>
            <a:ext cx="2002664" cy="101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455311" y="3973955"/>
            <a:ext cx="173865" cy="1753469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952505" y="2744515"/>
            <a:ext cx="1179226" cy="1097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577663" y="2171441"/>
            <a:ext cx="1242810" cy="15738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325413" y="3050838"/>
            <a:ext cx="1242810" cy="19463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74661" y="1090704"/>
            <a:ext cx="2774765" cy="42350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654618" y="1224418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ARE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651189" y="1965220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647759" y="2842530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ALE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640901" y="3715403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DLE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640901" y="4577537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>
            <a:off x="7867964" y="1693249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867964" y="2549903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884446" y="3413990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884445" y="4292126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962043" y="168197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baseline="-25000" dirty="0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12169" y="2516197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024526" y="3385268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</a:t>
            </a:r>
            <a:r>
              <a:rPr lang="en-US" sz="2000" b="1" baseline="-25000" dirty="0" err="1" smtClean="0"/>
              <a:t>cl</a:t>
            </a:r>
            <a:r>
              <a:rPr lang="en-US" sz="1600" b="1" dirty="0"/>
              <a:t> </a:t>
            </a:r>
            <a:r>
              <a:rPr lang="en-US" sz="1600" b="1" dirty="0" smtClean="0"/>
              <a:t>, D</a:t>
            </a:r>
            <a:endParaRPr lang="en-US" sz="1600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9889" y="4268023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6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58" y="210936"/>
            <a:ext cx="10515600" cy="732319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Simplified</a:t>
            </a:r>
            <a:r>
              <a:rPr lang="en-US" b="1" dirty="0" smtClean="0">
                <a:solidFill>
                  <a:srgbClr val="C00000"/>
                </a:solidFill>
              </a:rPr>
              <a:t> SDRE Approach – </a:t>
            </a:r>
            <a:r>
              <a:rPr lang="en-US" b="1" dirty="0" smtClean="0">
                <a:solidFill>
                  <a:srgbClr val="0000FF"/>
                </a:solidFill>
              </a:rPr>
              <a:t>One Step </a:t>
            </a:r>
            <a:r>
              <a:rPr lang="en-US" b="1" dirty="0" smtClean="0">
                <a:solidFill>
                  <a:srgbClr val="C00000"/>
                </a:solidFill>
              </a:rPr>
              <a:t>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7899" y="1035380"/>
            <a:ext cx="2884867" cy="366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time step t=t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 x=x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93" y="1606914"/>
            <a:ext cx="2884867" cy="3225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SDC form: A(x), B(x)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7892" y="2132545"/>
            <a:ext cx="2884867" cy="3533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timespan, </a:t>
            </a:r>
            <a:r>
              <a:rPr lang="en-US" b="1" dirty="0" err="1" smtClean="0">
                <a:solidFill>
                  <a:schemeClr val="tx1"/>
                </a:solidFill>
              </a:rPr>
              <a:t>tspan</a:t>
            </a:r>
            <a:r>
              <a:rPr lang="en-US" b="1" dirty="0" smtClean="0">
                <a:solidFill>
                  <a:schemeClr val="tx1"/>
                </a:solidFill>
              </a:rPr>
              <a:t>=[t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  t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91" y="2689042"/>
            <a:ext cx="2884867" cy="33666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</a:rPr>
              <a:t>lqrnss</a:t>
            </a:r>
            <a:endParaRPr lang="en-US" b="1" i="1" baseline="-25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91" y="3216137"/>
            <a:ext cx="2884867" cy="312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optimized x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890" y="3744612"/>
            <a:ext cx="2884867" cy="363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Find control u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90" y="4324163"/>
            <a:ext cx="2884867" cy="41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next timespan: [t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  t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] 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7890" y="4959827"/>
            <a:ext cx="2884867" cy="384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next initial condition x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75786" y="1402334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284372" y="1941270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75776" y="3031887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4371" y="2486245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84371" y="4750694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84371" y="3527742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73627" y="4101592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3788533" y="5505420"/>
            <a:ext cx="1300767" cy="54564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</a:t>
            </a:r>
            <a:r>
              <a:rPr lang="en-US" b="1" baseline="-25000" dirty="0" smtClean="0"/>
              <a:t>2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4284371" y="5325119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3898003" y="6212489"/>
            <a:ext cx="1081825" cy="36512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22" name="Down Arrow 21"/>
          <p:cNvSpPr/>
          <p:nvPr/>
        </p:nvSpPr>
        <p:spPr>
          <a:xfrm>
            <a:off x="4284368" y="6029486"/>
            <a:ext cx="309093" cy="20458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95339" y="5727424"/>
            <a:ext cx="2002664" cy="1016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206424" y="4026376"/>
            <a:ext cx="3485100" cy="1202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895339" y="2214464"/>
            <a:ext cx="1092551" cy="1938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32610" y="2468103"/>
            <a:ext cx="45394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MATLAB Command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i="1" dirty="0"/>
              <a:t>[</a:t>
            </a:r>
            <a:r>
              <a:rPr lang="en-US" sz="2400" b="1" i="1" dirty="0" err="1"/>
              <a:t>x,u,K</a:t>
            </a:r>
            <a:r>
              <a:rPr lang="en-US" sz="2400" b="1" i="1" dirty="0"/>
              <a:t>]=</a:t>
            </a:r>
            <a:r>
              <a:rPr lang="en-US" sz="2400" b="1" i="1" dirty="0" err="1"/>
              <a:t>lqrnss</a:t>
            </a:r>
            <a:r>
              <a:rPr lang="en-US" sz="2400" b="1" i="1" dirty="0"/>
              <a:t>(A,B,F,Q,R,x</a:t>
            </a:r>
            <a:r>
              <a:rPr lang="en-US" sz="2400" b="1" i="1" baseline="-25000" dirty="0"/>
              <a:t>0</a:t>
            </a:r>
            <a:r>
              <a:rPr lang="en-US" sz="2400" b="1" i="1" dirty="0"/>
              <a:t>,tspan)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872754" y="2710362"/>
            <a:ext cx="785620" cy="2899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22290" y="287853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 smtClean="0">
                <a:solidFill>
                  <a:srgbClr val="C00000"/>
                </a:solidFill>
              </a:rPr>
              <a:t>-Horizon Tracking via SDRE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463" y="1462167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8990" y="2585572"/>
            <a:ext cx="3520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State-Dependent Coefficient (SDC) Form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3" y="2680706"/>
            <a:ext cx="3715268" cy="943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0462" y="4109188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20462" y="4109188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Finite horizon cost function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31" y="1462167"/>
            <a:ext cx="3629532" cy="1047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3" y="3943973"/>
            <a:ext cx="6458851" cy="1590897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5590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864" y="1107501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88864" y="2277503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Differential </a:t>
            </a:r>
            <a:r>
              <a:rPr lang="en-US" sz="2800" dirty="0" err="1" smtClean="0"/>
              <a:t>Riccati</a:t>
            </a:r>
            <a:r>
              <a:rPr lang="en-US" sz="2800" dirty="0" smtClean="0"/>
              <a:t> Equation (DRE)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23411" y="3197775"/>
            <a:ext cx="49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final condition,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2158934"/>
            <a:ext cx="6363588" cy="1152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6148" y="3971385"/>
            <a:ext cx="4039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ector </a:t>
            </a:r>
            <a:r>
              <a:rPr lang="en-US" sz="2800" dirty="0"/>
              <a:t>differential </a:t>
            </a:r>
            <a:r>
              <a:rPr lang="en-US" sz="2800" dirty="0" smtClean="0"/>
              <a:t>equation (VDE)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1097868"/>
            <a:ext cx="6030167" cy="704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20" y="3135490"/>
            <a:ext cx="3429479" cy="647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1" y="3884001"/>
            <a:ext cx="6744848" cy="1000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68336" y="4749847"/>
            <a:ext cx="49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final condition, 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46" y="4760174"/>
            <a:ext cx="3534268" cy="600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6148" y="535728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SD-DRE controlled trajectory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5360333"/>
            <a:ext cx="6468378" cy="1143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82" y="4384133"/>
            <a:ext cx="819264" cy="47631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64232" y="173896"/>
            <a:ext cx="10572482" cy="892829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General Solution: </a:t>
            </a:r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Horizon SDRE 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9453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6965" y="1402654"/>
            <a:ext cx="536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Algorithmic steps for solving P(</a:t>
            </a:r>
            <a:r>
              <a:rPr lang="en-US" sz="2800" b="1" i="1" dirty="0" err="1"/>
              <a:t>x,t</a:t>
            </a:r>
            <a:r>
              <a:rPr lang="en-US" b="1" i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967" y="2172513"/>
            <a:ext cx="332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Step-1:</a:t>
            </a:r>
            <a:r>
              <a:rPr lang="en-US" sz="2800" dirty="0" smtClean="0"/>
              <a:t> Solve ARE to find P</a:t>
            </a:r>
            <a:r>
              <a:rPr lang="en-US" sz="2800" baseline="-25000" dirty="0" smtClean="0"/>
              <a:t>SS</a:t>
            </a:r>
            <a:r>
              <a:rPr lang="en-US" sz="2800" dirty="0" smtClean="0"/>
              <a:t>(x)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46965" y="3271751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Step-2:</a:t>
            </a:r>
            <a:r>
              <a:rPr lang="en-US" sz="2800" dirty="0" smtClean="0"/>
              <a:t> Use change of variable to get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5" y="2172513"/>
            <a:ext cx="6201640" cy="876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32" y="3304590"/>
            <a:ext cx="4020111" cy="647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6965" y="5037328"/>
            <a:ext cx="3748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Step-4:</a:t>
            </a:r>
            <a:r>
              <a:rPr lang="en-US" sz="2800" dirty="0" smtClean="0"/>
              <a:t> Solve algebraic Lyapunov equation for D </a:t>
            </a:r>
            <a:endParaRPr lang="en-US" sz="2800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5" y="5233354"/>
            <a:ext cx="4001058" cy="562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965" y="4369983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Step-3:</a:t>
            </a:r>
            <a:r>
              <a:rPr lang="en-US" sz="2800" dirty="0" smtClean="0"/>
              <a:t> Calculate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cl</a:t>
            </a:r>
            <a:r>
              <a:rPr lang="en-US" sz="2800" dirty="0" smtClean="0"/>
              <a:t>(x) </a:t>
            </a:r>
            <a:endParaRPr lang="en-US" sz="2800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6" y="4369983"/>
            <a:ext cx="5249008" cy="6096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Existing SDRE Approach: </a:t>
            </a:r>
            <a:r>
              <a:rPr lang="en-US" b="1" dirty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 Horizon </a:t>
            </a:r>
            <a:r>
              <a:rPr lang="en-US" b="1" dirty="0" smtClean="0">
                <a:solidFill>
                  <a:srgbClr val="C00000"/>
                </a:solidFill>
              </a:rPr>
              <a:t>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20951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16675"/>
            <a:ext cx="10515600" cy="5228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Algorithmic steps for solving P(</a:t>
            </a:r>
            <a:r>
              <a:rPr lang="en-US" b="1" i="1" dirty="0" err="1" smtClean="0"/>
              <a:t>x,t</a:t>
            </a:r>
            <a:r>
              <a:rPr lang="en-US" b="1" i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965" y="2234375"/>
            <a:ext cx="332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Step-5:</a:t>
            </a:r>
            <a:r>
              <a:rPr lang="en-US" sz="2800" dirty="0" smtClean="0"/>
              <a:t> Solve DLE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385" y="3321085"/>
            <a:ext cx="55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is found as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6" y="2234375"/>
            <a:ext cx="5591955" cy="1000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5" y="4010765"/>
            <a:ext cx="6239746" cy="514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965" y="4936988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Step-6:</a:t>
            </a:r>
            <a:r>
              <a:rPr lang="en-US" sz="2800" dirty="0" smtClean="0"/>
              <a:t> Obtain P(</a:t>
            </a:r>
            <a:r>
              <a:rPr lang="en-US" sz="2800" dirty="0" err="1" smtClean="0"/>
              <a:t>x,t</a:t>
            </a:r>
            <a:r>
              <a:rPr lang="en-US" sz="2800" dirty="0" smtClean="0"/>
              <a:t>) as </a:t>
            </a:r>
            <a:endParaRPr lang="en-US" sz="2800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5" y="4964031"/>
            <a:ext cx="3743847" cy="50489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Existing SDRE Approach: </a:t>
            </a:r>
            <a:r>
              <a:rPr lang="en-US" b="1" dirty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 Horizon </a:t>
            </a:r>
            <a:r>
              <a:rPr lang="en-US" b="1" dirty="0" smtClean="0">
                <a:solidFill>
                  <a:srgbClr val="C00000"/>
                </a:solidFill>
              </a:rPr>
              <a:t>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650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46965" y="1251948"/>
            <a:ext cx="10515600" cy="5356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Algorithmic steps for solving g(</a:t>
            </a:r>
            <a:r>
              <a:rPr lang="en-US" b="1" i="1" dirty="0" err="1" smtClean="0"/>
              <a:t>x,t</a:t>
            </a:r>
            <a:r>
              <a:rPr lang="en-US" b="1" i="1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965" y="1995529"/>
            <a:ext cx="332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Step-1:</a:t>
            </a:r>
            <a:r>
              <a:rPr lang="en-US" sz="2800" dirty="0" smtClean="0"/>
              <a:t> Solve VAE to find </a:t>
            </a:r>
            <a:r>
              <a:rPr lang="en-US" sz="2800" dirty="0" err="1" smtClean="0"/>
              <a:t>g</a:t>
            </a:r>
            <a:r>
              <a:rPr lang="en-US" sz="2800" baseline="-25000" dirty="0" err="1" smtClean="0"/>
              <a:t>SS</a:t>
            </a:r>
            <a:r>
              <a:rPr lang="en-US" sz="2800" dirty="0" smtClean="0"/>
              <a:t>(x)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46963" y="3094767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Step-2:</a:t>
            </a:r>
            <a:r>
              <a:rPr lang="en-US" sz="2800" dirty="0" smtClean="0"/>
              <a:t> Use change of variable to get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6963" y="4192999"/>
            <a:ext cx="3748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Step-3: </a:t>
            </a:r>
            <a:r>
              <a:rPr lang="en-US" sz="2800" dirty="0" smtClean="0"/>
              <a:t>Solve differential equation</a:t>
            </a:r>
            <a:endParaRPr lang="en-US" sz="28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30" y="2075753"/>
            <a:ext cx="6382641" cy="962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67" y="3153766"/>
            <a:ext cx="3839111" cy="58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17" y="4071363"/>
            <a:ext cx="6592220" cy="11050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8469" y="5109085"/>
            <a:ext cx="55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is found as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69" y="5677159"/>
            <a:ext cx="6725589" cy="971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73" y="2587859"/>
            <a:ext cx="819264" cy="476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93" y="4744955"/>
            <a:ext cx="819264" cy="476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794" y="6250752"/>
            <a:ext cx="819264" cy="47631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Existing SDRE Approach: </a:t>
            </a:r>
            <a:r>
              <a:rPr lang="en-US" b="1" dirty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 Horizon </a:t>
            </a:r>
            <a:r>
              <a:rPr lang="en-US" b="1" dirty="0" smtClean="0">
                <a:solidFill>
                  <a:srgbClr val="C00000"/>
                </a:solidFill>
              </a:rPr>
              <a:t>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8042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965" y="1846059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Step-4:</a:t>
            </a:r>
            <a:r>
              <a:rPr lang="en-US" sz="2800" dirty="0" smtClean="0"/>
              <a:t> Obtain g(</a:t>
            </a:r>
            <a:r>
              <a:rPr lang="en-US" sz="2800" dirty="0" err="1" smtClean="0"/>
              <a:t>x,t</a:t>
            </a:r>
            <a:r>
              <a:rPr lang="en-US" sz="2800" dirty="0" smtClean="0"/>
              <a:t>) as </a:t>
            </a:r>
            <a:endParaRPr lang="en-US" sz="2800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85" y="1802826"/>
            <a:ext cx="3620005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965" y="3221778"/>
            <a:ext cx="607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optimal control law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31" y="3982734"/>
            <a:ext cx="6582947" cy="7695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Existing SDRE Approach: </a:t>
            </a:r>
            <a:r>
              <a:rPr lang="en-US" b="1" dirty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 Horizon </a:t>
            </a:r>
            <a:r>
              <a:rPr lang="en-US" b="1" dirty="0" smtClean="0">
                <a:solidFill>
                  <a:srgbClr val="C00000"/>
                </a:solidFill>
              </a:rPr>
              <a:t>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2609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752" y="108477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Overview of </a:t>
            </a:r>
            <a:r>
              <a:rPr lang="en-US" sz="2800" dirty="0" smtClean="0">
                <a:solidFill>
                  <a:srgbClr val="0000FF"/>
                </a:solidFill>
              </a:rPr>
              <a:t>infinite-</a:t>
            </a:r>
            <a:r>
              <a:rPr lang="en-US" sz="2800" dirty="0" smtClean="0"/>
              <a:t>horizon regulation via SDRE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Overview </a:t>
            </a:r>
            <a:r>
              <a:rPr lang="en-US" sz="2800" dirty="0"/>
              <a:t>of </a:t>
            </a:r>
            <a:r>
              <a:rPr lang="en-US" sz="2800" dirty="0" smtClean="0">
                <a:solidFill>
                  <a:srgbClr val="0000FF"/>
                </a:solidFill>
              </a:rPr>
              <a:t>infinite-</a:t>
            </a:r>
            <a:r>
              <a:rPr lang="en-US" sz="2800" dirty="0"/>
              <a:t>h</a:t>
            </a:r>
            <a:r>
              <a:rPr lang="en-US" sz="2800" dirty="0" smtClean="0"/>
              <a:t>orizon tracking via SDRE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Overview of </a:t>
            </a:r>
            <a:r>
              <a:rPr lang="en-US" sz="2800" dirty="0" smtClean="0">
                <a:solidFill>
                  <a:srgbClr val="0000FF"/>
                </a:solidFill>
              </a:rPr>
              <a:t>finite</a:t>
            </a:r>
            <a:r>
              <a:rPr lang="en-US" sz="2800" dirty="0" smtClean="0"/>
              <a:t>-horizon regulation via SDRE</a:t>
            </a:r>
          </a:p>
          <a:p>
            <a:pPr marL="1371600" lvl="2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Existing</a:t>
            </a:r>
            <a:r>
              <a:rPr lang="en-US" sz="2800" dirty="0" smtClean="0"/>
              <a:t> SDRE Approach</a:t>
            </a:r>
          </a:p>
          <a:p>
            <a:pPr marL="1371600" lvl="2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Simplified</a:t>
            </a:r>
            <a:r>
              <a:rPr lang="en-US" sz="2800" dirty="0" smtClean="0"/>
              <a:t> SDRE Approach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Overview of </a:t>
            </a:r>
            <a:r>
              <a:rPr lang="en-US" sz="2800" dirty="0">
                <a:solidFill>
                  <a:srgbClr val="0000FF"/>
                </a:solidFill>
              </a:rPr>
              <a:t>finite</a:t>
            </a:r>
            <a:r>
              <a:rPr lang="en-US" sz="2800" dirty="0"/>
              <a:t>-horizon </a:t>
            </a:r>
            <a:r>
              <a:rPr lang="en-US" sz="2800" dirty="0" smtClean="0"/>
              <a:t>tracking </a:t>
            </a:r>
            <a:r>
              <a:rPr lang="en-US" sz="2800" dirty="0"/>
              <a:t>via SDRE</a:t>
            </a:r>
          </a:p>
          <a:p>
            <a:pPr marL="1371600" lvl="2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FF"/>
                </a:solidFill>
              </a:rPr>
              <a:t>Existing</a:t>
            </a:r>
            <a:r>
              <a:rPr lang="en-US" sz="2800" dirty="0"/>
              <a:t> SDRE Approach</a:t>
            </a:r>
          </a:p>
          <a:p>
            <a:pPr marL="1371600" lvl="2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FF"/>
                </a:solidFill>
              </a:rPr>
              <a:t>Simplified</a:t>
            </a:r>
            <a:r>
              <a:rPr lang="en-US" sz="2800" dirty="0"/>
              <a:t> SDRE Approach </a:t>
            </a:r>
            <a:r>
              <a:rPr lang="en-US" sz="2800" dirty="0" smtClean="0"/>
              <a:t>         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Nonlinear </a:t>
            </a:r>
            <a:r>
              <a:rPr lang="en-US" sz="2800" dirty="0" smtClean="0">
                <a:solidFill>
                  <a:srgbClr val="0000FF"/>
                </a:solidFill>
              </a:rPr>
              <a:t>modeling</a:t>
            </a:r>
            <a:r>
              <a:rPr lang="en-US" sz="2800" dirty="0" smtClean="0"/>
              <a:t> of PMSG based WECS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Simulation</a:t>
            </a:r>
            <a:r>
              <a:rPr lang="en-US" sz="2800" dirty="0" smtClean="0"/>
              <a:t> Results</a:t>
            </a:r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1963" y="279885"/>
            <a:ext cx="10515600" cy="665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Outline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0920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82065" y="1133864"/>
            <a:ext cx="3237470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 t=t</a:t>
            </a:r>
            <a:r>
              <a:rPr lang="en-US" b="1" baseline="-25000" dirty="0" smtClean="0"/>
              <a:t>0</a:t>
            </a:r>
            <a:r>
              <a:rPr lang="en-US" b="1" baseline="-25000" dirty="0"/>
              <a:t> </a:t>
            </a:r>
            <a:r>
              <a:rPr lang="en-US" b="1" dirty="0" smtClean="0"/>
              <a:t>, X = 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4782065" y="1945287"/>
            <a:ext cx="3237470" cy="5760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system</a:t>
            </a:r>
            <a:br>
              <a:rPr lang="en-US" b="1" dirty="0" smtClean="0"/>
            </a:br>
            <a:r>
              <a:rPr lang="en-US" b="1" dirty="0" smtClean="0"/>
              <a:t>A(x), B(x), C(x)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82065" y="2883368"/>
            <a:ext cx="1408670" cy="10626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VDE</a:t>
            </a:r>
          </a:p>
          <a:p>
            <a:pPr algn="ctr"/>
            <a:r>
              <a:rPr lang="en-US" b="1" dirty="0"/>
              <a:t>g</a:t>
            </a:r>
            <a:r>
              <a:rPr lang="en-US" b="1" dirty="0" smtClean="0"/>
              <a:t>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610865" y="2883368"/>
            <a:ext cx="1408670" cy="10626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DRE</a:t>
            </a:r>
          </a:p>
          <a:p>
            <a:pPr algn="ctr"/>
            <a:r>
              <a:rPr lang="en-US" b="1" dirty="0" smtClean="0"/>
              <a:t>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769708" y="4337589"/>
            <a:ext cx="3237470" cy="5684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Find optimal control, u(</a:t>
            </a:r>
            <a:r>
              <a:rPr lang="en-US" sz="2000" b="1" dirty="0" err="1" smtClean="0"/>
              <a:t>x,t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" name="Flowchart: Decision 7"/>
          <p:cNvSpPr/>
          <p:nvPr/>
        </p:nvSpPr>
        <p:spPr>
          <a:xfrm>
            <a:off x="5630439" y="5269409"/>
            <a:ext cx="1528362" cy="5931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9" name="Oval 8"/>
          <p:cNvSpPr/>
          <p:nvPr/>
        </p:nvSpPr>
        <p:spPr>
          <a:xfrm>
            <a:off x="5733534" y="6156876"/>
            <a:ext cx="1322173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>
            <a:off x="6190735" y="1578706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38118" y="2516788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055707" y="2516787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88692" y="394288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055707" y="394288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90735" y="4904414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15449" y="5837820"/>
            <a:ext cx="395416" cy="3002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01824" y="5516544"/>
            <a:ext cx="1960482" cy="988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678256" y="4041734"/>
            <a:ext cx="164695" cy="157366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56268" y="3246868"/>
            <a:ext cx="1408670" cy="787492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 = t + ∆t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678256" y="2270685"/>
            <a:ext cx="91440" cy="976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8256" y="2159474"/>
            <a:ext cx="1091452" cy="19770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237057">
            <a:off x="7968945" y="2718771"/>
            <a:ext cx="1220819" cy="16472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1735840">
            <a:off x="2911490" y="2687480"/>
            <a:ext cx="1980101" cy="2186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62877" y="1761996"/>
            <a:ext cx="2774765" cy="42350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242834" y="189571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ARE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9239405" y="263651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9235975" y="351382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ALE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9229117" y="4386695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DLE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9229117" y="5248829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>
            <a:off x="10456180" y="236454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456180" y="322119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472662" y="4085282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0472661" y="4963418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550259" y="235327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baseline="-25000" dirty="0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600385" y="318748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12742" y="4056560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</a:t>
            </a:r>
            <a:r>
              <a:rPr lang="en-US" sz="2000" b="1" baseline="-25000" dirty="0" err="1" smtClean="0"/>
              <a:t>cl</a:t>
            </a:r>
            <a:r>
              <a:rPr lang="en-US" sz="1600" b="1" dirty="0"/>
              <a:t> </a:t>
            </a:r>
            <a:r>
              <a:rPr lang="en-US" sz="1600" b="1" dirty="0" smtClean="0"/>
              <a:t>, D</a:t>
            </a:r>
            <a:endParaRPr lang="en-US" sz="1600" b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105" y="4939315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159090" y="1898086"/>
            <a:ext cx="2774765" cy="3350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39047" y="203180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VAE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35618" y="277260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239744" y="3657446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26794" y="4542290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g(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3" name="Down Arrow 42"/>
          <p:cNvSpPr/>
          <p:nvPr/>
        </p:nvSpPr>
        <p:spPr>
          <a:xfrm>
            <a:off x="1452393" y="250063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452393" y="335728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1452393" y="4233729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46472" y="248936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g</a:t>
            </a:r>
            <a:r>
              <a:rPr lang="en-US" sz="1600" b="1" baseline="-25000" dirty="0" err="1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6598" y="332357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02278" y="4264099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656823" y="450981"/>
            <a:ext cx="11011436" cy="627571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Existing SDRE Approach: </a:t>
            </a:r>
            <a:r>
              <a:rPr lang="en-US" b="1" dirty="0">
                <a:solidFill>
                  <a:srgbClr val="0000FF"/>
                </a:solidFill>
              </a:rPr>
              <a:t>Finite</a:t>
            </a:r>
            <a:r>
              <a:rPr lang="en-US" b="1" dirty="0">
                <a:solidFill>
                  <a:srgbClr val="C00000"/>
                </a:solidFill>
              </a:rPr>
              <a:t> Horizon </a:t>
            </a:r>
            <a:r>
              <a:rPr lang="en-US" b="1" dirty="0" smtClean="0">
                <a:solidFill>
                  <a:srgbClr val="C00000"/>
                </a:solidFill>
              </a:rPr>
              <a:t>Tracking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871" y="195869"/>
            <a:ext cx="12063210" cy="682360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Finite</a:t>
            </a:r>
            <a:r>
              <a:rPr lang="en-US" b="1" dirty="0" smtClean="0">
                <a:solidFill>
                  <a:srgbClr val="C00000"/>
                </a:solidFill>
              </a:rPr>
              <a:t>-Horizon Tracking via SDRE: Simplified Approach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412870" y="1030833"/>
            <a:ext cx="3237470" cy="28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 t=t</a:t>
            </a:r>
            <a:r>
              <a:rPr lang="en-US" b="1" baseline="-25000" dirty="0" smtClean="0"/>
              <a:t>0</a:t>
            </a:r>
            <a:r>
              <a:rPr lang="en-US" b="1" baseline="-25000" dirty="0"/>
              <a:t> </a:t>
            </a:r>
            <a:r>
              <a:rPr lang="en-US" b="1" dirty="0" smtClean="0"/>
              <a:t>, X = 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51" name="Rounded Rectangle 50"/>
          <p:cNvSpPr/>
          <p:nvPr/>
        </p:nvSpPr>
        <p:spPr>
          <a:xfrm>
            <a:off x="4412870" y="1569599"/>
            <a:ext cx="3237470" cy="28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A(x), B(x), C(x)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412870" y="2108365"/>
            <a:ext cx="3237470" cy="28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Set timespan, </a:t>
            </a:r>
            <a:r>
              <a:rPr lang="en-US" b="1" i="1" dirty="0" err="1" smtClean="0"/>
              <a:t>tspan</a:t>
            </a:r>
            <a:r>
              <a:rPr lang="en-US" b="1" dirty="0" smtClean="0"/>
              <a:t> = [t</a:t>
            </a:r>
            <a:r>
              <a:rPr lang="en-US" b="1" baseline="-25000" dirty="0" smtClean="0"/>
              <a:t>1</a:t>
            </a:r>
            <a:r>
              <a:rPr lang="en-US" b="1" dirty="0" smtClean="0"/>
              <a:t>   t</a:t>
            </a:r>
            <a:r>
              <a:rPr lang="en-US" b="1" baseline="-25000" dirty="0" smtClean="0"/>
              <a:t>2</a:t>
            </a:r>
            <a:r>
              <a:rPr lang="en-US" b="1" dirty="0" smtClean="0"/>
              <a:t>]</a:t>
            </a:r>
            <a:endParaRPr lang="en-US" b="1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4005331" y="2647132"/>
            <a:ext cx="4108360" cy="1293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i="1" dirty="0" err="1" smtClean="0"/>
              <a:t>lqtnss</a:t>
            </a:r>
            <a:endParaRPr lang="en-US" b="1" i="1" dirty="0" smtClean="0"/>
          </a:p>
          <a:p>
            <a:pPr algn="ctr"/>
            <a:r>
              <a:rPr lang="en-US" b="1" dirty="0" smtClean="0"/>
              <a:t>(</a:t>
            </a:r>
            <a:r>
              <a:rPr lang="en-US" b="1" i="1" dirty="0" err="1" smtClean="0"/>
              <a:t>lqt</a:t>
            </a:r>
            <a:r>
              <a:rPr lang="en-US" b="1" dirty="0" smtClean="0"/>
              <a:t> for non-steady state)</a:t>
            </a:r>
          </a:p>
          <a:p>
            <a:pPr algn="ctr"/>
            <a:endParaRPr lang="en-US" b="1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4440776" y="4196891"/>
            <a:ext cx="3237470" cy="28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optimal u and optimal x</a:t>
            </a:r>
            <a:endParaRPr lang="en-US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4005331" y="4735657"/>
            <a:ext cx="4108360" cy="287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timespan, </a:t>
            </a:r>
            <a:r>
              <a:rPr lang="en-US" b="1" i="1" dirty="0" err="1" smtClean="0"/>
              <a:t>tspan</a:t>
            </a:r>
            <a:r>
              <a:rPr lang="en-US" b="1" dirty="0" smtClean="0"/>
              <a:t> = [t</a:t>
            </a:r>
            <a:r>
              <a:rPr lang="en-US" b="1" baseline="-25000" dirty="0" smtClean="0"/>
              <a:t>1</a:t>
            </a:r>
            <a:r>
              <a:rPr lang="en-US" b="1" dirty="0" smtClean="0"/>
              <a:t>+∆t   t</a:t>
            </a:r>
            <a:r>
              <a:rPr lang="en-US" b="1" baseline="-25000" dirty="0" smtClean="0"/>
              <a:t>2</a:t>
            </a:r>
            <a:r>
              <a:rPr lang="en-US" b="1" dirty="0" smtClean="0"/>
              <a:t>+</a:t>
            </a:r>
            <a:r>
              <a:rPr lang="en-US" b="1" dirty="0"/>
              <a:t> ∆t</a:t>
            </a:r>
            <a:r>
              <a:rPr lang="en-US" b="1" dirty="0" smtClean="0"/>
              <a:t>]</a:t>
            </a:r>
            <a:endParaRPr lang="en-US" b="1" baseline="-25000" dirty="0"/>
          </a:p>
        </p:txBody>
      </p:sp>
      <p:sp>
        <p:nvSpPr>
          <p:cNvPr id="57" name="Rounded Rectangle 56"/>
          <p:cNvSpPr/>
          <p:nvPr/>
        </p:nvSpPr>
        <p:spPr>
          <a:xfrm>
            <a:off x="4539512" y="5274423"/>
            <a:ext cx="3237470" cy="28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 condition for new </a:t>
            </a:r>
            <a:r>
              <a:rPr lang="en-US" b="1" i="1" dirty="0" err="1" smtClean="0"/>
              <a:t>tspan</a:t>
            </a:r>
            <a:endParaRPr lang="en-US" b="1" i="1" dirty="0"/>
          </a:p>
        </p:txBody>
      </p:sp>
      <p:sp>
        <p:nvSpPr>
          <p:cNvPr id="58" name="Flowchart: Decision 57"/>
          <p:cNvSpPr/>
          <p:nvPr/>
        </p:nvSpPr>
        <p:spPr>
          <a:xfrm>
            <a:off x="5471141" y="5712304"/>
            <a:ext cx="1365161" cy="4893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baseline="-25000" dirty="0" smtClean="0"/>
              <a:t>2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59" name="Flowchart: Alternate Process 58"/>
          <p:cNvSpPr/>
          <p:nvPr/>
        </p:nvSpPr>
        <p:spPr>
          <a:xfrm>
            <a:off x="5643091" y="6356771"/>
            <a:ext cx="1030310" cy="30160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4011760" y="3185898"/>
            <a:ext cx="1955445" cy="755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Analytic solution of Matrix DRE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6156102" y="3185898"/>
            <a:ext cx="1957590" cy="755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Analytic </a:t>
            </a:r>
            <a:r>
              <a:rPr lang="en-US" b="1" dirty="0"/>
              <a:t>solution </a:t>
            </a:r>
            <a:r>
              <a:rPr lang="en-US" b="1" dirty="0" smtClean="0"/>
              <a:t>of VDE</a:t>
            </a:r>
            <a:endParaRPr lang="en-US" b="1" dirty="0"/>
          </a:p>
        </p:txBody>
      </p:sp>
      <p:sp>
        <p:nvSpPr>
          <p:cNvPr id="62" name="Down Arrow 61"/>
          <p:cNvSpPr/>
          <p:nvPr/>
        </p:nvSpPr>
        <p:spPr>
          <a:xfrm>
            <a:off x="5861803" y="1303904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956013" y="6189163"/>
            <a:ext cx="395416" cy="18329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5872768" y="1860282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861803" y="2396433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5861803" y="3919995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5861803" y="4475357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5872768" y="5013020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5956014" y="5550683"/>
            <a:ext cx="395416" cy="26140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751543" y="1078523"/>
            <a:ext cx="1188801" cy="450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Z(t)</a:t>
            </a:r>
            <a:endParaRPr lang="en-US" b="1" dirty="0"/>
          </a:p>
        </p:txBody>
      </p:sp>
      <p:sp>
        <p:nvSpPr>
          <p:cNvPr id="73" name="Flowchart: Process 72"/>
          <p:cNvSpPr/>
          <p:nvPr/>
        </p:nvSpPr>
        <p:spPr>
          <a:xfrm>
            <a:off x="9285668" y="1536067"/>
            <a:ext cx="103031" cy="202735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Arrow 74"/>
          <p:cNvSpPr/>
          <p:nvPr/>
        </p:nvSpPr>
        <p:spPr>
          <a:xfrm>
            <a:off x="8113691" y="3464417"/>
            <a:ext cx="1275008" cy="21894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3223867" y="2266682"/>
            <a:ext cx="122434" cy="370239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3223867" y="5869665"/>
            <a:ext cx="2419224" cy="1515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Arrow 77"/>
          <p:cNvSpPr/>
          <p:nvPr/>
        </p:nvSpPr>
        <p:spPr>
          <a:xfrm rot="10800000">
            <a:off x="3223867" y="2186975"/>
            <a:ext cx="1189003" cy="18032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of PMSG-WECS – 1/6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1719" y="4582023"/>
            <a:ext cx="21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WECS block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350101"/>
            <a:ext cx="5146183" cy="33153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6184" y="1681818"/>
            <a:ext cx="5536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WECS </a:t>
            </a:r>
            <a:r>
              <a:rPr lang="en-US" sz="2800" dirty="0"/>
              <a:t>can be divided into </a:t>
            </a:r>
            <a:r>
              <a:rPr lang="en-US" sz="2800" dirty="0" smtClean="0"/>
              <a:t>two groups </a:t>
            </a:r>
            <a:r>
              <a:rPr lang="en-US" sz="2800" dirty="0"/>
              <a:t>in terms </a:t>
            </a:r>
            <a:r>
              <a:rPr lang="en-US" sz="2800" dirty="0" smtClean="0"/>
              <a:t>of physical </a:t>
            </a:r>
            <a:r>
              <a:rPr lang="en-US" sz="2800" dirty="0"/>
              <a:t>nature (</a:t>
            </a:r>
            <a:r>
              <a:rPr lang="en-US" sz="2800" dirty="0">
                <a:solidFill>
                  <a:srgbClr val="0000FF"/>
                </a:solidFill>
              </a:rPr>
              <a:t>electrical and mechanical</a:t>
            </a:r>
            <a:r>
              <a:rPr lang="en-US" sz="2800" dirty="0"/>
              <a:t>) and four </a:t>
            </a:r>
            <a:r>
              <a:rPr lang="en-US" sz="2800" dirty="0" smtClean="0"/>
              <a:t>groups in </a:t>
            </a:r>
            <a:r>
              <a:rPr lang="en-US" sz="2800" dirty="0"/>
              <a:t>terms of dynamics (</a:t>
            </a:r>
            <a:r>
              <a:rPr lang="en-US" sz="2800" dirty="0" smtClean="0"/>
              <a:t>aerodynamics, drive train dynamics, generator </a:t>
            </a:r>
            <a:r>
              <a:rPr lang="en-US" sz="2800" dirty="0"/>
              <a:t>dynamics and structural dynamics)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583" y="6035507"/>
            <a:ext cx="1147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- wind speed</a:t>
            </a:r>
            <a:r>
              <a:rPr lang="en-US" dirty="0"/>
              <a:t>;</a:t>
            </a:r>
            <a:r>
              <a:rPr lang="en-US" dirty="0" smtClean="0"/>
              <a:t>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r>
              <a:rPr lang="en-US" dirty="0" smtClean="0"/>
              <a:t> – Aerodynamic torque;    </a:t>
            </a:r>
            <a:r>
              <a:rPr lang="el-GR" dirty="0" smtClean="0"/>
              <a:t>ω</a:t>
            </a:r>
            <a:r>
              <a:rPr lang="en-US" baseline="-25000" dirty="0" smtClean="0"/>
              <a:t>r</a:t>
            </a:r>
            <a:r>
              <a:rPr lang="en-US" dirty="0" smtClean="0"/>
              <a:t> – Reference wind rotor speed; </a:t>
            </a:r>
            <a:r>
              <a:rPr lang="el-GR" dirty="0" smtClean="0"/>
              <a:t>ω</a:t>
            </a:r>
            <a:r>
              <a:rPr lang="en-US" baseline="-25000" dirty="0" smtClean="0"/>
              <a:t>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generator </a:t>
            </a:r>
            <a:r>
              <a:rPr lang="en-US" dirty="0"/>
              <a:t>speed</a:t>
            </a:r>
            <a:r>
              <a:rPr lang="en-US" dirty="0" smtClean="0"/>
              <a:t>;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g</a:t>
            </a:r>
            <a:r>
              <a:rPr lang="en-US" dirty="0"/>
              <a:t> </a:t>
            </a:r>
            <a:r>
              <a:rPr lang="en-US" dirty="0" smtClean="0"/>
              <a:t>– Generator torque;  F</a:t>
            </a:r>
            <a:r>
              <a:rPr lang="en-US" baseline="-25000" dirty="0" smtClean="0"/>
              <a:t>T</a:t>
            </a:r>
            <a:r>
              <a:rPr lang="en-US" dirty="0" smtClean="0"/>
              <a:t> – thrust force (For control design, we will neglect structural dynamics.)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086" y="5564900"/>
            <a:ext cx="854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PMSG: Permanent Magnet Synchronous </a:t>
            </a:r>
            <a:r>
              <a:rPr lang="en-US" dirty="0" err="1" smtClean="0"/>
              <a:t>Gnerator</a:t>
            </a:r>
            <a:r>
              <a:rPr lang="en-US" dirty="0" smtClean="0"/>
              <a:t>; WECS: Wind Energy Conversion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of PMSG-WECS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2/6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453485"/>
            <a:ext cx="5665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ω</a:t>
            </a:r>
            <a:r>
              <a:rPr lang="en-US" sz="2400" baseline="-25000" dirty="0"/>
              <a:t>r</a:t>
            </a:r>
            <a:r>
              <a:rPr lang="en-US" sz="2400" dirty="0"/>
              <a:t> – wind rotor </a:t>
            </a:r>
            <a:r>
              <a:rPr lang="en-US" sz="2400" dirty="0" smtClean="0"/>
              <a:t>speed</a:t>
            </a:r>
            <a:endParaRPr lang="en-US" sz="2400" dirty="0"/>
          </a:p>
          <a:p>
            <a:r>
              <a:rPr lang="el-GR" sz="2400" dirty="0"/>
              <a:t>ω</a:t>
            </a:r>
            <a:r>
              <a:rPr lang="en-US" sz="2400" baseline="-25000" dirty="0"/>
              <a:t>g</a:t>
            </a:r>
            <a:r>
              <a:rPr lang="en-US" sz="2400" dirty="0"/>
              <a:t> – generator </a:t>
            </a:r>
            <a:r>
              <a:rPr lang="en-US" sz="2400" dirty="0" smtClean="0"/>
              <a:t>speed   </a:t>
            </a:r>
          </a:p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</a:t>
            </a:r>
            <a:r>
              <a:rPr lang="en-US" sz="2400" dirty="0"/>
              <a:t>– Generator </a:t>
            </a:r>
            <a:r>
              <a:rPr lang="en-US" sz="2400" dirty="0" smtClean="0"/>
              <a:t>torque</a:t>
            </a:r>
          </a:p>
          <a:p>
            <a:r>
              <a:rPr lang="en-US" sz="2400" dirty="0" smtClean="0"/>
              <a:t>T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– Internal torque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 – Gearbox ratio</a:t>
            </a:r>
          </a:p>
          <a:p>
            <a:r>
              <a:rPr lang="el-GR" sz="2400" dirty="0"/>
              <a:t>η</a:t>
            </a:r>
            <a:r>
              <a:rPr lang="en-US" sz="2400" dirty="0" smtClean="0"/>
              <a:t> – Gearbox efficiency</a:t>
            </a:r>
          </a:p>
          <a:p>
            <a:r>
              <a:rPr lang="en-US" sz="2400" dirty="0" err="1" smtClean="0"/>
              <a:t>J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– Wind rotor inertia</a:t>
            </a:r>
          </a:p>
          <a:p>
            <a:r>
              <a:rPr lang="en-US" sz="2400" dirty="0" err="1"/>
              <a:t>T</a:t>
            </a:r>
            <a:r>
              <a:rPr lang="en-US" sz="2400" baseline="-25000" dirty="0" err="1"/>
              <a:t>r</a:t>
            </a:r>
            <a:r>
              <a:rPr lang="en-US" sz="2400" dirty="0"/>
              <a:t> – Aerodynamic </a:t>
            </a:r>
            <a:r>
              <a:rPr lang="en-US" sz="2400" dirty="0" smtClean="0"/>
              <a:t>torque</a:t>
            </a:r>
          </a:p>
          <a:p>
            <a:r>
              <a:rPr lang="en-US" sz="2400" dirty="0" err="1" smtClean="0"/>
              <a:t>J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Generator inertia</a:t>
            </a:r>
          </a:p>
          <a:p>
            <a:r>
              <a:rPr lang="en-US" sz="2400" dirty="0" smtClean="0"/>
              <a:t>K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– High speed shaft stiffness coefficient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– High speed shaft damping coefficient</a:t>
            </a:r>
          </a:p>
          <a:p>
            <a:r>
              <a:rPr lang="el-GR" sz="2400" dirty="0" smtClean="0"/>
              <a:t>β</a:t>
            </a:r>
            <a:r>
              <a:rPr lang="en-US" sz="2400" dirty="0" smtClean="0"/>
              <a:t> – Pitch angle of the blade</a:t>
            </a:r>
            <a:endParaRPr lang="en-US" sz="2400" dirty="0"/>
          </a:p>
          <a:p>
            <a:r>
              <a:rPr lang="el-GR" sz="2400" dirty="0" smtClean="0">
                <a:sym typeface="Symbol" panose="05050102010706020507" pitchFamily="18" charset="2"/>
              </a:rPr>
              <a:t>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 – Desired pitch angle </a:t>
            </a:r>
            <a:endParaRPr lang="en-US" sz="24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95340" y="1453485"/>
            <a:ext cx="496215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,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d</a:t>
            </a:r>
            <a:r>
              <a:rPr lang="en-US" sz="2400" dirty="0"/>
              <a:t> </a:t>
            </a:r>
            <a:r>
              <a:rPr lang="en-US" sz="2400" dirty="0" smtClean="0"/>
              <a:t>– d axis current and voltage </a:t>
            </a:r>
          </a:p>
          <a:p>
            <a:r>
              <a:rPr lang="en-US" sz="2400" dirty="0" err="1" smtClean="0"/>
              <a:t>i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,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– q </a:t>
            </a:r>
            <a:r>
              <a:rPr lang="en-US" sz="2400" dirty="0"/>
              <a:t>axis current and </a:t>
            </a:r>
            <a:r>
              <a:rPr lang="en-US" sz="2400" dirty="0" smtClean="0"/>
              <a:t>voltage</a:t>
            </a:r>
            <a:endParaRPr lang="en-US" sz="2400" dirty="0"/>
          </a:p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– Resistance of the stator</a:t>
            </a:r>
          </a:p>
          <a:p>
            <a:r>
              <a:rPr lang="en-US" sz="2400" dirty="0" err="1" smtClean="0"/>
              <a:t>L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, </a:t>
            </a:r>
            <a:r>
              <a:rPr lang="en-US" sz="2400" dirty="0" err="1" smtClean="0"/>
              <a:t>Lq</a:t>
            </a:r>
            <a:r>
              <a:rPr lang="en-US" sz="2400" dirty="0" smtClean="0"/>
              <a:t> – d and q axis inductance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 – number of poles</a:t>
            </a:r>
          </a:p>
          <a:p>
            <a:r>
              <a:rPr lang="en-US" sz="2400" dirty="0" err="1" smtClean="0"/>
              <a:t>Ф</a:t>
            </a:r>
            <a:r>
              <a:rPr lang="en-US" sz="2400" baseline="-25000" dirty="0" err="1" smtClean="0"/>
              <a:t>m</a:t>
            </a:r>
            <a:r>
              <a:rPr lang="en-US" sz="2400" dirty="0"/>
              <a:t> </a:t>
            </a:r>
            <a:r>
              <a:rPr lang="en-US" sz="2400" dirty="0" smtClean="0"/>
              <a:t>– PMSG flux linkage</a:t>
            </a:r>
          </a:p>
          <a:p>
            <a:r>
              <a:rPr lang="en-US" sz="2400" dirty="0" smtClean="0"/>
              <a:t>R – wind rotor plane radius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–C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 – Polynomial coefficients</a:t>
            </a:r>
            <a:endParaRPr lang="en-US" sz="2400" baseline="-250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8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954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508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of PMSG-WECS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3/6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1366088"/>
            <a:ext cx="10515600" cy="3210373"/>
            <a:chOff x="838200" y="1474496"/>
            <a:chExt cx="10515600" cy="3210373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1679343"/>
              <a:ext cx="44421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dirty="0" smtClean="0"/>
                <a:t>Flexible Drive-train </a:t>
              </a:r>
              <a:r>
                <a:rPr lang="en-US" sz="2800" dirty="0"/>
                <a:t>D</a:t>
              </a:r>
              <a:r>
                <a:rPr lang="en-US" sz="2800" dirty="0" smtClean="0"/>
                <a:t>ynamic </a:t>
              </a:r>
              <a:r>
                <a:rPr lang="en-US" sz="2800" dirty="0"/>
                <a:t>M</a:t>
              </a:r>
              <a:r>
                <a:rPr lang="en-US" sz="2800" dirty="0" smtClean="0"/>
                <a:t>odel</a:t>
              </a:r>
            </a:p>
            <a:p>
              <a:pPr algn="just"/>
              <a:endParaRPr lang="en-US" sz="28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265" y="1474496"/>
              <a:ext cx="5801535" cy="3210373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838200" y="5097248"/>
            <a:ext cx="1151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ω</a:t>
            </a:r>
            <a:r>
              <a:rPr lang="en-US" baseline="-25000" dirty="0"/>
              <a:t>r</a:t>
            </a:r>
            <a:r>
              <a:rPr lang="en-US" dirty="0"/>
              <a:t> – wind rotor </a:t>
            </a:r>
            <a:r>
              <a:rPr lang="en-US" dirty="0" smtClean="0"/>
              <a:t>speed; </a:t>
            </a:r>
            <a:r>
              <a:rPr lang="el-GR" dirty="0" smtClean="0"/>
              <a:t>ω</a:t>
            </a:r>
            <a:r>
              <a:rPr lang="en-US" baseline="-25000" dirty="0"/>
              <a:t>g</a:t>
            </a:r>
            <a:r>
              <a:rPr lang="en-US" dirty="0"/>
              <a:t> – generator </a:t>
            </a:r>
            <a:r>
              <a:rPr lang="en-US" dirty="0" smtClean="0"/>
              <a:t>speed;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g</a:t>
            </a:r>
            <a:r>
              <a:rPr lang="en-US" dirty="0" smtClean="0"/>
              <a:t> </a:t>
            </a:r>
            <a:r>
              <a:rPr lang="en-US" dirty="0"/>
              <a:t>– Generator </a:t>
            </a:r>
            <a:r>
              <a:rPr lang="en-US" dirty="0" smtClean="0"/>
              <a:t>torque; </a:t>
            </a:r>
            <a:r>
              <a:rPr lang="en-US" dirty="0"/>
              <a:t>T</a:t>
            </a:r>
            <a:r>
              <a:rPr lang="en-US" baseline="-25000" dirty="0"/>
              <a:t>H</a:t>
            </a:r>
            <a:r>
              <a:rPr lang="en-US" dirty="0"/>
              <a:t> – Internal </a:t>
            </a:r>
            <a:r>
              <a:rPr lang="en-US" dirty="0" smtClean="0"/>
              <a:t>torque; 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412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271"/>
            <a:ext cx="10515600" cy="696341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of PMSG-WECS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4/6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688" y="1417759"/>
            <a:ext cx="4333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PMSG Generator Dynamic </a:t>
            </a:r>
            <a:r>
              <a:rPr lang="en-US" sz="2800" dirty="0"/>
              <a:t>M</a:t>
            </a:r>
            <a:r>
              <a:rPr lang="en-US" sz="2800" dirty="0" smtClean="0"/>
              <a:t>odel in (</a:t>
            </a:r>
            <a:r>
              <a:rPr lang="en-US" sz="2800" dirty="0" err="1" smtClean="0"/>
              <a:t>d,q</a:t>
            </a:r>
            <a:r>
              <a:rPr lang="en-US" sz="2800" dirty="0" smtClean="0"/>
              <a:t>) Axes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86" y="1191338"/>
            <a:ext cx="5706271" cy="2086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496191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State Vector of PMSG-WECS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46688" y="4373956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</a:t>
            </a:r>
            <a:r>
              <a:rPr lang="en-US" sz="2800" dirty="0" smtClean="0"/>
              <a:t>ontrol </a:t>
            </a:r>
            <a:r>
              <a:rPr lang="en-US" sz="2800" dirty="0"/>
              <a:t>V</a:t>
            </a:r>
            <a:r>
              <a:rPr lang="en-US" sz="2800" dirty="0" smtClean="0"/>
              <a:t>ector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981" y="5600052"/>
            <a:ext cx="108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PMSG: Permanent Magnet Squirrel Cage; </a:t>
            </a:r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d</a:t>
            </a:r>
            <a:r>
              <a:rPr lang="en-US" dirty="0"/>
              <a:t> – d axis current and </a:t>
            </a:r>
            <a:r>
              <a:rPr lang="en-US" dirty="0" smtClean="0"/>
              <a:t>voltage;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q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q</a:t>
            </a:r>
            <a:r>
              <a:rPr lang="en-US" dirty="0"/>
              <a:t>– q axis current and </a:t>
            </a:r>
            <a:r>
              <a:rPr lang="en-US" dirty="0" smtClean="0"/>
              <a:t>voltage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88" y="3548308"/>
            <a:ext cx="2750633" cy="418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88" y="4416373"/>
            <a:ext cx="1552792" cy="428685"/>
          </a:xfrm>
          <a:prstGeom prst="rect">
            <a:avLst/>
          </a:prstGeom>
        </p:spPr>
      </p:pic>
      <p:sp>
        <p:nvSpPr>
          <p:cNvPr id="14" name="Flowchart: Alternate Process 13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27263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PMSG-WECS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5/6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156" y="1460560"/>
            <a:ext cx="1079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transforming into SDC form, A(x) and B(x) matrices are found as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" y="2305075"/>
            <a:ext cx="4687518" cy="2769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78" y="2305075"/>
            <a:ext cx="5015922" cy="2769201"/>
          </a:xfrm>
          <a:prstGeom prst="rect">
            <a:avLst/>
          </a:prstGeom>
        </p:spPr>
      </p:pic>
      <p:sp>
        <p:nvSpPr>
          <p:cNvPr id="9" name="Flowchart: Alternate Process 8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9259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Nonlinear </a:t>
            </a:r>
            <a:r>
              <a:rPr lang="en-US" b="1" dirty="0" smtClean="0">
                <a:solidFill>
                  <a:srgbClr val="0000FF"/>
                </a:solidFill>
              </a:rPr>
              <a:t>Modeling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PMSG-WECS </a:t>
            </a: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b="1" dirty="0" smtClean="0">
                <a:solidFill>
                  <a:srgbClr val="C00000"/>
                </a:solidFill>
              </a:rPr>
              <a:t>6/6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156" y="1460560"/>
            <a:ext cx="999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B(x) matrix will be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02" y="2286719"/>
            <a:ext cx="4011154" cy="2426949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6188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9" y="173734"/>
            <a:ext cx="10746533" cy="1011886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Simulation and </a:t>
            </a:r>
            <a:r>
              <a:rPr lang="en-US" b="1" dirty="0" smtClean="0">
                <a:solidFill>
                  <a:srgbClr val="0000FF"/>
                </a:solidFill>
              </a:rPr>
              <a:t>Comparison</a:t>
            </a:r>
            <a:r>
              <a:rPr lang="en-US" b="1" dirty="0" smtClean="0">
                <a:solidFill>
                  <a:srgbClr val="C00000"/>
                </a:solidFill>
              </a:rPr>
              <a:t> of Results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Existing and </a:t>
            </a:r>
            <a:r>
              <a:rPr lang="en-US" b="1" dirty="0" smtClean="0">
                <a:solidFill>
                  <a:srgbClr val="0000FF"/>
                </a:solidFill>
              </a:rPr>
              <a:t>Simplified</a:t>
            </a:r>
            <a:r>
              <a:rPr lang="en-US" b="1" dirty="0" smtClean="0">
                <a:solidFill>
                  <a:srgbClr val="C00000"/>
                </a:solidFill>
              </a:rPr>
              <a:t> SDRE – 1/4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9019" y="5103581"/>
            <a:ext cx="269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Wind speed profile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861087" y="5039417"/>
            <a:ext cx="553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Tracking performance via existing SDRE and simplified SDRE</a:t>
            </a:r>
            <a:endParaRPr lang="en-US" sz="2400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" y="1751194"/>
            <a:ext cx="4818118" cy="3092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33" y="1495524"/>
            <a:ext cx="6246253" cy="3543893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850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06637" y="3172490"/>
            <a:ext cx="441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error via existing SDRE and simplified SDRE</a:t>
            </a:r>
            <a:endParaRPr lang="en-US" sz="2400" baseline="-25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52469" y="173734"/>
            <a:ext cx="10746533" cy="1011886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Simulation and </a:t>
            </a:r>
            <a:r>
              <a:rPr lang="en-US" b="1" dirty="0" smtClean="0">
                <a:solidFill>
                  <a:srgbClr val="0000FF"/>
                </a:solidFill>
              </a:rPr>
              <a:t>Comparison</a:t>
            </a:r>
            <a:r>
              <a:rPr lang="en-US" b="1" dirty="0" smtClean="0">
                <a:solidFill>
                  <a:srgbClr val="C00000"/>
                </a:solidFill>
              </a:rPr>
              <a:t> of Results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Existing and </a:t>
            </a:r>
            <a:r>
              <a:rPr lang="en-US" b="1" dirty="0" smtClean="0">
                <a:solidFill>
                  <a:srgbClr val="0000FF"/>
                </a:solidFill>
              </a:rPr>
              <a:t>Simplified</a:t>
            </a:r>
            <a:r>
              <a:rPr lang="en-US" b="1" dirty="0">
                <a:solidFill>
                  <a:srgbClr val="C00000"/>
                </a:solidFill>
              </a:rPr>
              <a:t> SDRE – </a:t>
            </a:r>
            <a:r>
              <a:rPr lang="en-US" b="1" dirty="0" smtClean="0">
                <a:solidFill>
                  <a:srgbClr val="C00000"/>
                </a:solidFill>
              </a:rPr>
              <a:t>2/4 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9" y="1498062"/>
            <a:ext cx="6754168" cy="5010849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2336661" y="6478209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160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963" y="279885"/>
            <a:ext cx="10515600" cy="665511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Paper Goal and Contribution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63" y="1085542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Discusses nonlinear, closed-loop </a:t>
            </a:r>
            <a:r>
              <a:rPr lang="en-US" sz="2800" dirty="0" smtClean="0">
                <a:solidFill>
                  <a:srgbClr val="0000FF"/>
                </a:solidFill>
              </a:rPr>
              <a:t>finite</a:t>
            </a:r>
            <a:r>
              <a:rPr lang="en-US" sz="2800" dirty="0"/>
              <a:t>-</a:t>
            </a:r>
            <a:r>
              <a:rPr lang="en-US" sz="2800" dirty="0" smtClean="0"/>
              <a:t>horizon tracking via </a:t>
            </a:r>
            <a:r>
              <a:rPr lang="en-US" sz="2800" i="1" dirty="0" smtClean="0">
                <a:solidFill>
                  <a:srgbClr val="0000FF"/>
                </a:solidFill>
              </a:rPr>
              <a:t>existing state dependent Riccati equation (SDRE)</a:t>
            </a:r>
            <a:r>
              <a:rPr lang="en-US" sz="2800" dirty="0" smtClean="0"/>
              <a:t> technique.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Proposes a </a:t>
            </a:r>
            <a:r>
              <a:rPr lang="en-US" sz="2800" i="1" dirty="0" smtClean="0">
                <a:solidFill>
                  <a:srgbClr val="0000FF"/>
                </a:solidFill>
              </a:rPr>
              <a:t>simplified SDRE </a:t>
            </a:r>
            <a:r>
              <a:rPr lang="en-US" sz="2800" i="1" dirty="0" smtClean="0"/>
              <a:t>approach</a:t>
            </a:r>
            <a:r>
              <a:rPr lang="en-US" sz="2800" dirty="0" smtClean="0"/>
              <a:t> for closed-loop </a:t>
            </a:r>
            <a:r>
              <a:rPr lang="en-US" sz="2800" dirty="0" smtClean="0">
                <a:solidFill>
                  <a:srgbClr val="0000FF"/>
                </a:solidFill>
              </a:rPr>
              <a:t>finite</a:t>
            </a:r>
            <a:r>
              <a:rPr lang="en-US" sz="2800" dirty="0"/>
              <a:t>-</a:t>
            </a:r>
            <a:r>
              <a:rPr lang="en-US" sz="2800" dirty="0" smtClean="0"/>
              <a:t>horizon tracking for nonlinear systems.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Presents a fifth order </a:t>
            </a:r>
            <a:r>
              <a:rPr lang="en-US" sz="2800" dirty="0" smtClean="0">
                <a:solidFill>
                  <a:srgbClr val="0000FF"/>
                </a:solidFill>
              </a:rPr>
              <a:t>nonlinear model </a:t>
            </a:r>
            <a:r>
              <a:rPr lang="en-US" sz="2800" dirty="0" smtClean="0"/>
              <a:t>of a permanent magnet synchronous generator based wind energy conversion system (PMSG-WECS).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0000FF"/>
                </a:solidFill>
              </a:rPr>
              <a:t>V</a:t>
            </a:r>
            <a:r>
              <a:rPr lang="en-US" sz="2800" i="1" dirty="0" smtClean="0">
                <a:solidFill>
                  <a:srgbClr val="0000FF"/>
                </a:solidFill>
              </a:rPr>
              <a:t>alidity</a:t>
            </a:r>
            <a:r>
              <a:rPr lang="en-US" sz="2800" i="1" dirty="0" smtClean="0"/>
              <a:t> of the proposed </a:t>
            </a:r>
            <a:r>
              <a:rPr lang="en-US" sz="2800" i="1" dirty="0">
                <a:solidFill>
                  <a:srgbClr val="0000FF"/>
                </a:solidFill>
              </a:rPr>
              <a:t>simplified </a:t>
            </a:r>
            <a:r>
              <a:rPr lang="en-US" sz="2800" i="1" dirty="0" smtClean="0">
                <a:solidFill>
                  <a:srgbClr val="0000FF"/>
                </a:solidFill>
              </a:rPr>
              <a:t>SDRE </a:t>
            </a:r>
            <a:r>
              <a:rPr lang="en-US" sz="2800" i="1" dirty="0" smtClean="0"/>
              <a:t>technique </a:t>
            </a:r>
            <a:r>
              <a:rPr lang="en-US" sz="2800" i="1" dirty="0"/>
              <a:t>is illustrated</a:t>
            </a:r>
            <a:r>
              <a:rPr lang="en-US" sz="2800" dirty="0"/>
              <a:t> with </a:t>
            </a:r>
            <a:r>
              <a:rPr lang="en-US" sz="2800" dirty="0" smtClean="0"/>
              <a:t>finite-time </a:t>
            </a:r>
            <a:r>
              <a:rPr lang="en-US" sz="2800" dirty="0"/>
              <a:t>optimal </a:t>
            </a:r>
            <a:r>
              <a:rPr lang="en-US" sz="2800" dirty="0" smtClean="0"/>
              <a:t>tracking </a:t>
            </a:r>
            <a:r>
              <a:rPr lang="en-US" sz="2800" dirty="0"/>
              <a:t>of </a:t>
            </a:r>
            <a:r>
              <a:rPr lang="en-US" sz="2800" dirty="0" smtClean="0"/>
              <a:t>a nonlinear</a:t>
            </a:r>
            <a:r>
              <a:rPr lang="en-US" sz="2800" dirty="0"/>
              <a:t>, </a:t>
            </a:r>
            <a:r>
              <a:rPr lang="en-US" sz="2800" dirty="0" smtClean="0"/>
              <a:t>fifth </a:t>
            </a:r>
            <a:r>
              <a:rPr lang="en-US" sz="2800" dirty="0"/>
              <a:t>order model of a </a:t>
            </a:r>
            <a:r>
              <a:rPr lang="en-US" sz="2800" dirty="0" smtClean="0">
                <a:solidFill>
                  <a:srgbClr val="0000FF"/>
                </a:solidFill>
              </a:rPr>
              <a:t>PMSG-WECS</a:t>
            </a:r>
            <a:r>
              <a:rPr lang="en-US" sz="2800" dirty="0" smtClean="0"/>
              <a:t> and </a:t>
            </a:r>
            <a:r>
              <a:rPr lang="en-US" sz="2800" i="1" dirty="0" smtClean="0"/>
              <a:t>compared with the existing SDRE technique.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51434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5644" y="3211587"/>
            <a:ext cx="48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Nonlinear finite horizon tracking controller via existing SDRE and</a:t>
            </a:r>
          </a:p>
          <a:p>
            <a:r>
              <a:rPr lang="en-US" sz="2400" dirty="0"/>
              <a:t>simplified SDRE</a:t>
            </a:r>
            <a:endParaRPr lang="en-US" sz="2400" baseline="-25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2469" y="173734"/>
            <a:ext cx="10746533" cy="1011886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Simulation and </a:t>
            </a:r>
            <a:r>
              <a:rPr lang="en-US" b="1" dirty="0" smtClean="0">
                <a:solidFill>
                  <a:srgbClr val="0000FF"/>
                </a:solidFill>
              </a:rPr>
              <a:t>Comparison</a:t>
            </a:r>
            <a:r>
              <a:rPr lang="en-US" b="1" dirty="0" smtClean="0">
                <a:solidFill>
                  <a:srgbClr val="C00000"/>
                </a:solidFill>
              </a:rPr>
              <a:t> of Results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Existing and </a:t>
            </a:r>
            <a:r>
              <a:rPr lang="en-US" b="1" dirty="0" smtClean="0">
                <a:solidFill>
                  <a:srgbClr val="0000FF"/>
                </a:solidFill>
              </a:rPr>
              <a:t>Simplified</a:t>
            </a:r>
            <a:r>
              <a:rPr lang="en-US" b="1" dirty="0">
                <a:solidFill>
                  <a:srgbClr val="C00000"/>
                </a:solidFill>
              </a:rPr>
              <a:t> SDRE – </a:t>
            </a:r>
            <a:r>
              <a:rPr lang="en-US" b="1" dirty="0" smtClean="0">
                <a:solidFill>
                  <a:srgbClr val="C00000"/>
                </a:solidFill>
              </a:rPr>
              <a:t>3/4 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5" y="1465367"/>
            <a:ext cx="6906589" cy="4906060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2246510" y="6371427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27673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241140"/>
            <a:ext cx="10515600" cy="688758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953" y="1116531"/>
            <a:ext cx="112982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This paper proposed a </a:t>
            </a:r>
            <a:r>
              <a:rPr lang="en-US" sz="2800" dirty="0" smtClean="0">
                <a:solidFill>
                  <a:srgbClr val="0000FF"/>
                </a:solidFill>
              </a:rPr>
              <a:t>simplified SDRE technique </a:t>
            </a:r>
            <a:r>
              <a:rPr lang="en-US" sz="2800" dirty="0" smtClean="0"/>
              <a:t>for finite- horizon optimal </a:t>
            </a:r>
            <a:r>
              <a:rPr lang="en-US" sz="2800" dirty="0" smtClean="0"/>
              <a:t>tracking of </a:t>
            </a:r>
            <a:r>
              <a:rPr lang="en-US" sz="2800" dirty="0" smtClean="0"/>
              <a:t>nonlinear systems.</a:t>
            </a:r>
          </a:p>
          <a:p>
            <a:pPr algn="just">
              <a:buClr>
                <a:srgbClr val="C00000"/>
              </a:buClr>
            </a:pPr>
            <a:endParaRPr lang="en-US" sz="800" dirty="0" smtClean="0"/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main idea is to use the analytical solution of DRE and VDE and the associated MATLAB program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lqtnss</a:t>
            </a:r>
            <a:r>
              <a:rPr lang="en-US" sz="2800" b="1" i="1" dirty="0" smtClean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</a:t>
            </a:r>
            <a:r>
              <a:rPr lang="en-US" sz="2800" dirty="0" smtClean="0"/>
              <a:t>ach time step </a:t>
            </a:r>
            <a:r>
              <a:rPr lang="en-US" sz="2800" dirty="0" smtClean="0">
                <a:solidFill>
                  <a:srgbClr val="0000FF"/>
                </a:solidFill>
              </a:rPr>
              <a:t>developed by the authors  </a:t>
            </a:r>
            <a:r>
              <a:rPr lang="en-US" sz="2800" dirty="0" smtClean="0"/>
              <a:t>instead of using approximate steady-state ARE and VAE with the existing SDRE. </a:t>
            </a:r>
          </a:p>
          <a:p>
            <a:pPr algn="just">
              <a:buClr>
                <a:srgbClr val="C00000"/>
              </a:buClr>
            </a:pPr>
            <a:endParaRPr lang="en-US" sz="800" b="1" i="1" dirty="0" smtClean="0"/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This method </a:t>
            </a:r>
            <a:r>
              <a:rPr lang="en-US" sz="2800" dirty="0" smtClean="0">
                <a:solidFill>
                  <a:srgbClr val="0000FF"/>
                </a:solidFill>
              </a:rPr>
              <a:t>eliminates approximate nature </a:t>
            </a:r>
            <a:r>
              <a:rPr lang="en-US" sz="2800" dirty="0" smtClean="0"/>
              <a:t>of the solution resulting from existing SDRE and reduces the computational complexities.</a:t>
            </a:r>
          </a:p>
          <a:p>
            <a:pPr algn="just">
              <a:buClr>
                <a:srgbClr val="C00000"/>
              </a:buClr>
            </a:pPr>
            <a:endParaRPr lang="en-US" sz="800" dirty="0" smtClean="0"/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proposed simplified technique is implemented with a </a:t>
            </a:r>
            <a:r>
              <a:rPr lang="en-US" sz="2800" dirty="0" smtClean="0">
                <a:solidFill>
                  <a:srgbClr val="0000FF"/>
                </a:solidFill>
              </a:rPr>
              <a:t>nonlinear fifth- order PMSG-WECS </a:t>
            </a:r>
            <a:r>
              <a:rPr lang="en-US" sz="2800" dirty="0" smtClean="0"/>
              <a:t>and compared with the existing approach.</a:t>
            </a:r>
          </a:p>
          <a:p>
            <a:pPr algn="just">
              <a:buClr>
                <a:srgbClr val="C00000"/>
              </a:buClr>
            </a:pPr>
            <a:endParaRPr lang="en-US" sz="800" dirty="0" smtClean="0"/>
          </a:p>
          <a:p>
            <a:pPr marL="457200" indent="-457200"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FF"/>
                </a:solidFill>
              </a:rPr>
              <a:t>Simulation</a:t>
            </a:r>
            <a:r>
              <a:rPr lang="en-US" sz="2800" dirty="0" smtClean="0"/>
              <a:t> results validate the effectiveness of the </a:t>
            </a:r>
            <a:r>
              <a:rPr lang="en-US" sz="2800" dirty="0" smtClean="0">
                <a:solidFill>
                  <a:srgbClr val="0000FF"/>
                </a:solidFill>
              </a:rPr>
              <a:t>simplified SDRE </a:t>
            </a:r>
            <a:r>
              <a:rPr lang="en-US" sz="2800" dirty="0" smtClean="0"/>
              <a:t>technique.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7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612" y="1488141"/>
            <a:ext cx="6400800" cy="3505200"/>
          </a:xfrm>
          <a:ln w="9525">
            <a:noFill/>
          </a:ln>
        </p:spPr>
        <p:txBody>
          <a:bodyPr>
            <a:normAutofit/>
          </a:bodyPr>
          <a:lstStyle/>
          <a:p>
            <a:pPr marL="514350" indent="-514350" algn="ctr"/>
            <a:r>
              <a:rPr lang="en-US" sz="5400" b="1" dirty="0">
                <a:solidFill>
                  <a:srgbClr val="C00000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Thank You</a:t>
            </a:r>
            <a:br>
              <a:rPr lang="en-US" sz="5400" b="1" dirty="0">
                <a:solidFill>
                  <a:srgbClr val="C00000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&amp;</a:t>
            </a:r>
            <a:br>
              <a:rPr lang="en-US" sz="5400" b="1" dirty="0">
                <a:solidFill>
                  <a:srgbClr val="C00000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</a:br>
            <a:r>
              <a:rPr lang="en-US" sz="5400" b="1" dirty="0">
                <a:solidFill>
                  <a:srgbClr val="C00000"/>
                </a:solidFill>
                <a:effectLst>
                  <a:outerShdw sx="0" sy="0">
                    <a:srgbClr val="000000"/>
                  </a:outerShdw>
                </a:effectLst>
                <a:latin typeface="Cambria" pitchFamily="18" charset="0"/>
                <a:ea typeface="+mn-ea"/>
                <a:cs typeface="+mn-cs"/>
              </a:rPr>
              <a:t>Any Questions 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40208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>
          <a:xfrm rot="10800000">
            <a:off x="6689779" y="2113044"/>
            <a:ext cx="1171575" cy="133350"/>
          </a:xfrm>
          <a:prstGeom prst="leftArrow">
            <a:avLst/>
          </a:prstGeom>
          <a:solidFill>
            <a:srgbClr val="0000FF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467F-D59C-47D3-8239-699BD1FA56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36383" y="2870611"/>
            <a:ext cx="22098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Nonlinear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5279" y="1721716"/>
            <a:ext cx="17145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Linearized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1354" y="1658978"/>
            <a:ext cx="349244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Optimal Linear Tech.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 (LQR, LQT,..)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75488" y="1796823"/>
            <a:ext cx="1903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Linearization </a:t>
            </a:r>
          </a:p>
          <a:p>
            <a:pPr algn="ctr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around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O.P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sx="0" sy="0">
                    <a:srgbClr val="000000"/>
                  </a:outerShdw>
                </a:effectLst>
              </a:rPr>
              <a:t>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51730" y="3824718"/>
            <a:ext cx="3875867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Optimal Nonlinear Tech.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 (SDRE</a:t>
            </a:r>
            <a:r>
              <a:rPr lang="en-US" sz="2800" b="1" i="1" dirty="0" smtClean="0"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</a:rPr>
              <a:t>,..)</a:t>
            </a:r>
            <a:endParaRPr lang="en-US" sz="2800" b="1" i="1" dirty="0">
              <a:solidFill>
                <a:schemeClr val="tx1"/>
              </a:solidFill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2469338" y="2113044"/>
            <a:ext cx="2514600" cy="757567"/>
          </a:xfrm>
          <a:prstGeom prst="bentArrow">
            <a:avLst>
              <a:gd name="adj1" fmla="val 10448"/>
              <a:gd name="adj2" fmla="val 11568"/>
              <a:gd name="adj3" fmla="val 25000"/>
              <a:gd name="adj4" fmla="val 43750"/>
            </a:avLst>
          </a:prstGeom>
          <a:solidFill>
            <a:srgbClr val="0000FF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V="1">
            <a:off x="2469339" y="3827684"/>
            <a:ext cx="4582391" cy="835232"/>
          </a:xfrm>
          <a:prstGeom prst="bentArrow">
            <a:avLst>
              <a:gd name="adj1" fmla="val 10448"/>
              <a:gd name="adj2" fmla="val 11568"/>
              <a:gd name="adj3" fmla="val 25000"/>
              <a:gd name="adj4" fmla="val 43750"/>
            </a:avLst>
          </a:prstGeom>
          <a:solidFill>
            <a:srgbClr val="0000FF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Overview of Nonlinear and Linearized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309" y="5284355"/>
            <a:ext cx="657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LQR: Linear Quadratic Regulation;   LQT: Linear Quadratic Tracking; </a:t>
            </a:r>
          </a:p>
          <a:p>
            <a:r>
              <a:rPr lang="en-US" b="1" dirty="0" smtClean="0"/>
              <a:t>SDRE: State-Dependent Riccati Equation</a:t>
            </a:r>
            <a:endParaRPr lang="en-US" b="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3889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22" y="1308053"/>
            <a:ext cx="11306014" cy="439728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Analytical</a:t>
            </a:r>
            <a:r>
              <a:rPr lang="en-US" dirty="0"/>
              <a:t> Solution to Matrix DRE (Ref: Lewis, F., Optimal Control, 1986 and Vaughan, D.R., IEEE TAC, 1970)</a:t>
            </a:r>
          </a:p>
          <a:p>
            <a:r>
              <a:rPr lang="en-US" dirty="0"/>
              <a:t>The solution of the matrix DRE</a:t>
            </a:r>
            <a:r>
              <a:rPr lang="en-US" dirty="0">
                <a:solidFill>
                  <a:srgbClr val="0000FF"/>
                </a:solidFill>
              </a:rPr>
              <a:t> is not </a:t>
            </a:r>
            <a:r>
              <a:rPr lang="en-US" dirty="0"/>
              <a:t>available in MATLAB</a:t>
            </a:r>
          </a:p>
          <a:p>
            <a:r>
              <a:rPr lang="en-US" dirty="0"/>
              <a:t>A MATLAB-based program was developed by</a:t>
            </a:r>
            <a:r>
              <a:rPr lang="en-US" dirty="0">
                <a:solidFill>
                  <a:srgbClr val="0000FF"/>
                </a:solidFill>
              </a:rPr>
              <a:t> Craig </a:t>
            </a:r>
            <a:r>
              <a:rPr lang="en-US" dirty="0" err="1">
                <a:solidFill>
                  <a:srgbClr val="0000FF"/>
                </a:solidFill>
              </a:rPr>
              <a:t>Rieger</a:t>
            </a:r>
            <a:r>
              <a:rPr lang="en-US" dirty="0">
                <a:solidFill>
                  <a:srgbClr val="0000FF"/>
                </a:solidFill>
              </a:rPr>
              <a:t> (INL), </a:t>
            </a:r>
            <a:r>
              <a:rPr lang="en-US" dirty="0"/>
              <a:t>PhD (2008) for solving the matrix DRE based on the analytical solution of the DRE. </a:t>
            </a:r>
          </a:p>
          <a:p>
            <a:r>
              <a:rPr lang="en-US" dirty="0" smtClean="0"/>
              <a:t>MATLAB Command [</a:t>
            </a:r>
            <a:r>
              <a:rPr lang="en-US" dirty="0" err="1" smtClean="0"/>
              <a:t>x,u,K</a:t>
            </a:r>
            <a:r>
              <a:rPr lang="en-US" dirty="0" smtClean="0"/>
              <a:t>]=</a:t>
            </a:r>
            <a:r>
              <a:rPr lang="en-US" dirty="0" err="1" smtClean="0">
                <a:solidFill>
                  <a:srgbClr val="0000FF"/>
                </a:solidFill>
              </a:rPr>
              <a:t>lqrnss</a:t>
            </a:r>
            <a:r>
              <a:rPr lang="en-US" dirty="0" smtClean="0"/>
              <a:t>(A,B,F,Q,R,x</a:t>
            </a:r>
            <a:r>
              <a:rPr lang="en-US" baseline="-25000" dirty="0" smtClean="0"/>
              <a:t>0</a:t>
            </a:r>
            <a:r>
              <a:rPr lang="en-US" dirty="0" smtClean="0"/>
              <a:t>,tspan)</a:t>
            </a:r>
          </a:p>
          <a:p>
            <a:r>
              <a:rPr lang="en-US" dirty="0" smtClean="0"/>
              <a:t>For tracking, the command is : [</a:t>
            </a:r>
            <a:r>
              <a:rPr lang="en-US" dirty="0" err="1" smtClean="0"/>
              <a:t>x,y,u,trkerr</a:t>
            </a:r>
            <a:r>
              <a:rPr lang="en-US" dirty="0" smtClean="0"/>
              <a:t>]=</a:t>
            </a:r>
            <a:r>
              <a:rPr lang="en-US" dirty="0" err="1" smtClean="0">
                <a:solidFill>
                  <a:srgbClr val="0000FF"/>
                </a:solidFill>
              </a:rPr>
              <a:t>lqtnss</a:t>
            </a:r>
            <a:r>
              <a:rPr lang="en-US" dirty="0" smtClean="0"/>
              <a:t>(A,B,C,F,Q,R,x</a:t>
            </a:r>
            <a:r>
              <a:rPr lang="en-US" baseline="-25000" dirty="0" smtClean="0"/>
              <a:t>0</a:t>
            </a:r>
            <a:r>
              <a:rPr lang="en-US" dirty="0" smtClean="0"/>
              <a:t>,z,tspan)</a:t>
            </a:r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lqrnss</a:t>
            </a:r>
            <a:r>
              <a:rPr lang="en-US" dirty="0" smtClean="0"/>
              <a:t> stands for </a:t>
            </a:r>
            <a:r>
              <a:rPr lang="en-US" b="1" i="1" dirty="0" err="1" smtClean="0"/>
              <a:t>lqr</a:t>
            </a:r>
            <a:r>
              <a:rPr lang="en-US" dirty="0" smtClean="0"/>
              <a:t> for </a:t>
            </a:r>
            <a:r>
              <a:rPr lang="en-US" b="1" dirty="0" smtClean="0"/>
              <a:t>n</a:t>
            </a:r>
            <a:r>
              <a:rPr lang="en-US" dirty="0" smtClean="0"/>
              <a:t>on-</a:t>
            </a:r>
            <a:r>
              <a:rPr lang="en-US" b="1" dirty="0" smtClean="0"/>
              <a:t>s</a:t>
            </a:r>
            <a:r>
              <a:rPr lang="en-US" dirty="0" smtClean="0"/>
              <a:t>teady </a:t>
            </a:r>
            <a:r>
              <a:rPr lang="en-US" b="1" dirty="0" smtClean="0"/>
              <a:t>s</a:t>
            </a:r>
            <a:r>
              <a:rPr lang="en-US" dirty="0" smtClean="0"/>
              <a:t>tate condition.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i="1" dirty="0" err="1" smtClean="0"/>
              <a:t>lqtnss</a:t>
            </a:r>
            <a:r>
              <a:rPr lang="en-US" dirty="0" smtClean="0"/>
              <a:t> stands for </a:t>
            </a:r>
            <a:r>
              <a:rPr lang="en-US" b="1" i="1" dirty="0" err="1" smtClean="0"/>
              <a:t>lqt</a:t>
            </a:r>
            <a:r>
              <a:rPr lang="en-US" dirty="0" smtClean="0"/>
              <a:t> for </a:t>
            </a:r>
            <a:r>
              <a:rPr lang="en-US" b="1" dirty="0" smtClean="0"/>
              <a:t>n</a:t>
            </a:r>
            <a:r>
              <a:rPr lang="en-US" dirty="0" smtClean="0"/>
              <a:t>on-</a:t>
            </a:r>
            <a:r>
              <a:rPr lang="en-US" b="1" dirty="0" smtClean="0"/>
              <a:t>s</a:t>
            </a:r>
            <a:r>
              <a:rPr lang="en-US" dirty="0" smtClean="0"/>
              <a:t>teady </a:t>
            </a:r>
            <a:r>
              <a:rPr lang="en-US" b="1" dirty="0" smtClean="0"/>
              <a:t>s</a:t>
            </a:r>
            <a:r>
              <a:rPr lang="en-US" dirty="0" smtClean="0"/>
              <a:t>tate condition.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60475" y="5010326"/>
            <a:ext cx="6493325" cy="1657775"/>
            <a:chOff x="4138514" y="4934549"/>
            <a:chExt cx="6493325" cy="1657775"/>
          </a:xfrm>
        </p:grpSpPr>
        <p:sp>
          <p:nvSpPr>
            <p:cNvPr id="2" name="Rectangle 1"/>
            <p:cNvSpPr/>
            <p:nvPr/>
          </p:nvSpPr>
          <p:spPr>
            <a:xfrm>
              <a:off x="4138514" y="5495994"/>
              <a:ext cx="483234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D.S. Naidu, Optimal Control Systems, </a:t>
              </a:r>
            </a:p>
            <a:p>
              <a:r>
                <a:rPr lang="en-US" sz="2400" dirty="0"/>
                <a:t>CRC Press of Taylor &amp; Francis, 2003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838" y="4934549"/>
              <a:ext cx="1143001" cy="1657775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467F-D59C-47D3-8239-699BD1FA56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441" y="200121"/>
            <a:ext cx="11189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Finite</a:t>
            </a:r>
            <a:r>
              <a:rPr lang="en-US" sz="3200" b="1" dirty="0" smtClean="0">
                <a:solidFill>
                  <a:srgbClr val="C00000"/>
                </a:solidFill>
              </a:rPr>
              <a:t>-Horizon Regulation </a:t>
            </a:r>
            <a:r>
              <a:rPr lang="en-US" sz="3200" b="1" dirty="0">
                <a:solidFill>
                  <a:srgbClr val="C00000"/>
                </a:solidFill>
              </a:rPr>
              <a:t>&amp;</a:t>
            </a:r>
            <a:r>
              <a:rPr lang="en-US" sz="3200" b="1" dirty="0" smtClean="0">
                <a:solidFill>
                  <a:srgbClr val="C00000"/>
                </a:solidFill>
              </a:rPr>
              <a:t> Tracking: </a:t>
            </a:r>
            <a:r>
              <a:rPr lang="en-US" sz="3200" b="1" dirty="0">
                <a:solidFill>
                  <a:srgbClr val="C00000"/>
                </a:solidFill>
              </a:rPr>
              <a:t>Analytical Solution of DRE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176696" y="639055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22434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2" y="185589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Overview of </a:t>
            </a:r>
            <a:r>
              <a:rPr lang="en-US" b="1" dirty="0" smtClean="0">
                <a:solidFill>
                  <a:srgbClr val="0000FF"/>
                </a:solidFill>
              </a:rPr>
              <a:t>Infinite</a:t>
            </a:r>
            <a:r>
              <a:rPr lang="en-US" b="1" dirty="0" smtClean="0">
                <a:solidFill>
                  <a:srgbClr val="C00000"/>
                </a:solidFill>
              </a:rPr>
              <a:t>-Horizon SDRE Regulator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82" y="1267450"/>
            <a:ext cx="426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79" y="1136274"/>
            <a:ext cx="3010320" cy="952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582" y="2365957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SDC representation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79" y="2163719"/>
            <a:ext cx="3715268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2" y="3430621"/>
            <a:ext cx="406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Infinite-horizon cost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79" y="3224042"/>
            <a:ext cx="6045960" cy="862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64" y="5510348"/>
            <a:ext cx="6954993" cy="566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582" y="4921282"/>
            <a:ext cx="855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State-Dependent Algebraic Riccati Equation (SD-ARE)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582" y="4217400"/>
            <a:ext cx="408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79" y="4143892"/>
            <a:ext cx="4310166" cy="524727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8386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978949" y="5894765"/>
            <a:ext cx="0" cy="2228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74049" y="254679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Solve ARE for P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4049" y="330879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Calculate Gain K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4049" y="407079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Calculate control u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4049" y="178479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Calculate A(x), B(x)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4049" y="551859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system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59887" y="2249622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859887" y="3011622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821787" y="3765997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259687" y="6117646"/>
            <a:ext cx="1719262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3499" y="1845112"/>
            <a:ext cx="0" cy="426324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59687" y="1845112"/>
            <a:ext cx="59055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88487" y="4384869"/>
            <a:ext cx="342900" cy="44576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59687" y="1437135"/>
            <a:ext cx="342900" cy="44576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97823" y="1682934"/>
            <a:ext cx="2938463" cy="3147698"/>
          </a:xfrm>
          <a:prstGeom prst="rect">
            <a:avLst/>
          </a:prstGeom>
          <a:noFill/>
          <a:ln>
            <a:prstDash val="lgDashDotDot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69287" y="1022178"/>
            <a:ext cx="2209800" cy="583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At time step q =1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X=X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9287" y="4908997"/>
            <a:ext cx="2209800" cy="428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q = q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+ 1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76379" y="75692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Overview of </a:t>
            </a:r>
            <a:r>
              <a:rPr lang="en-US" b="1" dirty="0" smtClean="0">
                <a:solidFill>
                  <a:srgbClr val="0000FF"/>
                </a:solidFill>
              </a:rPr>
              <a:t>Infinite</a:t>
            </a:r>
            <a:r>
              <a:rPr lang="en-US" b="1" dirty="0" smtClean="0">
                <a:solidFill>
                  <a:srgbClr val="C00000"/>
                </a:solidFill>
              </a:rPr>
              <a:t>-Horizon SDRE Regulator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843788" y="1603431"/>
            <a:ext cx="244699" cy="1889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5820749" y="4564579"/>
            <a:ext cx="229637" cy="332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5820748" y="5346518"/>
            <a:ext cx="229638" cy="172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2200929" y="6344764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5000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4752" y="185589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Overview of </a:t>
            </a:r>
            <a:r>
              <a:rPr lang="en-US" b="1" dirty="0" smtClean="0">
                <a:solidFill>
                  <a:srgbClr val="0000FF"/>
                </a:solidFill>
              </a:rPr>
              <a:t>Infinite</a:t>
            </a:r>
            <a:r>
              <a:rPr lang="en-US" b="1" dirty="0" smtClean="0">
                <a:solidFill>
                  <a:srgbClr val="C00000"/>
                </a:solidFill>
              </a:rPr>
              <a:t>-Horizon SDRE Tracking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82" y="1267450"/>
            <a:ext cx="42677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 Given a nonlinear system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83" y="1111663"/>
            <a:ext cx="3010320" cy="846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752" y="2217653"/>
            <a:ext cx="33227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SDC representation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83" y="1979285"/>
            <a:ext cx="3715268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4704" y="4508433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7455" y="3158366"/>
            <a:ext cx="4060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Infinite-horizon cost</a:t>
            </a: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803359" y="4687896"/>
            <a:ext cx="96156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Algebraic </a:t>
            </a:r>
            <a:r>
              <a:rPr lang="en-US" sz="2600" dirty="0" err="1" smtClean="0"/>
              <a:t>Riccati</a:t>
            </a:r>
            <a:r>
              <a:rPr lang="en-US" sz="2600" dirty="0" smtClean="0"/>
              <a:t> Equation (ARE) and Vector Algebraic Equation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4752" y="3944832"/>
            <a:ext cx="40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State feedback control law</a:t>
            </a:r>
            <a:endParaRPr lang="en-US" sz="2600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83" y="3013673"/>
            <a:ext cx="5730067" cy="75019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83" y="3836060"/>
            <a:ext cx="4114800" cy="56796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02" y="5211115"/>
            <a:ext cx="5896440" cy="68522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02" y="5896337"/>
            <a:ext cx="5375350" cy="6689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lowchart: Alternate Process 20"/>
          <p:cNvSpPr/>
          <p:nvPr/>
        </p:nvSpPr>
        <p:spPr>
          <a:xfrm>
            <a:off x="1936925" y="6454013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28181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4752" y="185589"/>
            <a:ext cx="10515600" cy="800967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Overview of </a:t>
            </a:r>
            <a:r>
              <a:rPr lang="en-US" b="1" dirty="0" smtClean="0">
                <a:solidFill>
                  <a:srgbClr val="0000FF"/>
                </a:solidFill>
              </a:rPr>
              <a:t>Infinite</a:t>
            </a:r>
            <a:r>
              <a:rPr lang="en-US" b="1" dirty="0" smtClean="0">
                <a:solidFill>
                  <a:srgbClr val="C00000"/>
                </a:solidFill>
              </a:rPr>
              <a:t>-Horizon SDRE Tracking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95614" y="5858525"/>
            <a:ext cx="0" cy="2228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0714" y="2756963"/>
            <a:ext cx="970004" cy="9804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Solve ARE for P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0714" y="403455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Calculate control u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714" y="1824757"/>
            <a:ext cx="2355892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Calculate 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A(x), B(x), C(x)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0714" y="5482357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system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347304" y="2441982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961416" y="3729757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976352" y="6081406"/>
            <a:ext cx="1719262" cy="0"/>
          </a:xfrm>
          <a:prstGeom prst="line">
            <a:avLst/>
          </a:prstGeom>
          <a:ln w="57150"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0164" y="1808872"/>
            <a:ext cx="0" cy="426324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6352" y="1808872"/>
            <a:ext cx="59055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05152" y="4348629"/>
            <a:ext cx="342900" cy="44576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6352" y="1400895"/>
            <a:ext cx="342900" cy="44576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4488" y="1646694"/>
            <a:ext cx="2938463" cy="3147698"/>
          </a:xfrm>
          <a:prstGeom prst="rect">
            <a:avLst/>
          </a:prstGeom>
          <a:noFill/>
          <a:ln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9122" y="986556"/>
            <a:ext cx="1146030" cy="5839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At time step q =1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X=X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5952" y="4872757"/>
            <a:ext cx="2209800" cy="428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q = q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+ 1</a:t>
            </a: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232137" y="1570493"/>
            <a:ext cx="0" cy="25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5808182" y="5871390"/>
            <a:ext cx="342900" cy="44576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9632" y="2756962"/>
            <a:ext cx="970004" cy="9804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Solve AE for 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961416" y="2427890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6347304" y="3737382"/>
            <a:ext cx="228600" cy="29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75904" y="1033419"/>
            <a:ext cx="687284" cy="4902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Z(t)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Bent-Up Arrow 26"/>
          <p:cNvSpPr/>
          <p:nvPr/>
        </p:nvSpPr>
        <p:spPr>
          <a:xfrm rot="16200000" flipH="1">
            <a:off x="6089579" y="2349926"/>
            <a:ext cx="1904998" cy="245063"/>
          </a:xfrm>
          <a:prstGeom prst="bentUpArrow">
            <a:avLst>
              <a:gd name="adj1" fmla="val 18180"/>
              <a:gd name="adj2" fmla="val 34156"/>
              <a:gd name="adj3" fmla="val 32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521784" y="4535760"/>
            <a:ext cx="222194" cy="31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5496026" y="5294897"/>
            <a:ext cx="247952" cy="242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2194994" y="6299090"/>
            <a:ext cx="7775115" cy="343144"/>
          </a:xfrm>
          <a:prstGeom prst="flowChartAlternateProcess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Sixth Indian Control Conference (ICC-6), IIT Hyderabad, 18-20 Dec, 2019</a:t>
            </a:r>
          </a:p>
        </p:txBody>
      </p:sp>
    </p:spTree>
    <p:extLst>
      <p:ext uri="{BB962C8B-B14F-4D97-AF65-F5344CB8AC3E}">
        <p14:creationId xmlns:p14="http://schemas.microsoft.com/office/powerpoint/2010/main" val="16121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1844</Words>
  <Application>Microsoft Office PowerPoint</Application>
  <PresentationFormat>Widescreen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Symbol</vt:lpstr>
      <vt:lpstr>Wingdings</vt:lpstr>
      <vt:lpstr>Office Theme</vt:lpstr>
      <vt:lpstr>PowerPoint Presentation</vt:lpstr>
      <vt:lpstr>PowerPoint Presentation</vt:lpstr>
      <vt:lpstr>Paper Goal and Contribution</vt:lpstr>
      <vt:lpstr>Overview of Nonlinear and Linearized Systems</vt:lpstr>
      <vt:lpstr>PowerPoint Presentation</vt:lpstr>
      <vt:lpstr>Overview of Infinite-Horizon SDRE Regulator</vt:lpstr>
      <vt:lpstr>Overview of Infinite-Horizon SDRE Regulator</vt:lpstr>
      <vt:lpstr>Overview of Infinite-Horizon SDRE Tracking</vt:lpstr>
      <vt:lpstr>Overview of Infinite-Horizon SDRE Tracking</vt:lpstr>
      <vt:lpstr>Nonlinear Finite-Horizon Regulation via SDRE</vt:lpstr>
      <vt:lpstr>General Solution: Finite-Horizon SDRE Regulation</vt:lpstr>
      <vt:lpstr>Existing SDRE Approach: Finite Horizon Regulation</vt:lpstr>
      <vt:lpstr>Simplified SDRE Approach – One Step Process </vt:lpstr>
      <vt:lpstr>Finite-Horizon Tracking via SDRE</vt:lpstr>
      <vt:lpstr>General Solution: Finite-Horizon SDRE Tracking</vt:lpstr>
      <vt:lpstr>Existing SDRE Approach: Finite Horizon Tracking</vt:lpstr>
      <vt:lpstr>Existing SDRE Approach: Finite Horizon Tracking</vt:lpstr>
      <vt:lpstr>Existing SDRE Approach: Finite Horizon Tracking</vt:lpstr>
      <vt:lpstr>Existing SDRE Approach: Finite Horizon Tracking</vt:lpstr>
      <vt:lpstr>Existing SDRE Approach: Finite Horizon Tracking</vt:lpstr>
      <vt:lpstr>Finite-Horizon Tracking via SDRE: Simplified Approach</vt:lpstr>
      <vt:lpstr>Nonlinear Modeling of PMSG-WECS – 1/6</vt:lpstr>
      <vt:lpstr>Nonlinear Modeling of PMSG-WECS – 2/6</vt:lpstr>
      <vt:lpstr>Nonlinear Modeling of PMSG-WECS – 3/6</vt:lpstr>
      <vt:lpstr>Nonlinear Modeling of PMSG-WECS – 4/6</vt:lpstr>
      <vt:lpstr>Nonlinear Modeling of PMSG-WECS – 5/6</vt:lpstr>
      <vt:lpstr>Nonlinear Modeling of PMSG-WECS – 6/6</vt:lpstr>
      <vt:lpstr>Simulation and Comparison of Results  Existing and Simplified SDRE – 1/4</vt:lpstr>
      <vt:lpstr>Simulation and Comparison of Results  Existing and Simplified SDRE – 2/4 </vt:lpstr>
      <vt:lpstr>Simulation and Comparison of Results  Existing and Simplified SDRE – 3/4 </vt:lpstr>
      <vt:lpstr>Conclusions</vt:lpstr>
      <vt:lpstr>Thank You &amp; Any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163</cp:revision>
  <dcterms:created xsi:type="dcterms:W3CDTF">2019-05-13T23:28:40Z</dcterms:created>
  <dcterms:modified xsi:type="dcterms:W3CDTF">2019-12-04T05:31:17Z</dcterms:modified>
</cp:coreProperties>
</file>