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77" r:id="rId4"/>
    <p:sldId id="276" r:id="rId5"/>
    <p:sldId id="283" r:id="rId6"/>
    <p:sldId id="284" r:id="rId7"/>
    <p:sldId id="279" r:id="rId8"/>
    <p:sldId id="282" r:id="rId9"/>
    <p:sldId id="285" r:id="rId10"/>
    <p:sldId id="257" r:id="rId11"/>
    <p:sldId id="258" r:id="rId12"/>
    <p:sldId id="262" r:id="rId13"/>
    <p:sldId id="259" r:id="rId14"/>
    <p:sldId id="261" r:id="rId15"/>
    <p:sldId id="265" r:id="rId16"/>
    <p:sldId id="278" r:id="rId17"/>
    <p:sldId id="263" r:id="rId18"/>
    <p:sldId id="266" r:id="rId19"/>
    <p:sldId id="268" r:id="rId20"/>
    <p:sldId id="269" r:id="rId21"/>
    <p:sldId id="267" r:id="rId22"/>
    <p:sldId id="270" r:id="rId23"/>
    <p:sldId id="271" r:id="rId24"/>
    <p:sldId id="272" r:id="rId25"/>
    <p:sldId id="273" r:id="rId26"/>
    <p:sldId id="274" r:id="rId27"/>
    <p:sldId id="27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F36A-914D-4744-B136-D9D773EC4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953" y="416423"/>
            <a:ext cx="1035423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NimbusRomNo9L-Regu"/>
              </a:rPr>
              <a:t>A Simplified SDRE Technique for Regulation </a:t>
            </a:r>
            <a:r>
              <a:rPr lang="en-US" sz="3600" b="1" dirty="0" smtClean="0">
                <a:latin typeface="NimbusRomNo9L-Regu"/>
              </a:rPr>
              <a:t>in Optimal </a:t>
            </a:r>
            <a:r>
              <a:rPr lang="en-US" sz="3600" b="1" dirty="0">
                <a:latin typeface="NimbusRomNo9L-Regu"/>
              </a:rPr>
              <a:t>Control Systems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0953" y="1769841"/>
            <a:ext cx="5755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D. </a:t>
            </a:r>
            <a:r>
              <a:rPr lang="en-US" sz="2400" b="1" i="1" dirty="0" err="1" smtClean="0"/>
              <a:t>Subbaram</a:t>
            </a:r>
            <a:r>
              <a:rPr lang="en-US" sz="2400" b="1" i="1" dirty="0" smtClean="0"/>
              <a:t> Naidu, Fellow IEEE</a:t>
            </a:r>
          </a:p>
          <a:p>
            <a:r>
              <a:rPr lang="en-US" dirty="0" smtClean="0"/>
              <a:t>Minnesota </a:t>
            </a:r>
            <a:r>
              <a:rPr lang="en-US" dirty="0"/>
              <a:t>Power Jack F. Rowe Endowed </a:t>
            </a:r>
            <a:r>
              <a:rPr lang="en-US" dirty="0" smtClean="0"/>
              <a:t>Chair</a:t>
            </a:r>
          </a:p>
          <a:p>
            <a:r>
              <a:rPr lang="en-US" dirty="0" smtClean="0"/>
              <a:t>University of Minnesota Duluth</a:t>
            </a:r>
          </a:p>
          <a:p>
            <a:endParaRPr lang="en-US" dirty="0" smtClean="0"/>
          </a:p>
          <a:p>
            <a:r>
              <a:rPr lang="en-US" sz="2400" b="1" i="1" dirty="0" err="1" smtClean="0"/>
              <a:t>Sudipta</a:t>
            </a:r>
            <a:r>
              <a:rPr lang="en-US" sz="2400" b="1" i="1" dirty="0" smtClean="0"/>
              <a:t> Paul</a:t>
            </a:r>
          </a:p>
          <a:p>
            <a:r>
              <a:rPr lang="en-US" dirty="0" smtClean="0"/>
              <a:t>University of Minnesota Duluth</a:t>
            </a:r>
          </a:p>
          <a:p>
            <a:endParaRPr lang="en-US" dirty="0" smtClean="0"/>
          </a:p>
          <a:p>
            <a:r>
              <a:rPr lang="en-US" sz="2400" b="1" i="1" dirty="0" smtClean="0"/>
              <a:t>Craig R. </a:t>
            </a:r>
            <a:r>
              <a:rPr lang="en-US" sz="2400" b="1" i="1" dirty="0" err="1" smtClean="0"/>
              <a:t>Rieger</a:t>
            </a:r>
            <a:r>
              <a:rPr lang="en-US" sz="2400" b="1" i="1" dirty="0" smtClean="0"/>
              <a:t>, SMIEEE</a:t>
            </a:r>
          </a:p>
          <a:p>
            <a:r>
              <a:rPr lang="en-US" dirty="0" smtClean="0"/>
              <a:t>Idaho National Laboratory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900953" y="4785252"/>
            <a:ext cx="10354235" cy="1292820"/>
          </a:xfrm>
          <a:prstGeom prst="flowChartAlternateProcess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19</a:t>
            </a:r>
            <a:r>
              <a:rPr lang="en-US" sz="2000" b="1" baseline="30000" dirty="0" smtClean="0"/>
              <a:t>th</a:t>
            </a:r>
            <a:r>
              <a:rPr lang="en-US" sz="2000" b="1" dirty="0"/>
              <a:t> Annual IEEE INTERNATIONAL CONFERENCE ON ELECTRO INFORMATION TECHNOLOGY (eit2019)</a:t>
            </a:r>
          </a:p>
          <a:p>
            <a:pPr algn="ctr"/>
            <a:r>
              <a:rPr lang="en-US" sz="2000" b="1" dirty="0"/>
              <a:t>May 20-22, 2019</a:t>
            </a:r>
            <a:br>
              <a:rPr lang="en-US" sz="2000" b="1" dirty="0"/>
            </a:br>
            <a:r>
              <a:rPr lang="en-US" sz="2000" b="1" dirty="0"/>
              <a:t>Brookings, South Dakota, USA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96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Nonlinear Finite Horizon Regulation via SDRE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4705" y="1861412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nonlinear system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1862886"/>
            <a:ext cx="3010320" cy="952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4704" y="328989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SDC representation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3079951"/>
            <a:ext cx="3715268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4704" y="4508433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4416279"/>
            <a:ext cx="6363588" cy="16671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4704" y="4508433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Finite horizon cost function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82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General Solution-Finite Horizon SDRE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4705" y="1861412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feedback control law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94704" y="3289894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Differential </a:t>
            </a:r>
            <a:r>
              <a:rPr lang="en-US" sz="2800" dirty="0" err="1" smtClean="0"/>
              <a:t>Riccati</a:t>
            </a:r>
            <a:r>
              <a:rPr lang="en-US" sz="2800" dirty="0" smtClean="0"/>
              <a:t> Equation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4175" y="4232635"/>
            <a:ext cx="491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ith final condition,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1781174"/>
            <a:ext cx="4772691" cy="1114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3079949"/>
            <a:ext cx="6363588" cy="11526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520" y="4244001"/>
            <a:ext cx="1962424" cy="5811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4703" y="4982808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SD-DRE controlled trajectory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5115445"/>
            <a:ext cx="5820587" cy="6001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5A3C467F-D59C-47D3-8239-699BD1FA56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865" y="186073"/>
            <a:ext cx="10851940" cy="73175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Existing SDRE Approach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20473" y="1146253"/>
            <a:ext cx="2498502" cy="58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 time step t=t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X=X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20473" y="1990675"/>
            <a:ext cx="2498502" cy="58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 System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A(x), B(x)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20473" y="2835097"/>
            <a:ext cx="2498502" cy="58887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Solve DRE for P(</a:t>
            </a:r>
            <a:r>
              <a:rPr lang="en-US" b="1" dirty="0" err="1" smtClean="0">
                <a:solidFill>
                  <a:schemeClr val="tx1"/>
                </a:solidFill>
              </a:rPr>
              <a:t>x,t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820473" y="3679519"/>
            <a:ext cx="2498502" cy="58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Calculate gain 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26911" y="4496815"/>
            <a:ext cx="2498502" cy="58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Calculate control u</a:t>
            </a:r>
          </a:p>
        </p:txBody>
      </p:sp>
      <p:sp>
        <p:nvSpPr>
          <p:cNvPr id="5" name="Down Arrow 4"/>
          <p:cNvSpPr/>
          <p:nvPr/>
        </p:nvSpPr>
        <p:spPr>
          <a:xfrm>
            <a:off x="3979572" y="1740028"/>
            <a:ext cx="180304" cy="23729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3979572" y="2592314"/>
            <a:ext cx="180304" cy="24278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3979572" y="3443640"/>
            <a:ext cx="180304" cy="2358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3979571" y="4268393"/>
            <a:ext cx="193183" cy="23921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419340" y="5368362"/>
            <a:ext cx="1300767" cy="59947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&lt;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f</a:t>
            </a:r>
            <a:endParaRPr lang="en-US" b="1" baseline="-25000" dirty="0"/>
          </a:p>
        </p:txBody>
      </p:sp>
      <p:sp>
        <p:nvSpPr>
          <p:cNvPr id="55" name="Down Arrow 54"/>
          <p:cNvSpPr/>
          <p:nvPr/>
        </p:nvSpPr>
        <p:spPr>
          <a:xfrm>
            <a:off x="3976350" y="5099250"/>
            <a:ext cx="180304" cy="25554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3528810" y="6173788"/>
            <a:ext cx="1081825" cy="36512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en-US" b="1" dirty="0"/>
          </a:p>
        </p:txBody>
      </p:sp>
      <p:sp>
        <p:nvSpPr>
          <p:cNvPr id="57" name="Down Arrow 56"/>
          <p:cNvSpPr/>
          <p:nvPr/>
        </p:nvSpPr>
        <p:spPr>
          <a:xfrm>
            <a:off x="3976350" y="5943041"/>
            <a:ext cx="183526" cy="23074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09410" y="3385082"/>
            <a:ext cx="1903927" cy="58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Next time step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=t+∆t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6146" y="5625790"/>
            <a:ext cx="2002664" cy="10163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1455311" y="3973955"/>
            <a:ext cx="173865" cy="1753469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6200000">
            <a:off x="952505" y="2744515"/>
            <a:ext cx="1179226" cy="1097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577663" y="2171441"/>
            <a:ext cx="1242810" cy="15738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72" y="2476979"/>
            <a:ext cx="4896533" cy="1305107"/>
          </a:xfrm>
          <a:prstGeom prst="rect">
            <a:avLst/>
          </a:prstGeom>
        </p:spPr>
      </p:pic>
      <p:sp>
        <p:nvSpPr>
          <p:cNvPr id="66" name="Right Arrow 65"/>
          <p:cNvSpPr/>
          <p:nvPr/>
        </p:nvSpPr>
        <p:spPr>
          <a:xfrm>
            <a:off x="5325413" y="3050839"/>
            <a:ext cx="1242810" cy="157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63" y="286322"/>
            <a:ext cx="10515600" cy="85836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Existing SDRE Approach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4705" y="1861412"/>
            <a:ext cx="3322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Step-1:</a:t>
            </a:r>
            <a:r>
              <a:rPr lang="en-US" sz="2800" dirty="0" smtClean="0"/>
              <a:t> Solve ARE to find P</a:t>
            </a:r>
            <a:r>
              <a:rPr lang="en-US" sz="2800" baseline="-25000" dirty="0" smtClean="0"/>
              <a:t>SS</a:t>
            </a:r>
            <a:r>
              <a:rPr lang="en-US" sz="2800" dirty="0" smtClean="0"/>
              <a:t>(x)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94704" y="3061853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Step-2:</a:t>
            </a:r>
            <a:r>
              <a:rPr lang="en-US" sz="2800" dirty="0" smtClean="0"/>
              <a:t> Use change of variable to get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94702" y="4166937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Step-3:</a:t>
            </a:r>
            <a:r>
              <a:rPr lang="en-US" sz="2800" dirty="0" smtClean="0"/>
              <a:t> Calculate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cl</a:t>
            </a:r>
            <a:r>
              <a:rPr lang="en-US" sz="2800" dirty="0" smtClean="0"/>
              <a:t>(x) </a:t>
            </a:r>
            <a:endParaRPr lang="en-US" sz="28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23" y="1861412"/>
            <a:ext cx="6201640" cy="876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23" y="3215011"/>
            <a:ext cx="4020111" cy="647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23" y="4166937"/>
            <a:ext cx="5249008" cy="6096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4703" y="4949340"/>
            <a:ext cx="3515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Step-4:</a:t>
            </a:r>
            <a:r>
              <a:rPr lang="en-US" sz="2800" dirty="0" smtClean="0"/>
              <a:t> Solve algebraic </a:t>
            </a:r>
            <a:r>
              <a:rPr lang="en-US" sz="2800" dirty="0" err="1" smtClean="0"/>
              <a:t>Lyapunov</a:t>
            </a:r>
            <a:r>
              <a:rPr lang="en-US" sz="2800" dirty="0" smtClean="0"/>
              <a:t> equation </a:t>
            </a:r>
            <a:endParaRPr lang="en-US" sz="2800" baseline="-25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23" y="5080758"/>
            <a:ext cx="4001058" cy="5620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0" y="1295666"/>
            <a:ext cx="656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Algorithmic steps for solving P(</a:t>
            </a:r>
            <a:r>
              <a:rPr lang="en-US" sz="2800" b="1" i="1" dirty="0" err="1" smtClean="0"/>
              <a:t>x,t</a:t>
            </a:r>
            <a:r>
              <a:rPr lang="en-US" sz="2800" b="1" i="1" dirty="0" smtClean="0"/>
              <a:t>)</a:t>
            </a:r>
            <a:endParaRPr lang="en-US" sz="2800" b="1" i="1" dirty="0"/>
          </a:p>
        </p:txBody>
      </p:sp>
      <p:sp>
        <p:nvSpPr>
          <p:cNvPr id="15" name="Rectangle 14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68" y="353907"/>
            <a:ext cx="10515600" cy="77612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Existing SDRE Approach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4702" y="1732099"/>
            <a:ext cx="332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Step-5:</a:t>
            </a:r>
            <a:r>
              <a:rPr lang="en-US" sz="2800" dirty="0" smtClean="0"/>
              <a:t> Solve DLE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36122" y="2818809"/>
            <a:ext cx="559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solution is found as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94702" y="4166937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Step-6:</a:t>
            </a:r>
            <a:r>
              <a:rPr lang="en-US" sz="2800" dirty="0" smtClean="0"/>
              <a:t> Obtain P(</a:t>
            </a:r>
            <a:r>
              <a:rPr lang="en-US" sz="2800" dirty="0" err="1" smtClean="0"/>
              <a:t>x,t</a:t>
            </a:r>
            <a:r>
              <a:rPr lang="en-US" sz="2800" dirty="0" smtClean="0"/>
              <a:t>) as 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94703" y="4949340"/>
            <a:ext cx="3941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Step-7: </a:t>
            </a:r>
            <a:r>
              <a:rPr lang="en-US" sz="2800" dirty="0" smtClean="0"/>
              <a:t>Calculate optimal</a:t>
            </a:r>
            <a:r>
              <a:rPr lang="en-US" sz="2800" dirty="0"/>
              <a:t> </a:t>
            </a:r>
            <a:r>
              <a:rPr lang="en-US" sz="2800" dirty="0" smtClean="0"/>
              <a:t>control u(</a:t>
            </a:r>
            <a:r>
              <a:rPr lang="en-US" sz="2800" dirty="0" err="1" smtClean="0"/>
              <a:t>x,t</a:t>
            </a:r>
            <a:r>
              <a:rPr lang="en-US" sz="2800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23" y="1732099"/>
            <a:ext cx="5591955" cy="10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22" y="3508489"/>
            <a:ext cx="6239746" cy="514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22" y="4193980"/>
            <a:ext cx="3743847" cy="50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22" y="5039331"/>
            <a:ext cx="4772691" cy="11145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0268" y="1130033"/>
            <a:ext cx="656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Algorithmic steps for solving P(</a:t>
            </a:r>
            <a:r>
              <a:rPr lang="en-US" sz="2800" b="1" i="1" dirty="0" err="1" smtClean="0"/>
              <a:t>x,t</a:t>
            </a:r>
            <a:r>
              <a:rPr lang="en-US" sz="2800" b="1" i="1" dirty="0" smtClean="0"/>
              <a:t>)</a:t>
            </a:r>
            <a:endParaRPr lang="en-US" sz="2800" b="1" i="1" dirty="0"/>
          </a:p>
        </p:txBody>
      </p:sp>
      <p:sp>
        <p:nvSpPr>
          <p:cNvPr id="13" name="Rectangle 12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Simplified SDRE Approach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96980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Eliminates approximate nature of the solution resulting from existing SDRE.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MATLAB Implementation of Analytical Solution to Matrix DRE.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The solution of the matrix DRE is not readily available with MATLAB and hence a MATLAB-based program </a:t>
            </a:r>
            <a:r>
              <a:rPr lang="en-US" sz="2800" b="1" i="1" dirty="0" err="1" smtClean="0"/>
              <a:t>lqrnss</a:t>
            </a:r>
            <a:r>
              <a:rPr lang="en-US" sz="2800" dirty="0" smtClean="0"/>
              <a:t> was developed by the authors of this paper for solving the matrix DRE based on analytical solution.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MATLAB Command: </a:t>
            </a:r>
            <a:r>
              <a:rPr lang="en-US" sz="2800" b="1" dirty="0"/>
              <a:t>[</a:t>
            </a:r>
            <a:r>
              <a:rPr lang="en-US" sz="2800" b="1" dirty="0" err="1"/>
              <a:t>x,u,K</a:t>
            </a:r>
            <a:r>
              <a:rPr lang="en-US" sz="2800" b="1" dirty="0"/>
              <a:t>]=</a:t>
            </a:r>
            <a:r>
              <a:rPr lang="en-US" sz="2800" b="1" dirty="0" err="1"/>
              <a:t>lqrnss</a:t>
            </a:r>
            <a:r>
              <a:rPr lang="en-US" sz="2800" b="1" dirty="0"/>
              <a:t>(A,B,F,Q,R,x0,tspan</a:t>
            </a:r>
            <a:r>
              <a:rPr lang="en-US" sz="2800" b="1" dirty="0" smtClean="0"/>
              <a:t>)</a:t>
            </a: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i="1" dirty="0" err="1" smtClean="0"/>
              <a:t>lqrnss</a:t>
            </a:r>
            <a:r>
              <a:rPr lang="en-US" sz="2800" dirty="0" smtClean="0"/>
              <a:t> stands for </a:t>
            </a:r>
            <a:r>
              <a:rPr lang="en-US" sz="2800" b="1" i="1" dirty="0" err="1" smtClean="0"/>
              <a:t>lqr</a:t>
            </a:r>
            <a:r>
              <a:rPr lang="en-US" sz="2800" dirty="0" smtClean="0"/>
              <a:t> for non-steady state condition.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Simplified SDRE Approach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9062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The MATLAB program </a:t>
            </a:r>
            <a:r>
              <a:rPr lang="en-US" sz="2800" b="1" i="1" dirty="0" err="1" smtClean="0"/>
              <a:t>lqrnss</a:t>
            </a:r>
            <a:r>
              <a:rPr lang="en-US" sz="2800" dirty="0" smtClean="0"/>
              <a:t> for analytic solution of MDRE is used at each time step instead of using steady-state </a:t>
            </a:r>
            <a:r>
              <a:rPr lang="en-US" sz="2800" dirty="0" err="1" smtClean="0"/>
              <a:t>Riccati</a:t>
            </a:r>
            <a:r>
              <a:rPr lang="en-US" sz="2800" dirty="0" smtClean="0"/>
              <a:t> coefficient.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dirty="0"/>
              <a:t>solution of the finite time </a:t>
            </a:r>
            <a:r>
              <a:rPr lang="en-US" sz="2800" dirty="0" smtClean="0"/>
              <a:t>non-steady-state </a:t>
            </a:r>
            <a:r>
              <a:rPr lang="en-US" sz="2800" dirty="0"/>
              <a:t>LQR </a:t>
            </a:r>
            <a:r>
              <a:rPr lang="en-US" sz="2800" dirty="0" smtClean="0"/>
              <a:t>problem requires </a:t>
            </a:r>
            <a:r>
              <a:rPr lang="en-US" sz="2800" dirty="0"/>
              <a:t>a backward integration of </a:t>
            </a:r>
            <a:r>
              <a:rPr lang="en-US" sz="2800" dirty="0" smtClean="0"/>
              <a:t>the MDRE.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Common method of solution: rewrite </a:t>
            </a:r>
            <a:r>
              <a:rPr lang="en-US" sz="2800" dirty="0"/>
              <a:t>the matrix equation into a set of </a:t>
            </a:r>
            <a:r>
              <a:rPr lang="en-US" sz="2800" dirty="0" smtClean="0"/>
              <a:t>scalar equations</a:t>
            </a:r>
            <a:r>
              <a:rPr lang="en-US" sz="2800" dirty="0"/>
              <a:t>, then </a:t>
            </a:r>
            <a:r>
              <a:rPr lang="en-US" sz="2800" dirty="0" smtClean="0"/>
              <a:t>perform </a:t>
            </a:r>
            <a:r>
              <a:rPr lang="en-US" sz="2800" dirty="0"/>
              <a:t>the required numerical </a:t>
            </a:r>
            <a:r>
              <a:rPr lang="en-US" sz="2800" dirty="0" smtClean="0"/>
              <a:t>backward integration. This method is complex and time consuming also </a:t>
            </a:r>
            <a:r>
              <a:rPr lang="en-US" sz="2800" dirty="0"/>
              <a:t>does not lend itself to the </a:t>
            </a:r>
            <a:r>
              <a:rPr lang="en-US" sz="2800" dirty="0" smtClean="0"/>
              <a:t>development of </a:t>
            </a:r>
            <a:r>
              <a:rPr lang="en-US" sz="2800" dirty="0"/>
              <a:t>a generic LQR controller for online </a:t>
            </a:r>
            <a:r>
              <a:rPr lang="en-US" sz="2800" dirty="0" smtClean="0"/>
              <a:t>implementation.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That’s why as a </a:t>
            </a:r>
            <a:r>
              <a:rPr lang="en-US" sz="2800" dirty="0"/>
              <a:t>better and easier </a:t>
            </a:r>
            <a:r>
              <a:rPr lang="en-US" sz="2800" dirty="0" smtClean="0"/>
              <a:t>method, the </a:t>
            </a:r>
            <a:r>
              <a:rPr lang="en-US" sz="2800" dirty="0"/>
              <a:t>analytical </a:t>
            </a:r>
            <a:r>
              <a:rPr lang="en-US" sz="2800" dirty="0" smtClean="0"/>
              <a:t>solution of MDRE is utilized which is found </a:t>
            </a:r>
            <a:r>
              <a:rPr lang="en-US" sz="2800" dirty="0"/>
              <a:t>in </a:t>
            </a:r>
            <a:r>
              <a:rPr lang="en-US" sz="2800" dirty="0" smtClean="0"/>
              <a:t>various texts.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458" y="210936"/>
            <a:ext cx="10515600" cy="73231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Simplified SDRE Approach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87899" y="1035380"/>
            <a:ext cx="2884867" cy="366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 time step t=t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, X=X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93" y="1606914"/>
            <a:ext cx="2884867" cy="3225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SDC form: A(x), B(x)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92" y="2132545"/>
            <a:ext cx="2884867" cy="3533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 timespan, </a:t>
            </a:r>
            <a:r>
              <a:rPr lang="en-US" b="1" dirty="0" err="1" smtClean="0">
                <a:solidFill>
                  <a:schemeClr val="tx1"/>
                </a:solidFill>
              </a:rPr>
              <a:t>tspan</a:t>
            </a:r>
            <a:r>
              <a:rPr lang="en-US" b="1" dirty="0" smtClean="0">
                <a:solidFill>
                  <a:schemeClr val="tx1"/>
                </a:solidFill>
              </a:rPr>
              <a:t>=[t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  t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]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891" y="2689042"/>
            <a:ext cx="2884867" cy="33666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tx1"/>
                </a:solidFill>
              </a:rPr>
              <a:t>lqrnss</a:t>
            </a:r>
            <a:endParaRPr lang="en-US" b="1" i="1" baseline="-250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91" y="3216137"/>
            <a:ext cx="2884867" cy="312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Find optimized X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890" y="3744612"/>
            <a:ext cx="2884867" cy="3637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Find control u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890" y="4324163"/>
            <a:ext cx="2884867" cy="41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Define new timespan 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7890" y="4959827"/>
            <a:ext cx="2884867" cy="3841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Define new initial condition 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275786" y="1402334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284372" y="1941270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75776" y="3031887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84371" y="2486245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84371" y="4750694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284371" y="3527742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273627" y="4101592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3788533" y="5505420"/>
            <a:ext cx="1300767" cy="54564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</a:t>
            </a:r>
            <a:r>
              <a:rPr lang="en-US" b="1" baseline="-25000" dirty="0" smtClean="0"/>
              <a:t>2</a:t>
            </a:r>
            <a:r>
              <a:rPr lang="en-US" b="1" dirty="0" smtClean="0"/>
              <a:t>&lt;t</a:t>
            </a:r>
            <a:r>
              <a:rPr lang="en-US" b="1" baseline="-25000" dirty="0"/>
              <a:t>1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4284371" y="5325119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>
            <a:off x="3898003" y="6212489"/>
            <a:ext cx="1081825" cy="36512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en-US" b="1" dirty="0"/>
          </a:p>
        </p:txBody>
      </p:sp>
      <p:sp>
        <p:nvSpPr>
          <p:cNvPr id="22" name="Down Arrow 21"/>
          <p:cNvSpPr/>
          <p:nvPr/>
        </p:nvSpPr>
        <p:spPr>
          <a:xfrm>
            <a:off x="4284368" y="6029486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95339" y="5727424"/>
            <a:ext cx="2002664" cy="10163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206424" y="4026376"/>
            <a:ext cx="3485100" cy="12026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895339" y="2214464"/>
            <a:ext cx="1092551" cy="1938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32610" y="2468103"/>
            <a:ext cx="45394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/>
              <a:t>MATLAB Command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b="1" i="1" dirty="0"/>
              <a:t>[</a:t>
            </a:r>
            <a:r>
              <a:rPr lang="en-US" sz="2400" b="1" i="1" dirty="0" err="1"/>
              <a:t>x,u,K</a:t>
            </a:r>
            <a:r>
              <a:rPr lang="en-US" sz="2400" b="1" i="1" dirty="0"/>
              <a:t>]=</a:t>
            </a:r>
            <a:r>
              <a:rPr lang="en-US" sz="2400" b="1" i="1" dirty="0" err="1"/>
              <a:t>lqrnss</a:t>
            </a:r>
            <a:r>
              <a:rPr lang="en-US" sz="2400" b="1" i="1" dirty="0"/>
              <a:t>(A,B,F,Q,R,x0,tspan)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5872754" y="2715269"/>
            <a:ext cx="785620" cy="3366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Nonlinear Modeling of VSVP-WECS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0557" y="4791242"/>
            <a:ext cx="284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WECS block diagram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94" y="1287888"/>
            <a:ext cx="5146183" cy="33153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494658"/>
            <a:ext cx="55368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WECS </a:t>
            </a:r>
            <a:r>
              <a:rPr lang="en-US" sz="2800" dirty="0"/>
              <a:t>can be divided into </a:t>
            </a:r>
            <a:r>
              <a:rPr lang="en-US" sz="2800" dirty="0" smtClean="0"/>
              <a:t>two groups </a:t>
            </a:r>
            <a:r>
              <a:rPr lang="en-US" sz="2800" dirty="0"/>
              <a:t>in terms </a:t>
            </a:r>
            <a:r>
              <a:rPr lang="en-US" sz="2800" dirty="0" smtClean="0"/>
              <a:t>of physical </a:t>
            </a:r>
            <a:r>
              <a:rPr lang="en-US" sz="2800" dirty="0"/>
              <a:t>nature (electrical and mechanical) and four </a:t>
            </a:r>
            <a:r>
              <a:rPr lang="en-US" sz="2800" dirty="0" smtClean="0"/>
              <a:t>groups in </a:t>
            </a:r>
            <a:r>
              <a:rPr lang="en-US" sz="2800" dirty="0"/>
              <a:t>terms of dynamics (</a:t>
            </a:r>
            <a:r>
              <a:rPr lang="en-US" sz="2800" dirty="0" smtClean="0"/>
              <a:t>aerodynamics, drive train dynamics, generator </a:t>
            </a:r>
            <a:r>
              <a:rPr lang="en-US" sz="2800" dirty="0"/>
              <a:t>dynamics and structural dynamics)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Nonlinear Modeling of VSVP-WECS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94688"/>
            <a:ext cx="4442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Flexible Drive train dynamic model</a:t>
            </a:r>
          </a:p>
          <a:p>
            <a:pPr algn="just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067043"/>
            <a:ext cx="444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Pitch actuator dynamics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65" y="1474496"/>
            <a:ext cx="5801535" cy="3210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65" y="4880916"/>
            <a:ext cx="3219899" cy="8954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4752" y="324785"/>
            <a:ext cx="10515600" cy="897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Outlines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4752" y="1731451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Overview of infinite horizon LQR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Overview </a:t>
            </a:r>
            <a:r>
              <a:rPr lang="en-US" sz="2800" dirty="0"/>
              <a:t>of </a:t>
            </a:r>
            <a:r>
              <a:rPr lang="en-US" sz="2800" dirty="0" smtClean="0"/>
              <a:t>finite </a:t>
            </a:r>
            <a:r>
              <a:rPr lang="en-US" sz="2800" dirty="0"/>
              <a:t>Horizon </a:t>
            </a:r>
            <a:r>
              <a:rPr lang="en-US" sz="2800" dirty="0" smtClean="0"/>
              <a:t>LQR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Overview of </a:t>
            </a:r>
            <a:r>
              <a:rPr lang="en-US" sz="2800" dirty="0" smtClean="0"/>
              <a:t>infinite horizon SDRE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Nonlinear finite horizon regulation via SDRE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Existing SDRE Approach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Simplified SDRE Approach          </a:t>
            </a: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Nonlinear modeling of PMSG based VSVP-WECS</a:t>
            </a: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Simulation results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Conclusions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Nonlinear Modeling of VSVP-WECS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94688"/>
            <a:ext cx="4583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PMSG dynamic model in (</a:t>
            </a:r>
            <a:r>
              <a:rPr lang="en-US" sz="2800" dirty="0" err="1" smtClean="0"/>
              <a:t>d,q</a:t>
            </a:r>
            <a:r>
              <a:rPr lang="en-US" sz="2800" dirty="0" smtClean="0"/>
              <a:t>) axes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448621"/>
            <a:ext cx="444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State vector of VSVP-WECS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28" y="1506347"/>
            <a:ext cx="5706271" cy="2086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30" y="4448621"/>
            <a:ext cx="3315163" cy="409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219207"/>
            <a:ext cx="444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And, control vector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50" y="5266474"/>
            <a:ext cx="2610214" cy="4286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/>
              <a:t>Nonlinear </a:t>
            </a:r>
            <a:r>
              <a:rPr lang="en-US" b="1" dirty="0" smtClean="0"/>
              <a:t>Modeling </a:t>
            </a:r>
            <a:r>
              <a:rPr lang="en-US" b="1" dirty="0"/>
              <a:t>of VSVP-WECS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0156" y="1460560"/>
            <a:ext cx="9994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Nonlinear VSVP-WECS after transforming into SDC form, A(x) and B(x) matrices are found.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6" y="2600219"/>
            <a:ext cx="5022762" cy="2989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85" y="2414667"/>
            <a:ext cx="5254580" cy="33706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/>
              <a:t>Nonlinear </a:t>
            </a:r>
            <a:r>
              <a:rPr lang="en-US" b="1" dirty="0" smtClean="0"/>
              <a:t>Modeling </a:t>
            </a:r>
            <a:r>
              <a:rPr lang="en-US" b="1" dirty="0"/>
              <a:t>of VSVP-WECS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0156" y="1460560"/>
            <a:ext cx="9994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 B(x) matrix will be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6" y="2388273"/>
            <a:ext cx="6207619" cy="2278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70" y="173734"/>
            <a:ext cx="10515600" cy="77930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Simulation Results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16709" y="2113173"/>
            <a:ext cx="553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</a:t>
            </a:r>
            <a:r>
              <a:rPr lang="el-GR" b="1" dirty="0" smtClean="0"/>
              <a:t>ω</a:t>
            </a:r>
            <a:r>
              <a:rPr lang="en-US" b="1" baseline="-25000" dirty="0" smtClean="0"/>
              <a:t>r</a:t>
            </a:r>
            <a:r>
              <a:rPr lang="en-US" b="1" dirty="0" smtClean="0"/>
              <a:t> response with existing SDRE and simplified SDRE</a:t>
            </a:r>
            <a:endParaRPr lang="en-US" b="1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9" y="970930"/>
            <a:ext cx="5864240" cy="3066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94" y="4037646"/>
            <a:ext cx="5250317" cy="2820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710" y="5124657"/>
            <a:ext cx="553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</a:t>
            </a:r>
            <a:r>
              <a:rPr lang="el-GR" b="1" dirty="0" smtClean="0"/>
              <a:t>ω</a:t>
            </a:r>
            <a:r>
              <a:rPr lang="en-US" b="1" baseline="-25000" dirty="0"/>
              <a:t>g</a:t>
            </a:r>
            <a:r>
              <a:rPr lang="en-US" b="1" dirty="0" smtClean="0"/>
              <a:t> response with existing SDRE and simplified SDRE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8509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70" y="173734"/>
            <a:ext cx="10515600" cy="71204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Simulation Results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16709" y="2134640"/>
            <a:ext cx="553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T</a:t>
            </a:r>
            <a:r>
              <a:rPr lang="en-US" b="1" baseline="-25000" dirty="0" smtClean="0"/>
              <a:t>H</a:t>
            </a:r>
            <a:r>
              <a:rPr lang="en-US" b="1" dirty="0" smtClean="0"/>
              <a:t> response with existing SDRE and simplified SDRE</a:t>
            </a:r>
            <a:endParaRPr lang="en-US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516710" y="5124657"/>
            <a:ext cx="553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</a:t>
            </a:r>
            <a:r>
              <a:rPr lang="el-GR" b="1" dirty="0"/>
              <a:t>β</a:t>
            </a:r>
            <a:r>
              <a:rPr lang="en-US" b="1" dirty="0" smtClean="0"/>
              <a:t> response with existing SDRE and simplified SDRE</a:t>
            </a:r>
            <a:endParaRPr lang="en-US" b="1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8" y="975932"/>
            <a:ext cx="5761209" cy="3080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8" y="4056845"/>
            <a:ext cx="5452118" cy="28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70" y="173734"/>
            <a:ext cx="10515600" cy="71470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Simulation Results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16709" y="2170817"/>
            <a:ext cx="553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</a:t>
            </a:r>
            <a:r>
              <a:rPr lang="en-US" b="1" i="1" dirty="0" smtClean="0"/>
              <a:t>i</a:t>
            </a:r>
            <a:r>
              <a:rPr lang="en-US" b="1" i="1" baseline="-25000" dirty="0" smtClean="0"/>
              <a:t>d</a:t>
            </a:r>
            <a:r>
              <a:rPr lang="en-US" b="1" dirty="0" smtClean="0"/>
              <a:t> response with existing SDRE and simplified SDRE</a:t>
            </a:r>
            <a:endParaRPr lang="en-US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516708" y="5242676"/>
            <a:ext cx="553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</a:t>
            </a:r>
            <a:r>
              <a:rPr lang="en-US" b="1" i="1" dirty="0" err="1" smtClean="0"/>
              <a:t>i</a:t>
            </a:r>
            <a:r>
              <a:rPr lang="en-US" b="1" i="1" baseline="-25000" dirty="0" err="1" smtClean="0"/>
              <a:t>q</a:t>
            </a:r>
            <a:r>
              <a:rPr lang="en-US" b="1" dirty="0" smtClean="0"/>
              <a:t> response with existing SDRE and simplified SDRE</a:t>
            </a:r>
            <a:endParaRPr lang="en-US" b="1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8" y="888437"/>
            <a:ext cx="5452118" cy="3108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8" y="3996683"/>
            <a:ext cx="5452118" cy="28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70" y="173734"/>
            <a:ext cx="10515600" cy="702651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Simulation Results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16709" y="2170817"/>
            <a:ext cx="553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Nonlinear optimal controller with existing SDRE</a:t>
            </a:r>
            <a:endParaRPr lang="en-US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516708" y="5166503"/>
            <a:ext cx="553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Nonlinear optimal controller with simplified SDRE</a:t>
            </a:r>
            <a:endParaRPr lang="en-US" b="1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8" y="966537"/>
            <a:ext cx="5452118" cy="296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8" y="3837905"/>
            <a:ext cx="5452118" cy="30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71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9588" y="1596980"/>
            <a:ext cx="106142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This paper proposed a simplified SDRE technique for finite horizon optimal regulation of nonlinear systems.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The main idea is to use the analytical solution of MDRE and associated MATLAB program </a:t>
            </a:r>
            <a:r>
              <a:rPr lang="en-US" sz="2800" b="1" i="1" dirty="0" err="1" smtClean="0"/>
              <a:t>lqrnss</a:t>
            </a:r>
            <a:r>
              <a:rPr lang="en-US" sz="2800" b="1" i="1" dirty="0" smtClean="0"/>
              <a:t> </a:t>
            </a:r>
            <a:r>
              <a:rPr lang="en-US" sz="2800" dirty="0" smtClean="0"/>
              <a:t>at </a:t>
            </a:r>
            <a:r>
              <a:rPr lang="en-US" sz="2800" dirty="0"/>
              <a:t>e</a:t>
            </a:r>
            <a:r>
              <a:rPr lang="en-US" sz="2800" dirty="0" smtClean="0"/>
              <a:t>ach time step instead of using steady-state </a:t>
            </a:r>
            <a:r>
              <a:rPr lang="en-US" sz="2800" dirty="0" err="1" smtClean="0"/>
              <a:t>Riccati</a:t>
            </a:r>
            <a:r>
              <a:rPr lang="en-US" sz="2800" dirty="0" smtClean="0"/>
              <a:t> coefficient. </a:t>
            </a:r>
            <a:endParaRPr lang="en-US" sz="2800" b="1" i="1" dirty="0" smtClean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This method eliminates approximate nature of the solution resulting from existing SDRE and reduces the computational complexities.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The proposed simplified technique is implemented on a nonlinear sixth order VSVP-WECS and compared with the existing approach.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Simulation results validates the effectiveness of the simplified SDRE technique.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612" y="1488141"/>
            <a:ext cx="6400800" cy="3505200"/>
          </a:xfrm>
          <a:ln w="9525">
            <a:noFill/>
          </a:ln>
        </p:spPr>
        <p:txBody>
          <a:bodyPr>
            <a:normAutofit/>
          </a:bodyPr>
          <a:lstStyle/>
          <a:p>
            <a:pPr marL="514350" indent="-514350" algn="ctr"/>
            <a:r>
              <a:rPr lang="en-US" sz="5400" b="1" dirty="0">
                <a:solidFill>
                  <a:schemeClr val="accent2"/>
                </a:solidFill>
                <a:effectLst>
                  <a:outerShdw sx="0" sy="0">
                    <a:srgbClr val="000000"/>
                  </a:outerShdw>
                </a:effectLst>
                <a:latin typeface="Cambria" pitchFamily="18" charset="0"/>
                <a:ea typeface="+mn-ea"/>
                <a:cs typeface="+mn-cs"/>
              </a:rPr>
              <a:t>Thank You</a:t>
            </a:r>
            <a:br>
              <a:rPr lang="en-US" sz="5400" b="1" dirty="0">
                <a:solidFill>
                  <a:schemeClr val="accent2"/>
                </a:solidFill>
                <a:effectLst>
                  <a:outerShdw sx="0" sy="0">
                    <a:srgbClr val="000000"/>
                  </a:outerShdw>
                </a:effectLst>
                <a:latin typeface="Cambria" pitchFamily="18" charset="0"/>
                <a:ea typeface="+mn-ea"/>
                <a:cs typeface="+mn-cs"/>
              </a:rPr>
            </a:br>
            <a:r>
              <a:rPr lang="en-US" sz="5400" b="1" dirty="0">
                <a:solidFill>
                  <a:schemeClr val="accent2"/>
                </a:solidFill>
                <a:effectLst>
                  <a:outerShdw sx="0" sy="0">
                    <a:srgbClr val="000000"/>
                  </a:outerShdw>
                </a:effectLst>
                <a:latin typeface="Cambria" pitchFamily="18" charset="0"/>
                <a:ea typeface="+mn-ea"/>
                <a:cs typeface="+mn-cs"/>
              </a:rPr>
              <a:t>&amp;</a:t>
            </a:r>
            <a:br>
              <a:rPr lang="en-US" sz="5400" b="1" dirty="0">
                <a:solidFill>
                  <a:schemeClr val="accent2"/>
                </a:solidFill>
                <a:effectLst>
                  <a:outerShdw sx="0" sy="0">
                    <a:srgbClr val="000000"/>
                  </a:outerShdw>
                </a:effectLst>
                <a:latin typeface="Cambria" pitchFamily="18" charset="0"/>
                <a:ea typeface="+mn-ea"/>
                <a:cs typeface="+mn-cs"/>
              </a:rPr>
            </a:br>
            <a:r>
              <a:rPr lang="en-US" sz="5400" b="1" dirty="0">
                <a:solidFill>
                  <a:schemeClr val="accent2"/>
                </a:solidFill>
                <a:effectLst>
                  <a:outerShdw sx="0" sy="0">
                    <a:srgbClr val="000000"/>
                  </a:outerShdw>
                </a:effectLst>
                <a:latin typeface="Cambria" pitchFamily="18" charset="0"/>
                <a:ea typeface="+mn-ea"/>
                <a:cs typeface="+mn-cs"/>
              </a:rPr>
              <a:t>Any Questions ?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00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Paper Goal and Contribution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96980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Discusses nonlinear closed loop finite horizon regulation via </a:t>
            </a:r>
            <a:r>
              <a:rPr lang="en-US" sz="2800" i="1" dirty="0" smtClean="0">
                <a:solidFill>
                  <a:srgbClr val="FF0000"/>
                </a:solidFill>
              </a:rPr>
              <a:t>existing state dependent </a:t>
            </a:r>
            <a:r>
              <a:rPr lang="en-US" sz="2800" i="1" dirty="0" err="1" smtClean="0">
                <a:solidFill>
                  <a:srgbClr val="FF0000"/>
                </a:solidFill>
              </a:rPr>
              <a:t>Riccati</a:t>
            </a:r>
            <a:r>
              <a:rPr lang="en-US" sz="2800" i="1" dirty="0" smtClean="0">
                <a:solidFill>
                  <a:srgbClr val="FF0000"/>
                </a:solidFill>
              </a:rPr>
              <a:t> equation (SDRE)</a:t>
            </a:r>
            <a:r>
              <a:rPr lang="en-US" sz="2800" dirty="0" smtClean="0"/>
              <a:t> technique.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Proposes a </a:t>
            </a:r>
            <a:r>
              <a:rPr lang="en-US" sz="2800" i="1" dirty="0" smtClean="0">
                <a:solidFill>
                  <a:srgbClr val="FF0000"/>
                </a:solidFill>
              </a:rPr>
              <a:t>simplified SDRE approach</a:t>
            </a:r>
            <a:r>
              <a:rPr lang="en-US" sz="2800" dirty="0" smtClean="0"/>
              <a:t> for </a:t>
            </a:r>
            <a:r>
              <a:rPr lang="en-US" sz="2800" dirty="0"/>
              <a:t>closed loop finite horizon </a:t>
            </a:r>
            <a:r>
              <a:rPr lang="en-US" sz="2800" dirty="0" smtClean="0"/>
              <a:t>regulation for nonlinear systems.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Presents a complete sixth order nonlinear model of a PMSG based variable speed variable pitch wind energy conversion system (VSVP-WECS).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FF0000"/>
                </a:solidFill>
              </a:rPr>
              <a:t>V</a:t>
            </a:r>
            <a:r>
              <a:rPr lang="en-US" sz="2800" i="1" dirty="0" smtClean="0">
                <a:solidFill>
                  <a:srgbClr val="FF0000"/>
                </a:solidFill>
              </a:rPr>
              <a:t>alidity </a:t>
            </a:r>
            <a:r>
              <a:rPr lang="en-US" sz="2800" i="1" dirty="0">
                <a:solidFill>
                  <a:srgbClr val="FF0000"/>
                </a:solidFill>
              </a:rPr>
              <a:t>of the proposed simplified </a:t>
            </a:r>
            <a:r>
              <a:rPr lang="en-US" sz="2800" i="1" dirty="0" smtClean="0">
                <a:solidFill>
                  <a:srgbClr val="FF0000"/>
                </a:solidFill>
              </a:rPr>
              <a:t>SDRE technique </a:t>
            </a:r>
            <a:r>
              <a:rPr lang="en-US" sz="2800" i="1" dirty="0">
                <a:solidFill>
                  <a:srgbClr val="FF0000"/>
                </a:solidFill>
              </a:rPr>
              <a:t>is illustrated</a:t>
            </a:r>
            <a:r>
              <a:rPr lang="en-US" sz="2800" dirty="0"/>
              <a:t> with finite time optimal regulation of </a:t>
            </a:r>
            <a:r>
              <a:rPr lang="en-US" sz="2800" dirty="0" smtClean="0"/>
              <a:t>a nonlinear</a:t>
            </a:r>
            <a:r>
              <a:rPr lang="en-US" sz="2800" dirty="0"/>
              <a:t>, sixth order model of a </a:t>
            </a:r>
            <a:r>
              <a:rPr lang="en-US" sz="2800" dirty="0" smtClean="0"/>
              <a:t>VSVP-WECS and </a:t>
            </a:r>
            <a:r>
              <a:rPr lang="en-US" sz="2800" i="1" dirty="0" smtClean="0">
                <a:solidFill>
                  <a:srgbClr val="FF0000"/>
                </a:solidFill>
              </a:rPr>
              <a:t>compared with the existing SDRE technique.</a:t>
            </a:r>
          </a:p>
          <a:p>
            <a:pPr algn="just"/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Arrow 11"/>
          <p:cNvSpPr/>
          <p:nvPr/>
        </p:nvSpPr>
        <p:spPr>
          <a:xfrm rot="10800000">
            <a:off x="7029450" y="2784127"/>
            <a:ext cx="1171575" cy="133350"/>
          </a:xfrm>
          <a:prstGeom prst="lef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467F-D59C-47D3-8239-699BD1FA568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76054" y="3541694"/>
            <a:ext cx="2209800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Nonlinear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4950" y="2392799"/>
            <a:ext cx="1714500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Linearized 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025" y="2177356"/>
            <a:ext cx="2295525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Optimal Linear Tech.</a:t>
            </a:r>
          </a:p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 (LQR, LQT,..)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0" y="2514601"/>
            <a:ext cx="167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Linearization </a:t>
            </a:r>
          </a:p>
          <a:p>
            <a:pPr algn="ctr"/>
            <a:endParaRPr lang="en-US" sz="700" b="1" i="1" dirty="0">
              <a:solidFill>
                <a:schemeClr val="tx2">
                  <a:lumMod val="75000"/>
                </a:schemeClr>
              </a:solidFill>
              <a:effectLst>
                <a:outerShdw sx="0" sy="0">
                  <a:srgbClr val="000000"/>
                </a:outerShdw>
              </a:effectLst>
            </a:endParaRPr>
          </a:p>
          <a:p>
            <a:pPr algn="ctr"/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around O.P.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1401" y="4495801"/>
            <a:ext cx="3105149" cy="13849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Optimal Nonlinear Tech.</a:t>
            </a:r>
          </a:p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 (SDRE, ASRE,..)</a:t>
            </a:r>
          </a:p>
        </p:txBody>
      </p:sp>
      <p:sp>
        <p:nvSpPr>
          <p:cNvPr id="4" name="Bent Arrow 3"/>
          <p:cNvSpPr/>
          <p:nvPr/>
        </p:nvSpPr>
        <p:spPr>
          <a:xfrm>
            <a:off x="2809009" y="2784127"/>
            <a:ext cx="2514600" cy="757567"/>
          </a:xfrm>
          <a:prstGeom prst="bentArrow">
            <a:avLst>
              <a:gd name="adj1" fmla="val 10448"/>
              <a:gd name="adj2" fmla="val 11568"/>
              <a:gd name="adj3" fmla="val 25000"/>
              <a:gd name="adj4" fmla="val 4375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V="1">
            <a:off x="2809010" y="4498767"/>
            <a:ext cx="4582391" cy="835232"/>
          </a:xfrm>
          <a:prstGeom prst="bentArrow">
            <a:avLst>
              <a:gd name="adj1" fmla="val 10448"/>
              <a:gd name="adj2" fmla="val 11568"/>
              <a:gd name="adj3" fmla="val 25000"/>
              <a:gd name="adj4" fmla="val 4375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96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96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Overview of Infinite Horizon LQR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4704" y="1640468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linear time varying system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94703" y="2949666"/>
            <a:ext cx="3641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Quadratic performance index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4703" y="4260835"/>
            <a:ext cx="3515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feedback control law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94703" y="5687347"/>
            <a:ext cx="385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Matrix differential </a:t>
            </a:r>
            <a:r>
              <a:rPr lang="en-US" sz="2800" dirty="0" err="1"/>
              <a:t>R</a:t>
            </a:r>
            <a:r>
              <a:rPr lang="en-US" sz="2800" dirty="0" err="1" smtClean="0"/>
              <a:t>iccati</a:t>
            </a:r>
            <a:r>
              <a:rPr lang="en-US" sz="2800" dirty="0" smtClean="0"/>
              <a:t> equation (MDRE)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295950" y="6243533"/>
            <a:ext cx="500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ith final condition</a:t>
            </a:r>
            <a:r>
              <a:rPr lang="en-US" sz="2800" dirty="0" smtClean="0"/>
              <a:t>, 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50" y="1750896"/>
            <a:ext cx="3820058" cy="600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50" y="2809571"/>
            <a:ext cx="6211167" cy="924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50" y="4260835"/>
            <a:ext cx="4353533" cy="457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97" y="5687347"/>
            <a:ext cx="6577803" cy="4258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60" y="6271748"/>
            <a:ext cx="279121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71" y="1991671"/>
            <a:ext cx="5181600" cy="441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01271" y="1378827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effectLst>
                  <a:outerShdw sx="0" sy="0">
                    <a:srgbClr val="000000"/>
                  </a:outerShdw>
                </a:effectLst>
              </a:rPr>
              <a:t>Closed-Loop Optimal Control Implementation: Infinite Final Time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96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Infinite Horizon LQR-Implementation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74177" y="3238574"/>
            <a:ext cx="364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MATLAB Command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074177" y="3851418"/>
            <a:ext cx="3641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tt10"/>
              </a:rPr>
              <a:t>[</a:t>
            </a:r>
            <a:r>
              <a:rPr lang="en-US" sz="2800" dirty="0"/>
              <a:t>K,P,EV]=</a:t>
            </a:r>
            <a:r>
              <a:rPr lang="en-US" sz="2800" dirty="0" err="1">
                <a:solidFill>
                  <a:srgbClr val="FF0000"/>
                </a:solidFill>
              </a:rPr>
              <a:t>lqr</a:t>
            </a:r>
            <a:r>
              <a:rPr lang="en-US" sz="2800" dirty="0"/>
              <a:t>(A,B,Q,R)</a:t>
            </a:r>
          </a:p>
          <a:p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96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Overview of Finite Horizon LQR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4703" y="1476034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linear time varying system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94703" y="2700727"/>
            <a:ext cx="3641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Quadratic performance index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50" y="1584382"/>
            <a:ext cx="3991532" cy="590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32" y="2533959"/>
            <a:ext cx="6658904" cy="14692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4703" y="4246148"/>
            <a:ext cx="3515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feedback control law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50" y="4327074"/>
            <a:ext cx="6392167" cy="4763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50" y="5479575"/>
            <a:ext cx="6662286" cy="4683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4703" y="5470841"/>
            <a:ext cx="385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Matrix differential </a:t>
            </a:r>
            <a:r>
              <a:rPr lang="en-US" sz="2800" dirty="0" err="1"/>
              <a:t>R</a:t>
            </a:r>
            <a:r>
              <a:rPr lang="en-US" sz="2800" dirty="0" err="1" smtClean="0"/>
              <a:t>iccati</a:t>
            </a:r>
            <a:r>
              <a:rPr lang="en-US" sz="2800" dirty="0" smtClean="0"/>
              <a:t> equation (MDRE)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295950" y="5947894"/>
            <a:ext cx="500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ith final condition</a:t>
            </a:r>
            <a:r>
              <a:rPr lang="en-US" sz="2800" dirty="0" smtClean="0"/>
              <a:t>,  </a:t>
            </a:r>
            <a:r>
              <a:rPr lang="en-US" sz="2400" dirty="0" smtClean="0"/>
              <a:t>P(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) = F(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96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/>
              <a:t>Finite Horizon </a:t>
            </a:r>
            <a:r>
              <a:rPr lang="en-US" b="1" dirty="0" smtClean="0"/>
              <a:t>LQR-Implementation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40916" y="1324462"/>
            <a:ext cx="864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sx="0" sy="0">
                    <a:srgbClr val="000000"/>
                  </a:outerShdw>
                </a:effectLst>
              </a:rPr>
              <a:t>Closed-Loop Optimal Control Implementation: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77" y="2006051"/>
            <a:ext cx="4621306" cy="4391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/>
          <p:cNvSpPr/>
          <p:nvPr/>
        </p:nvSpPr>
        <p:spPr>
          <a:xfrm>
            <a:off x="1725705" y="6488668"/>
            <a:ext cx="8713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19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 Annual IEEE INTERNATIONAL CONFERENCE ON ELECTRO INFORMATION TECHNOLOGY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96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Overview of Infinite Horizon-SDRE Regulator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4705" y="1861412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nonlinear system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1862886"/>
            <a:ext cx="3010320" cy="952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4704" y="3138756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SDC representation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2928812"/>
            <a:ext cx="3715268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4704" y="4508433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4703" y="4123452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Infinite horizon cost function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4071276"/>
            <a:ext cx="6045960" cy="86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6157410"/>
            <a:ext cx="6479625" cy="4896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4702" y="6123882"/>
            <a:ext cx="377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Algebraic SDRE (SDARE)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94702" y="5119447"/>
            <a:ext cx="3515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feedback control law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5151783"/>
            <a:ext cx="4310166" cy="5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988</Words>
  <Application>Microsoft Office PowerPoint</Application>
  <PresentationFormat>Widescreen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cmtt10</vt:lpstr>
      <vt:lpstr>NimbusRomNo9L-Regu</vt:lpstr>
      <vt:lpstr>Wingdings</vt:lpstr>
      <vt:lpstr>Office Theme</vt:lpstr>
      <vt:lpstr>PowerPoint Presentation</vt:lpstr>
      <vt:lpstr>PowerPoint Presentation</vt:lpstr>
      <vt:lpstr>Paper Goal and Contribution</vt:lpstr>
      <vt:lpstr>Overview</vt:lpstr>
      <vt:lpstr>Overview of Infinite Horizon LQR</vt:lpstr>
      <vt:lpstr>Infinite Horizon LQR-Implementation</vt:lpstr>
      <vt:lpstr>Overview of Finite Horizon LQR</vt:lpstr>
      <vt:lpstr>Finite Horizon LQR-Implementation</vt:lpstr>
      <vt:lpstr>Overview of Infinite Horizon-SDRE Regulator</vt:lpstr>
      <vt:lpstr>Nonlinear Finite Horizon Regulation via SDRE</vt:lpstr>
      <vt:lpstr>General Solution-Finite Horizon SDRE</vt:lpstr>
      <vt:lpstr>Existing SDRE Approach</vt:lpstr>
      <vt:lpstr>Existing SDRE Approach</vt:lpstr>
      <vt:lpstr>Existing SDRE Approach</vt:lpstr>
      <vt:lpstr>Simplified SDRE Approach </vt:lpstr>
      <vt:lpstr>Simplified SDRE Approach </vt:lpstr>
      <vt:lpstr>Simplified SDRE Approach </vt:lpstr>
      <vt:lpstr>Nonlinear Modeling of VSVP-WECS</vt:lpstr>
      <vt:lpstr>Nonlinear Modeling of VSVP-WECS</vt:lpstr>
      <vt:lpstr>Nonlinear Modeling of VSVP-WECS</vt:lpstr>
      <vt:lpstr>Nonlinear Modeling of VSVP-WECS</vt:lpstr>
      <vt:lpstr>Nonlinear Modeling of VSVP-WECS</vt:lpstr>
      <vt:lpstr>Simulation Results</vt:lpstr>
      <vt:lpstr>Simulation Results</vt:lpstr>
      <vt:lpstr>Simulation Results</vt:lpstr>
      <vt:lpstr>Simulation Results</vt:lpstr>
      <vt:lpstr>Conclusions</vt:lpstr>
      <vt:lpstr>Thank You &amp; Any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59</cp:revision>
  <dcterms:created xsi:type="dcterms:W3CDTF">2019-05-13T23:28:40Z</dcterms:created>
  <dcterms:modified xsi:type="dcterms:W3CDTF">2020-10-09T05:00:49Z</dcterms:modified>
</cp:coreProperties>
</file>