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55A11"/>
    <a:srgbClr val="C8C8C8"/>
    <a:srgbClr val="D9D9D9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4AD76-B57F-42D8-8729-3C277BE15CDF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019B-FE81-49C0-950C-659438193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7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019B-FE81-49C0-950C-659438193A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019B-FE81-49C0-950C-659438193A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1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5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1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4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8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5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C6923-F0AD-4E52-A351-3B01B38856F1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EFAC-F14E-4DF6-8894-F6900D3D1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3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515033"/>
                  </p:ext>
                </p:extLst>
              </p:nvPr>
            </p:nvGraphicFramePr>
            <p:xfrm>
              <a:off x="2742212" y="959361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515033"/>
                  </p:ext>
                </p:extLst>
              </p:nvPr>
            </p:nvGraphicFramePr>
            <p:xfrm>
              <a:off x="2742212" y="959361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20455" t="-8065" r="-1425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84444" t="-8065" r="-129333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27273" t="-8065" r="-818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36364" t="-8065" r="-909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左大括号 5"/>
          <p:cNvSpPr/>
          <p:nvPr/>
        </p:nvSpPr>
        <p:spPr>
          <a:xfrm rot="16200000">
            <a:off x="4695069" y="-560511"/>
            <a:ext cx="125735" cy="4031448"/>
          </a:xfrm>
          <a:prstGeom prst="leftBrace">
            <a:avLst>
              <a:gd name="adj1" fmla="val 8333"/>
              <a:gd name="adj2" fmla="val 50440"/>
            </a:avLst>
          </a:prstGeom>
          <a:ln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686914" y="1580225"/>
                <a:ext cx="192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914" y="1580225"/>
                <a:ext cx="192938" cy="276999"/>
              </a:xfrm>
              <a:prstGeom prst="rect">
                <a:avLst/>
              </a:prstGeom>
              <a:blipFill>
                <a:blip r:embed="rId3"/>
                <a:stretch>
                  <a:fillRect l="-15625" r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225770" y="527885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55A11"/>
                </a:solidFill>
              </a:rPr>
              <a:t>Question</a:t>
            </a:r>
            <a:endParaRPr lang="zh-CN" altLang="en-US" dirty="0">
              <a:solidFill>
                <a:srgbClr val="C55A1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9755" y="527885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B9BD5"/>
                </a:solidFill>
              </a:rPr>
              <a:t>A</a:t>
            </a:r>
            <a:r>
              <a:rPr lang="en-US" altLang="zh-CN" dirty="0" smtClean="0">
                <a:solidFill>
                  <a:srgbClr val="5B9BD5"/>
                </a:solidFill>
              </a:rPr>
              <a:t>nswer</a:t>
            </a:r>
            <a:endParaRPr lang="zh-CN" altLang="en-US" dirty="0">
              <a:solidFill>
                <a:srgbClr val="5B9BD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8789" y="950483"/>
            <a:ext cx="131389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Sequence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 rot="16200000">
            <a:off x="8791612" y="-560511"/>
            <a:ext cx="125735" cy="4031448"/>
          </a:xfrm>
          <a:prstGeom prst="leftBrace">
            <a:avLst>
              <a:gd name="adj1" fmla="val 8333"/>
              <a:gd name="adj2" fmla="val 5044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783457" y="1580225"/>
                <a:ext cx="567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457" y="1580225"/>
                <a:ext cx="567591" cy="276999"/>
              </a:xfrm>
              <a:prstGeom prst="rect">
                <a:avLst/>
              </a:prstGeom>
              <a:blipFill>
                <a:blip r:embed="rId4"/>
                <a:stretch>
                  <a:fillRect l="-9677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73677" y="2664122"/>
                <a:ext cx="10176676" cy="1565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7" y="2664122"/>
                <a:ext cx="10176676" cy="1565237"/>
              </a:xfrm>
              <a:prstGeom prst="rect">
                <a:avLst/>
              </a:prstGeom>
              <a:blipFill>
                <a:blip r:embed="rId5"/>
                <a:stretch>
                  <a:fillRect l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5015391" y="146243"/>
            <a:ext cx="492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SFT </a:t>
            </a:r>
            <a:r>
              <a:rPr lang="zh-CN" altLang="en-US" sz="2000" b="1" dirty="0" smtClean="0"/>
              <a:t>优化目标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958789" y="2115072"/>
            <a:ext cx="1035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目标：在给定问题（</a:t>
            </a:r>
            <a:r>
              <a:rPr lang="en-US" altLang="zh-CN" dirty="0" smtClean="0">
                <a:solidFill>
                  <a:srgbClr val="C55A11"/>
                </a:solidFill>
              </a:rPr>
              <a:t>Question</a:t>
            </a:r>
            <a:r>
              <a:rPr lang="zh-CN" altLang="en-US" dirty="0" smtClean="0"/>
              <a:t>）的前提下，使得模型产生该回答序列（</a:t>
            </a:r>
            <a:r>
              <a:rPr lang="en-US" altLang="zh-CN" dirty="0" smtClean="0">
                <a:solidFill>
                  <a:srgbClr val="5B9BD5"/>
                </a:solidFill>
              </a:rPr>
              <a:t>Answer</a:t>
            </a:r>
            <a:r>
              <a:rPr lang="zh-CN" altLang="en-US" dirty="0" smtClean="0"/>
              <a:t>）的</a:t>
            </a:r>
            <a:r>
              <a:rPr lang="zh-CN" altLang="en-US" b="1" dirty="0" smtClean="0"/>
              <a:t>概率最大化</a:t>
            </a:r>
            <a:r>
              <a:rPr lang="zh-CN" altLang="en-US" dirty="0" smtClean="0"/>
              <a:t>，即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58789" y="4293148"/>
            <a:ext cx="450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其中，（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）式等价于 ：</a:t>
            </a:r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402672" y="4756021"/>
                <a:ext cx="10360241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endChr m:val="|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zh-CN" altLang="en-US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endChr m:val="|"/>
                                <m:ctrlPr>
                                  <a:rPr lang="en-US" altLang="zh-CN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zh-CN" alt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zh-CN" alt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</m:func>
                      </m:e>
                    </m:nary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72" y="4756021"/>
                <a:ext cx="10360241" cy="536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96121" y="5403995"/>
                <a:ext cx="10514030" cy="154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 smtClean="0"/>
                  <a:t>）式即我们最后的优化目标，转化为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的形式（损失最小化），我们的最终目标即：</a:t>
                </a:r>
                <a:endParaRPr lang="en-US" altLang="zh-CN" dirty="0" smtClean="0"/>
              </a:p>
              <a:p>
                <a:pPr algn="r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zh-CN" altLang="en-US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endChr m:val="|"/>
                                <m:ctrlP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altLang="zh-CN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</m:t>
                            </m:r>
                            <m:r>
                              <a:rPr lang="zh-CN" alt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zh-CN" altLang="en-US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21" y="5403995"/>
                <a:ext cx="10514030" cy="1548052"/>
              </a:xfrm>
              <a:prstGeom prst="rect">
                <a:avLst/>
              </a:prstGeom>
              <a:blipFill>
                <a:blip r:embed="rId7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9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962542"/>
                  </p:ext>
                </p:extLst>
              </p:nvPr>
            </p:nvGraphicFramePr>
            <p:xfrm>
              <a:off x="1694633" y="1119162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962542"/>
                  </p:ext>
                </p:extLst>
              </p:nvPr>
            </p:nvGraphicFramePr>
            <p:xfrm>
              <a:off x="1694633" y="1119162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20455" t="-8065" r="-1425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84444" t="-8065" r="-129333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27273" t="-8065" r="-818182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36364" t="-8065" r="-9091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631644" y="618441"/>
                <a:ext cx="192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44" y="618441"/>
                <a:ext cx="19293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524497" y="572275"/>
            <a:ext cx="108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55A11"/>
                </a:solidFill>
              </a:rPr>
              <a:t>Question</a:t>
            </a:r>
            <a:endParaRPr lang="zh-CN" altLang="en-US" dirty="0">
              <a:solidFill>
                <a:srgbClr val="C55A1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84586" y="572275"/>
            <a:ext cx="95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B9BD5"/>
                </a:solidFill>
              </a:rPr>
              <a:t>A</a:t>
            </a:r>
            <a:r>
              <a:rPr lang="en-US" altLang="zh-CN" dirty="0" smtClean="0">
                <a:solidFill>
                  <a:srgbClr val="5B9BD5"/>
                </a:solidFill>
              </a:rPr>
              <a:t>nswer</a:t>
            </a:r>
            <a:endParaRPr lang="zh-CN" altLang="en-US" dirty="0">
              <a:solidFill>
                <a:srgbClr val="5B9BD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3160" y="1110284"/>
            <a:ext cx="131389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Sequence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677174" y="602626"/>
                <a:ext cx="567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74" y="602626"/>
                <a:ext cx="567591" cy="276999"/>
              </a:xfrm>
              <a:prstGeom prst="rect">
                <a:avLst/>
              </a:prstGeom>
              <a:blipFill>
                <a:blip r:embed="rId4"/>
                <a:stretch>
                  <a:fillRect l="-9677" r="-107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107185" y="146243"/>
            <a:ext cx="733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SFT </a:t>
            </a:r>
            <a:r>
              <a:rPr lang="zh-CN" altLang="en-US" sz="2000" b="1" dirty="0" smtClean="0"/>
              <a:t>损失函数实施层面</a:t>
            </a:r>
            <a:r>
              <a:rPr lang="en-US" altLang="zh-CN" sz="2000" b="1" dirty="0" smtClean="0"/>
              <a:t>——</a:t>
            </a:r>
            <a:r>
              <a:rPr lang="zh-CN" altLang="en-US" sz="2000" b="1" dirty="0"/>
              <a:t>实际</a:t>
            </a:r>
            <a:r>
              <a:rPr lang="zh-CN" altLang="en-US" sz="2000" b="1" dirty="0" smtClean="0"/>
              <a:t>计算方式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矩阵运算思想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06530" y="5292654"/>
            <a:ext cx="184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Answer_Mask</a:t>
            </a:r>
            <a:endParaRPr lang="zh-CN" altLang="en-US" b="1" dirty="0"/>
          </a:p>
        </p:txBody>
      </p:sp>
      <p:sp>
        <p:nvSpPr>
          <p:cNvPr id="3" name="下箭头 2"/>
          <p:cNvSpPr/>
          <p:nvPr/>
        </p:nvSpPr>
        <p:spPr>
          <a:xfrm>
            <a:off x="2596696" y="1552216"/>
            <a:ext cx="340301" cy="610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6997" y="1583725"/>
            <a:ext cx="6020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Model inference</a:t>
            </a:r>
            <a:r>
              <a:rPr lang="en-US" altLang="zh-CN" sz="1200" dirty="0" smtClean="0"/>
              <a:t>: which is a transformer architecture, just </a:t>
            </a:r>
            <a:r>
              <a:rPr lang="en-US" altLang="zh-CN" sz="1200" dirty="0"/>
              <a:t>predict next token one by one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【</a:t>
            </a:r>
            <a:r>
              <a:rPr lang="zh-CN" altLang="en-US" sz="1200" dirty="0" smtClean="0">
                <a:solidFill>
                  <a:srgbClr val="FF0000"/>
                </a:solidFill>
              </a:rPr>
              <a:t>本质就是预测下一个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token】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694632" y="2128881"/>
                <a:ext cx="7640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Get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Logits</a:t>
                </a:r>
                <a:r>
                  <a:rPr lang="en-US" altLang="zh-CN" dirty="0" smtClean="0"/>
                  <a:t> for each token in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olidFill>
                      <a:srgbClr val="C55A11"/>
                    </a:solidFill>
                  </a:rPr>
                  <a:t>Question</a:t>
                </a:r>
                <a:r>
                  <a:rPr lang="en-US" altLang="zh-CN" dirty="0" smtClean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CN" dirty="0" smtClean="0"/>
                  <a:t> (</a:t>
                </a:r>
                <a:r>
                  <a:rPr lang="zh-CN" altLang="en-US" dirty="0" smtClean="0"/>
                  <a:t>具体是</a:t>
                </a:r>
                <a:r>
                  <a:rPr lang="en-US" altLang="zh-CN" dirty="0" smtClean="0">
                    <a:solidFill>
                      <a:srgbClr val="5B9BD5"/>
                    </a:solidFill>
                  </a:rPr>
                  <a:t>Answer</a:t>
                </a:r>
                <a:r>
                  <a:rPr lang="en-US" altLang="zh-CN" dirty="0" smtClean="0"/>
                  <a:t>[:-1])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632" y="2128881"/>
                <a:ext cx="7640669" cy="369332"/>
              </a:xfrm>
              <a:prstGeom prst="rect">
                <a:avLst/>
              </a:prstGeom>
              <a:blipFill>
                <a:blip r:embed="rId5"/>
                <a:stretch>
                  <a:fillRect l="-7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2608833" y="2524571"/>
            <a:ext cx="319100" cy="1957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1900" y="2645800"/>
                <a:ext cx="69245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func>
                        <m:func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each</m:t>
                          </m:r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token</m:t>
                          </m:r>
                          <m: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calculate</m:t>
                          </m:r>
                          <m: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corresponding</m:t>
                          </m:r>
                          <m: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zh-CN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00" y="2645800"/>
                <a:ext cx="6924583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下箭头 25"/>
          <p:cNvSpPr/>
          <p:nvPr/>
        </p:nvSpPr>
        <p:spPr>
          <a:xfrm>
            <a:off x="2618590" y="5745355"/>
            <a:ext cx="319100" cy="59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 rot="16200000">
            <a:off x="3641081" y="-1004842"/>
            <a:ext cx="138553" cy="4031450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7737622" y="-1012181"/>
            <a:ext cx="138553" cy="4031450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13913"/>
                  </p:ext>
                </p:extLst>
              </p:nvPr>
            </p:nvGraphicFramePr>
            <p:xfrm>
              <a:off x="3249219" y="3749877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13913"/>
                  </p:ext>
                </p:extLst>
              </p:nvPr>
            </p:nvGraphicFramePr>
            <p:xfrm>
              <a:off x="3249219" y="3749877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2222" t="-8197" r="-277555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6818" t="-8197" r="-273863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20455" t="-8197" r="-14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84444" t="-8197" r="-12933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127273" t="-8197" r="-81818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936364" t="-8197" r="-909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3639837" y="3505231"/>
            <a:ext cx="0" cy="2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937239" y="3505231"/>
            <a:ext cx="0" cy="2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9080160" y="3505231"/>
            <a:ext cx="0" cy="2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1237643" y="3496353"/>
            <a:ext cx="0" cy="2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739619" y="3505231"/>
            <a:ext cx="0" cy="2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470329" y="3505231"/>
            <a:ext cx="0" cy="2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9212976"/>
                  </p:ext>
                </p:extLst>
              </p:nvPr>
            </p:nvGraphicFramePr>
            <p:xfrm>
              <a:off x="3514561" y="3134391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9212976"/>
                  </p:ext>
                </p:extLst>
              </p:nvPr>
            </p:nvGraphicFramePr>
            <p:xfrm>
              <a:off x="3514561" y="3134391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2273" t="-8065" r="-2943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8065" r="-277777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418182" t="-8065" r="-152727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518182" t="-8065" r="-142727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582222" t="-8065" r="-129555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2125000" t="-8065" r="-82045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2934091" t="-8065" r="-11364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圆角矩形 48"/>
          <p:cNvSpPr/>
          <p:nvPr/>
        </p:nvSpPr>
        <p:spPr>
          <a:xfrm>
            <a:off x="3045033" y="3054736"/>
            <a:ext cx="8872731" cy="11719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96222"/>
              </p:ext>
            </p:extLst>
          </p:nvPr>
        </p:nvGraphicFramePr>
        <p:xfrm>
          <a:off x="3514561" y="4610276"/>
          <a:ext cx="7857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241288109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486704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55758895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292181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82972802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74876699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2172337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7488490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4916419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20421938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8576267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3050573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086866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26482492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03562222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25175134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056368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79306082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9794690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8135224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0257550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7147627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29395913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495694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940349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7119937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43720712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39824281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591813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426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457237" y="4649245"/>
                <a:ext cx="417459" cy="292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237" y="4649245"/>
                <a:ext cx="417459" cy="292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3736210" y="4658123"/>
                <a:ext cx="417459" cy="300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210" y="4658123"/>
                <a:ext cx="417459" cy="300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7243843" y="4668570"/>
                <a:ext cx="417459" cy="300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843" y="4668570"/>
                <a:ext cx="417459" cy="3002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7515933" y="4670253"/>
                <a:ext cx="417459" cy="300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33" y="4670253"/>
                <a:ext cx="417459" cy="3002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1020035" y="4663150"/>
                <a:ext cx="417459" cy="300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035" y="4663150"/>
                <a:ext cx="417459" cy="3002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2778140" y="4604530"/>
                <a:ext cx="633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40" y="4604530"/>
                <a:ext cx="633507" cy="369332"/>
              </a:xfrm>
              <a:prstGeom prst="rect">
                <a:avLst/>
              </a:prstGeom>
              <a:blipFill>
                <a:blip r:embed="rId14"/>
                <a:stretch>
                  <a:fillRect l="-8654" t="-8197" r="-288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55895"/>
              </p:ext>
            </p:extLst>
          </p:nvPr>
        </p:nvGraphicFramePr>
        <p:xfrm>
          <a:off x="3514560" y="5270302"/>
          <a:ext cx="7857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241288109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486704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55758895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292181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82972802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74876699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2172337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7488490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4916419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20421938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8576267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3050573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086866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26482492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03562222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25175134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056368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79306082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9794690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8135224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0257550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7147627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29395913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495694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940349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7119937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43720712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39824281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591813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042692"/>
                  </a:ext>
                </a:extLst>
              </a:tr>
            </a:tbl>
          </a:graphicData>
        </a:graphic>
      </p:graphicFrame>
      <p:sp>
        <p:nvSpPr>
          <p:cNvPr id="59" name="流程图: 汇总连接 58"/>
          <p:cNvSpPr/>
          <p:nvPr/>
        </p:nvSpPr>
        <p:spPr>
          <a:xfrm>
            <a:off x="7197804" y="4996978"/>
            <a:ext cx="230820" cy="214736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003283" y="5791299"/>
            <a:ext cx="322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Sum() / </a:t>
            </a:r>
            <a:r>
              <a:rPr lang="en-US" altLang="zh-CN" dirty="0" err="1" smtClean="0"/>
              <a:t>Answer_Mask.sum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即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433205" y="6430101"/>
            <a:ext cx="741463" cy="38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62" name="右箭头 61"/>
          <p:cNvSpPr/>
          <p:nvPr/>
        </p:nvSpPr>
        <p:spPr>
          <a:xfrm>
            <a:off x="3435646" y="6512420"/>
            <a:ext cx="470516" cy="236514"/>
          </a:xfrm>
          <a:prstGeom prst="rightArrow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3990501" y="6482986"/>
            <a:ext cx="394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</a:rPr>
              <a:t>后面的交给梯度下降算法（如 </a:t>
            </a:r>
            <a:r>
              <a:rPr lang="en-US" altLang="zh-CN" sz="1200" dirty="0" err="1" smtClean="0">
                <a:solidFill>
                  <a:schemeClr val="bg1">
                    <a:lumMod val="65000"/>
                  </a:schemeClr>
                </a:solidFill>
              </a:rPr>
              <a:t>AdamW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</a:rPr>
              <a:t>）进行参数优化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3990501" y="5783800"/>
                <a:ext cx="6096000" cy="4012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0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zh-CN" altLang="en-US" sz="1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endChr m:val="|"/>
                                  <m:ctrlPr>
                                    <a:rPr lang="en-US" altLang="zh-CN" sz="1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CN" sz="1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altLang="zh-CN" sz="1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1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1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01" y="5783800"/>
                <a:ext cx="6096000" cy="401264"/>
              </a:xfrm>
              <a:prstGeom prst="rect">
                <a:avLst/>
              </a:prstGeom>
              <a:blipFill>
                <a:blip r:embed="rId15"/>
                <a:stretch>
                  <a:fillRect t="-130303" b="-19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555547"/>
                  </p:ext>
                </p:extLst>
              </p:nvPr>
            </p:nvGraphicFramePr>
            <p:xfrm>
              <a:off x="1694633" y="1891518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555547"/>
                  </p:ext>
                </p:extLst>
              </p:nvPr>
            </p:nvGraphicFramePr>
            <p:xfrm>
              <a:off x="1694633" y="1891518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20455" t="-8065" r="-1425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84444" t="-8065" r="-129333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27273" t="-8065" r="-818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36364" t="-8065" r="-909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631644" y="1390797"/>
                <a:ext cx="192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44" y="1390797"/>
                <a:ext cx="192938" cy="276999"/>
              </a:xfrm>
              <a:prstGeom prst="rect">
                <a:avLst/>
              </a:prstGeom>
              <a:blipFill>
                <a:blip r:embed="rId4"/>
                <a:stretch>
                  <a:fillRect l="-16129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524497" y="1344631"/>
            <a:ext cx="108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55A11"/>
                </a:solidFill>
              </a:rPr>
              <a:t>Question</a:t>
            </a:r>
            <a:endParaRPr lang="zh-CN" altLang="en-US" dirty="0">
              <a:solidFill>
                <a:srgbClr val="C55A1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84586" y="1344631"/>
            <a:ext cx="95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B9BD5"/>
                </a:solidFill>
              </a:rPr>
              <a:t>A</a:t>
            </a:r>
            <a:r>
              <a:rPr lang="en-US" altLang="zh-CN" dirty="0" smtClean="0">
                <a:solidFill>
                  <a:srgbClr val="5B9BD5"/>
                </a:solidFill>
              </a:rPr>
              <a:t>nswer</a:t>
            </a:r>
            <a:endParaRPr lang="zh-CN" altLang="en-US" dirty="0">
              <a:solidFill>
                <a:srgbClr val="5B9BD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7447" y="1891518"/>
            <a:ext cx="131389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Sequence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677174" y="1374982"/>
                <a:ext cx="567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74" y="1374982"/>
                <a:ext cx="567591" cy="276999"/>
              </a:xfrm>
              <a:prstGeom prst="rect">
                <a:avLst/>
              </a:prstGeom>
              <a:blipFill>
                <a:blip r:embed="rId5"/>
                <a:stretch>
                  <a:fillRect l="-9677" r="-107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107185" y="146243"/>
            <a:ext cx="733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SFT </a:t>
            </a:r>
            <a:r>
              <a:rPr lang="zh-CN" altLang="en-US" sz="2000" b="1" dirty="0" smtClean="0"/>
              <a:t>损失函数实施层面</a:t>
            </a:r>
            <a:r>
              <a:rPr lang="en-US" altLang="zh-CN" sz="2000" b="1" dirty="0" smtClean="0"/>
              <a:t>——</a:t>
            </a:r>
            <a:r>
              <a:rPr lang="zh-CN" altLang="en-US" sz="2000" b="1" dirty="0"/>
              <a:t>实际</a:t>
            </a:r>
            <a:r>
              <a:rPr lang="zh-CN" altLang="en-US" sz="2000" b="1" dirty="0" smtClean="0"/>
              <a:t>计算方式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矩阵运算思想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2" name="右大括号 1"/>
          <p:cNvSpPr/>
          <p:nvPr/>
        </p:nvSpPr>
        <p:spPr>
          <a:xfrm rot="16200000">
            <a:off x="3641081" y="-232486"/>
            <a:ext cx="138553" cy="4031450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16200000">
            <a:off x="7737622" y="-239825"/>
            <a:ext cx="138553" cy="4031450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078027" y="756079"/>
            <a:ext cx="294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推广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到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Batch_Size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&gt; 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711138" y="1864883"/>
            <a:ext cx="1051775" cy="370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45" name="右箭头 44"/>
          <p:cNvSpPr/>
          <p:nvPr/>
        </p:nvSpPr>
        <p:spPr>
          <a:xfrm>
            <a:off x="10058256" y="1940924"/>
            <a:ext cx="470516" cy="236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5387239" y="2376318"/>
            <a:ext cx="807867" cy="1340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765668"/>
                  </p:ext>
                </p:extLst>
              </p:nvPr>
            </p:nvGraphicFramePr>
            <p:xfrm>
              <a:off x="1694633" y="4243067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765668"/>
                  </p:ext>
                </p:extLst>
              </p:nvPr>
            </p:nvGraphicFramePr>
            <p:xfrm>
              <a:off x="1694633" y="4243067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520455" t="-8197" r="-14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584444" t="-8197" r="-12933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127273" t="-8197" r="-81818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734091" t="-8197" r="-21136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631644" y="3742346"/>
                <a:ext cx="192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44" y="3742346"/>
                <a:ext cx="192938" cy="276999"/>
              </a:xfrm>
              <a:prstGeom prst="rect">
                <a:avLst/>
              </a:prstGeom>
              <a:blipFill>
                <a:blip r:embed="rId7"/>
                <a:stretch>
                  <a:fillRect l="-16129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/>
          <p:cNvSpPr txBox="1"/>
          <p:nvPr/>
        </p:nvSpPr>
        <p:spPr>
          <a:xfrm>
            <a:off x="2524497" y="3696180"/>
            <a:ext cx="108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55A11"/>
                </a:solidFill>
              </a:rPr>
              <a:t>Question</a:t>
            </a:r>
            <a:endParaRPr lang="zh-CN" altLang="en-US" dirty="0">
              <a:solidFill>
                <a:srgbClr val="C55A1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784586" y="3696180"/>
            <a:ext cx="95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B9BD5"/>
                </a:solidFill>
              </a:rPr>
              <a:t>A</a:t>
            </a:r>
            <a:r>
              <a:rPr lang="en-US" altLang="zh-CN" dirty="0" smtClean="0">
                <a:solidFill>
                  <a:srgbClr val="5B9BD5"/>
                </a:solidFill>
              </a:rPr>
              <a:t>nswer</a:t>
            </a:r>
            <a:endParaRPr lang="zh-CN" altLang="en-US" dirty="0">
              <a:solidFill>
                <a:srgbClr val="5B9BD5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57446" y="4243067"/>
            <a:ext cx="14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Sequence-1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677174" y="3726531"/>
                <a:ext cx="567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74" y="3726531"/>
                <a:ext cx="567591" cy="276999"/>
              </a:xfrm>
              <a:prstGeom prst="rect">
                <a:avLst/>
              </a:prstGeom>
              <a:blipFill>
                <a:blip r:embed="rId8"/>
                <a:stretch>
                  <a:fillRect l="-9677" r="-1075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右大括号 66"/>
          <p:cNvSpPr/>
          <p:nvPr/>
        </p:nvSpPr>
        <p:spPr>
          <a:xfrm rot="16200000">
            <a:off x="3641081" y="2119063"/>
            <a:ext cx="138553" cy="4031450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大括号 67"/>
          <p:cNvSpPr/>
          <p:nvPr/>
        </p:nvSpPr>
        <p:spPr>
          <a:xfrm rot="16200000">
            <a:off x="7461849" y="2387496"/>
            <a:ext cx="144644" cy="3485994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表格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675938"/>
                  </p:ext>
                </p:extLst>
              </p:nvPr>
            </p:nvGraphicFramePr>
            <p:xfrm>
              <a:off x="1694633" y="5298098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表格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675938"/>
                  </p:ext>
                </p:extLst>
              </p:nvPr>
            </p:nvGraphicFramePr>
            <p:xfrm>
              <a:off x="1694633" y="5298098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1318182" t="-8197" r="-162727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1386667" t="-8197" r="-14911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36364" t="-8197" r="-909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3365312" y="4797377"/>
                <a:ext cx="192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12" y="4797377"/>
                <a:ext cx="192938" cy="276999"/>
              </a:xfrm>
              <a:prstGeom prst="rect">
                <a:avLst/>
              </a:prstGeom>
              <a:blipFill>
                <a:blip r:embed="rId10"/>
                <a:stretch>
                  <a:fillRect l="-15625" r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2258165" y="4751211"/>
            <a:ext cx="108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55A11"/>
                </a:solidFill>
              </a:rPr>
              <a:t>Question</a:t>
            </a:r>
            <a:endParaRPr lang="zh-CN" altLang="en-US" dirty="0">
              <a:solidFill>
                <a:srgbClr val="C55A1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562642" y="4751211"/>
            <a:ext cx="95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B9BD5"/>
                </a:solidFill>
              </a:rPr>
              <a:t>A</a:t>
            </a:r>
            <a:r>
              <a:rPr lang="en-US" altLang="zh-CN" dirty="0" smtClean="0">
                <a:solidFill>
                  <a:srgbClr val="5B9BD5"/>
                </a:solidFill>
              </a:rPr>
              <a:t>nswer</a:t>
            </a:r>
            <a:endParaRPr lang="zh-CN" altLang="en-US" dirty="0">
              <a:solidFill>
                <a:srgbClr val="5B9B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455230" y="4781562"/>
                <a:ext cx="567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30" y="4781562"/>
                <a:ext cx="567591" cy="276999"/>
              </a:xfrm>
              <a:prstGeom prst="rect">
                <a:avLst/>
              </a:prstGeom>
              <a:blipFill>
                <a:blip r:embed="rId11"/>
                <a:stretch>
                  <a:fillRect l="-9677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右大括号 75"/>
          <p:cNvSpPr/>
          <p:nvPr/>
        </p:nvSpPr>
        <p:spPr>
          <a:xfrm rot="16200000">
            <a:off x="3378429" y="3436746"/>
            <a:ext cx="131215" cy="3498807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大括号 76"/>
          <p:cNvSpPr/>
          <p:nvPr/>
        </p:nvSpPr>
        <p:spPr>
          <a:xfrm rot="16200000">
            <a:off x="7490965" y="2904456"/>
            <a:ext cx="122912" cy="4540407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291960" y="5251757"/>
            <a:ext cx="148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Sequence-2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91960" y="5824724"/>
            <a:ext cx="123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0414410"/>
                  </p:ext>
                </p:extLst>
              </p:nvPr>
            </p:nvGraphicFramePr>
            <p:xfrm>
              <a:off x="1694633" y="6371611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kumimoji="0" lang="en-US" altLang="zh-CN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0414410"/>
                  </p:ext>
                </p:extLst>
              </p:nvPr>
            </p:nvGraphicFramePr>
            <p:xfrm>
              <a:off x="1694633" y="6371611"/>
              <a:ext cx="812799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">
                      <a:extLst>
                        <a:ext uri="{9D8B030D-6E8A-4147-A177-3AD203B41FA5}">
                          <a16:colId xmlns:a16="http://schemas.microsoft.com/office/drawing/2014/main" val="241288109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4867049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5758895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02921811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82972802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4876699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2172337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7488490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54916419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042193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68576267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3050573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0868667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64824925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035622220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51751343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98056368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79306082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9794690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28135224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102575507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1371476278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29395913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41495694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9403490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711993779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3437207124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398242811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591813412"/>
                        </a:ext>
                      </a:extLst>
                    </a:gridCol>
                    <a:gridCol w="270933">
                      <a:extLst>
                        <a:ext uri="{9D8B030D-6E8A-4147-A177-3AD203B41FA5}">
                          <a16:colId xmlns:a16="http://schemas.microsoft.com/office/drawing/2014/main" val="29501445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782222" t="-8065" r="-109555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1925000" t="-8065" r="-102045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.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2573333" t="-8065" r="-304444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zh-CN" alt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0426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4048893" y="5870890"/>
                <a:ext cx="192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93" y="5870890"/>
                <a:ext cx="192938" cy="276999"/>
              </a:xfrm>
              <a:prstGeom prst="rect">
                <a:avLst/>
              </a:prstGeom>
              <a:blipFill>
                <a:blip r:embed="rId13"/>
                <a:stretch>
                  <a:fillRect l="-15625" r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/>
          <p:cNvSpPr txBox="1"/>
          <p:nvPr/>
        </p:nvSpPr>
        <p:spPr>
          <a:xfrm>
            <a:off x="2941746" y="5824724"/>
            <a:ext cx="108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55A11"/>
                </a:solidFill>
              </a:rPr>
              <a:t>Question</a:t>
            </a:r>
            <a:endParaRPr lang="zh-CN" altLang="en-US" dirty="0">
              <a:solidFill>
                <a:srgbClr val="C55A1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210718" y="5824724"/>
            <a:ext cx="95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B9BD5"/>
                </a:solidFill>
              </a:rPr>
              <a:t>A</a:t>
            </a:r>
            <a:r>
              <a:rPr lang="en-US" altLang="zh-CN" dirty="0" smtClean="0">
                <a:solidFill>
                  <a:srgbClr val="5B9BD5"/>
                </a:solidFill>
              </a:rPr>
              <a:t>nswer</a:t>
            </a:r>
            <a:endParaRPr lang="zh-CN" altLang="en-US" dirty="0">
              <a:solidFill>
                <a:srgbClr val="5B9B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8103306" y="5855075"/>
                <a:ext cx="567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306" y="5855075"/>
                <a:ext cx="567591" cy="276999"/>
              </a:xfrm>
              <a:prstGeom prst="rect">
                <a:avLst/>
              </a:prstGeom>
              <a:blipFill>
                <a:blip r:embed="rId14"/>
                <a:stretch>
                  <a:fillRect l="-9677" r="-1075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右大括号 83"/>
          <p:cNvSpPr/>
          <p:nvPr/>
        </p:nvSpPr>
        <p:spPr>
          <a:xfrm rot="16200000">
            <a:off x="4031844" y="3831026"/>
            <a:ext cx="164914" cy="4839334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大括号 84"/>
          <p:cNvSpPr/>
          <p:nvPr/>
        </p:nvSpPr>
        <p:spPr>
          <a:xfrm rot="16200000">
            <a:off x="7740307" y="5042523"/>
            <a:ext cx="122914" cy="2411301"/>
          </a:xfrm>
          <a:prstGeom prst="rightBrace">
            <a:avLst>
              <a:gd name="adj1" fmla="val 8333"/>
              <a:gd name="adj2" fmla="val 50285"/>
            </a:avLst>
          </a:prstGeom>
          <a:ln w="127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291960" y="6325270"/>
            <a:ext cx="148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Sequence-n</a:t>
            </a:r>
            <a:endParaRPr lang="zh-CN" altLang="en-US" b="1" dirty="0"/>
          </a:p>
        </p:txBody>
      </p:sp>
      <p:sp>
        <p:nvSpPr>
          <p:cNvPr id="87" name="矩形 86"/>
          <p:cNvSpPr/>
          <p:nvPr/>
        </p:nvSpPr>
        <p:spPr>
          <a:xfrm>
            <a:off x="11004246" y="5275325"/>
            <a:ext cx="1051775" cy="370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88" name="右箭头 87"/>
          <p:cNvSpPr/>
          <p:nvPr/>
        </p:nvSpPr>
        <p:spPr>
          <a:xfrm>
            <a:off x="10351364" y="5351366"/>
            <a:ext cx="470516" cy="236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10058403" y="4358936"/>
            <a:ext cx="186431" cy="2254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36091" y="289115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多</a:t>
            </a:r>
            <a:r>
              <a:rPr lang="en-US" altLang="zh-CN" b="1" dirty="0"/>
              <a:t>Batch</a:t>
            </a:r>
            <a:endParaRPr lang="zh-CN" altLang="en-US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37163"/>
              </p:ext>
            </p:extLst>
          </p:nvPr>
        </p:nvGraphicFramePr>
        <p:xfrm>
          <a:off x="10329006" y="3544560"/>
          <a:ext cx="2709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355648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3982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603009" y="3579005"/>
            <a:ext cx="260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表示填充</a:t>
            </a:r>
            <a:r>
              <a:rPr lang="en-US" altLang="zh-CN" sz="1200" dirty="0" smtClean="0"/>
              <a:t>(Pad) token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284080" y="3766442"/>
            <a:ext cx="9726863" cy="3056046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41" y="1428471"/>
            <a:ext cx="8907118" cy="400105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537" y="1526404"/>
            <a:ext cx="21526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1014</Words>
  <Application>Microsoft Office PowerPoint</Application>
  <PresentationFormat>宽屏</PresentationFormat>
  <Paragraphs>238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Midea</dc:creator>
  <cp:lastModifiedBy>Midea</cp:lastModifiedBy>
  <cp:revision>29</cp:revision>
  <dcterms:created xsi:type="dcterms:W3CDTF">2024-08-19T04:02:30Z</dcterms:created>
  <dcterms:modified xsi:type="dcterms:W3CDTF">2024-08-23T09:33:42Z</dcterms:modified>
</cp:coreProperties>
</file>