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sldIdLst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36B85-BD0D-4821-A49B-368C0A359CA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FE4F9-F08F-4BDC-8E4B-6849961D79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5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☆☆</a:t>
            </a:r>
            <a:r>
              <a:rPr lang="zh-CN" altLang="en-US" sz="2200" b="0" dirty="0">
                <a:solidFill>
                  <a:sysClr val="windowText" lastClr="000000"/>
                </a:solidFill>
                <a:latin typeface="Helvetica Neue"/>
                <a:ea typeface="微软雅黑" panose="020B0503020204020204" charset="-122"/>
              </a:rPr>
              <a:t>标记为重点关注事项，请认真仔细填写，谢谢</a:t>
            </a:r>
            <a:r>
              <a:rPr lang="en-US" altLang="zh-CN" sz="2200" b="0" dirty="0">
                <a:solidFill>
                  <a:sysClr val="windowText" lastClr="000000"/>
                </a:solidFill>
                <a:latin typeface="Helvetica Neue"/>
                <a:ea typeface="微软雅黑" panose="020B0503020204020204" charset="-122"/>
              </a:rPr>
              <a:t>~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EF68395-2EB2-4C31-9163-B75C8B163EA5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0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☆☆</a:t>
            </a:r>
            <a:r>
              <a:rPr lang="zh-CN" altLang="en-US" sz="2200" b="0" dirty="0">
                <a:solidFill>
                  <a:sysClr val="windowText" lastClr="000000"/>
                </a:solidFill>
                <a:latin typeface="Helvetica Neue"/>
                <a:ea typeface="微软雅黑" panose="020B0503020204020204" charset="-122"/>
              </a:rPr>
              <a:t>标记为重点关注事项，请认真仔细填写，谢谢</a:t>
            </a:r>
            <a:r>
              <a:rPr lang="en-US" altLang="zh-CN" sz="2200" b="0" dirty="0">
                <a:solidFill>
                  <a:sysClr val="windowText" lastClr="000000"/>
                </a:solidFill>
                <a:latin typeface="Helvetica Neue"/>
                <a:ea typeface="微软雅黑" panose="020B0503020204020204" charset="-122"/>
              </a:rPr>
              <a:t>~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EF68395-2EB2-4C31-9163-B75C8B163EA5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86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☆☆</a:t>
            </a:r>
            <a:r>
              <a:rPr lang="zh-CN" altLang="en-US" sz="2200" b="0" dirty="0">
                <a:solidFill>
                  <a:sysClr val="windowText" lastClr="000000"/>
                </a:solidFill>
                <a:latin typeface="Helvetica Neue"/>
                <a:ea typeface="微软雅黑" panose="020B0503020204020204" charset="-122"/>
              </a:rPr>
              <a:t>标记为重点关注事项，请认真仔细填写，谢谢</a:t>
            </a:r>
            <a:r>
              <a:rPr lang="en-US" altLang="zh-CN" sz="2200" b="0" dirty="0">
                <a:solidFill>
                  <a:sysClr val="windowText" lastClr="000000"/>
                </a:solidFill>
                <a:latin typeface="Helvetica Neue"/>
                <a:ea typeface="微软雅黑" panose="020B0503020204020204" charset="-122"/>
              </a:rPr>
              <a:t>~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EF68395-2EB2-4C31-9163-B75C8B163EA5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82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☆☆</a:t>
            </a:r>
            <a:r>
              <a:rPr lang="zh-CN" altLang="en-US" sz="2200" b="0" dirty="0">
                <a:solidFill>
                  <a:sysClr val="windowText" lastClr="000000"/>
                </a:solidFill>
                <a:latin typeface="Helvetica Neue"/>
                <a:ea typeface="微软雅黑" panose="020B0503020204020204" charset="-122"/>
              </a:rPr>
              <a:t>标记为重点关注事项，请认真仔细填写，谢谢</a:t>
            </a:r>
            <a:r>
              <a:rPr lang="en-US" altLang="zh-CN" sz="2200" b="0" dirty="0">
                <a:solidFill>
                  <a:sysClr val="windowText" lastClr="000000"/>
                </a:solidFill>
                <a:latin typeface="Helvetica Neue"/>
                <a:ea typeface="微软雅黑" panose="020B0503020204020204" charset="-122"/>
              </a:rPr>
              <a:t>~</a:t>
            </a:r>
            <a:endParaRPr lang="en-US" altLang="zh-CN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FEF68395-2EB2-4C31-9163-B75C8B163EA5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2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55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3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8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216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9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12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5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5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6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44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53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72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67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60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6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1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1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2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7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78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AFD3-9710-4912-AE77-FF6C6976CB1C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E8D8-70F3-45E1-B099-3B34C5170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0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700E5-3881-4BB2-8A50-9E8DA4259144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4C9C0-BFF5-4F07-BB46-8752116B3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5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5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463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0633" y="171570"/>
            <a:ext cx="9153865" cy="540806"/>
          </a:xfrm>
          <a:prstGeom prst="rect">
            <a:avLst/>
          </a:prstGeom>
          <a:noFill/>
        </p:spPr>
        <p:txBody>
          <a:bodyPr wrap="square" lIns="108855" tIns="54428" rIns="108855" bIns="54428" rtlCol="0">
            <a:spAutoFit/>
          </a:bodyPr>
          <a:lstStyle/>
          <a:p>
            <a:pPr lvl="0" defTabSz="1091565">
              <a:defRPr b="1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GPT</a:t>
            </a:r>
            <a:r>
              <a:rPr lang="zh-CN" altLang="en-US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类模型架构</a:t>
            </a:r>
            <a:r>
              <a:rPr lang="en-US" altLang="zh-CN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——</a:t>
            </a:r>
            <a:r>
              <a:rPr lang="zh-CN" altLang="en-US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参数量估计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354418" y="1413506"/>
              <a:ext cx="11663916" cy="446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5979">
                      <a:extLst>
                        <a:ext uri="{9D8B030D-6E8A-4147-A177-3AD203B41FA5}">
                          <a16:colId xmlns:a16="http://schemas.microsoft.com/office/drawing/2014/main" val="3914425664"/>
                        </a:ext>
                      </a:extLst>
                    </a:gridCol>
                    <a:gridCol w="4044803">
                      <a:extLst>
                        <a:ext uri="{9D8B030D-6E8A-4147-A177-3AD203B41FA5}">
                          <a16:colId xmlns:a16="http://schemas.microsoft.com/office/drawing/2014/main" val="4266519728"/>
                        </a:ext>
                      </a:extLst>
                    </a:gridCol>
                    <a:gridCol w="1977656">
                      <a:extLst>
                        <a:ext uri="{9D8B030D-6E8A-4147-A177-3AD203B41FA5}">
                          <a16:colId xmlns:a16="http://schemas.microsoft.com/office/drawing/2014/main" val="2754856635"/>
                        </a:ext>
                      </a:extLst>
                    </a:gridCol>
                    <a:gridCol w="2725478">
                      <a:extLst>
                        <a:ext uri="{9D8B030D-6E8A-4147-A177-3AD203B41FA5}">
                          <a16:colId xmlns:a16="http://schemas.microsoft.com/office/drawing/2014/main" val="3925057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模块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参数量明细说明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参数量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说明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1118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词嵌入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50257</a:t>
                          </a:r>
                          <a:r>
                            <a:rPr lang="zh-CN" altLang="en-US" sz="1000" dirty="0"/>
                            <a:t>*</a:t>
                          </a:r>
                          <a:r>
                            <a:rPr lang="en-US" altLang="zh-CN" sz="1000" dirty="0"/>
                            <a:t>12288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=617558016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3658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位置嵌入</a:t>
                          </a:r>
                          <a:r>
                            <a:rPr lang="en-US" altLang="zh-CN" sz="1000" dirty="0"/>
                            <a:t>(</a:t>
                          </a:r>
                          <a:r>
                            <a:rPr lang="zh-CN" altLang="en-US" sz="1000" dirty="0"/>
                            <a:t>学习式</a:t>
                          </a:r>
                          <a:r>
                            <a:rPr lang="zh-CN" altLang="en-US" sz="1000" dirty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、函数式</a:t>
                          </a:r>
                          <a:r>
                            <a:rPr lang="en-US" altLang="zh-CN" sz="1000" dirty="0"/>
                            <a:t>)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2048</a:t>
                          </a:r>
                          <a:r>
                            <a:rPr lang="zh-CN" altLang="en-US" sz="1000" dirty="0"/>
                            <a:t>*</a:t>
                          </a:r>
                          <a:r>
                            <a:rPr lang="en-US" altLang="zh-CN" sz="1000" dirty="0"/>
                            <a:t>12288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=25165824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如为函数式（三角函数），则参数量为</a:t>
                          </a:r>
                          <a:r>
                            <a:rPr lang="en-US" altLang="zh-CN" sz="1000" dirty="0"/>
                            <a:t>0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1548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多头单向注意力层</a:t>
                          </a:r>
                          <a:endParaRPr lang="en-US" altLang="zh-CN" sz="1000" dirty="0"/>
                        </a:p>
                        <a:p>
                          <a:pPr algn="ctr"/>
                          <a:r>
                            <a:rPr lang="en-US" altLang="zh-CN" sz="1000" dirty="0"/>
                            <a:t>(</a:t>
                          </a:r>
                          <a:r>
                            <a:rPr lang="zh-CN" altLang="en-US" sz="1000" dirty="0"/>
                            <a:t>沟通层</a:t>
                          </a:r>
                          <a:r>
                            <a:rPr lang="en-US" altLang="zh-CN" sz="1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12288</a:t>
                          </a:r>
                          <a:r>
                            <a:rPr lang="zh-CN" altLang="en-US" sz="1000" dirty="0"/>
                            <a:t>*</a:t>
                          </a:r>
                          <a:r>
                            <a:rPr lang="en-US" altLang="zh-CN" sz="1000" dirty="0"/>
                            <a:t>(12288*</a:t>
                          </a:r>
                          <a:r>
                            <a:rPr lang="en-US" altLang="zh-CN" sz="100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r>
                            <a:rPr lang="en-US" altLang="zh-CN" sz="1000" dirty="0"/>
                            <a:t>) + 12288</a:t>
                          </a:r>
                          <a:r>
                            <a:rPr lang="zh-CN" altLang="en-US" sz="1000" dirty="0"/>
                            <a:t>*</a:t>
                          </a:r>
                          <a:r>
                            <a:rPr lang="en-US" altLang="zh-CN" sz="1000" dirty="0"/>
                            <a:t>12288 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603979776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此处口径默认无偏置</a:t>
                          </a:r>
                          <a:r>
                            <a:rPr lang="en-US" altLang="zh-CN" sz="1000" dirty="0"/>
                            <a:t>(</a:t>
                          </a:r>
                          <a:r>
                            <a:rPr lang="zh-CN" altLang="en-US" sz="1000" dirty="0"/>
                            <a:t>即</a:t>
                          </a:r>
                          <a:r>
                            <a:rPr lang="en-US" altLang="zh-CN" sz="1000" dirty="0"/>
                            <a:t>y=</a:t>
                          </a:r>
                          <a:r>
                            <a:rPr lang="en-US" altLang="zh-CN" sz="1000" dirty="0" err="1"/>
                            <a:t>ax+b</a:t>
                          </a:r>
                          <a:r>
                            <a:rPr lang="en-US" altLang="zh-CN" sz="1000" dirty="0"/>
                            <a:t> </a:t>
                          </a:r>
                          <a:r>
                            <a:rPr lang="zh-CN" altLang="en-US" sz="1000" dirty="0"/>
                            <a:t>，默认</a:t>
                          </a:r>
                          <a:r>
                            <a:rPr lang="en-US" altLang="zh-CN" sz="1000" dirty="0"/>
                            <a:t>b</a:t>
                          </a:r>
                          <a:r>
                            <a:rPr lang="zh-CN" altLang="en-US" sz="1000" dirty="0"/>
                            <a:t>为</a:t>
                          </a:r>
                          <a:r>
                            <a:rPr lang="en-US" altLang="zh-CN" sz="1000" dirty="0"/>
                            <a:t>0)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28202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层归一化</a:t>
                          </a:r>
                          <a:r>
                            <a:rPr lang="en-US" altLang="zh-CN" sz="1000" dirty="0"/>
                            <a:t>-1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12288 + 12288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24576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zh-CN" altLang="en-US" sz="1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r>
                                  <a:rPr lang="zh-CN" altLang="en-US" sz="1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95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前馈全连接层</a:t>
                          </a:r>
                        </a:p>
                        <a:p>
                          <a:pPr algn="ctr"/>
                          <a:r>
                            <a:rPr lang="en-US" altLang="zh-CN" sz="1000" dirty="0"/>
                            <a:t>(</a:t>
                          </a:r>
                          <a:r>
                            <a:rPr lang="zh-CN" altLang="en-US" sz="1000" dirty="0"/>
                            <a:t>内卷层</a:t>
                          </a:r>
                          <a:r>
                            <a:rPr lang="en-US" altLang="zh-CN" sz="10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12288*(12288*</a:t>
                          </a:r>
                          <a:r>
                            <a:rPr lang="en-US" altLang="zh-CN" sz="1000" dirty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r>
                            <a:rPr lang="en-US" altLang="zh-CN" sz="1000" dirty="0"/>
                            <a:t>) </a:t>
                          </a:r>
                          <a:r>
                            <a:rPr lang="zh-CN" altLang="en-US" sz="1000" dirty="0"/>
                            <a:t>*</a:t>
                          </a:r>
                          <a:r>
                            <a:rPr lang="en-US" altLang="zh-CN" sz="1000" dirty="0"/>
                            <a:t>2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/>
                            <a:t>1207959552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/>
                            <a:t>此处口径默认无偏置</a:t>
                          </a:r>
                          <a:r>
                            <a:rPr lang="en-US" altLang="zh-CN" sz="1000" dirty="0"/>
                            <a:t>(</a:t>
                          </a:r>
                          <a:r>
                            <a:rPr lang="zh-CN" altLang="en-US" sz="1000" dirty="0"/>
                            <a:t>即</a:t>
                          </a:r>
                          <a:r>
                            <a:rPr lang="en-US" altLang="zh-CN" sz="1000" dirty="0"/>
                            <a:t>y=</a:t>
                          </a:r>
                          <a:r>
                            <a:rPr lang="en-US" altLang="zh-CN" sz="1000" dirty="0" err="1"/>
                            <a:t>ax+b</a:t>
                          </a:r>
                          <a:r>
                            <a:rPr lang="en-US" altLang="zh-CN" sz="1000" dirty="0"/>
                            <a:t> </a:t>
                          </a:r>
                          <a:r>
                            <a:rPr lang="zh-CN" altLang="en-US" sz="1000" dirty="0"/>
                            <a:t>，默认</a:t>
                          </a:r>
                          <a:r>
                            <a:rPr lang="en-US" altLang="zh-CN" sz="1000" dirty="0"/>
                            <a:t>b</a:t>
                          </a:r>
                          <a:r>
                            <a:rPr lang="zh-CN" altLang="en-US" sz="1000" dirty="0"/>
                            <a:t>为</a:t>
                          </a:r>
                          <a:r>
                            <a:rPr lang="en-US" altLang="zh-CN" sz="1000" dirty="0"/>
                            <a:t>0)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8553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层归一化</a:t>
                          </a:r>
                          <a:r>
                            <a:rPr lang="en-US" altLang="zh-CN" sz="1000" dirty="0"/>
                            <a:t>-2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12288 + 12288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24576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zh-CN" altLang="en-US" sz="1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r>
                                  <a:rPr lang="zh-CN" altLang="en-US" sz="1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154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/>
                            <a:t>汇总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=1811988480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/>
                            <a:t>一层参数量</a:t>
                          </a:r>
                          <a:r>
                            <a:rPr lang="en-US" altLang="zh-CN" sz="1000" dirty="0"/>
                            <a:t>18</a:t>
                          </a:r>
                          <a:r>
                            <a:rPr lang="zh-CN" altLang="en-US" sz="1000" dirty="0"/>
                            <a:t>亿左右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4516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层数</a:t>
                          </a:r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b="1" dirty="0"/>
                            <a:t>*</a:t>
                          </a:r>
                          <a:r>
                            <a:rPr lang="en-US" altLang="zh-CN" sz="1000" b="1" dirty="0"/>
                            <a:t>96</a:t>
                          </a:r>
                          <a:endParaRPr lang="zh-CN" altLang="en-US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=173950894080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/>
                            <a:t>忽略介绍引入正则化的</a:t>
                          </a:r>
                          <a:r>
                            <a:rPr lang="en-US" altLang="zh-CN" sz="1000" dirty="0"/>
                            <a:t>dropout</a:t>
                          </a:r>
                          <a:r>
                            <a:rPr lang="zh-CN" altLang="en-US" sz="1000" dirty="0"/>
                            <a:t>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5443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全连接层</a:t>
                          </a:r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12288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50257</a:t>
                          </a:r>
                          <a:endParaRPr lang="zh-CN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=617558016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1</a:t>
                          </a:r>
                          <a:r>
                            <a:rPr lang="zh-CN" altLang="en-US" sz="1000" dirty="0"/>
                            <a:t>、此处展示为</a:t>
                          </a:r>
                          <a:r>
                            <a:rPr lang="en-US" altLang="zh-CN" sz="1000" dirty="0" err="1"/>
                            <a:t>post_layernorm</a:t>
                          </a:r>
                          <a:r>
                            <a:rPr lang="zh-CN" altLang="en-US" sz="1000" dirty="0"/>
                            <a:t>，如为</a:t>
                          </a:r>
                          <a:r>
                            <a:rPr lang="en-US" altLang="zh-CN" sz="1000" dirty="0" err="1"/>
                            <a:t>pre_layernorm</a:t>
                          </a:r>
                          <a:r>
                            <a:rPr lang="en-US" altLang="zh-CN" sz="1000" dirty="0"/>
                            <a:t>,</a:t>
                          </a:r>
                          <a:r>
                            <a:rPr lang="zh-CN" altLang="en-US" sz="1000" dirty="0"/>
                            <a:t>还需添</a:t>
                          </a:r>
                          <a:r>
                            <a:rPr lang="en-US" altLang="zh-CN" sz="1000" dirty="0" err="1"/>
                            <a:t>final_layer_norm</a:t>
                          </a:r>
                          <a:r>
                            <a:rPr lang="zh-CN" altLang="en-US" sz="1000" dirty="0"/>
                            <a:t>层</a:t>
                          </a:r>
                          <a:endParaRPr lang="en-US" altLang="zh-CN" sz="10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2</a:t>
                          </a:r>
                          <a:r>
                            <a:rPr lang="zh-CN" altLang="en-US" sz="1000" dirty="0"/>
                            <a:t>、此处忽略早期的</a:t>
                          </a:r>
                          <a:r>
                            <a:rPr lang="en-US" altLang="zh-CN" sz="1000" dirty="0"/>
                            <a:t>GPT</a:t>
                          </a:r>
                          <a:r>
                            <a:rPr lang="zh-CN" altLang="en-US" sz="1000" dirty="0"/>
                            <a:t>系列的参数共享设定，如设定参数共享，则此处参数量为</a:t>
                          </a:r>
                          <a:r>
                            <a:rPr lang="en-US" altLang="zh-CN" sz="1000" dirty="0"/>
                            <a:t>0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6179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b="1" dirty="0"/>
                            <a:t>汇总</a:t>
                          </a:r>
                          <a:endParaRPr lang="en-US" altLang="zh-CN" sz="1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=</a:t>
                          </a:r>
                          <a:r>
                            <a:rPr lang="en-US" altLang="zh-CN" sz="1000" b="1" dirty="0">
                              <a:solidFill>
                                <a:srgbClr val="FF0000"/>
                              </a:solidFill>
                            </a:rPr>
                            <a:t>175211175936</a:t>
                          </a:r>
                          <a:endParaRPr lang="zh-CN" altLang="en-US" sz="1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2049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861684"/>
                  </p:ext>
                </p:extLst>
              </p:nvPr>
            </p:nvGraphicFramePr>
            <p:xfrm>
              <a:off x="354418" y="1413506"/>
              <a:ext cx="11663916" cy="446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5979">
                      <a:extLst>
                        <a:ext uri="{9D8B030D-6E8A-4147-A177-3AD203B41FA5}">
                          <a16:colId xmlns:a16="http://schemas.microsoft.com/office/drawing/2014/main" val="3914425664"/>
                        </a:ext>
                      </a:extLst>
                    </a:gridCol>
                    <a:gridCol w="4044803">
                      <a:extLst>
                        <a:ext uri="{9D8B030D-6E8A-4147-A177-3AD203B41FA5}">
                          <a16:colId xmlns:a16="http://schemas.microsoft.com/office/drawing/2014/main" val="4266519728"/>
                        </a:ext>
                      </a:extLst>
                    </a:gridCol>
                    <a:gridCol w="1977656">
                      <a:extLst>
                        <a:ext uri="{9D8B030D-6E8A-4147-A177-3AD203B41FA5}">
                          <a16:colId xmlns:a16="http://schemas.microsoft.com/office/drawing/2014/main" val="2754856635"/>
                        </a:ext>
                      </a:extLst>
                    </a:gridCol>
                    <a:gridCol w="2725478">
                      <a:extLst>
                        <a:ext uri="{9D8B030D-6E8A-4147-A177-3AD203B41FA5}">
                          <a16:colId xmlns:a16="http://schemas.microsoft.com/office/drawing/2014/main" val="3925057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模块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参数量明细说明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参数量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说明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1118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词嵌入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 smtClean="0"/>
                            <a:t>50257</a:t>
                          </a:r>
                          <a:r>
                            <a:rPr lang="zh-CN" altLang="en-US" sz="1000" dirty="0" smtClean="0"/>
                            <a:t>*</a:t>
                          </a:r>
                          <a:r>
                            <a:rPr lang="en-US" altLang="zh-CN" sz="1000" dirty="0" smtClean="0"/>
                            <a:t>12288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 smtClean="0"/>
                            <a:t>=617558016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3658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位置嵌入</a:t>
                          </a:r>
                          <a:r>
                            <a:rPr lang="en-US" altLang="zh-CN" sz="1000" dirty="0" smtClean="0"/>
                            <a:t>(</a:t>
                          </a:r>
                          <a:r>
                            <a:rPr lang="zh-CN" altLang="en-US" sz="1000" dirty="0" smtClean="0"/>
                            <a:t>学习式</a:t>
                          </a:r>
                          <a:r>
                            <a:rPr lang="zh-CN" altLang="en-US" sz="1000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</a:rPr>
                            <a:t>、函数式</a:t>
                          </a:r>
                          <a:r>
                            <a:rPr lang="en-US" altLang="zh-CN" sz="1000" dirty="0" smtClean="0"/>
                            <a:t>)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 smtClean="0"/>
                            <a:t>2048</a:t>
                          </a:r>
                          <a:r>
                            <a:rPr lang="zh-CN" altLang="en-US" sz="1000" dirty="0" smtClean="0"/>
                            <a:t>*</a:t>
                          </a:r>
                          <a:r>
                            <a:rPr lang="en-US" altLang="zh-CN" sz="1000" dirty="0" smtClean="0"/>
                            <a:t>12288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 smtClean="0"/>
                            <a:t>=25165824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如为函数式（三角函数），则参数量为</a:t>
                          </a:r>
                          <a:r>
                            <a:rPr lang="en-US" altLang="zh-CN" sz="1000" dirty="0" smtClean="0"/>
                            <a:t>0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15487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多头单向注意力</a:t>
                          </a:r>
                          <a:r>
                            <a:rPr lang="zh-CN" altLang="en-US" sz="1000" dirty="0" smtClean="0"/>
                            <a:t>层</a:t>
                          </a:r>
                          <a:endParaRPr lang="en-US" altLang="zh-CN" sz="1000" dirty="0" smtClean="0"/>
                        </a:p>
                        <a:p>
                          <a:pPr algn="ctr"/>
                          <a:r>
                            <a:rPr lang="en-US" altLang="zh-CN" sz="1000" dirty="0" smtClean="0"/>
                            <a:t>(</a:t>
                          </a:r>
                          <a:r>
                            <a:rPr lang="zh-CN" altLang="en-US" sz="1000" dirty="0" smtClean="0"/>
                            <a:t>沟通层</a:t>
                          </a:r>
                          <a:r>
                            <a:rPr lang="en-US" altLang="zh-CN" sz="10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 smtClean="0"/>
                            <a:t>12288</a:t>
                          </a:r>
                          <a:r>
                            <a:rPr lang="zh-CN" altLang="en-US" sz="1000" dirty="0" smtClean="0"/>
                            <a:t>*</a:t>
                          </a:r>
                          <a:r>
                            <a:rPr lang="en-US" altLang="zh-CN" sz="1000" dirty="0" smtClean="0"/>
                            <a:t>(12288*</a:t>
                          </a: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r>
                            <a:rPr lang="en-US" altLang="zh-CN" sz="1000" dirty="0" smtClean="0"/>
                            <a:t>) + 12288</a:t>
                          </a:r>
                          <a:r>
                            <a:rPr lang="zh-CN" altLang="en-US" sz="1000" dirty="0" smtClean="0"/>
                            <a:t>*</a:t>
                          </a:r>
                          <a:r>
                            <a:rPr lang="en-US" altLang="zh-CN" sz="1000" dirty="0" smtClean="0"/>
                            <a:t>12288 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 smtClean="0"/>
                            <a:t>603979776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此处口径默认无偏置</a:t>
                          </a:r>
                          <a:r>
                            <a:rPr lang="en-US" altLang="zh-CN" sz="1000" dirty="0" smtClean="0"/>
                            <a:t>(</a:t>
                          </a:r>
                          <a:r>
                            <a:rPr lang="zh-CN" altLang="en-US" sz="1000" dirty="0" smtClean="0"/>
                            <a:t>即</a:t>
                          </a:r>
                          <a:r>
                            <a:rPr lang="en-US" altLang="zh-CN" sz="1000" dirty="0" smtClean="0"/>
                            <a:t>y=</a:t>
                          </a:r>
                          <a:r>
                            <a:rPr lang="en-US" altLang="zh-CN" sz="1000" dirty="0" err="1" smtClean="0"/>
                            <a:t>ax+b</a:t>
                          </a:r>
                          <a:r>
                            <a:rPr lang="en-US" altLang="zh-CN" sz="1000" dirty="0" smtClean="0"/>
                            <a:t> </a:t>
                          </a:r>
                          <a:r>
                            <a:rPr lang="zh-CN" altLang="en-US" sz="1000" dirty="0" smtClean="0"/>
                            <a:t>，默认</a:t>
                          </a:r>
                          <a:r>
                            <a:rPr lang="en-US" altLang="zh-CN" sz="1000" dirty="0" smtClean="0"/>
                            <a:t>b</a:t>
                          </a:r>
                          <a:r>
                            <a:rPr lang="zh-CN" altLang="en-US" sz="1000" dirty="0" smtClean="0"/>
                            <a:t>为</a:t>
                          </a:r>
                          <a:r>
                            <a:rPr lang="en-US" altLang="zh-CN" sz="1000" dirty="0" smtClean="0"/>
                            <a:t>0)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28202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层</a:t>
                          </a:r>
                          <a:r>
                            <a:rPr lang="zh-CN" altLang="en-US" sz="1000" dirty="0" smtClean="0"/>
                            <a:t>归一化</a:t>
                          </a:r>
                          <a:r>
                            <a:rPr lang="en-US" altLang="zh-CN" sz="1000" dirty="0" smtClean="0"/>
                            <a:t>-1</a:t>
                          </a:r>
                          <a:endParaRPr lang="zh-CN" altLang="en-US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 smtClean="0"/>
                            <a:t>12288 + 12288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 smtClean="0"/>
                            <a:t>24576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8412" t="-408197" r="-895" b="-6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95522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前馈全连接</a:t>
                          </a:r>
                          <a:r>
                            <a:rPr lang="zh-CN" altLang="en-US" sz="1000" dirty="0" smtClean="0"/>
                            <a:t>层</a:t>
                          </a:r>
                        </a:p>
                        <a:p>
                          <a:pPr algn="ctr"/>
                          <a:r>
                            <a:rPr lang="en-US" altLang="zh-CN" sz="1000" dirty="0" smtClean="0"/>
                            <a:t>(</a:t>
                          </a:r>
                          <a:r>
                            <a:rPr lang="zh-CN" altLang="en-US" sz="1000" dirty="0" smtClean="0"/>
                            <a:t>内卷层</a:t>
                          </a:r>
                          <a:r>
                            <a:rPr lang="en-US" altLang="zh-CN" sz="1000" dirty="0" smtClean="0"/>
                            <a:t>)</a:t>
                          </a:r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 smtClean="0"/>
                            <a:t>12288*(12288*</a:t>
                          </a:r>
                          <a:r>
                            <a:rPr lang="en-US" altLang="zh-CN" sz="1000" dirty="0" smtClean="0">
                              <a:solidFill>
                                <a:srgbClr val="FF0000"/>
                              </a:solidFill>
                            </a:rPr>
                            <a:t>4</a:t>
                          </a:r>
                          <a:r>
                            <a:rPr lang="en-US" altLang="zh-CN" sz="1000" dirty="0" smtClean="0"/>
                            <a:t>) </a:t>
                          </a:r>
                          <a:r>
                            <a:rPr lang="zh-CN" altLang="en-US" sz="1000" dirty="0" smtClean="0"/>
                            <a:t>*</a:t>
                          </a:r>
                          <a:r>
                            <a:rPr lang="en-US" altLang="zh-CN" sz="1000" dirty="0" smtClean="0"/>
                            <a:t>2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dirty="0" smtClean="0"/>
                            <a:t>1207959552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 smtClean="0"/>
                            <a:t>此处口径默认无偏置</a:t>
                          </a:r>
                          <a:r>
                            <a:rPr lang="en-US" altLang="zh-CN" sz="1000" dirty="0" smtClean="0"/>
                            <a:t>(</a:t>
                          </a:r>
                          <a:r>
                            <a:rPr lang="zh-CN" altLang="en-US" sz="1000" dirty="0" smtClean="0"/>
                            <a:t>即</a:t>
                          </a:r>
                          <a:r>
                            <a:rPr lang="en-US" altLang="zh-CN" sz="1000" dirty="0" smtClean="0"/>
                            <a:t>y=</a:t>
                          </a:r>
                          <a:r>
                            <a:rPr lang="en-US" altLang="zh-CN" sz="1000" dirty="0" err="1" smtClean="0"/>
                            <a:t>ax+b</a:t>
                          </a:r>
                          <a:r>
                            <a:rPr lang="en-US" altLang="zh-CN" sz="1000" dirty="0" smtClean="0"/>
                            <a:t> </a:t>
                          </a:r>
                          <a:r>
                            <a:rPr lang="zh-CN" altLang="en-US" sz="1000" dirty="0" smtClean="0"/>
                            <a:t>，默认</a:t>
                          </a:r>
                          <a:r>
                            <a:rPr lang="en-US" altLang="zh-CN" sz="1000" dirty="0" smtClean="0"/>
                            <a:t>b</a:t>
                          </a:r>
                          <a:r>
                            <a:rPr lang="zh-CN" altLang="en-US" sz="1000" dirty="0" smtClean="0"/>
                            <a:t>为</a:t>
                          </a:r>
                          <a:r>
                            <a:rPr lang="en-US" altLang="zh-CN" sz="1000" dirty="0" smtClean="0"/>
                            <a:t>0)</a:t>
                          </a:r>
                          <a:endParaRPr lang="zh-CN" altLang="en-US" sz="100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85538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层</a:t>
                          </a:r>
                          <a:r>
                            <a:rPr lang="zh-CN" altLang="en-US" sz="1000" dirty="0" smtClean="0"/>
                            <a:t>归一化</a:t>
                          </a:r>
                          <a:r>
                            <a:rPr lang="en-US" altLang="zh-CN" sz="1000" dirty="0" smtClean="0"/>
                            <a:t>-2</a:t>
                          </a:r>
                          <a:endParaRPr lang="zh-CN" altLang="en-US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12288 + 12288</a:t>
                          </a:r>
                          <a:endParaRPr lang="zh-CN" altLang="en-US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24576</a:t>
                          </a:r>
                          <a:endParaRPr lang="zh-CN" altLang="en-US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8412" t="-614754" r="-895" b="-4918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54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 smtClean="0"/>
                            <a:t>汇总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=1811988480</a:t>
                          </a:r>
                          <a:endParaRPr lang="zh-CN" altLang="en-US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 smtClean="0"/>
                            <a:t>一层参数量</a:t>
                          </a:r>
                          <a:r>
                            <a:rPr lang="en-US" altLang="zh-CN" sz="1000" dirty="0" smtClean="0"/>
                            <a:t>18</a:t>
                          </a:r>
                          <a:r>
                            <a:rPr lang="zh-CN" altLang="en-US" sz="1000" dirty="0" smtClean="0"/>
                            <a:t>亿左右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4516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层数</a:t>
                          </a:r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b="1" dirty="0" smtClean="0"/>
                            <a:t>*</a:t>
                          </a:r>
                          <a:r>
                            <a:rPr lang="en-US" altLang="zh-CN" sz="1000" b="1" dirty="0" smtClean="0"/>
                            <a:t>96</a:t>
                          </a:r>
                          <a:endParaRPr lang="zh-CN" altLang="en-US" sz="10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=173950894080</a:t>
                          </a:r>
                          <a:endParaRPr lang="zh-CN" altLang="en-US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 smtClean="0"/>
                            <a:t>忽略介绍引入正则化的</a:t>
                          </a:r>
                          <a:r>
                            <a:rPr lang="en-US" altLang="zh-CN" sz="1000" dirty="0" smtClean="0"/>
                            <a:t>dropout</a:t>
                          </a:r>
                          <a:r>
                            <a:rPr lang="zh-CN" altLang="en-US" sz="1000" dirty="0" smtClean="0"/>
                            <a:t>层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544344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全连接层</a:t>
                          </a:r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12288</a:t>
                          </a:r>
                          <a:r>
                            <a:rPr lang="zh-CN" altLang="en-US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CN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50257</a:t>
                          </a:r>
                          <a:endParaRPr lang="zh-CN" altLang="en-US" sz="10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=617558016</a:t>
                          </a:r>
                          <a:endParaRPr lang="zh-CN" altLang="en-US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1</a:t>
                          </a:r>
                          <a:r>
                            <a:rPr lang="zh-CN" altLang="en-US" sz="1000" dirty="0" smtClean="0"/>
                            <a:t>、此处展示为</a:t>
                          </a:r>
                          <a:r>
                            <a:rPr lang="en-US" altLang="zh-CN" sz="1000" dirty="0" err="1" smtClean="0"/>
                            <a:t>post_layernorm</a:t>
                          </a:r>
                          <a:r>
                            <a:rPr lang="zh-CN" altLang="en-US" sz="1000" dirty="0" smtClean="0"/>
                            <a:t>，如为</a:t>
                          </a:r>
                          <a:r>
                            <a:rPr lang="en-US" altLang="zh-CN" sz="1000" dirty="0" err="1" smtClean="0"/>
                            <a:t>pre_layernorm</a:t>
                          </a:r>
                          <a:r>
                            <a:rPr lang="en-US" altLang="zh-CN" sz="1000" dirty="0" smtClean="0"/>
                            <a:t>,</a:t>
                          </a:r>
                          <a:r>
                            <a:rPr lang="zh-CN" altLang="en-US" sz="1000" dirty="0" smtClean="0"/>
                            <a:t>还需添</a:t>
                          </a:r>
                          <a:r>
                            <a:rPr lang="en-US" altLang="zh-CN" sz="1000" dirty="0" err="1" smtClean="0"/>
                            <a:t>final_layer_norm</a:t>
                          </a:r>
                          <a:r>
                            <a:rPr lang="zh-CN" altLang="en-US" sz="1000" dirty="0" smtClean="0"/>
                            <a:t>层</a:t>
                          </a:r>
                          <a:endParaRPr lang="en-US" altLang="zh-CN" sz="1000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2</a:t>
                          </a:r>
                          <a:r>
                            <a:rPr lang="zh-CN" altLang="en-US" sz="1000" dirty="0" smtClean="0"/>
                            <a:t>、此处忽略早期的</a:t>
                          </a:r>
                          <a:r>
                            <a:rPr lang="en-US" altLang="zh-CN" sz="1000" dirty="0" smtClean="0"/>
                            <a:t>GPT</a:t>
                          </a:r>
                          <a:r>
                            <a:rPr lang="zh-CN" altLang="en-US" sz="1000" dirty="0" smtClean="0"/>
                            <a:t>系列的参数共享设定，如设定参数共享，则此处参数量为</a:t>
                          </a:r>
                          <a:r>
                            <a:rPr lang="en-US" altLang="zh-CN" sz="1000" dirty="0" smtClean="0"/>
                            <a:t>0</a:t>
                          </a:r>
                          <a:endParaRPr lang="zh-CN" altLang="en-US" sz="100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6179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b="1" dirty="0" smtClean="0"/>
                            <a:t>汇总</a:t>
                          </a:r>
                          <a:endParaRPr lang="en-US" altLang="zh-CN" sz="1000" b="1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0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=</a:t>
                          </a:r>
                          <a:r>
                            <a:rPr lang="en-US" altLang="zh-CN" sz="1000" b="1" dirty="0" smtClean="0">
                              <a:solidFill>
                                <a:srgbClr val="FF0000"/>
                              </a:solidFill>
                            </a:rPr>
                            <a:t>175211175936</a:t>
                          </a:r>
                          <a:endParaRPr lang="zh-CN" altLang="en-US" sz="1000" b="1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00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2049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5814" y="893128"/>
                <a:ext cx="10898372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GPT-3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词嵌入维度：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12288 |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词表大小：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50257 |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段落长度：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2048 |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神经网络层数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96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4" y="893128"/>
                <a:ext cx="10898372" cy="507831"/>
              </a:xfrm>
              <a:prstGeom prst="rect">
                <a:avLst/>
              </a:prstGeom>
              <a:blipFill>
                <a:blip r:embed="rId4"/>
                <a:stretch>
                  <a:fillRect l="-504" b="-9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54418" y="2551807"/>
            <a:ext cx="11663916" cy="15098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5814" y="2532468"/>
            <a:ext cx="11844670" cy="228408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53702" y="5933587"/>
                <a:ext cx="1156463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GPT-3</a:t>
                </a:r>
                <a:r>
                  <a:rPr lang="zh-CN" altLang="en-US" sz="2400" b="1" dirty="0"/>
                  <a:t>的参数量高达</a:t>
                </a:r>
                <a:r>
                  <a:rPr lang="en-US" altLang="zh-CN" sz="2400" b="1" dirty="0"/>
                  <a:t>1750</a:t>
                </a:r>
                <a:r>
                  <a:rPr lang="zh-CN" altLang="en-US" sz="2400" b="1" dirty="0"/>
                  <a:t>亿 </a:t>
                </a:r>
                <a:r>
                  <a:rPr lang="en-US" altLang="zh-CN" sz="2400" b="1" dirty="0"/>
                  <a:t>;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仅将参数加载到显存中就需占用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1750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1024</a:t>
                </a:r>
                <a:r>
                  <a:rPr lang="en-US" altLang="zh-CN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^3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652G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（单精设定下）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baseline="30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02" y="5933587"/>
                <a:ext cx="11564632" cy="738664"/>
              </a:xfrm>
              <a:prstGeom prst="rect">
                <a:avLst/>
              </a:prstGeom>
              <a:blipFill>
                <a:blip r:embed="rId5"/>
                <a:stretch>
                  <a:fillRect l="-790" t="-5738" r="-421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7329374" y="1762464"/>
            <a:ext cx="1935124" cy="757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7329373" y="4423144"/>
            <a:ext cx="1935125" cy="1063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84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3280" y="124270"/>
            <a:ext cx="9153865" cy="540806"/>
          </a:xfrm>
          <a:prstGeom prst="rect">
            <a:avLst/>
          </a:prstGeom>
          <a:noFill/>
        </p:spPr>
        <p:txBody>
          <a:bodyPr wrap="square" lIns="108855" tIns="54428" rIns="108855" bIns="54428" rtlCol="0">
            <a:spAutoFit/>
          </a:bodyPr>
          <a:lstStyle/>
          <a:p>
            <a:pPr lvl="0" defTabSz="1091565">
              <a:defRPr b="1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GPT</a:t>
            </a:r>
            <a:r>
              <a:rPr lang="zh-CN" altLang="en-US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类模型架构</a:t>
            </a:r>
            <a:r>
              <a:rPr lang="en-US" altLang="zh-CN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——</a:t>
            </a:r>
            <a:r>
              <a:rPr lang="zh-CN" altLang="en-US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优化</a:t>
            </a:r>
            <a:r>
              <a:rPr lang="en-US" altLang="zh-CN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</a:t>
            </a:r>
            <a:r>
              <a:rPr lang="zh-CN" altLang="en-US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变种</a:t>
            </a:r>
            <a:endParaRPr lang="zh-CN" altLang="en-US" sz="2800" b="1" dirty="0">
              <a:solidFill>
                <a:srgbClr val="535353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153145"/>
                  </p:ext>
                </p:extLst>
              </p:nvPr>
            </p:nvGraphicFramePr>
            <p:xfrm>
              <a:off x="212651" y="754912"/>
              <a:ext cx="11706449" cy="60286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849">
                      <a:extLst>
                        <a:ext uri="{9D8B030D-6E8A-4147-A177-3AD203B41FA5}">
                          <a16:colId xmlns:a16="http://schemas.microsoft.com/office/drawing/2014/main" val="3914425664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424009227"/>
                        </a:ext>
                      </a:extLst>
                    </a:gridCol>
                    <a:gridCol w="2768600">
                      <a:extLst>
                        <a:ext uri="{9D8B030D-6E8A-4147-A177-3AD203B41FA5}">
                          <a16:colId xmlns:a16="http://schemas.microsoft.com/office/drawing/2014/main" val="4266519728"/>
                        </a:ext>
                      </a:extLst>
                    </a:gridCol>
                    <a:gridCol w="4165600">
                      <a:extLst>
                        <a:ext uri="{9D8B030D-6E8A-4147-A177-3AD203B41FA5}">
                          <a16:colId xmlns:a16="http://schemas.microsoft.com/office/drawing/2014/main" val="2191422066"/>
                        </a:ext>
                      </a:extLst>
                    </a:gridCol>
                    <a:gridCol w="1054100">
                      <a:extLst>
                        <a:ext uri="{9D8B030D-6E8A-4147-A177-3AD203B41FA5}">
                          <a16:colId xmlns:a16="http://schemas.microsoft.com/office/drawing/2014/main" val="3925057744"/>
                        </a:ext>
                      </a:extLst>
                    </a:gridCol>
                    <a:gridCol w="1365400">
                      <a:extLst>
                        <a:ext uri="{9D8B030D-6E8A-4147-A177-3AD203B41FA5}">
                          <a16:colId xmlns:a16="http://schemas.microsoft.com/office/drawing/2014/main" val="2480833621"/>
                        </a:ext>
                      </a:extLst>
                    </a:gridCol>
                  </a:tblGrid>
                  <a:tr h="483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优化模块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优化方案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说明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图示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目的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代表模型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1118292"/>
                      </a:ext>
                    </a:extLst>
                  </a:tr>
                  <a:tr h="790871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位置嵌入</a:t>
                          </a:r>
                        </a:p>
                      </a:txBody>
                      <a:tcPr vert="eaVert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旋转式位置编码</a:t>
                          </a:r>
                          <a:r>
                            <a:rPr lang="en-US" altLang="zh-CN" sz="1000" dirty="0"/>
                            <a:t>ROPE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(</a:t>
                          </a:r>
                          <a:r>
                            <a:rPr lang="zh-CN" altLang="en-US" sz="1000" dirty="0"/>
                            <a:t>函数式、乘式</a:t>
                          </a:r>
                          <a:r>
                            <a:rPr lang="en-US" altLang="zh-CN" sz="1000" dirty="0"/>
                            <a:t>)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通过引入复数概念来表征旋转</a:t>
                          </a:r>
                          <a:endParaRPr lang="en-US" altLang="zh-CN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（旋转差值来表征相对位置）</a:t>
                          </a:r>
                          <a:endParaRPr lang="en-US" altLang="zh-CN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函数式：不包含可训练参数</a:t>
                          </a:r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endParaRPr lang="zh-CN" altLang="en-US" sz="1000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扩展上下文</a:t>
                          </a:r>
                          <a:endParaRPr lang="en-US" altLang="zh-CN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长度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err="1"/>
                            <a:t>LLama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/>
                            <a:t>meta</a:t>
                          </a:r>
                          <a:r>
                            <a:rPr lang="zh-CN" altLang="en-US" sz="1000" dirty="0"/>
                            <a:t>）</a:t>
                          </a:r>
                          <a:endParaRPr lang="en-US" altLang="zh-CN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err="1"/>
                            <a:t>ChatGLM</a:t>
                          </a:r>
                          <a:r>
                            <a:rPr lang="zh-CN" altLang="en-US" sz="1000" dirty="0"/>
                            <a:t>（智谱）</a:t>
                          </a:r>
                          <a:endParaRPr lang="en-US" altLang="zh-CN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Palm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/>
                            <a:t>google</a:t>
                          </a:r>
                          <a:r>
                            <a:rPr lang="zh-CN" altLang="en-US" sz="1000" dirty="0"/>
                            <a:t>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3658355"/>
                      </a:ext>
                    </a:extLst>
                  </a:tr>
                  <a:tr h="232609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线性偏置位置编码</a:t>
                          </a:r>
                          <a:r>
                            <a:rPr lang="en-US" altLang="zh-CN" sz="1000" dirty="0"/>
                            <a:t>ALIBI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（函数式）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在注意力得分矩阵</a:t>
                          </a: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𝑞𝑘</m:t>
                              </m:r>
                            </m:oMath>
                          </a14:m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上添加预设的偏置惩罚</a:t>
                          </a:r>
                          <a:endParaRPr lang="en-US" altLang="zh-CN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固定的，不可训练</a:t>
                          </a: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。偏置依据</a:t>
                          </a: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q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、</a:t>
                          </a: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的相对</a:t>
                          </a:r>
                          <a:endParaRPr lang="en-US" altLang="zh-CN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距离进行惩罚，相对距离越大，惩罚越大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zh-CN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978074"/>
                      </a:ext>
                    </a:extLst>
                  </a:tr>
                  <a:tr h="790871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altLang="en-US" sz="10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altLang="en-US" sz="10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Baichuan-13B</a:t>
                          </a:r>
                          <a:r>
                            <a:rPr lang="zh-CN" altLang="en-US" sz="1000" dirty="0"/>
                            <a:t>（百川）</a:t>
                          </a:r>
                          <a:r>
                            <a:rPr lang="en-US" altLang="zh-CN" sz="1000" dirty="0"/>
                            <a:t>Bloom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 err="1"/>
                            <a:t>bigscience</a:t>
                          </a:r>
                          <a:r>
                            <a:rPr lang="zh-CN" altLang="en-US" sz="1000" dirty="0"/>
                            <a:t>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1548712"/>
                      </a:ext>
                    </a:extLst>
                  </a:tr>
                  <a:tr h="1252583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多头单向注意力层</a:t>
                          </a:r>
                          <a:r>
                            <a:rPr lang="en-US" altLang="zh-CN" sz="1000" dirty="0"/>
                            <a:t>(</a:t>
                          </a:r>
                          <a:r>
                            <a:rPr lang="zh-CN" altLang="en-US" sz="1000" dirty="0"/>
                            <a:t>沟通层</a:t>
                          </a:r>
                          <a:r>
                            <a:rPr lang="en-US" altLang="zh-CN" sz="1000" dirty="0"/>
                            <a:t>)</a:t>
                          </a:r>
                        </a:p>
                      </a:txBody>
                      <a:tcPr vert="eaVert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Grouped-query</a:t>
                          </a:r>
                          <a:r>
                            <a:rPr lang="en-US" altLang="zh-CN" sz="1000" baseline="0" dirty="0"/>
                            <a:t> attention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Multi-query attention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Sparse attention(</a:t>
                          </a:r>
                          <a:r>
                            <a:rPr lang="zh-CN" altLang="en-US" sz="1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稀疏性</a:t>
                          </a:r>
                          <a:r>
                            <a:rPr lang="en-US" altLang="zh-CN" sz="1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)</a:t>
                          </a:r>
                          <a:endParaRPr lang="zh-CN" altLang="en-US" sz="1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    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=1时，即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000" dirty="0" smtClean="0"/>
                                  <m:t>Multi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0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000" dirty="0" smtClean="0"/>
                                  <m:t>query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0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000" dirty="0" smtClean="0"/>
                                  <m:t>attention</m:t>
                                </m:r>
                                <m:r>
                                  <a:rPr lang="zh-CN" altLang="en-US" sz="1000" i="1" dirty="0" smtClean="0">
                                    <a:latin typeface="Cambria Math" panose="02040503050406030204" pitchFamily="18" charset="0"/>
                                  </a:rPr>
                                  <m:t>；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b="0" dirty="0">
                              <a:ea typeface="Cambria Math" panose="02040503050406030204" pitchFamily="18" charset="0"/>
                            </a:rPr>
                            <a:t>当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&gt;1时，即</m:t>
                              </m:r>
                              <m:r>
                                <m:rPr>
                                  <m:nor/>
                                </m:rPr>
                                <a:rPr lang="en-US" altLang="zh-CN" sz="1000" dirty="0" smtClean="0"/>
                                <m:t>Grouped</m:t>
                              </m:r>
                              <m:r>
                                <m:rPr>
                                  <m:nor/>
                                </m:rPr>
                                <a:rPr lang="en-US" altLang="zh-CN" sz="1000" dirty="0" smtClean="0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sz="1000" dirty="0" smtClean="0"/>
                                <m:t>query</m:t>
                              </m:r>
                              <m:r>
                                <m:rPr>
                                  <m:nor/>
                                </m:rPr>
                                <a:rPr lang="en-US" altLang="zh-CN" sz="1000" baseline="0" dirty="0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000" baseline="0" dirty="0" smtClean="0"/>
                                <m:t>attention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牺牲一定性能以提高推理速度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Llama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/>
                            <a:t>meta</a:t>
                          </a:r>
                          <a:r>
                            <a:rPr lang="zh-CN" altLang="en-US" sz="1000" dirty="0"/>
                            <a:t>）</a:t>
                          </a:r>
                          <a:endParaRPr lang="en-US" altLang="zh-CN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Falcon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/>
                            <a:t>TII</a:t>
                          </a:r>
                          <a:r>
                            <a:rPr lang="zh-CN" altLang="en-US" sz="1000" dirty="0"/>
                            <a:t>）</a:t>
                          </a:r>
                          <a:endParaRPr lang="en-US" altLang="zh-CN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Chatglm2-6B</a:t>
                          </a:r>
                          <a:r>
                            <a:rPr lang="zh-CN" altLang="en-US" sz="1000" dirty="0"/>
                            <a:t>（智谱）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2820216"/>
                      </a:ext>
                    </a:extLst>
                  </a:tr>
                  <a:tr h="1256088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Flash</a:t>
                          </a:r>
                          <a:r>
                            <a:rPr lang="en-US" altLang="zh-CN" sz="1000" baseline="0" dirty="0"/>
                            <a:t> attention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Flash attention2</a:t>
                          </a:r>
                          <a:endParaRPr lang="zh-CN" altLang="en-US" sz="1000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b="1" dirty="0"/>
                            <a:t>工程上的优化：</a:t>
                          </a:r>
                          <a:endParaRPr lang="en-US" altLang="zh-CN" sz="1000" b="1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更少的非矩阵乘法、</a:t>
                          </a:r>
                          <a:endParaRPr lang="en-US" altLang="zh-CN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更好的并行化、</a:t>
                          </a:r>
                          <a:endParaRPr lang="en-US" altLang="zh-CN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更好的工作分区</a:t>
                          </a:r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提高训练和推理速度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Chatglm2-6B</a:t>
                          </a:r>
                          <a:r>
                            <a:rPr lang="zh-CN" altLang="en-US" sz="1000" dirty="0"/>
                            <a:t>（智谱）</a:t>
                          </a:r>
                          <a:endParaRPr lang="en-US" altLang="zh-CN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Palm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/>
                            <a:t>google</a:t>
                          </a:r>
                          <a:r>
                            <a:rPr lang="zh-CN" altLang="en-US" sz="1000" dirty="0"/>
                            <a:t>）</a:t>
                          </a:r>
                          <a:endParaRPr lang="en-US" altLang="zh-CN" sz="10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Baichuan-7B</a:t>
                          </a:r>
                          <a:r>
                            <a:rPr lang="zh-CN" altLang="en-US" sz="1000" dirty="0"/>
                            <a:t>（百川）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9552288"/>
                      </a:ext>
                    </a:extLst>
                  </a:tr>
                  <a:tr h="1222597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/>
                            <a:t>Parallel</a:t>
                          </a:r>
                          <a:r>
                            <a:rPr lang="en-US" altLang="zh-CN" sz="1000" baseline="0" dirty="0"/>
                            <a:t> layers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sequencial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attention</m:t>
                                    </m:r>
                                    <m: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FFN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1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altLang="zh-CN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n-US" altLang="zh-CN" sz="10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parallel</m:t>
                                </m:r>
                                <m:d>
                                  <m:dPr>
                                    <m:ctrlPr>
                                      <a:rPr kumimoji="0" lang="en-US" altLang="zh-CN" sz="1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0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attention</m:t>
                                    </m:r>
                                    <m:r>
                                      <a:rPr kumimoji="0" lang="en-US" altLang="zh-CN" sz="10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0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FFN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/>
                            <a:t>提高推理速度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Falcon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/>
                            <a:t>TII</a:t>
                          </a:r>
                          <a:r>
                            <a:rPr lang="zh-CN" altLang="en-US" sz="1000" dirty="0"/>
                            <a:t>）</a:t>
                          </a:r>
                          <a:endParaRPr lang="en-US" altLang="zh-CN" sz="1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Palm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/>
                            <a:t>google</a:t>
                          </a:r>
                          <a:r>
                            <a:rPr lang="zh-CN" altLang="en-US" sz="1000" dirty="0"/>
                            <a:t>）</a:t>
                          </a:r>
                          <a:endParaRPr lang="en-US" altLang="zh-CN" sz="1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GPT-J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 err="1"/>
                            <a:t>EleutherAI</a:t>
                          </a:r>
                          <a:r>
                            <a:rPr lang="zh-CN" altLang="en-US" sz="1000" dirty="0"/>
                            <a:t>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8553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0153145"/>
                  </p:ext>
                </p:extLst>
              </p:nvPr>
            </p:nvGraphicFramePr>
            <p:xfrm>
              <a:off x="212651" y="754912"/>
              <a:ext cx="11706449" cy="60286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849">
                      <a:extLst>
                        <a:ext uri="{9D8B030D-6E8A-4147-A177-3AD203B41FA5}">
                          <a16:colId xmlns:a16="http://schemas.microsoft.com/office/drawing/2014/main" val="3914425664"/>
                        </a:ext>
                      </a:extLst>
                    </a:gridCol>
                    <a:gridCol w="1612900">
                      <a:extLst>
                        <a:ext uri="{9D8B030D-6E8A-4147-A177-3AD203B41FA5}">
                          <a16:colId xmlns:a16="http://schemas.microsoft.com/office/drawing/2014/main" val="424009227"/>
                        </a:ext>
                      </a:extLst>
                    </a:gridCol>
                    <a:gridCol w="2768600">
                      <a:extLst>
                        <a:ext uri="{9D8B030D-6E8A-4147-A177-3AD203B41FA5}">
                          <a16:colId xmlns:a16="http://schemas.microsoft.com/office/drawing/2014/main" val="4266519728"/>
                        </a:ext>
                      </a:extLst>
                    </a:gridCol>
                    <a:gridCol w="4165600">
                      <a:extLst>
                        <a:ext uri="{9D8B030D-6E8A-4147-A177-3AD203B41FA5}">
                          <a16:colId xmlns:a16="http://schemas.microsoft.com/office/drawing/2014/main" val="2191422066"/>
                        </a:ext>
                      </a:extLst>
                    </a:gridCol>
                    <a:gridCol w="1054100">
                      <a:extLst>
                        <a:ext uri="{9D8B030D-6E8A-4147-A177-3AD203B41FA5}">
                          <a16:colId xmlns:a16="http://schemas.microsoft.com/office/drawing/2014/main" val="3925057744"/>
                        </a:ext>
                      </a:extLst>
                    </a:gridCol>
                    <a:gridCol w="1365400">
                      <a:extLst>
                        <a:ext uri="{9D8B030D-6E8A-4147-A177-3AD203B41FA5}">
                          <a16:colId xmlns:a16="http://schemas.microsoft.com/office/drawing/2014/main" val="2480833621"/>
                        </a:ext>
                      </a:extLst>
                    </a:gridCol>
                  </a:tblGrid>
                  <a:tr h="483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优化模块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优化方案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说明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图示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目的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代表模型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1118292"/>
                      </a:ext>
                    </a:extLst>
                  </a:tr>
                  <a:tr h="790871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位置嵌入</a:t>
                          </a:r>
                          <a:endParaRPr lang="zh-CN" altLang="en-US" sz="1000" dirty="0"/>
                        </a:p>
                      </a:txBody>
                      <a:tcPr vert="eaVert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旋转式位置编码</a:t>
                          </a:r>
                          <a:r>
                            <a:rPr lang="en-US" altLang="zh-CN" sz="1000" dirty="0" smtClean="0"/>
                            <a:t>ROPE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(</a:t>
                          </a:r>
                          <a:r>
                            <a:rPr lang="zh-CN" altLang="en-US" sz="1000" dirty="0" smtClean="0"/>
                            <a:t>函数式、乘式</a:t>
                          </a:r>
                          <a:r>
                            <a:rPr lang="en-US" altLang="zh-CN" sz="1000" dirty="0" smtClean="0"/>
                            <a:t>)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通过引入复数概念来表征旋转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（旋转差值来表征相对位置）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函数式：不包含可训练参数</a:t>
                          </a:r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endParaRPr lang="zh-CN" altLang="en-US" sz="1000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扩展上下文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长度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err="1" smtClean="0"/>
                            <a:t>LLama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smtClean="0"/>
                            <a:t>meta</a:t>
                          </a:r>
                          <a:r>
                            <a:rPr lang="zh-CN" altLang="en-US" sz="1000" dirty="0" smtClean="0"/>
                            <a:t>）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err="1" smtClean="0"/>
                            <a:t>ChatGLM</a:t>
                          </a:r>
                          <a:r>
                            <a:rPr lang="zh-CN" altLang="en-US" sz="1000" dirty="0" smtClean="0"/>
                            <a:t>（智谱）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Palm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smtClean="0"/>
                            <a:t>google</a:t>
                          </a:r>
                          <a:r>
                            <a:rPr lang="zh-CN" altLang="en-US" sz="1000" dirty="0" smtClean="0"/>
                            <a:t>）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3658355"/>
                      </a:ext>
                    </a:extLst>
                  </a:tr>
                  <a:tr h="232609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线性偏置位置编码</a:t>
                          </a:r>
                          <a:r>
                            <a:rPr lang="en-US" altLang="zh-CN" sz="1000" dirty="0" smtClean="0"/>
                            <a:t>ALIBI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（函数式）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5055" t="-125000" r="-238462" b="-36607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5978074"/>
                      </a:ext>
                    </a:extLst>
                  </a:tr>
                  <a:tr h="790871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altLang="en-US" sz="10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zh-CN" altLang="en-US" sz="10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Baichuan-13B</a:t>
                          </a:r>
                          <a:r>
                            <a:rPr lang="zh-CN" altLang="en-US" sz="1000" dirty="0" smtClean="0"/>
                            <a:t>（百川）</a:t>
                          </a:r>
                          <a:r>
                            <a:rPr lang="en-US" altLang="zh-CN" sz="1000" dirty="0" smtClean="0"/>
                            <a:t>Bloom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err="1" smtClean="0"/>
                            <a:t>bigscience</a:t>
                          </a:r>
                          <a:r>
                            <a:rPr lang="zh-CN" altLang="en-US" sz="1000" dirty="0" smtClean="0"/>
                            <a:t>）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1548712"/>
                      </a:ext>
                    </a:extLst>
                  </a:tr>
                  <a:tr h="1252583">
                    <a:tc rowSpan="3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多头单向注意力层</a:t>
                          </a:r>
                          <a:r>
                            <a:rPr lang="en-US" altLang="zh-CN" sz="1000" dirty="0" smtClean="0"/>
                            <a:t>(</a:t>
                          </a:r>
                          <a:r>
                            <a:rPr lang="zh-CN" altLang="en-US" sz="1000" dirty="0" smtClean="0"/>
                            <a:t>沟通层</a:t>
                          </a:r>
                          <a:r>
                            <a:rPr lang="en-US" altLang="zh-CN" sz="1000" dirty="0" smtClean="0"/>
                            <a:t>)</a:t>
                          </a:r>
                        </a:p>
                      </a:txBody>
                      <a:tcPr vert="eaVert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Grouped-query</a:t>
                          </a:r>
                          <a:r>
                            <a:rPr lang="en-US" altLang="zh-CN" sz="1000" baseline="0" dirty="0" smtClean="0"/>
                            <a:t> attention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Multi-query attention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Sparse attention(</a:t>
                          </a:r>
                          <a:r>
                            <a:rPr lang="zh-CN" altLang="en-US" sz="10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稀疏性</a:t>
                          </a:r>
                          <a:r>
                            <a:rPr lang="en-US" altLang="zh-CN" sz="10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)</a:t>
                          </a:r>
                          <a:endParaRPr lang="zh-CN" altLang="en-US" sz="1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5055" t="-183495" r="-238462" b="-198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牺牲一定性能以提高推理速度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Llama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smtClean="0"/>
                            <a:t>meta</a:t>
                          </a:r>
                          <a:r>
                            <a:rPr lang="zh-CN" altLang="en-US" sz="1000" dirty="0" smtClean="0"/>
                            <a:t>）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Falcon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smtClean="0"/>
                            <a:t>TII</a:t>
                          </a:r>
                          <a:r>
                            <a:rPr lang="zh-CN" altLang="en-US" sz="1000" dirty="0" smtClean="0"/>
                            <a:t>）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Chatglm2-6B</a:t>
                          </a:r>
                          <a:r>
                            <a:rPr lang="zh-CN" altLang="en-US" sz="1000" dirty="0" smtClean="0"/>
                            <a:t>（智谱）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2820216"/>
                      </a:ext>
                    </a:extLst>
                  </a:tr>
                  <a:tr h="1256088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Flash</a:t>
                          </a:r>
                          <a:r>
                            <a:rPr lang="en-US" altLang="zh-CN" sz="1000" baseline="0" dirty="0" smtClean="0"/>
                            <a:t> attention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kern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Flash attention2</a:t>
                          </a:r>
                          <a:endParaRPr lang="zh-CN" altLang="en-US" sz="1000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b="1" dirty="0" smtClean="0"/>
                            <a:t>工程上的优化：</a:t>
                          </a:r>
                          <a:endParaRPr lang="en-US" altLang="zh-CN" sz="1000" b="1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更少的非矩阵乘法、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更好的并行化、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更好的工作分区</a:t>
                          </a:r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</a:pPr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提高训练和推理速度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Chatglm2-6B</a:t>
                          </a:r>
                          <a:r>
                            <a:rPr lang="zh-CN" altLang="en-US" sz="1000" dirty="0" smtClean="0"/>
                            <a:t>（智谱）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Palm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smtClean="0"/>
                            <a:t>google</a:t>
                          </a:r>
                          <a:r>
                            <a:rPr lang="zh-CN" altLang="en-US" sz="1000" dirty="0" smtClean="0"/>
                            <a:t>）</a:t>
                          </a:r>
                          <a:endParaRPr lang="en-US" altLang="zh-CN" sz="1000" dirty="0" smtClean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Baichuan-7B</a:t>
                          </a:r>
                          <a:r>
                            <a:rPr lang="zh-CN" altLang="en-US" sz="1000" dirty="0" smtClean="0"/>
                            <a:t>（百川）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49552288"/>
                      </a:ext>
                    </a:extLst>
                  </a:tr>
                  <a:tr h="1222597">
                    <a:tc vMerge="1">
                      <a:txBody>
                        <a:bodyPr/>
                        <a:lstStyle/>
                        <a:p>
                          <a:pPr algn="ctr"/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CN" sz="1000" dirty="0" smtClean="0"/>
                            <a:t>Parallel</a:t>
                          </a:r>
                          <a:r>
                            <a:rPr lang="en-US" altLang="zh-CN" sz="1000" baseline="0" dirty="0" smtClean="0"/>
                            <a:t> layers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5055" t="-393035" r="-238462" b="-9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 smtClean="0"/>
                            <a:t>提高推理速度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Falcon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smtClean="0"/>
                            <a:t>TII</a:t>
                          </a:r>
                          <a:r>
                            <a:rPr lang="zh-CN" altLang="en-US" sz="1000" dirty="0" smtClean="0"/>
                            <a:t>）</a:t>
                          </a:r>
                          <a:endParaRPr lang="en-US" altLang="zh-CN" sz="10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Palm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smtClean="0"/>
                            <a:t>google</a:t>
                          </a:r>
                          <a:r>
                            <a:rPr lang="zh-CN" altLang="en-US" sz="1000" dirty="0" smtClean="0"/>
                            <a:t>）</a:t>
                          </a:r>
                          <a:endParaRPr lang="en-US" altLang="zh-CN" sz="10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GPT-J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err="1" smtClean="0"/>
                            <a:t>EleutherAI</a:t>
                          </a:r>
                          <a:r>
                            <a:rPr lang="zh-CN" altLang="en-US" sz="1000" dirty="0" smtClean="0"/>
                            <a:t>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855386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58" y="3073061"/>
            <a:ext cx="3767887" cy="12186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505" y="5599384"/>
            <a:ext cx="3267827" cy="11715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1026" y="4372741"/>
            <a:ext cx="2916273" cy="11368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131" y="2086550"/>
            <a:ext cx="2168577" cy="905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2338" y="1236940"/>
            <a:ext cx="1369671" cy="7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23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959" y="161612"/>
            <a:ext cx="9153865" cy="540806"/>
          </a:xfrm>
          <a:prstGeom prst="rect">
            <a:avLst/>
          </a:prstGeom>
          <a:noFill/>
        </p:spPr>
        <p:txBody>
          <a:bodyPr wrap="square" lIns="108855" tIns="54428" rIns="108855" bIns="54428" rtlCol="0">
            <a:spAutoFit/>
          </a:bodyPr>
          <a:lstStyle/>
          <a:p>
            <a:pPr lvl="0" defTabSz="1091565">
              <a:defRPr b="1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GPT</a:t>
            </a:r>
            <a:r>
              <a:rPr lang="zh-CN" altLang="en-US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类模型架构</a:t>
            </a:r>
            <a:r>
              <a:rPr lang="en-US" altLang="zh-CN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——</a:t>
            </a:r>
            <a:r>
              <a:rPr lang="zh-CN" altLang="en-US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优化</a:t>
            </a:r>
            <a:r>
              <a:rPr lang="en-US" altLang="zh-CN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</a:t>
            </a:r>
            <a:r>
              <a:rPr lang="zh-CN" altLang="en-US" sz="2800" b="1" dirty="0">
                <a:solidFill>
                  <a:srgbClr val="53535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变种</a:t>
            </a:r>
            <a:endParaRPr lang="zh-CN" altLang="en-US" sz="2800" b="1" dirty="0">
              <a:solidFill>
                <a:srgbClr val="535353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91385" y="744277"/>
              <a:ext cx="11706449" cy="60185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053">
                      <a:extLst>
                        <a:ext uri="{9D8B030D-6E8A-4147-A177-3AD203B41FA5}">
                          <a16:colId xmlns:a16="http://schemas.microsoft.com/office/drawing/2014/main" val="3914425664"/>
                        </a:ext>
                      </a:extLst>
                    </a:gridCol>
                    <a:gridCol w="300262">
                      <a:extLst>
                        <a:ext uri="{9D8B030D-6E8A-4147-A177-3AD203B41FA5}">
                          <a16:colId xmlns:a16="http://schemas.microsoft.com/office/drawing/2014/main" val="3920559419"/>
                        </a:ext>
                      </a:extLst>
                    </a:gridCol>
                    <a:gridCol w="1333500">
                      <a:extLst>
                        <a:ext uri="{9D8B030D-6E8A-4147-A177-3AD203B41FA5}">
                          <a16:colId xmlns:a16="http://schemas.microsoft.com/office/drawing/2014/main" val="424009227"/>
                        </a:ext>
                      </a:extLst>
                    </a:gridCol>
                    <a:gridCol w="2882900">
                      <a:extLst>
                        <a:ext uri="{9D8B030D-6E8A-4147-A177-3AD203B41FA5}">
                          <a16:colId xmlns:a16="http://schemas.microsoft.com/office/drawing/2014/main" val="4266519728"/>
                        </a:ext>
                      </a:extLst>
                    </a:gridCol>
                    <a:gridCol w="4229100">
                      <a:extLst>
                        <a:ext uri="{9D8B030D-6E8A-4147-A177-3AD203B41FA5}">
                          <a16:colId xmlns:a16="http://schemas.microsoft.com/office/drawing/2014/main" val="145195545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925057744"/>
                        </a:ext>
                      </a:extLst>
                    </a:gridCol>
                    <a:gridCol w="1356834">
                      <a:extLst>
                        <a:ext uri="{9D8B030D-6E8A-4147-A177-3AD203B41FA5}">
                          <a16:colId xmlns:a16="http://schemas.microsoft.com/office/drawing/2014/main" val="2480833621"/>
                        </a:ext>
                      </a:extLst>
                    </a:gridCol>
                  </a:tblGrid>
                  <a:tr h="45317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优化模块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优化方案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说明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图示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目的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/>
                            <a:t>代表模型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1118292"/>
                      </a:ext>
                    </a:extLst>
                  </a:tr>
                  <a:tr h="759698">
                    <a:tc rowSpan="2"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/>
                            <a:t>层归一化</a:t>
                          </a:r>
                        </a:p>
                      </a:txBody>
                      <a:tcPr vert="eaVert"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err="1"/>
                            <a:t>RMSnorm</a:t>
                          </a:r>
                          <a:r>
                            <a:rPr lang="en-US" altLang="zh-CN" sz="10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deepnorm</a:t>
                          </a:r>
                          <a:endParaRPr lang="zh-CN" altLang="en-US" sz="10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  <m:t>RMS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𝑛𝑜𝑟𝑚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sSub>
                                  <m:sSubPr>
                                    <m:ctrlPr>
                                      <a:rPr lang="zh-CN" alt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zh-CN" alt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10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10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00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000" i="1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zh-CN" altLang="en-US" sz="1000" i="1" smtClean="0">
                                        <a:latin typeface="Cambria Math" panose="02040503050406030204" pitchFamily="18" charset="0"/>
                                      </a:rPr>
                                      <m:t>𝑀𝑆</m:t>
                                    </m:r>
                                  </m:den>
                                </m:f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𝑅𝑀𝑆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zh-CN" altLang="en-US" sz="1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zh-CN" altLang="en-US" sz="1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000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sz="100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zh-CN" altLang="en-US" sz="1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1000" i="1" dirty="0" smtClean="0">
                                            <a:latin typeface="Cambria Math" panose="02040503050406030204" pitchFamily="18" charset="0"/>
                                          </a:rPr>
                                          <m:t>𝛴</m:t>
                                        </m:r>
                                      </m:e>
                                      <m:sub>
                                        <m:r>
                                          <a:rPr lang="zh-CN" altLang="en-US" sz="1000" i="0" dirty="0" smtClean="0">
                                            <a:latin typeface="Cambria Math" panose="02040503050406030204" pitchFamily="18" charset="0"/>
                                          </a:rPr>
                                          <m:t>ⅈ=1</m:t>
                                        </m:r>
                                      </m:sub>
                                      <m:sup>
                                        <m:r>
                                          <a:rPr lang="zh-CN" altLang="en-US" sz="100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e>
                                </m:rad>
                                <m:sSubSup>
                                  <m:sSubSupPr>
                                    <m:ctrlPr>
                                      <a:rPr lang="en-US" altLang="zh-CN" sz="1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>
                              <a:solidFill>
                                <a:prstClr val="black"/>
                              </a:solidFill>
                            </a:rPr>
                            <a:t>提高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计算效率</m:t>
                              </m:r>
                            </m:oMath>
                          </a14:m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Llama2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/>
                            <a:t>meta</a:t>
                          </a:r>
                          <a:r>
                            <a:rPr lang="zh-CN" altLang="en-US" sz="1000" dirty="0"/>
                            <a:t>）</a:t>
                          </a:r>
                          <a:endParaRPr lang="en-US" altLang="zh-CN" sz="1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Baichuan-7B</a:t>
                          </a:r>
                          <a:r>
                            <a:rPr lang="zh-CN" altLang="en-US" sz="1000" baseline="0" dirty="0"/>
                            <a:t>（百川）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154519"/>
                      </a:ext>
                    </a:extLst>
                  </a:tr>
                  <a:tr h="1257712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altLang="zh-CN" sz="1000" dirty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err="1"/>
                            <a:t>Pre_layernorm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ost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𝐿𝑎𝑦𝑒𝑟𝑁𝑜𝑟𝑚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000" i="1" smtClean="0">
                                    <a:latin typeface="Cambria Math" panose="02040503050406030204" pitchFamily="18" charset="0"/>
                                  </a:rPr>
                                  <m:t>Layer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𝑁𝑜𝑟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ctrlPr>
                                      <a:rPr lang="zh-CN" altLang="en-US" sz="1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zh-CN" altLang="en-US" sz="1000" i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1000" i="1" dirty="0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zh-CN" altLang="en-US" sz="1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sz="10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1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b="0" i="1" dirty="0">
                              <a:latin typeface="Cambria Math" panose="02040503050406030204" pitchFamily="18" charset="0"/>
                            </a:rPr>
                            <a:t>性能好但不容易训练（</a:t>
                          </a:r>
                          <a:r>
                            <a:rPr lang="en-US" altLang="zh-CN" sz="1000" b="0" i="1" dirty="0">
                              <a:latin typeface="Cambria Math" panose="02040503050406030204" pitchFamily="18" charset="0"/>
                            </a:rPr>
                            <a:t>warmup</a:t>
                          </a:r>
                          <a:r>
                            <a:rPr lang="zh-CN" altLang="en-US" sz="1000" b="0" i="1" dirty="0">
                              <a:latin typeface="Cambria Math" panose="02040503050406030204" pitchFamily="18" charset="0"/>
                            </a:rPr>
                            <a:t>超参敏感）</a:t>
                          </a:r>
                          <a:endParaRPr lang="en-US" altLang="zh-CN" sz="1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</m:t>
                                </m:r>
                                <m:r>
                                  <a:rPr lang="zh-CN" altLang="en-US" sz="1000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altLang="zh-CN" sz="1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re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𝐿𝑎𝑦𝑒𝑟𝑁𝑜𝑟𝑚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𝐿𝑎𝑦𝑒𝑟𝑁𝑜𝑟𝑚</m:t>
                                    </m:r>
                                    <m:d>
                                      <m:d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altLang="zh-CN" sz="1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1000" b="0" i="1" smtClean="0">
                                  <a:latin typeface="Cambria Math" panose="02040503050406030204" pitchFamily="18" charset="0"/>
                                </a:rPr>
                                <m:t>训练</m:t>
                              </m:r>
                            </m:oMath>
                          </a14:m>
                          <a:r>
                            <a:rPr lang="zh-CN" altLang="en-US" sz="1000" dirty="0"/>
                            <a:t>稳定性好但效果不如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ost</m:t>
                              </m:r>
                            </m:oMath>
                          </a14:m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/>
                            <a:t>提高训练稳定性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/>
                            <a:t>大部分都转为</a:t>
                          </a:r>
                          <a:r>
                            <a:rPr lang="en-US" altLang="zh-CN" sz="1000" dirty="0" err="1"/>
                            <a:t>pre_layernorm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4516805"/>
                      </a:ext>
                    </a:extLst>
                  </a:tr>
                  <a:tr h="1398933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前馈全连接层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激活</a:t>
                          </a:r>
                          <a:endParaRPr lang="en-US" altLang="zh-CN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函数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RELU</a:t>
                          </a:r>
                          <a:r>
                            <a:rPr lang="zh-CN" altLang="en-US" sz="10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：</a:t>
                          </a:r>
                          <a:r>
                            <a:rPr lang="en-US" altLang="zh-CN" sz="1000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max(0,x)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GELU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SwiGLU</a:t>
                          </a:r>
                          <a:endParaRPr lang="zh-CN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ReLU</a:t>
                          </a:r>
                          <a:r>
                            <a:rPr lang="zh-CN" altLang="en-US" sz="10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的平滑近似：</a:t>
                          </a:r>
                          <a:endParaRPr lang="en-US" altLang="zh-CN" sz="10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00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GELU</m:t>
                                </m:r>
                                <m:d>
                                  <m:dPr>
                                    <m:ctrlP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×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𝑋</m:t>
                                    </m:r>
                                    <m: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≤</m:t>
                                    </m:r>
                                    <m: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×</m:t>
                                </m:r>
                                <m:r>
                                  <a:rPr lang="zh-CN" altLang="en-US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~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𝑁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altLang="zh-CN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𝑆𝑤𝑖𝐺𝐿𝑈</m:t>
                                </m:r>
                                <m:d>
                                  <m:dPr>
                                    <m:ctrlP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𝑆𝑤𝑖𝑠h</m:t>
                                </m:r>
                                <m:d>
                                  <m:dPr>
                                    <m:ctrlP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𝑥𝑊</m:t>
                                    </m:r>
                                  </m:e>
                                </m:d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⨂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𝑥𝑉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,</m:t>
                                </m:r>
                                <m:r>
                                  <a:rPr lang="zh-CN" altLang="en-US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其中</m:t>
                                </m:r>
                                <m:sSub>
                                  <m:sSubPr>
                                    <m:ctrlP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𝑆𝑤𝑖𝑠h</m:t>
                                    </m:r>
                                  </m:e>
                                  <m:sub>
                                    <m:r>
                                      <a:rPr lang="zh-CN" altLang="en-US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∙</m:t>
                                </m:r>
                                <m:r>
                                  <a:rPr lang="en-US" altLang="zh-CN" sz="1000" b="0" i="1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𝑠𝑖𝑔𝑚𝑜𝑖𝑑</m:t>
                                </m:r>
                                <m:d>
                                  <m:dPr>
                                    <m:ctrlP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  <m:r>
                                      <a:rPr lang="en-US" altLang="zh-CN" sz="1000" b="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/>
                            <a:t>更光滑的导数</a:t>
                          </a:r>
                          <a:endParaRPr lang="en-US" altLang="zh-CN" sz="1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/>
                            <a:t>更好的收敛效果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Llama2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/>
                            <a:t>meta</a:t>
                          </a:r>
                          <a:r>
                            <a:rPr lang="zh-CN" altLang="en-US" sz="1000" dirty="0"/>
                            <a:t>）</a:t>
                          </a:r>
                          <a:endParaRPr lang="en-US" altLang="zh-CN" sz="1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Baichuan-13B</a:t>
                          </a:r>
                          <a:r>
                            <a:rPr lang="zh-CN" altLang="en-US" sz="1000" dirty="0"/>
                            <a:t>（百川）</a:t>
                          </a:r>
                          <a:endParaRPr lang="en-US" altLang="zh-CN" sz="1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Palm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/>
                            <a:t>google</a:t>
                          </a:r>
                          <a:r>
                            <a:rPr lang="zh-CN" altLang="en-US" sz="1000" dirty="0"/>
                            <a:t>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6179152"/>
                      </a:ext>
                    </a:extLst>
                  </a:tr>
                  <a:tr h="2129906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模型</a:t>
                          </a:r>
                          <a:endParaRPr lang="en-US" altLang="zh-CN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架构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混合专家系统</a:t>
                          </a:r>
                          <a:endParaRPr lang="en-US" altLang="zh-CN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（</a:t>
                          </a: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Mixture of Experts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引入稀疏性：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1 </m:t>
                              </m:r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𝐹𝐹𝑁</m:t>
                              </m:r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→</m:t>
                              </m:r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𝐹𝐹𝑁</m:t>
                              </m:r>
                            </m:oMath>
                          </a14:m>
                          <a:endParaRPr lang="en-US" altLang="zh-CN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1 </m:t>
                              </m:r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𝐹𝐹𝑁</m:t>
                              </m:r>
                            </m:oMath>
                          </a14:m>
                          <a:r>
                            <a:rPr lang="zh-CN" altLang="en-US" sz="10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：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每生成一个 </a:t>
                          </a: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token 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都要过模型层里的所有参数（神经元），谁都摸不了鱼；导致</a:t>
                          </a:r>
                          <a:r>
                            <a:rPr lang="en-US" altLang="zh-CN" sz="10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FFN</a:t>
                          </a:r>
                          <a:r>
                            <a:rPr lang="zh-CN" altLang="en-US" sz="1000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层规模越大，模型越慢</a:t>
                          </a:r>
                          <a:endParaRPr lang="en-US" altLang="zh-CN" sz="1000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lang="en-US" altLang="zh-CN" sz="1000" b="0" i="1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𝐹𝐹𝑁</m:t>
                              </m:r>
                            </m:oMath>
                          </a14:m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：每生成一个 </a:t>
                          </a: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token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只会</a:t>
                          </a:r>
                          <a:r>
                            <a:rPr lang="zh-CN" altLang="en-US" sz="10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路由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给一个</a:t>
                          </a: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Expert(1 FFN)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，其余</a:t>
                          </a: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n-1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个</a:t>
                          </a:r>
                          <a:r>
                            <a:rPr lang="en-US" altLang="zh-CN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FFN</a:t>
                          </a:r>
                          <a:r>
                            <a:rPr lang="zh-CN" altLang="en-US" sz="10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则可“摸鱼”；导致对算力的需求并没随着参数量增加而大幅增长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/>
                            <a:t>增大模型（性能）的同时控制推理计算成本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GPT4 (</a:t>
                          </a:r>
                          <a:r>
                            <a:rPr lang="en-US" altLang="zh-CN" sz="1000" dirty="0" err="1"/>
                            <a:t>openai</a:t>
                          </a:r>
                          <a:r>
                            <a:rPr lang="en-US" altLang="zh-CN" sz="1000" dirty="0"/>
                            <a:t>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/>
                            <a:t>Switch transformer</a:t>
                          </a:r>
                          <a:r>
                            <a:rPr lang="zh-CN" altLang="en-US" sz="1000" dirty="0"/>
                            <a:t>（</a:t>
                          </a:r>
                          <a:r>
                            <a:rPr lang="en-US" altLang="zh-CN" sz="1000" dirty="0"/>
                            <a:t>google</a:t>
                          </a:r>
                          <a:r>
                            <a:rPr lang="zh-CN" altLang="en-US" sz="1000" dirty="0"/>
                            <a:t>）</a:t>
                          </a:r>
                          <a:endParaRPr lang="en-US" altLang="zh-CN" sz="1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2049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8204748"/>
                  </p:ext>
                </p:extLst>
              </p:nvPr>
            </p:nvGraphicFramePr>
            <p:xfrm>
              <a:off x="191385" y="744277"/>
              <a:ext cx="11706449" cy="60422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053">
                      <a:extLst>
                        <a:ext uri="{9D8B030D-6E8A-4147-A177-3AD203B41FA5}">
                          <a16:colId xmlns:a16="http://schemas.microsoft.com/office/drawing/2014/main" val="3914425664"/>
                        </a:ext>
                      </a:extLst>
                    </a:gridCol>
                    <a:gridCol w="300262">
                      <a:extLst>
                        <a:ext uri="{9D8B030D-6E8A-4147-A177-3AD203B41FA5}">
                          <a16:colId xmlns:a16="http://schemas.microsoft.com/office/drawing/2014/main" val="3920559419"/>
                        </a:ext>
                      </a:extLst>
                    </a:gridCol>
                    <a:gridCol w="1333500">
                      <a:extLst>
                        <a:ext uri="{9D8B030D-6E8A-4147-A177-3AD203B41FA5}">
                          <a16:colId xmlns:a16="http://schemas.microsoft.com/office/drawing/2014/main" val="424009227"/>
                        </a:ext>
                      </a:extLst>
                    </a:gridCol>
                    <a:gridCol w="2882900">
                      <a:extLst>
                        <a:ext uri="{9D8B030D-6E8A-4147-A177-3AD203B41FA5}">
                          <a16:colId xmlns:a16="http://schemas.microsoft.com/office/drawing/2014/main" val="4266519728"/>
                        </a:ext>
                      </a:extLst>
                    </a:gridCol>
                    <a:gridCol w="4229100">
                      <a:extLst>
                        <a:ext uri="{9D8B030D-6E8A-4147-A177-3AD203B41FA5}">
                          <a16:colId xmlns:a16="http://schemas.microsoft.com/office/drawing/2014/main" val="145195545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925057744"/>
                        </a:ext>
                      </a:extLst>
                    </a:gridCol>
                    <a:gridCol w="1356834">
                      <a:extLst>
                        <a:ext uri="{9D8B030D-6E8A-4147-A177-3AD203B41FA5}">
                          <a16:colId xmlns:a16="http://schemas.microsoft.com/office/drawing/2014/main" val="2480833621"/>
                        </a:ext>
                      </a:extLst>
                    </a:gridCol>
                  </a:tblGrid>
                  <a:tr h="45317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优化模块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优化方案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说明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图示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目的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000" dirty="0" smtClean="0"/>
                            <a:t>代表模型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1118292"/>
                      </a:ext>
                    </a:extLst>
                  </a:tr>
                  <a:tr h="766890">
                    <a:tc rowSpan="2"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dirty="0" smtClean="0"/>
                            <a:t>层归一化</a:t>
                          </a:r>
                        </a:p>
                      </a:txBody>
                      <a:tcPr vert="eaVert" anchor="ctr"/>
                    </a:tc>
                    <a:tc rowSpan="2"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err="1" smtClean="0"/>
                            <a:t>RMSnorm</a:t>
                          </a:r>
                          <a:r>
                            <a:rPr lang="en-US" altLang="zh-CN" sz="1000" dirty="0" smtClean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err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deepnorm</a:t>
                          </a:r>
                          <a:endParaRPr lang="zh-CN" altLang="en-US" sz="1000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036" t="-59524" r="-236152" b="-6301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837" t="-59524" r="-115816" b="-6301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Llama2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smtClean="0"/>
                            <a:t>meta</a:t>
                          </a:r>
                          <a:r>
                            <a:rPr lang="zh-CN" altLang="en-US" sz="1000" dirty="0" smtClean="0"/>
                            <a:t>）</a:t>
                          </a:r>
                          <a:endParaRPr lang="en-US" altLang="zh-CN" sz="10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Baichuan-7B</a:t>
                          </a:r>
                          <a:r>
                            <a:rPr lang="zh-CN" altLang="en-US" sz="1000" baseline="0" dirty="0" smtClean="0"/>
                            <a:t>（百川）</a:t>
                          </a:r>
                          <a:endParaRPr lang="zh-CN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154519"/>
                      </a:ext>
                    </a:extLst>
                  </a:tr>
                  <a:tr h="1293368">
                    <a:tc gridSpan="2" vMerge="1">
                      <a:txBody>
                        <a:bodyPr/>
                        <a:lstStyle/>
                        <a:p>
                          <a:pPr algn="ctr"/>
                          <a:endParaRPr lang="en-US" altLang="zh-CN" sz="1000" dirty="0" smtClean="0"/>
                        </a:p>
                      </a:txBody>
                      <a:tcPr anchor="ctr"/>
                    </a:tc>
                    <a:tc hMerge="1"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err="1" smtClean="0"/>
                            <a:t>Pre_layernorm</a:t>
                          </a:r>
                          <a:endParaRPr lang="zh-CN" altLang="en-US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036" t="-94366" r="-236152" b="-272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0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 smtClean="0"/>
                            <a:t>提高训练稳定性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 smtClean="0"/>
                            <a:t>大部分都转为</a:t>
                          </a:r>
                          <a:r>
                            <a:rPr lang="en-US" altLang="zh-CN" sz="1000" dirty="0" err="1" smtClean="0"/>
                            <a:t>pre_layernorm</a:t>
                          </a:r>
                          <a:endParaRPr lang="zh-CN" altLang="en-US" sz="100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4516805"/>
                      </a:ext>
                    </a:extLst>
                  </a:tr>
                  <a:tr h="1398933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前馈全连接层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激活</a:t>
                          </a:r>
                          <a:endParaRPr lang="en-US" altLang="zh-CN" sz="10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函数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kern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RELU</a:t>
                          </a:r>
                          <a:r>
                            <a:rPr lang="zh-CN" altLang="en-US" sz="1000" kern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：</a:t>
                          </a:r>
                          <a:r>
                            <a:rPr lang="en-US" altLang="zh-CN" sz="1000" kern="1200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max(0,x)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GELU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kern="1200" dirty="0" err="1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SwiGLU</a:t>
                          </a:r>
                          <a:endParaRPr lang="zh-CN" altLang="en-US" sz="10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036" t="-180786" r="-236152" b="-1537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10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 smtClean="0"/>
                            <a:t>更光滑的导数</a:t>
                          </a:r>
                          <a:endParaRPr lang="en-US" altLang="zh-CN" sz="10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 smtClean="0"/>
                            <a:t>更好的收敛效果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Llama2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smtClean="0"/>
                            <a:t>meta</a:t>
                          </a:r>
                          <a:r>
                            <a:rPr lang="zh-CN" altLang="en-US" sz="1000" dirty="0" smtClean="0"/>
                            <a:t>）</a:t>
                          </a:r>
                          <a:endParaRPr lang="en-US" altLang="zh-CN" sz="10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Baichuan-13B</a:t>
                          </a:r>
                          <a:r>
                            <a:rPr lang="zh-CN" altLang="en-US" sz="1000" dirty="0" smtClean="0"/>
                            <a:t>（百川）</a:t>
                          </a:r>
                          <a:endParaRPr lang="en-US" altLang="zh-CN" sz="10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Palm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smtClean="0"/>
                            <a:t>google</a:t>
                          </a:r>
                          <a:r>
                            <a:rPr lang="zh-CN" altLang="en-US" sz="1000" dirty="0" smtClean="0"/>
                            <a:t>）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6179152"/>
                      </a:ext>
                    </a:extLst>
                  </a:tr>
                  <a:tr h="2129906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0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模型</a:t>
                          </a:r>
                          <a:endParaRPr lang="en-US" altLang="zh-CN" sz="10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zh-CN" altLang="en-US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架构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混合专家系统</a:t>
                          </a:r>
                          <a:endParaRPr lang="en-US" altLang="zh-CN" sz="10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（</a:t>
                          </a:r>
                          <a:r>
                            <a:rPr lang="en-US" altLang="zh-CN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Mixture of Experts</a:t>
                          </a:r>
                          <a:r>
                            <a:rPr lang="zh-CN" altLang="en-US" sz="10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036" t="-183714" r="-236152" b="-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000" kern="1200" dirty="0" smtClean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000" dirty="0" smtClean="0"/>
                            <a:t>增大模型（性能）的同时控制推理计算成本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GPT4 (</a:t>
                          </a:r>
                          <a:r>
                            <a:rPr lang="en-US" altLang="zh-CN" sz="1000" dirty="0" err="1" smtClean="0"/>
                            <a:t>openai</a:t>
                          </a:r>
                          <a:r>
                            <a:rPr lang="en-US" altLang="zh-CN" sz="1000" dirty="0" smtClean="0"/>
                            <a:t>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dirty="0" smtClean="0"/>
                            <a:t>Switch transformer</a:t>
                          </a:r>
                          <a:r>
                            <a:rPr lang="zh-CN" altLang="en-US" sz="1000" dirty="0" smtClean="0"/>
                            <a:t>（</a:t>
                          </a:r>
                          <a:r>
                            <a:rPr lang="en-US" altLang="zh-CN" sz="1000" dirty="0" smtClean="0"/>
                            <a:t>google</a:t>
                          </a:r>
                          <a:r>
                            <a:rPr lang="zh-CN" altLang="en-US" sz="1000" dirty="0" smtClean="0"/>
                            <a:t>）</a:t>
                          </a:r>
                          <a:endParaRPr lang="en-US" altLang="zh-CN" sz="1000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000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2049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923" y="4697716"/>
            <a:ext cx="4025901" cy="202290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179" y="3301999"/>
            <a:ext cx="1712522" cy="13363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592730" y="2168110"/>
                <a:ext cx="3806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  <m: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→⨁→</m:t>
                      </m:r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𝐿𝑎𝑦𝑒𝑟𝑁𝑜𝑟𝑚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730" y="2168110"/>
                <a:ext cx="380648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210529" y="2792754"/>
                <a:ext cx="418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𝐿𝑎𝑦𝑒𝑟𝑁𝑜𝑟𝑚</m:t>
                      </m:r>
                      <m: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Ϝ</m:t>
                      </m:r>
                      <m: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→⨁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529" y="2792754"/>
                <a:ext cx="418810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肘形连接符 6"/>
          <p:cNvCxnSpPr/>
          <p:nvPr/>
        </p:nvCxnSpPr>
        <p:spPr>
          <a:xfrm flipV="1">
            <a:off x="6010970" y="2040514"/>
            <a:ext cx="963991" cy="184666"/>
          </a:xfrm>
          <a:prstGeom prst="bentConnector3">
            <a:avLst>
              <a:gd name="adj1" fmla="val -73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6964339" y="2040509"/>
            <a:ext cx="0" cy="192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5993250" y="2652841"/>
            <a:ext cx="2484457" cy="181944"/>
          </a:xfrm>
          <a:prstGeom prst="bentConnector3">
            <a:avLst>
              <a:gd name="adj1" fmla="val -7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8477707" y="2650114"/>
            <a:ext cx="0" cy="192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6374227" y="2214547"/>
            <a:ext cx="239233" cy="312262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372968" y="2196871"/>
            <a:ext cx="1207507" cy="313329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426689" y="2836114"/>
            <a:ext cx="1207507" cy="313329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879966" y="2828978"/>
            <a:ext cx="239233" cy="312262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210529" y="2168110"/>
            <a:ext cx="61611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Post</a:t>
            </a:r>
            <a:endParaRPr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5210529" y="2800443"/>
            <a:ext cx="616113" cy="3693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Pre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15519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930</Words>
  <Application>Microsoft Office PowerPoint</Application>
  <PresentationFormat>宽屏</PresentationFormat>
  <Paragraphs>159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Helvetica Neue</vt:lpstr>
      <vt:lpstr>等线</vt:lpstr>
      <vt:lpstr>等线 Light</vt:lpstr>
      <vt:lpstr>微软雅黑</vt:lpstr>
      <vt:lpstr>Arial</vt:lpstr>
      <vt:lpstr>Cambria Math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Midea</dc:creator>
  <cp:lastModifiedBy>辉 杨</cp:lastModifiedBy>
  <cp:revision>6</cp:revision>
  <dcterms:created xsi:type="dcterms:W3CDTF">2024-08-23T07:50:21Z</dcterms:created>
  <dcterms:modified xsi:type="dcterms:W3CDTF">2025-01-09T12:44:06Z</dcterms:modified>
</cp:coreProperties>
</file>