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6" r:id="rId9"/>
    <p:sldId id="265" r:id="rId10"/>
    <p:sldId id="269" r:id="rId11"/>
    <p:sldId id="270" r:id="rId12"/>
    <p:sldId id="267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3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7" autoAdjust="0"/>
    <p:restoredTop sz="94660"/>
  </p:normalViewPr>
  <p:slideViewPr>
    <p:cSldViewPr snapToGrid="0">
      <p:cViewPr>
        <p:scale>
          <a:sx n="75" d="100"/>
          <a:sy n="75" d="100"/>
        </p:scale>
        <p:origin x="-63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ED502-7FF0-C92A-A107-4135D4BD0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953640-4B3F-93F5-B66E-C128C985D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820395-C2A8-01D9-3689-C8BFC50D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16DB3-6691-213E-0645-DB68DAEE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837D6-FDF9-EB59-FE4F-79F2E636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6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07728-F2DE-C3AC-1837-245B7F32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8DA40-A378-9879-A52F-59FBF181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4AB24-BE8B-88E2-A26E-60C00BFC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4D83F-848B-8956-AA2A-8AA63743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CED889-7749-7AEC-4346-CD102D41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4C0731-B37D-A943-A738-14BEB967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AE66B2-D76B-3270-FA33-C45133C82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761BDA-693B-E5E9-4D14-91EF7A1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73E2C-2172-B1E2-98D5-EB5CF8E0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E7C844-EF21-1D0B-4DC2-CB9D55B4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1120B-7D0A-8F33-BBE2-5FC3F8C6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6FBC8-0399-1399-478E-9F97C416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A9392-61BB-C62D-F920-B2D3C03E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FEAEEC-92A2-D4BF-774F-BADAB5C5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6ADCC0-DD37-D2F9-22BD-C283A3C6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3C409-5A3C-903A-C160-087B5326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C977B-692B-AC6C-44D2-82C40F8C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F75A6-C106-E528-CE79-2319418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A9935-22D5-C00A-4FC1-59879824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754AB-D515-D440-78B8-6F38C2E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41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711EF-121E-02C2-326B-23CA4A4D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25E3C-F879-D49E-DC20-47A1D80A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76C1A9-785E-E87A-EEEE-AC60261E0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7C04F1-665F-FEB6-E664-49A5FA36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5BA715-C1BF-1275-F13A-CDBC03E4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A41F5A-0677-D588-0ED3-3BF8DACA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44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8FF8D-DC4C-F483-42D6-23DBB2A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D7426E-4820-3A36-0BD9-984BAAD9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80DB3A-A25B-547B-A7A8-14238B865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48107A-3EAE-3004-7B17-1CEE23007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4F95E0-50F3-AA68-0ACD-CAEEBA9BA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27F9AD-3763-C5C9-87DB-FFAC7535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EEDA71-7015-9756-D883-4E0769EB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251351-EDD0-9315-6EA6-CE59AB50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33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119A4-D718-F4E0-D720-851CBCC9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19031C-2C13-33E3-657A-5F2DE3CF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D66127-94B5-1B95-C4E0-86D833BF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E0A0EB-7ECC-7C20-9618-E9C73DC6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22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2B6C4A-799F-9EE7-B9FA-3FF11C17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4ACF58-F6A3-7CD8-2C7A-28847746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82D5C6-B63E-AF03-0E05-FB4BFA4C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6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0A330-7D2A-9116-5402-637794D0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DE2C7-27B1-E33F-528E-E5EEB63A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CE8A7-749B-4FE6-73EA-83B0E6381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B4091-A24E-119D-FF90-77DC3DF0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41C9D-F65D-8B52-A81D-F868B34F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53B691-CDF3-D055-54AD-22B7523E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1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9C0E6-3A65-2207-8B46-BE364A5A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DD2545-CFF4-5448-326A-F0569E30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5E6439-41BA-C98A-5F38-40117155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78BB51-7CFB-CC71-7C41-75351E7A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977DD8-993E-D99A-939E-3E832D1E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5C10AD-5D31-27A6-5485-B3382E04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990B96-033A-086F-33BB-62F0D2CB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47DBA5-8A61-9F69-1723-E48E4971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0FC5F-83FA-E431-6D8E-503DD6836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8A1F-CFD7-4CBE-BC40-D98DBF2C73EC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30965-A690-96D5-B923-6DCD520C7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428EC-CA45-6B0D-8B35-560E1F36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B6AF-6600-4D5D-B8F5-6152E97B3D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67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6FE2D-3614-8CEE-7A68-73D8F6E7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Tutorat Base de données L2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0099BC-CBD6-FB99-7C9A-CDD80164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séance</a:t>
            </a:r>
          </a:p>
        </p:txBody>
      </p:sp>
    </p:spTree>
    <p:extLst>
      <p:ext uri="{BB962C8B-B14F-4D97-AF65-F5344CB8AC3E}">
        <p14:creationId xmlns:p14="http://schemas.microsoft.com/office/powerpoint/2010/main" val="54639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Matières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317C83A-3F8E-D53A-5898-61BD14071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977244"/>
              </p:ext>
            </p:extLst>
          </p:nvPr>
        </p:nvGraphicFramePr>
        <p:xfrm>
          <a:off x="1889760" y="1569355"/>
          <a:ext cx="8412480" cy="3979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73267741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0680015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96256031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96862804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047662840"/>
                    </a:ext>
                  </a:extLst>
                </a:gridCol>
              </a:tblGrid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chemeClr val="tx1"/>
                          </a:solidFill>
                        </a:rPr>
                        <a:t>NumMat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RéférentMat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Niveau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3869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307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Fondement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Jacques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83906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Base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8717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Algèbre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4857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Fondement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Etienne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426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Chimie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Emmanuel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Chimie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6691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1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4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317C83A-3F8E-D53A-5898-61BD14071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987100"/>
              </p:ext>
            </p:extLst>
          </p:nvPr>
        </p:nvGraphicFramePr>
        <p:xfrm>
          <a:off x="3572256" y="1690688"/>
          <a:ext cx="5047488" cy="4294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73267741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0680015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962560314"/>
                    </a:ext>
                  </a:extLst>
                </a:gridCol>
              </a:tblGrid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rgbClr val="FF0000"/>
                          </a:solidFill>
                        </a:rPr>
                        <a:t>#NumEtud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rgbClr val="FF0000"/>
                          </a:solidFill>
                        </a:rPr>
                        <a:t>#NumMat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3869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307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83906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8717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4857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43975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426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6691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1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7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SQL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1F1009F-7DB0-DFC5-1A1C-DFC91608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610354"/>
              </p:ext>
            </p:extLst>
          </p:nvPr>
        </p:nvGraphicFramePr>
        <p:xfrm>
          <a:off x="3853180" y="3548866"/>
          <a:ext cx="4206240" cy="2373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30070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5983254"/>
                    </a:ext>
                  </a:extLst>
                </a:gridCol>
              </a:tblGrid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b="0" u="sng" dirty="0">
                          <a:solidFill>
                            <a:schemeClr val="tx1"/>
                          </a:solidFill>
                        </a:rPr>
                        <a:t>NumEtud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76889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030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16137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96180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6961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3CC282A-9163-7C3D-5B12-4EA343B046AD}"/>
              </a:ext>
            </a:extLst>
          </p:cNvPr>
          <p:cNvSpPr txBox="1"/>
          <p:nvPr/>
        </p:nvSpPr>
        <p:spPr>
          <a:xfrm>
            <a:off x="838200" y="1665669"/>
            <a:ext cx="1023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SELECT E.NumEtud, N.Note FROM Notes N JOIN Etudiants E ON E.NumEtud = N.NumEtud WHERE E.NumEtud = 1;</a:t>
            </a:r>
          </a:p>
        </p:txBody>
      </p:sp>
    </p:spTree>
    <p:extLst>
      <p:ext uri="{BB962C8B-B14F-4D97-AF65-F5344CB8AC3E}">
        <p14:creationId xmlns:p14="http://schemas.microsoft.com/office/powerpoint/2010/main" val="262710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SQL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2F8DDB2-BAD9-A1DC-89B3-E3978485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Fonctions d’agrégats :</a:t>
            </a:r>
          </a:p>
          <a:p>
            <a:endParaRPr lang="fr-FR" dirty="0"/>
          </a:p>
          <a:p>
            <a:pPr lvl="1"/>
            <a:r>
              <a:rPr lang="fr-FR" dirty="0"/>
              <a:t>-AVG()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-COUNT()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-MIN()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-MAX()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-SUM()</a:t>
            </a:r>
          </a:p>
        </p:txBody>
      </p:sp>
    </p:spTree>
    <p:extLst>
      <p:ext uri="{BB962C8B-B14F-4D97-AF65-F5344CB8AC3E}">
        <p14:creationId xmlns:p14="http://schemas.microsoft.com/office/powerpoint/2010/main" val="114092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SQL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1F1009F-7DB0-DFC5-1A1C-DFC91608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995353"/>
              </p:ext>
            </p:extLst>
          </p:nvPr>
        </p:nvGraphicFramePr>
        <p:xfrm>
          <a:off x="4904740" y="3429000"/>
          <a:ext cx="2103120" cy="949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3007027"/>
                    </a:ext>
                  </a:extLst>
                </a:gridCol>
              </a:tblGrid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b="0" u="none" dirty="0">
                          <a:solidFill>
                            <a:schemeClr val="tx1"/>
                          </a:solidFill>
                        </a:rPr>
                        <a:t>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76889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03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3CC282A-9163-7C3D-5B12-4EA343B046AD}"/>
              </a:ext>
            </a:extLst>
          </p:cNvPr>
          <p:cNvSpPr txBox="1"/>
          <p:nvPr/>
        </p:nvSpPr>
        <p:spPr>
          <a:xfrm>
            <a:off x="838200" y="1665669"/>
            <a:ext cx="1023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SELECT </a:t>
            </a:r>
            <a:r>
              <a:rPr lang="fr-FR" sz="2800" dirty="0">
                <a:solidFill>
                  <a:srgbClr val="FF0000"/>
                </a:solidFill>
              </a:rPr>
              <a:t>AVG(</a:t>
            </a:r>
            <a:r>
              <a:rPr lang="fr-FR" sz="2800" dirty="0" err="1">
                <a:solidFill>
                  <a:srgbClr val="FF0000"/>
                </a:solidFill>
              </a:rPr>
              <a:t>N.Note</a:t>
            </a:r>
            <a:r>
              <a:rPr lang="fr-FR" sz="2800" dirty="0">
                <a:solidFill>
                  <a:srgbClr val="FF0000"/>
                </a:solidFill>
              </a:rPr>
              <a:t>) </a:t>
            </a:r>
            <a:r>
              <a:rPr lang="fr-FR" sz="2800" dirty="0"/>
              <a:t>FROM Notes N JOIN Etudiants E ON E.NumEtud = </a:t>
            </a:r>
            <a:r>
              <a:rPr lang="fr-FR" sz="2800" dirty="0" err="1"/>
              <a:t>N.NumEtud</a:t>
            </a:r>
            <a:r>
              <a:rPr lang="fr-FR" sz="2800" dirty="0"/>
              <a:t> WHERE E.NumEtud = 1;</a:t>
            </a:r>
          </a:p>
        </p:txBody>
      </p:sp>
    </p:spTree>
    <p:extLst>
      <p:ext uri="{BB962C8B-B14F-4D97-AF65-F5344CB8AC3E}">
        <p14:creationId xmlns:p14="http://schemas.microsoft.com/office/powerpoint/2010/main" val="275145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SQL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1F1009F-7DB0-DFC5-1A1C-DFC91608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039266"/>
              </p:ext>
            </p:extLst>
          </p:nvPr>
        </p:nvGraphicFramePr>
        <p:xfrm>
          <a:off x="4904740" y="3429000"/>
          <a:ext cx="2103120" cy="949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3428137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33007027"/>
                    </a:ext>
                  </a:extLst>
                </a:gridCol>
              </a:tblGrid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b="0" u="none" dirty="0">
                          <a:solidFill>
                            <a:schemeClr val="tx1"/>
                          </a:solidFill>
                        </a:rPr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u="none" dirty="0">
                          <a:solidFill>
                            <a:schemeClr val="tx1"/>
                          </a:solidFill>
                        </a:rPr>
                        <a:t>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76889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Pinaud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03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3CC282A-9163-7C3D-5B12-4EA343B046AD}"/>
              </a:ext>
            </a:extLst>
          </p:cNvPr>
          <p:cNvSpPr txBox="1"/>
          <p:nvPr/>
        </p:nvSpPr>
        <p:spPr>
          <a:xfrm>
            <a:off x="838200" y="1665669"/>
            <a:ext cx="1023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SELECT </a:t>
            </a:r>
            <a:r>
              <a:rPr lang="fr-FR" sz="2800" dirty="0" err="1">
                <a:solidFill>
                  <a:srgbClr val="FF0000"/>
                </a:solidFill>
              </a:rPr>
              <a:t>E.Nom</a:t>
            </a:r>
            <a:r>
              <a:rPr lang="fr-FR" sz="2800" dirty="0"/>
              <a:t>, AVG(</a:t>
            </a:r>
            <a:r>
              <a:rPr lang="fr-FR" sz="2800" dirty="0" err="1"/>
              <a:t>N.Note</a:t>
            </a:r>
            <a:r>
              <a:rPr lang="fr-FR" sz="2800" dirty="0"/>
              <a:t>) FROM Notes N JOIN Etudiants E ON E.NumEtud = </a:t>
            </a:r>
            <a:r>
              <a:rPr lang="fr-FR" sz="2800" dirty="0" err="1"/>
              <a:t>N.NumEtud</a:t>
            </a:r>
            <a:r>
              <a:rPr lang="fr-FR" sz="2800" dirty="0"/>
              <a:t> WHERE E.NumEtud = 1 </a:t>
            </a:r>
            <a:r>
              <a:rPr lang="fr-FR" sz="2800" dirty="0">
                <a:solidFill>
                  <a:srgbClr val="FF0000"/>
                </a:solidFill>
              </a:rPr>
              <a:t>GROUP BY </a:t>
            </a:r>
            <a:r>
              <a:rPr lang="fr-FR" sz="2800" dirty="0" err="1">
                <a:solidFill>
                  <a:srgbClr val="FF0000"/>
                </a:solidFill>
              </a:rPr>
              <a:t>E.Nom</a:t>
            </a:r>
            <a:r>
              <a:rPr lang="fr-F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322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SQL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1F1009F-7DB0-DFC5-1A1C-DFC91608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363970"/>
              </p:ext>
            </p:extLst>
          </p:nvPr>
        </p:nvGraphicFramePr>
        <p:xfrm>
          <a:off x="4560570" y="3429000"/>
          <a:ext cx="3070860" cy="949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860">
                  <a:extLst>
                    <a:ext uri="{9D8B030D-6E8A-4147-A177-3AD203B41FA5}">
                      <a16:colId xmlns:a16="http://schemas.microsoft.com/office/drawing/2014/main" val="3434281374"/>
                    </a:ext>
                  </a:extLst>
                </a:gridCol>
              </a:tblGrid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b="0" u="none" dirty="0">
                          <a:solidFill>
                            <a:schemeClr val="tx1"/>
                          </a:solidFill>
                        </a:rPr>
                        <a:t>Nom Matière &gt;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76889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Fondement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03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3CC282A-9163-7C3D-5B12-4EA343B046AD}"/>
              </a:ext>
            </a:extLst>
          </p:cNvPr>
          <p:cNvSpPr txBox="1"/>
          <p:nvPr/>
        </p:nvSpPr>
        <p:spPr>
          <a:xfrm>
            <a:off x="838200" y="1665669"/>
            <a:ext cx="1023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SELECT NomMat </a:t>
            </a:r>
            <a:r>
              <a:rPr lang="fr-FR" sz="2800" dirty="0">
                <a:solidFill>
                  <a:srgbClr val="FF0000"/>
                </a:solidFill>
              </a:rPr>
              <a:t>AS</a:t>
            </a:r>
            <a:r>
              <a:rPr lang="fr-FR" sz="2800" dirty="0"/>
              <a:t> « Nom Matière &gt; 10 » FROM </a:t>
            </a:r>
            <a:r>
              <a:rPr lang="fr-FR" sz="2800" dirty="0" err="1"/>
              <a:t>Matieres</a:t>
            </a:r>
            <a:r>
              <a:rPr lang="fr-FR" sz="2800" dirty="0"/>
              <a:t> WHERE NumMat </a:t>
            </a:r>
            <a:r>
              <a:rPr lang="fr-FR" sz="2800" dirty="0">
                <a:solidFill>
                  <a:srgbClr val="FF0000"/>
                </a:solidFill>
              </a:rPr>
              <a:t>IN</a:t>
            </a:r>
            <a:r>
              <a:rPr lang="fr-FR" sz="2800" dirty="0"/>
              <a:t>(select </a:t>
            </a:r>
            <a:r>
              <a:rPr lang="fr-FR" sz="2800" dirty="0" err="1"/>
              <a:t>N.NumMat</a:t>
            </a:r>
            <a:r>
              <a:rPr lang="fr-FR" sz="2800" dirty="0"/>
              <a:t> FROM Notes N JOIN Etudiants E ON E.NumEtud = N.NumEtud WHERE E.NumEtud = 1 AND N.Note &gt; 10);</a:t>
            </a:r>
          </a:p>
        </p:txBody>
      </p:sp>
    </p:spTree>
    <p:extLst>
      <p:ext uri="{BB962C8B-B14F-4D97-AF65-F5344CB8AC3E}">
        <p14:creationId xmlns:p14="http://schemas.microsoft.com/office/powerpoint/2010/main" val="175294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6FE2D-3614-8CEE-7A68-73D8F6E7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Nouvelles notions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0099BC-CBD6-FB99-7C9A-CDD80164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Révisions des CM</a:t>
            </a:r>
          </a:p>
        </p:txBody>
      </p:sp>
    </p:spTree>
    <p:extLst>
      <p:ext uri="{BB962C8B-B14F-4D97-AF65-F5344CB8AC3E}">
        <p14:creationId xmlns:p14="http://schemas.microsoft.com/office/powerpoint/2010/main" val="232221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199E8DF-5B00-5889-D7B8-A5A5C9F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/>
              <a:t>On note : </a:t>
            </a:r>
          </a:p>
          <a:p>
            <a:pPr marL="0" indent="0">
              <a:buNone/>
            </a:pPr>
            <a:endParaRPr lang="fr-FR" sz="2800" dirty="0"/>
          </a:p>
          <a:p>
            <a:pPr lvl="1"/>
            <a:r>
              <a:rPr lang="fr-FR" dirty="0"/>
              <a:t>Etudiants(</a:t>
            </a:r>
            <a:r>
              <a:rPr lang="fr-FR" u="sng" dirty="0"/>
              <a:t>NumEtud</a:t>
            </a:r>
            <a:r>
              <a:rPr lang="fr-FR" dirty="0"/>
              <a:t>, Nom, Prénom, DatNais, Domaine)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Matières(</a:t>
            </a:r>
            <a:r>
              <a:rPr lang="fr-FR" u="sng" dirty="0"/>
              <a:t>NumMat</a:t>
            </a:r>
            <a:r>
              <a:rPr lang="fr-FR" dirty="0"/>
              <a:t>, NomMat, RéférentMat, Niveau, Domaine)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Notes(#</a:t>
            </a:r>
            <a:r>
              <a:rPr lang="fr-FR" u="sng" dirty="0"/>
              <a:t>NumEtud</a:t>
            </a:r>
            <a:r>
              <a:rPr lang="fr-FR" dirty="0"/>
              <a:t>, #</a:t>
            </a:r>
            <a:r>
              <a:rPr lang="fr-FR" u="sng" dirty="0"/>
              <a:t>NumMat</a:t>
            </a:r>
            <a:r>
              <a:rPr lang="fr-FR" dirty="0"/>
              <a:t>, Note)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11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 d’attributs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199E8DF-5B00-5889-D7B8-A5A5C9F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/>
              <a:t>On note : </a:t>
            </a:r>
            <a:r>
              <a:rPr lang="fr-FR" b="1" dirty="0"/>
              <a:t>		</a:t>
            </a:r>
            <a:r>
              <a:rPr lang="fr-FR" sz="2800" b="1" dirty="0"/>
              <a:t>A-&gt;B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sz="2800" dirty="0"/>
              <a:t>Ssi a toute valeur de A on ne peut associé qu’une et une seule valeur de B.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dirty="0"/>
              <a:t>NumEtud -&gt; Nom</a:t>
            </a:r>
          </a:p>
          <a:p>
            <a:pPr marL="0" indent="0">
              <a:buNone/>
            </a:pPr>
            <a:r>
              <a:rPr lang="fr-FR" dirty="0"/>
              <a:t>NumMat -&gt; NomMat</a:t>
            </a:r>
          </a:p>
          <a:p>
            <a:pPr marL="0" indent="0">
              <a:buNone/>
            </a:pPr>
            <a:r>
              <a:rPr lang="fr-FR" dirty="0"/>
              <a:t>NumEtud, NumMat -&gt; Note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dirty="0"/>
              <a:t>A = source, B = but</a:t>
            </a:r>
            <a:endParaRPr lang="fr-FR" sz="2800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4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6FE2D-3614-8CEE-7A68-73D8F6E7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/>
              <a:t>Plan de séance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413F13-A2C6-E908-F7EA-50CFF54F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commun des difficultés</a:t>
            </a:r>
          </a:p>
          <a:p>
            <a:endParaRPr lang="fr-FR" dirty="0"/>
          </a:p>
          <a:p>
            <a:r>
              <a:rPr lang="fr-FR" dirty="0"/>
              <a:t>Révision et rappel de notions de base</a:t>
            </a:r>
          </a:p>
          <a:p>
            <a:endParaRPr lang="fr-FR" dirty="0"/>
          </a:p>
          <a:p>
            <a:r>
              <a:rPr lang="fr-FR" dirty="0"/>
              <a:t>Approche des nouveaux concepts</a:t>
            </a:r>
          </a:p>
          <a:p>
            <a:endParaRPr lang="fr-FR" dirty="0"/>
          </a:p>
          <a:p>
            <a:r>
              <a:rPr lang="fr-FR" dirty="0"/>
              <a:t>Questions supplémentaires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241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 élémentaire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199E8DF-5B00-5889-D7B8-A5A5C9F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On note : </a:t>
            </a:r>
            <a:r>
              <a:rPr lang="fr-FR" b="1" dirty="0"/>
              <a:t>		U</a:t>
            </a:r>
            <a:r>
              <a:rPr lang="fr-FR" sz="2800" b="1" dirty="0"/>
              <a:t>-&gt;</a:t>
            </a:r>
            <a:r>
              <a:rPr lang="fr-FR" b="1" dirty="0"/>
              <a:t>V une dépendance élémentaire</a:t>
            </a:r>
            <a:endParaRPr lang="fr-FR" sz="2800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sz="2800" dirty="0"/>
              <a:t>Ssi il n’existe pas de U’ inclus dans U tel que U’ -&gt; V.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NumEtud</a:t>
            </a:r>
            <a:r>
              <a:rPr lang="fr-FR" dirty="0"/>
              <a:t>, </a:t>
            </a:r>
            <a:r>
              <a:rPr lang="fr-FR" u="sng" dirty="0"/>
              <a:t>Nom</a:t>
            </a:r>
            <a:r>
              <a:rPr lang="fr-FR" dirty="0"/>
              <a:t>, </a:t>
            </a:r>
            <a:r>
              <a:rPr lang="fr-FR" u="sng" dirty="0"/>
              <a:t>Prénom</a:t>
            </a:r>
            <a:r>
              <a:rPr lang="fr-FR" dirty="0"/>
              <a:t> -&gt; DatNais =&gt; </a:t>
            </a:r>
            <a:r>
              <a:rPr lang="fr-FR" b="1" dirty="0"/>
              <a:t>pas élémentaire </a:t>
            </a:r>
            <a:r>
              <a:rPr lang="fr-FR" dirty="0"/>
              <a:t>car on a :</a:t>
            </a:r>
          </a:p>
          <a:p>
            <a:pPr marL="0" indent="0">
              <a:buNone/>
            </a:pPr>
            <a:r>
              <a:rPr lang="fr-FR" sz="2800" u="sng" dirty="0"/>
              <a:t>NumEtud</a:t>
            </a:r>
            <a:r>
              <a:rPr lang="fr-FR" sz="2800" dirty="0"/>
              <a:t> -&gt; </a:t>
            </a:r>
            <a:r>
              <a:rPr lang="fr-FR" dirty="0"/>
              <a:t>DatNais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9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 directe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199E8DF-5B00-5889-D7B8-A5A5C9F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/>
              <a:t>On note : </a:t>
            </a:r>
            <a:r>
              <a:rPr lang="fr-FR" b="1" dirty="0"/>
              <a:t>		U</a:t>
            </a:r>
            <a:r>
              <a:rPr lang="fr-FR" sz="2800" b="1" dirty="0"/>
              <a:t>-&gt;</a:t>
            </a:r>
            <a:r>
              <a:rPr lang="fr-FR" b="1" dirty="0"/>
              <a:t>V une dépendance directe</a:t>
            </a:r>
            <a:endParaRPr lang="fr-FR" sz="2800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sz="2800" dirty="0"/>
              <a:t>Ssi il n’existe pas </a:t>
            </a:r>
            <a:r>
              <a:rPr lang="fr-FR" dirty="0"/>
              <a:t>X != U et X != </a:t>
            </a:r>
            <a:r>
              <a:rPr lang="fr-FR" sz="2800" dirty="0"/>
              <a:t>tel U -&gt; X et X -&gt; V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/>
              <a:t>Bibliothèque -&gt; Adresse et Adresse -&gt; Quartier</a:t>
            </a:r>
          </a:p>
          <a:p>
            <a:pPr marL="0" indent="0">
              <a:buNone/>
            </a:pPr>
            <a:r>
              <a:rPr lang="fr-FR" sz="2800" dirty="0"/>
              <a:t>Or</a:t>
            </a:r>
          </a:p>
          <a:p>
            <a:pPr marL="0" indent="0">
              <a:buNone/>
            </a:pPr>
            <a:r>
              <a:rPr lang="fr-FR" sz="2800" dirty="0"/>
              <a:t>Bibliothèque -&gt; Quartier =&gt; </a:t>
            </a:r>
            <a:r>
              <a:rPr lang="fr-FR" sz="2800" b="1" dirty="0"/>
              <a:t>pas direct </a:t>
            </a:r>
            <a:r>
              <a:rPr lang="fr-FR" sz="2800" dirty="0"/>
              <a:t>(exemple dans le cours)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800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00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Formes normales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199E8DF-5B00-5889-D7B8-A5A5C9FA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3 cas :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b="1" dirty="0"/>
              <a:t>1NF </a:t>
            </a:r>
            <a:r>
              <a:rPr lang="fr-FR" dirty="0"/>
              <a:t>-&gt; 1 clé + chaque attribut est atomique</a:t>
            </a:r>
            <a:endParaRPr lang="fr-FR" b="1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b="1" dirty="0"/>
              <a:t>2NF</a:t>
            </a:r>
            <a:r>
              <a:rPr lang="fr-FR" dirty="0"/>
              <a:t> (impossible si pas 1NF)</a:t>
            </a:r>
            <a:endParaRPr lang="fr-FR" sz="2800" dirty="0"/>
          </a:p>
          <a:p>
            <a:pPr marL="0" indent="0">
              <a:buNone/>
            </a:pPr>
            <a:r>
              <a:rPr lang="fr-FR" b="1" dirty="0"/>
              <a:t>3NF</a:t>
            </a:r>
            <a:r>
              <a:rPr lang="fr-FR" dirty="0"/>
              <a:t> (impossible si pas 2NF)</a:t>
            </a:r>
            <a:endParaRPr lang="fr-FR" sz="2800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71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8800A-24C0-1210-6001-2EDC43E1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2NF (doit être 1NF)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6D9E1-AE94-A9DC-211F-A8320C27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Toutes les dépendances clé / attributs sont élémentaires.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= tout attribut qui n’est pas dans une clé ne dépend pas d’une 		partie seulement d’une clé.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Personne(</a:t>
            </a:r>
            <a:r>
              <a:rPr lang="fr-FR" u="sng" dirty="0"/>
              <a:t>Nom</a:t>
            </a:r>
            <a:r>
              <a:rPr lang="fr-FR" dirty="0"/>
              <a:t>, </a:t>
            </a:r>
            <a:r>
              <a:rPr lang="fr-FR" u="sng" dirty="0"/>
              <a:t>Profession</a:t>
            </a:r>
            <a:r>
              <a:rPr lang="fr-FR" dirty="0"/>
              <a:t>, Salaire) =&gt; Nom, Profession -&gt; Salaire mais :</a:t>
            </a:r>
          </a:p>
          <a:p>
            <a:pPr marL="457200" lvl="1" indent="0">
              <a:buNone/>
            </a:pPr>
            <a:r>
              <a:rPr lang="fr-FR" dirty="0"/>
              <a:t>Profession -&gt; Salaire (pas 2NF)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(Si la clé n’est composée que d’un attribut et la relation est 1NF alors c’est forcément 2NF)</a:t>
            </a:r>
          </a:p>
        </p:txBody>
      </p:sp>
    </p:spTree>
    <p:extLst>
      <p:ext uri="{BB962C8B-B14F-4D97-AF65-F5344CB8AC3E}">
        <p14:creationId xmlns:p14="http://schemas.microsoft.com/office/powerpoint/2010/main" val="1857455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8800A-24C0-1210-6001-2EDC43E1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3NF (doit être 2NF)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6D9E1-AE94-A9DC-211F-A8320C27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Toutes les dépendances clé / attributs sont directes.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= tout attribut qui n’est pas dans une clé ne dépend pas d’un autre attribut n’appartenant pas à une clé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Profession(</a:t>
            </a:r>
            <a:r>
              <a:rPr lang="fr-FR" u="sng" dirty="0"/>
              <a:t>Profession</a:t>
            </a:r>
            <a:r>
              <a:rPr lang="fr-FR" dirty="0"/>
              <a:t>, Salaire, Prime) =&gt;</a:t>
            </a:r>
          </a:p>
          <a:p>
            <a:pPr marL="457200" lvl="1" indent="0">
              <a:buNone/>
            </a:pPr>
            <a:r>
              <a:rPr lang="fr-FR" dirty="0"/>
              <a:t>Profession -&gt; Salaire,</a:t>
            </a:r>
          </a:p>
          <a:p>
            <a:pPr marL="457200" lvl="1" indent="0">
              <a:buNone/>
            </a:pPr>
            <a:r>
              <a:rPr lang="fr-FR" dirty="0"/>
              <a:t>Profession -&gt; Prime,</a:t>
            </a:r>
          </a:p>
          <a:p>
            <a:pPr marL="457200" lvl="1" indent="0">
              <a:buNone/>
            </a:pPr>
            <a:r>
              <a:rPr lang="fr-FR" dirty="0"/>
              <a:t>Salaire -&gt; Prime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On transforme : Profession(</a:t>
            </a:r>
            <a:r>
              <a:rPr lang="fr-FR" u="sng" dirty="0"/>
              <a:t>Profession</a:t>
            </a:r>
            <a:r>
              <a:rPr lang="fr-FR" dirty="0"/>
              <a:t>, Salaire)  // Salaire(</a:t>
            </a:r>
            <a:r>
              <a:rPr lang="fr-FR" u="sng" dirty="0"/>
              <a:t>Salaire</a:t>
            </a:r>
            <a:r>
              <a:rPr lang="fr-FR" dirty="0"/>
              <a:t>, Prime)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3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8800A-24C0-1210-6001-2EDC43E1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3NF (autre exemple)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6D9E1-AE94-A9DC-211F-A8320C27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Client(</a:t>
            </a:r>
            <a:r>
              <a:rPr lang="fr-FR" u="sng" dirty="0"/>
              <a:t>NumClient</a:t>
            </a:r>
            <a:r>
              <a:rPr lang="fr-FR" dirty="0"/>
              <a:t>, ClientCodePostal, ClientVille) =&gt;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u="sng" dirty="0"/>
              <a:t>NumClient</a:t>
            </a:r>
            <a:r>
              <a:rPr lang="fr-FR" dirty="0"/>
              <a:t> -&gt; ClientCodePostal,</a:t>
            </a:r>
          </a:p>
          <a:p>
            <a:pPr marL="457200" lvl="1" indent="0">
              <a:buNone/>
            </a:pPr>
            <a:r>
              <a:rPr lang="fr-FR" u="sng" dirty="0"/>
              <a:t>NumClient</a:t>
            </a:r>
            <a:r>
              <a:rPr lang="fr-FR" dirty="0"/>
              <a:t> -&gt; ClientVille,</a:t>
            </a:r>
          </a:p>
          <a:p>
            <a:pPr marL="457200" lvl="1" indent="0">
              <a:buNone/>
            </a:pPr>
            <a:r>
              <a:rPr lang="fr-FR" dirty="0"/>
              <a:t>ClientCodePostal -&gt; ClientVille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Pb potentiel : MAJ de ClientCodePostal sans MAJ de ClientVille, donc :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Client(</a:t>
            </a:r>
            <a:r>
              <a:rPr lang="fr-FR" u="sng" dirty="0"/>
              <a:t>NumClient</a:t>
            </a:r>
            <a:r>
              <a:rPr lang="fr-FR" dirty="0"/>
              <a:t>,  #ClientCodePostal) // ClientCP(</a:t>
            </a:r>
            <a:r>
              <a:rPr lang="fr-FR" u="sng" dirty="0"/>
              <a:t>ClientCodePostal</a:t>
            </a:r>
            <a:r>
              <a:rPr lang="fr-FR" dirty="0"/>
              <a:t>, ClientVille)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39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programme de P6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89F02-BC82-9BD8-4327-B9BFFDE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Contenu théorique</a:t>
            </a:r>
          </a:p>
          <a:p>
            <a:endParaRPr lang="fr-FR" dirty="0"/>
          </a:p>
          <a:p>
            <a:r>
              <a:rPr lang="fr-FR" dirty="0"/>
              <a:t>Nomenclature</a:t>
            </a:r>
          </a:p>
          <a:p>
            <a:endParaRPr lang="fr-FR" dirty="0"/>
          </a:p>
          <a:p>
            <a:r>
              <a:rPr lang="fr-FR" dirty="0"/>
              <a:t>Dépendances fonctionnelles (Graphe, Forme normale, …)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Schéma entité association (visualisation, cardinalité, …)</a:t>
            </a:r>
          </a:p>
        </p:txBody>
      </p:sp>
    </p:spTree>
    <p:extLst>
      <p:ext uri="{BB962C8B-B14F-4D97-AF65-F5344CB8AC3E}">
        <p14:creationId xmlns:p14="http://schemas.microsoft.com/office/powerpoint/2010/main" val="2636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6FE2D-3614-8CEE-7A68-73D8F6E7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0099BC-CBD6-FB99-7C9A-CDD80164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Révision des bases</a:t>
            </a:r>
          </a:p>
        </p:txBody>
      </p:sp>
    </p:spTree>
    <p:extLst>
      <p:ext uri="{BB962C8B-B14F-4D97-AF65-F5344CB8AC3E}">
        <p14:creationId xmlns:p14="http://schemas.microsoft.com/office/powerpoint/2010/main" val="40148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Enoncé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89F02-BC82-9BD8-4327-B9BFFDE7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2694959"/>
            <a:ext cx="10515600" cy="1468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« Une grande école veut pouvoir représenter les informations de ses étudiants. En plus de leurs noms / prénoms, chaque étudiant à une date de naissance et un domaine d’étude.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3C759B-7DC2-ECBE-F2CE-9E374600F244}"/>
              </a:ext>
            </a:extLst>
          </p:cNvPr>
          <p:cNvSpPr txBox="1"/>
          <p:nvPr/>
        </p:nvSpPr>
        <p:spPr>
          <a:xfrm>
            <a:off x="838200" y="5202785"/>
            <a:ext cx="600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ym typeface="Wingdings" panose="05000000000000000000" pitchFamily="2" charset="2"/>
              </a:rPr>
              <a:t> </a:t>
            </a:r>
            <a:r>
              <a:rPr lang="fr-FR" sz="2800" dirty="0"/>
              <a:t>Recherche des éléments importants</a:t>
            </a:r>
          </a:p>
        </p:txBody>
      </p:sp>
    </p:spTree>
    <p:extLst>
      <p:ext uri="{BB962C8B-B14F-4D97-AF65-F5344CB8AC3E}">
        <p14:creationId xmlns:p14="http://schemas.microsoft.com/office/powerpoint/2010/main" val="302081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Enoncé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89F02-BC82-9BD8-4327-B9BFFDE7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2694959"/>
            <a:ext cx="10515600" cy="1468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« Une grande école veut pouvoir représenter les informations de ses étudiants. En plus de leurs </a:t>
            </a:r>
            <a:r>
              <a:rPr lang="fr-FR" dirty="0">
                <a:solidFill>
                  <a:srgbClr val="FF0000"/>
                </a:solidFill>
              </a:rPr>
              <a:t>noms</a:t>
            </a:r>
            <a:r>
              <a:rPr lang="fr-FR" dirty="0"/>
              <a:t> / </a:t>
            </a:r>
            <a:r>
              <a:rPr lang="fr-FR" dirty="0">
                <a:solidFill>
                  <a:srgbClr val="FF0000"/>
                </a:solidFill>
              </a:rPr>
              <a:t>prénoms</a:t>
            </a:r>
            <a:r>
              <a:rPr lang="fr-FR" dirty="0"/>
              <a:t>, chaque étudiant à une </a:t>
            </a:r>
            <a:r>
              <a:rPr lang="fr-FR" dirty="0">
                <a:solidFill>
                  <a:srgbClr val="FF0000"/>
                </a:solidFill>
              </a:rPr>
              <a:t>date de naissance </a:t>
            </a:r>
            <a:r>
              <a:rPr lang="fr-FR" dirty="0"/>
              <a:t>et un </a:t>
            </a:r>
            <a:r>
              <a:rPr lang="fr-FR" dirty="0">
                <a:solidFill>
                  <a:srgbClr val="FF0000"/>
                </a:solidFill>
              </a:rPr>
              <a:t>domaine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d’étude</a:t>
            </a:r>
            <a:r>
              <a:rPr lang="fr-FR" dirty="0"/>
              <a:t>.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7D1B8C-F109-EF17-3D03-0C5E59021D47}"/>
              </a:ext>
            </a:extLst>
          </p:cNvPr>
          <p:cNvSpPr txBox="1"/>
          <p:nvPr/>
        </p:nvSpPr>
        <p:spPr>
          <a:xfrm>
            <a:off x="838200" y="5202785"/>
            <a:ext cx="600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ym typeface="Wingdings" panose="05000000000000000000" pitchFamily="2" charset="2"/>
              </a:rPr>
              <a:t> </a:t>
            </a:r>
            <a:r>
              <a:rPr lang="fr-FR" sz="2800" dirty="0"/>
              <a:t>Sont-ils suffisants ?</a:t>
            </a:r>
          </a:p>
        </p:txBody>
      </p:sp>
    </p:spTree>
    <p:extLst>
      <p:ext uri="{BB962C8B-B14F-4D97-AF65-F5344CB8AC3E}">
        <p14:creationId xmlns:p14="http://schemas.microsoft.com/office/powerpoint/2010/main" val="136212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Etudiants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317C83A-3F8E-D53A-5898-61BD14071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593421"/>
              </p:ext>
            </p:extLst>
          </p:nvPr>
        </p:nvGraphicFramePr>
        <p:xfrm>
          <a:off x="1889760" y="1628776"/>
          <a:ext cx="8412480" cy="477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068001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25603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686280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4362985"/>
                    </a:ext>
                  </a:extLst>
                </a:gridCol>
              </a:tblGrid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3869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Pinaud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Chloé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10-08-2000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307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Lambert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05-05-2001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Biologie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83906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13-10-2000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8717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Meunier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30-04-2000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4857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01-02-2002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43975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28-07-2000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426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Petit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Emmanuel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16-03-2000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6691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12-03-2001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15019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02-02-2000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Biologie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3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0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Etudiants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317C83A-3F8E-D53A-5898-61BD140712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21755"/>
          <a:ext cx="10515600" cy="477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326774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68001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25603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686280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4362985"/>
                    </a:ext>
                  </a:extLst>
                </a:gridCol>
              </a:tblGrid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rgbClr val="FF0000"/>
                          </a:solidFill>
                        </a:rPr>
                        <a:t>NumEtud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3869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Pinaud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Chloé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10-08-2000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307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Lambert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05-05-2001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Biologie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83906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13-10-2000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8717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Meunier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30-04-2000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4857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01-02-2002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43975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28-07-2000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426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Petit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Emmanuel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16-03-2000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66910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12-03-2001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15019"/>
                  </a:ext>
                </a:extLst>
              </a:tr>
              <a:tr h="47711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02-02-2000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Biologie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3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2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A2578-EB57-4E33-001F-69FBAFC3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SQL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1F1009F-7DB0-DFC5-1A1C-DFC91608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321894"/>
              </p:ext>
            </p:extLst>
          </p:nvPr>
        </p:nvGraphicFramePr>
        <p:xfrm>
          <a:off x="838200" y="3020979"/>
          <a:ext cx="10515600" cy="2373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30070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59832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89254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27893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42036297"/>
                    </a:ext>
                  </a:extLst>
                </a:gridCol>
              </a:tblGrid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rgbClr val="FF0000"/>
                          </a:solidFill>
                        </a:rPr>
                        <a:t>NumEtud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76889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Pinaud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Chloé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10-08-2000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8030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Meunier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30-04-2000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16137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28-07-2000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96180"/>
                  </a:ext>
                </a:extLst>
              </a:tr>
              <a:tr h="4746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12-03-2001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Informatique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6961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3CC282A-9163-7C3D-5B12-4EA343B046AD}"/>
              </a:ext>
            </a:extLst>
          </p:cNvPr>
          <p:cNvSpPr txBox="1"/>
          <p:nvPr/>
        </p:nvSpPr>
        <p:spPr>
          <a:xfrm>
            <a:off x="838200" y="1896113"/>
            <a:ext cx="8913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SELECT * FROM Etudiants WHERE Domaine=‘Informatique’</a:t>
            </a:r>
          </a:p>
        </p:txBody>
      </p:sp>
    </p:spTree>
    <p:extLst>
      <p:ext uri="{BB962C8B-B14F-4D97-AF65-F5344CB8AC3E}">
        <p14:creationId xmlns:p14="http://schemas.microsoft.com/office/powerpoint/2010/main" val="1283675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943</Words>
  <Application>Microsoft Office PowerPoint</Application>
  <PresentationFormat>Grand écran</PresentationFormat>
  <Paragraphs>335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Tutorat Base de données L2</vt:lpstr>
      <vt:lpstr>Plan de séance</vt:lpstr>
      <vt:lpstr>Le programme de P6</vt:lpstr>
      <vt:lpstr>Rappels</vt:lpstr>
      <vt:lpstr>Enoncé</vt:lpstr>
      <vt:lpstr>Enoncé</vt:lpstr>
      <vt:lpstr>Etudiants</vt:lpstr>
      <vt:lpstr>Etudiants</vt:lpstr>
      <vt:lpstr>Rappels SQL</vt:lpstr>
      <vt:lpstr>Matières</vt:lpstr>
      <vt:lpstr>Notes</vt:lpstr>
      <vt:lpstr>Rappels SQL</vt:lpstr>
      <vt:lpstr>Rappels SQL</vt:lpstr>
      <vt:lpstr>Rappels SQL</vt:lpstr>
      <vt:lpstr>Rappels SQL</vt:lpstr>
      <vt:lpstr>Rappels SQL</vt:lpstr>
      <vt:lpstr>Nouvelles notions</vt:lpstr>
      <vt:lpstr>Notation</vt:lpstr>
      <vt:lpstr>Dépendance d’attributs</vt:lpstr>
      <vt:lpstr>Dépendance élémentaire</vt:lpstr>
      <vt:lpstr>Dépendance directe</vt:lpstr>
      <vt:lpstr>Formes normales</vt:lpstr>
      <vt:lpstr>2NF (doit être 1NF)</vt:lpstr>
      <vt:lpstr>3NF (doit être 2NF)</vt:lpstr>
      <vt:lpstr>3NF (autre exemple)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 Base de données L2</dc:title>
  <dc:creator>Paul Lemonnier</dc:creator>
  <cp:lastModifiedBy>Paul Lemonnier</cp:lastModifiedBy>
  <cp:revision>2</cp:revision>
  <dcterms:created xsi:type="dcterms:W3CDTF">2023-09-25T16:31:06Z</dcterms:created>
  <dcterms:modified xsi:type="dcterms:W3CDTF">2023-09-25T21:20:53Z</dcterms:modified>
</cp:coreProperties>
</file>