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0" r:id="rId3"/>
    <p:sldId id="141170008" r:id="rId4"/>
    <p:sldId id="141170019" r:id="rId5"/>
    <p:sldId id="14117000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235726A-987E-404F-8B1B-0964C7B4E532}">
          <p14:sldIdLst>
            <p14:sldId id="380"/>
            <p14:sldId id="141170008"/>
            <p14:sldId id="141170019"/>
            <p14:sldId id="141170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82D"/>
    <a:srgbClr val="0000FF"/>
    <a:srgbClr val="FBDE05"/>
    <a:srgbClr val="726B68"/>
    <a:srgbClr val="000000"/>
    <a:srgbClr val="D9B662"/>
    <a:srgbClr val="DBB864"/>
    <a:srgbClr val="D8B562"/>
    <a:srgbClr val="D6B460"/>
    <a:srgbClr val="D8B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2328" autoAdjust="0"/>
  </p:normalViewPr>
  <p:slideViewPr>
    <p:cSldViewPr snapToGrid="0" showGuides="1">
      <p:cViewPr varScale="1">
        <p:scale>
          <a:sx n="120" d="100"/>
          <a:sy n="120" d="100"/>
        </p:scale>
        <p:origin x="2270" y="91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7D7C-8764-4A78-9670-3C7911C7046E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059F-07AC-41C3-910F-23E8B0EE7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5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Before we start, I want to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(all) for being here. 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It’s my pleasure to introduce myself to you.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I’ll </a:t>
            </a:r>
            <a:r>
              <a:rPr lang="en-US" altLang="zh-TW" sz="3600" b="0" i="0" u="sng" kern="120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present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20 mins: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 part, it’s about my background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second part we have some </a:t>
            </a:r>
            <a:r>
              <a:rPr lang="en-US" altLang="zh-TW" dirty="0"/>
              <a:t>project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demos.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Because the limitation of our time, I think you could choose 1 or 2 case, and I’ll present that to you.</a:t>
            </a:r>
          </a:p>
          <a:p>
            <a:r>
              <a:rPr lang="en-US" dirty="0"/>
              <a:t>So, let me quickly go through all of them.</a:t>
            </a:r>
          </a:p>
          <a:p>
            <a:endParaRPr lang="en-US" dirty="0"/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one is an AI model, going to predict the daily sales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is data analysis case study, trying to find marketing strategies to enhance their members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is an dashboard project, how I used AWS architecture to build dashboard.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is an expense </a:t>
            </a:r>
            <a:r>
              <a:rPr lang="en-US" altLang="zh-TW" dirty="0"/>
              <a:t>reimbursements </a:t>
            </a:r>
            <a:r>
              <a:rPr lang="en-US" dirty="0"/>
              <a:t>application system, that is a case I used VBA, SQL to help a start-up to build their expense application system.</a:t>
            </a:r>
          </a:p>
          <a:p>
            <a:r>
              <a:rPr lang="en-US" dirty="0"/>
              <a:t>Last one is an digital transformation strategies alignment, we helped a company to figure out their digital transformation blueprint.</a:t>
            </a:r>
          </a:p>
          <a:p>
            <a:endParaRPr lang="en-US" dirty="0"/>
          </a:p>
          <a:p>
            <a:r>
              <a:rPr lang="en-US" dirty="0"/>
              <a:t>So which one are you interested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B8B2-A875-5141-B48D-F38B2466A9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 believe that I am the best candidate for this position because an excellent </a:t>
            </a:r>
            <a:r>
              <a:rPr lang="en-US" altLang="zh-TW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Data Analyst</a:t>
            </a:r>
            <a:r>
              <a:rPr lang="en-US" altLang="zh-TW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needs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not only hard skills, 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but also have to know how to communicate cross-dep., how to lead or encourage your team members.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During my 6 years work experiences, I started from being a MA at KMC Chain, I rotated in different dep. and work with them.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 help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me to know each dep.’s culture and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what’s they</a:t>
            </a:r>
            <a:r>
              <a:rPr lang="en-US" altLang="zh-TW" b="0" i="0" strike="noStrike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desire.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And,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that’s my first time working in China, at </a:t>
            </a:r>
            <a:r>
              <a:rPr lang="zh-TW" altLang="en-US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深圳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 err="1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Bcz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of the health issue of my family,   I went back to </a:t>
            </a:r>
            <a:r>
              <a:rPr lang="zh-TW" altLang="en-US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after a half year.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 was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second stage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my career path.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 was the special assistant</a:t>
            </a:r>
            <a:r>
              <a:rPr lang="en-US" altLang="zh-TW" b="0" i="0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u="sng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GM in the company called “Neogence”.</a:t>
            </a:r>
            <a:b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It’s a company which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dedicates</a:t>
            </a:r>
            <a:r>
              <a:rPr lang="en-US" altLang="zh-TW" b="0" i="0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 skincare and makeup market. Neogence has a self-own brand and a factory.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It’s a 7 years start-up, yearly Rev. is about 1 billion NT dollars.</a:t>
            </a:r>
          </a:p>
          <a:p>
            <a:endParaRPr lang="en-US" altLang="zh-TW" b="0" dirty="0"/>
          </a:p>
          <a:p>
            <a:r>
              <a:rPr lang="en-US" altLang="zh-TW" b="0" dirty="0"/>
              <a:t>My first job was to restructure the ERP system and to repair the database. </a:t>
            </a:r>
          </a:p>
          <a:p>
            <a:r>
              <a:rPr lang="en-US" altLang="zh-TW" b="0" dirty="0"/>
              <a:t>I re-defined the principle of product ID and mapped the old product ID to the new one in the database.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Next, I developed automatic program to help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our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colleague to key-in purchase/selling order into ERP system more efficiently.</a:t>
            </a:r>
          </a:p>
          <a:p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After a year, I was promoted to “</a:t>
            </a:r>
            <a:r>
              <a:rPr lang="en-US" altLang="zh-TW" sz="1800" b="1" u="none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Section Chief of GMO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”. I started to build my own team. 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There were 3 members in my team. We built an expense application system, imported the BI tool (Qlik Sense) to establish the visualized dashboards.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 started to train my soft skills, like… divide the project scope, track timeline, ensure everyone is clear about the project purpose,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and how to review each member’s performance. My team achieved many huge projects perfectly 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during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the period.</a:t>
            </a:r>
          </a:p>
          <a:p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 2020, I was seeking for a 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boarder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 stage and wanted to work aboard but because of COVID-19, it’s risky.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Thanks for the hunter who is my friend now, he referred me to KPMG as the assistant manager of the digital transformation consulting dep. </a:t>
            </a:r>
          </a:p>
          <a:p>
            <a:endParaRPr lang="en-US" altLang="zh-TW" b="0" dirty="0"/>
          </a:p>
          <a:p>
            <a:r>
              <a:rPr lang="en-US" altLang="zh-TW" b="0" dirty="0"/>
              <a:t>In KPMG, I engaged in more then 10 projects as project manager (PM).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focus on digital transformation project, which include data analysis(TA persona tagging),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dashboard building (marketing campaign dashboard),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modeling(used car residual value prediction),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optimization (material requirement planning)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strategies alignment(planning the blue print of digital transformation).</a:t>
            </a:r>
          </a:p>
          <a:p>
            <a:endParaRPr lang="en-US" altLang="zh-TW" sz="1800" u="none" strike="noStrike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the skills: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I’m good at VBA, which is for report automation and I’m also familiar with DB and SQL. Fourth more, I have experience of data analysis and machine learning (which I will demo later.)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en-US" altLang="zh-TW" sz="1800" u="none" strike="noStrike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I’m </a:t>
            </a:r>
            <a:r>
              <a:rPr lang="en-US" altLang="zh-TW" sz="1800" u="sng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Chinese native speaker. Although my English is not really </a:t>
            </a:r>
            <a:r>
              <a:rPr lang="en-US" altLang="zh-TW" sz="2800" dirty="0"/>
              <a:t>fluent </a:t>
            </a: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I’m working on improving my English</a:t>
            </a:r>
            <a:r>
              <a:rPr lang="en-US" altLang="zh-TW" sz="2800" dirty="0"/>
              <a:t> and I think I could handle daily conversation </a:t>
            </a:r>
            <a:r>
              <a:rPr lang="en-US" altLang="zh-TW" sz="2800" u="sng" dirty="0"/>
              <a:t>with no problem</a:t>
            </a:r>
            <a:r>
              <a:rPr lang="en-US" altLang="zh-TW" sz="2800" dirty="0"/>
              <a:t>.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 just passed JLPT N2 this year. If there is any occasion that needs Japanese</a:t>
            </a:r>
            <a:r>
              <a:rPr lang="en-US" altLang="zh-TW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the company could make good use of my skill.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en-US" altLang="zh-TW" sz="2800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zh-TW" altLang="zh-TW" sz="1800" u="none" strike="noStrike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2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also made some dashboard to figure out weather is the trend or seasonal effect in our data.</a:t>
            </a:r>
          </a:p>
          <a:p>
            <a:r>
              <a:rPr lang="en-US" altLang="zh-TW" dirty="0"/>
              <a:t>There are some interesting findings.</a:t>
            </a:r>
          </a:p>
          <a:p>
            <a:endParaRPr lang="en-US" altLang="zh-TW" dirty="0"/>
          </a:p>
          <a:p>
            <a:r>
              <a:rPr lang="en-US" altLang="zh-TW" dirty="0"/>
              <a:t>Start from the top middle figure: It shows our sales is increasing, which means there is a trend in our data.</a:t>
            </a:r>
          </a:p>
          <a:p>
            <a:r>
              <a:rPr lang="en-US" altLang="zh-TW" dirty="0"/>
              <a:t>And, the sales on the 1</a:t>
            </a:r>
            <a:r>
              <a:rPr lang="en-US" altLang="zh-TW" baseline="30000" dirty="0"/>
              <a:t>st</a:t>
            </a:r>
            <a:r>
              <a:rPr lang="en-US" altLang="zh-TW" dirty="0"/>
              <a:t> day of each year is 0.</a:t>
            </a:r>
          </a:p>
          <a:p>
            <a:endParaRPr lang="en-US" altLang="zh-TW" dirty="0"/>
          </a:p>
          <a:p>
            <a:r>
              <a:rPr lang="en-US" altLang="zh-TW" dirty="0"/>
              <a:t>Next, if you see the figure here, you will find sales on weekend is always higher than weekdays.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2045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44E5-8B58-4919-B223-2B0A98DD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925F4B-B2CE-4083-A8FF-57076FC3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683CF-997E-481D-83FA-299E219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A6C68-46D9-4A9F-A210-EA09C5F7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6BB39-985E-4D8B-827F-C641951A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A6E61-E091-48BD-B8EC-561C7D9E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FF7E01-4A47-4E26-810C-DCB9389A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2547E-36D1-4034-B854-03E36D84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06250-07A1-4827-AD2F-926EDA3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4A124-673F-49C3-BFB6-67B508B1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F9CA47-260F-4EBC-9F23-9619A1F74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4F2836-467A-45F3-AEA4-ADE09C09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61CB9-9664-4D59-827E-0599D3B5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FF392-7B07-44EB-A5CE-446499BA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4F5C5-CBBA-49E2-917F-1DB27AAB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34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81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535D9-DD1B-FF43-869D-0198EB4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179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1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556588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2101" y="3051176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002" y="3051175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9904" y="2556585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89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9988" y="1988539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779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414493"/>
            <a:ext cx="4369230" cy="43692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5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447"/>
            <a:ext cx="10515600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84570" y="1414493"/>
            <a:ext cx="4369230" cy="43692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9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17A7F-5975-45F5-846C-5A2C1590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D6ABA-F64E-4A78-A1A9-7F4A86C4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9D288-A388-40E6-85D4-6FF9931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1DCAE-42D1-4F03-A708-AB2E77D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9BB0F-84C7-489F-8234-CC62600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07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91" y="1126435"/>
            <a:ext cx="5685183" cy="4598504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5AAB3-8539-8E45-920F-2977AD353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4426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544265 w 12192000"/>
              <a:gd name="connsiteY3" fmla="*/ 6858000 h 6858000"/>
              <a:gd name="connsiteX4" fmla="*/ 8617417 w 12192000"/>
              <a:gd name="connsiteY4" fmla="*/ 6805981 h 6858000"/>
              <a:gd name="connsiteX5" fmla="*/ 10310191 w 12192000"/>
              <a:gd name="connsiteY5" fmla="*/ 3429000 h 6858000"/>
              <a:gd name="connsiteX6" fmla="*/ 8617417 w 12192000"/>
              <a:gd name="connsiteY6" fmla="*/ 52020 h 6858000"/>
              <a:gd name="connsiteX7" fmla="*/ 0 w 12192000"/>
              <a:gd name="connsiteY7" fmla="*/ 0 h 6858000"/>
              <a:gd name="connsiteX8" fmla="*/ 3647735 w 12192000"/>
              <a:gd name="connsiteY8" fmla="*/ 0 h 6858000"/>
              <a:gd name="connsiteX9" fmla="*/ 3574583 w 12192000"/>
              <a:gd name="connsiteY9" fmla="*/ 52020 h 6858000"/>
              <a:gd name="connsiteX10" fmla="*/ 1881809 w 12192000"/>
              <a:gd name="connsiteY10" fmla="*/ 3429000 h 6858000"/>
              <a:gd name="connsiteX11" fmla="*/ 3574583 w 12192000"/>
              <a:gd name="connsiteY11" fmla="*/ 6805981 h 6858000"/>
              <a:gd name="connsiteX12" fmla="*/ 3647735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54426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544265" y="6858000"/>
                </a:lnTo>
                <a:lnTo>
                  <a:pt x="8617417" y="6805981"/>
                </a:lnTo>
                <a:cubicBezTo>
                  <a:pt x="9645035" y="6037472"/>
                  <a:pt x="10310191" y="4810914"/>
                  <a:pt x="10310191" y="3429000"/>
                </a:cubicBezTo>
                <a:cubicBezTo>
                  <a:pt x="10310191" y="2047087"/>
                  <a:pt x="9645035" y="820529"/>
                  <a:pt x="8617417" y="52020"/>
                </a:cubicBezTo>
                <a:close/>
                <a:moveTo>
                  <a:pt x="0" y="0"/>
                </a:moveTo>
                <a:lnTo>
                  <a:pt x="3647735" y="0"/>
                </a:lnTo>
                <a:lnTo>
                  <a:pt x="3574583" y="52020"/>
                </a:lnTo>
                <a:cubicBezTo>
                  <a:pt x="2546965" y="820529"/>
                  <a:pt x="1881809" y="2047087"/>
                  <a:pt x="1881809" y="3429000"/>
                </a:cubicBezTo>
                <a:cubicBezTo>
                  <a:pt x="1881809" y="4810914"/>
                  <a:pt x="2546965" y="6037472"/>
                  <a:pt x="3574583" y="6805981"/>
                </a:cubicBezTo>
                <a:lnTo>
                  <a:pt x="3647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1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E2CCB7-BCA4-2244-A3B0-1415F94EB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3900" y="1847850"/>
            <a:ext cx="5572125" cy="31337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8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23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0C96F7C6-E891-3F4A-8131-15DD9EDFE5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7213" y="2335901"/>
            <a:ext cx="2119105" cy="266244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36DD2D-1DBF-5D43-AAB7-8B3606A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81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33A4F3-CEA0-D44E-952E-1FF531E8CB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214" y="726109"/>
            <a:ext cx="4203747" cy="5626100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38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258D18-A7EC-CE43-81DB-8CC545C80E60}"/>
              </a:ext>
            </a:extLst>
          </p:cNvPr>
          <p:cNvSpPr/>
          <p:nvPr userDrawn="1"/>
        </p:nvSpPr>
        <p:spPr>
          <a:xfrm>
            <a:off x="8603673" y="0"/>
            <a:ext cx="35883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9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9453" y="1649068"/>
            <a:ext cx="5906319" cy="4429926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5238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799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13000-0E71-AD4A-944F-C0EAD684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4184074"/>
              <a:gd name="connsiteX1" fmla="*/ 12192000 w 12192000"/>
              <a:gd name="connsiteY1" fmla="*/ 0 h 4184074"/>
              <a:gd name="connsiteX2" fmla="*/ 12192000 w 12192000"/>
              <a:gd name="connsiteY2" fmla="*/ 2493693 h 4184074"/>
              <a:gd name="connsiteX3" fmla="*/ 11735730 w 12192000"/>
              <a:gd name="connsiteY3" fmla="*/ 2756042 h 4184074"/>
              <a:gd name="connsiteX4" fmla="*/ 6096000 w 12192000"/>
              <a:gd name="connsiteY4" fmla="*/ 4184074 h 4184074"/>
              <a:gd name="connsiteX5" fmla="*/ 456270 w 12192000"/>
              <a:gd name="connsiteY5" fmla="*/ 2756042 h 4184074"/>
              <a:gd name="connsiteX6" fmla="*/ 0 w 12192000"/>
              <a:gd name="connsiteY6" fmla="*/ 2493693 h 418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184074">
                <a:moveTo>
                  <a:pt x="0" y="0"/>
                </a:moveTo>
                <a:lnTo>
                  <a:pt x="12192000" y="0"/>
                </a:lnTo>
                <a:lnTo>
                  <a:pt x="12192000" y="2493693"/>
                </a:lnTo>
                <a:lnTo>
                  <a:pt x="11735730" y="2756042"/>
                </a:lnTo>
                <a:cubicBezTo>
                  <a:pt x="10059246" y="3666763"/>
                  <a:pt x="8138036" y="4184074"/>
                  <a:pt x="6096000" y="4184074"/>
                </a:cubicBezTo>
                <a:cubicBezTo>
                  <a:pt x="4053965" y="4184074"/>
                  <a:pt x="2132754" y="3666763"/>
                  <a:pt x="456270" y="2756042"/>
                </a:cubicBezTo>
                <a:lnTo>
                  <a:pt x="0" y="249369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4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1F0A1-E8F4-468D-8FF5-7965179A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AFE1D0-7080-4AA1-B523-B7D7E4AA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A9629-9D15-4199-9BB1-EB6F1EC5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3E4C60-6DDC-4528-B7B4-643427F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C83F6-6CF2-4959-AED4-6CF79C1A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75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94" y="1"/>
            <a:ext cx="12207277" cy="4392117"/>
          </a:xfrm>
          <a:custGeom>
            <a:avLst/>
            <a:gdLst>
              <a:gd name="connsiteX0" fmla="*/ 0 w 12192000"/>
              <a:gd name="connsiteY0" fmla="*/ 0 h 3805238"/>
              <a:gd name="connsiteX1" fmla="*/ 12192000 w 12192000"/>
              <a:gd name="connsiteY1" fmla="*/ 0 h 3805238"/>
              <a:gd name="connsiteX2" fmla="*/ 12192000 w 12192000"/>
              <a:gd name="connsiteY2" fmla="*/ 3805238 h 3805238"/>
              <a:gd name="connsiteX3" fmla="*/ 0 w 12192000"/>
              <a:gd name="connsiteY3" fmla="*/ 3805238 h 3805238"/>
              <a:gd name="connsiteX4" fmla="*/ 0 w 12192000"/>
              <a:gd name="connsiteY4" fmla="*/ 0 h 3805238"/>
              <a:gd name="connsiteX0" fmla="*/ 14990 w 12206990"/>
              <a:gd name="connsiteY0" fmla="*/ 0 h 5139363"/>
              <a:gd name="connsiteX1" fmla="*/ 12206990 w 12206990"/>
              <a:gd name="connsiteY1" fmla="*/ 0 h 5139363"/>
              <a:gd name="connsiteX2" fmla="*/ 12206990 w 12206990"/>
              <a:gd name="connsiteY2" fmla="*/ 3805238 h 5139363"/>
              <a:gd name="connsiteX3" fmla="*/ 0 w 12206990"/>
              <a:gd name="connsiteY3" fmla="*/ 5139363 h 5139363"/>
              <a:gd name="connsiteX4" fmla="*/ 14990 w 12206990"/>
              <a:gd name="connsiteY4" fmla="*/ 0 h 5139363"/>
              <a:gd name="connsiteX0" fmla="*/ 14990 w 12207413"/>
              <a:gd name="connsiteY0" fmla="*/ 0 h 5139363"/>
              <a:gd name="connsiteX1" fmla="*/ 12206990 w 12207413"/>
              <a:gd name="connsiteY1" fmla="*/ 0 h 5139363"/>
              <a:gd name="connsiteX2" fmla="*/ 12206990 w 12207413"/>
              <a:gd name="connsiteY2" fmla="*/ 3805238 h 5139363"/>
              <a:gd name="connsiteX3" fmla="*/ 0 w 12207413"/>
              <a:gd name="connsiteY3" fmla="*/ 5139363 h 5139363"/>
              <a:gd name="connsiteX4" fmla="*/ 14990 w 12207413"/>
              <a:gd name="connsiteY4" fmla="*/ 0 h 5139363"/>
              <a:gd name="connsiteX0" fmla="*/ 14994 w 12207277"/>
              <a:gd name="connsiteY0" fmla="*/ 0 h 5139376"/>
              <a:gd name="connsiteX1" fmla="*/ 12206994 w 12207277"/>
              <a:gd name="connsiteY1" fmla="*/ 0 h 5139376"/>
              <a:gd name="connsiteX2" fmla="*/ 12206994 w 12207277"/>
              <a:gd name="connsiteY2" fmla="*/ 3805238 h 5139376"/>
              <a:gd name="connsiteX3" fmla="*/ 4 w 12207277"/>
              <a:gd name="connsiteY3" fmla="*/ 5139363 h 5139376"/>
              <a:gd name="connsiteX4" fmla="*/ 14994 w 12207277"/>
              <a:gd name="connsiteY4" fmla="*/ 0 h 51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77" h="5139376">
                <a:moveTo>
                  <a:pt x="14994" y="0"/>
                </a:moveTo>
                <a:lnTo>
                  <a:pt x="12206994" y="0"/>
                </a:lnTo>
                <a:lnTo>
                  <a:pt x="12206994" y="3805238"/>
                </a:lnTo>
                <a:cubicBezTo>
                  <a:pt x="12275282" y="3800241"/>
                  <a:pt x="-8323" y="5144360"/>
                  <a:pt x="4" y="5139363"/>
                </a:cubicBezTo>
                <a:cubicBezTo>
                  <a:pt x="5001" y="3426242"/>
                  <a:pt x="9997" y="1713121"/>
                  <a:pt x="1499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653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618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4E4B6E66-9A54-7E41-8FB2-E720232C3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456" y="972311"/>
            <a:ext cx="5404703" cy="5168022"/>
          </a:xfrm>
          <a:custGeom>
            <a:avLst/>
            <a:gdLst>
              <a:gd name="connsiteX0" fmla="*/ 2004793 w 5404703"/>
              <a:gd name="connsiteY0" fmla="*/ 395 h 5168022"/>
              <a:gd name="connsiteX1" fmla="*/ 5247480 w 5404703"/>
              <a:gd name="connsiteY1" fmla="*/ 1088199 h 5168022"/>
              <a:gd name="connsiteX2" fmla="*/ 2786745 w 5404703"/>
              <a:gd name="connsiteY2" fmla="*/ 5159110 h 5168022"/>
              <a:gd name="connsiteX3" fmla="*/ 309594 w 5404703"/>
              <a:gd name="connsiteY3" fmla="*/ 507973 h 5168022"/>
              <a:gd name="connsiteX4" fmla="*/ 2004793 w 5404703"/>
              <a:gd name="connsiteY4" fmla="*/ 395 h 51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703" h="5168022">
                <a:moveTo>
                  <a:pt x="2004793" y="395"/>
                </a:moveTo>
                <a:cubicBezTo>
                  <a:pt x="3265729" y="15628"/>
                  <a:pt x="4791605" y="470729"/>
                  <a:pt x="5247480" y="1088199"/>
                </a:cubicBezTo>
                <a:cubicBezTo>
                  <a:pt x="5976879" y="2076151"/>
                  <a:pt x="3999115" y="4982442"/>
                  <a:pt x="2786745" y="5159110"/>
                </a:cubicBezTo>
                <a:cubicBezTo>
                  <a:pt x="1378773" y="5363569"/>
                  <a:pt x="-814370" y="1997146"/>
                  <a:pt x="309594" y="507973"/>
                </a:cubicBezTo>
                <a:cubicBezTo>
                  <a:pt x="587050" y="140468"/>
                  <a:pt x="1248232" y="-8745"/>
                  <a:pt x="2004793" y="395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136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569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0C8568-ABDE-3C4F-9315-E657905AF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459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29F62C-8008-1C42-82ED-88FB16ADB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4204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3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2657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2184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0367" y="1296189"/>
            <a:ext cx="3918138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093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3322" y="1296189"/>
            <a:ext cx="4700016" cy="4695499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5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1C429-3BBA-4A2B-B37E-5B6C8A7E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7A5A1-F426-4092-8D3D-EF2EF7D1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799D0-80FC-4031-8828-8123CDCF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25275-BA58-4141-868A-AE8A98E8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105936-16B5-4260-9F48-AC984F88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17A59-B5BA-4B3E-8102-2E210669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775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FD0BFE-ED58-F44A-9305-1A73BAD26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4739"/>
            <a:ext cx="5499652" cy="5693262"/>
          </a:xfrm>
          <a:custGeom>
            <a:avLst/>
            <a:gdLst>
              <a:gd name="connsiteX0" fmla="*/ 1895061 w 4876800"/>
              <a:gd name="connsiteY0" fmla="*/ 0 h 5048483"/>
              <a:gd name="connsiteX1" fmla="*/ 4876800 w 4876800"/>
              <a:gd name="connsiteY1" fmla="*/ 2978873 h 5048483"/>
              <a:gd name="connsiteX2" fmla="*/ 4195916 w 4876800"/>
              <a:gd name="connsiteY2" fmla="*/ 4873713 h 5048483"/>
              <a:gd name="connsiteX3" fmla="*/ 4036921 w 4876800"/>
              <a:gd name="connsiteY3" fmla="*/ 5048483 h 5048483"/>
              <a:gd name="connsiteX4" fmla="*/ 0 w 4876800"/>
              <a:gd name="connsiteY4" fmla="*/ 5048483 h 5048483"/>
              <a:gd name="connsiteX5" fmla="*/ 0 w 4876800"/>
              <a:gd name="connsiteY5" fmla="*/ 679033 h 5048483"/>
              <a:gd name="connsiteX6" fmla="*/ 227943 w 4876800"/>
              <a:gd name="connsiteY6" fmla="*/ 508745 h 5048483"/>
              <a:gd name="connsiteX7" fmla="*/ 1895061 w 4876800"/>
              <a:gd name="connsiteY7" fmla="*/ 0 h 504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5048483">
                <a:moveTo>
                  <a:pt x="1895061" y="0"/>
                </a:moveTo>
                <a:cubicBezTo>
                  <a:pt x="3541830" y="0"/>
                  <a:pt x="4876800" y="1333687"/>
                  <a:pt x="4876800" y="2978873"/>
                </a:cubicBezTo>
                <a:cubicBezTo>
                  <a:pt x="4876800" y="3698642"/>
                  <a:pt x="4621279" y="4358788"/>
                  <a:pt x="4195916" y="4873713"/>
                </a:cubicBezTo>
                <a:lnTo>
                  <a:pt x="4036921" y="5048483"/>
                </a:lnTo>
                <a:lnTo>
                  <a:pt x="0" y="5048483"/>
                </a:lnTo>
                <a:lnTo>
                  <a:pt x="0" y="679033"/>
                </a:lnTo>
                <a:lnTo>
                  <a:pt x="227943" y="508745"/>
                </a:lnTo>
                <a:cubicBezTo>
                  <a:pt x="703831" y="187550"/>
                  <a:pt x="1277523" y="0"/>
                  <a:pt x="18950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738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5260DC-CF76-A74F-86F4-D6395697F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570508"/>
          </a:xfrm>
          <a:custGeom>
            <a:avLst/>
            <a:gdLst>
              <a:gd name="connsiteX0" fmla="*/ 0 w 4572000"/>
              <a:gd name="connsiteY0" fmla="*/ 0 h 4570508"/>
              <a:gd name="connsiteX1" fmla="*/ 3916001 w 4572000"/>
              <a:gd name="connsiteY1" fmla="*/ 0 h 4570508"/>
              <a:gd name="connsiteX2" fmla="*/ 3936646 w 4572000"/>
              <a:gd name="connsiteY2" fmla="*/ 22694 h 4570508"/>
              <a:gd name="connsiteX3" fmla="*/ 4572000 w 4572000"/>
              <a:gd name="connsiteY3" fmla="*/ 1790828 h 4570508"/>
              <a:gd name="connsiteX4" fmla="*/ 1789646 w 4572000"/>
              <a:gd name="connsiteY4" fmla="*/ 4570508 h 4570508"/>
              <a:gd name="connsiteX5" fmla="*/ 19811 w 4572000"/>
              <a:gd name="connsiteY5" fmla="*/ 3935764 h 4570508"/>
              <a:gd name="connsiteX6" fmla="*/ 0 w 4572000"/>
              <a:gd name="connsiteY6" fmla="*/ 3917777 h 457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4570508">
                <a:moveTo>
                  <a:pt x="0" y="0"/>
                </a:moveTo>
                <a:lnTo>
                  <a:pt x="3916001" y="0"/>
                </a:lnTo>
                <a:lnTo>
                  <a:pt x="3936646" y="22694"/>
                </a:lnTo>
                <a:cubicBezTo>
                  <a:pt x="4333565" y="503186"/>
                  <a:pt x="4572000" y="1119189"/>
                  <a:pt x="4572000" y="1790828"/>
                </a:cubicBezTo>
                <a:cubicBezTo>
                  <a:pt x="4572000" y="3326003"/>
                  <a:pt x="3326298" y="4570508"/>
                  <a:pt x="1789646" y="4570508"/>
                </a:cubicBezTo>
                <a:cubicBezTo>
                  <a:pt x="1117361" y="4570508"/>
                  <a:pt x="500765" y="4332302"/>
                  <a:pt x="19811" y="3935764"/>
                </a:cubicBezTo>
                <a:lnTo>
                  <a:pt x="0" y="391777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918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ED2C49-3A4A-8945-91DE-3569E273C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078" y="3991603"/>
            <a:ext cx="2926923" cy="2866397"/>
          </a:xfrm>
          <a:custGeom>
            <a:avLst/>
            <a:gdLst>
              <a:gd name="connsiteX0" fmla="*/ 2350008 w 2926923"/>
              <a:gd name="connsiteY0" fmla="*/ 0 h 2866397"/>
              <a:gd name="connsiteX1" fmla="*/ 2823617 w 2926923"/>
              <a:gd name="connsiteY1" fmla="*/ 47698 h 2866397"/>
              <a:gd name="connsiteX2" fmla="*/ 2926923 w 2926923"/>
              <a:gd name="connsiteY2" fmla="*/ 74235 h 2866397"/>
              <a:gd name="connsiteX3" fmla="*/ 2926923 w 2926923"/>
              <a:gd name="connsiteY3" fmla="*/ 2866397 h 2866397"/>
              <a:gd name="connsiteX4" fmla="*/ 59453 w 2926923"/>
              <a:gd name="connsiteY4" fmla="*/ 2866397 h 2866397"/>
              <a:gd name="connsiteX5" fmla="*/ 47744 w 2926923"/>
              <a:gd name="connsiteY5" fmla="*/ 2820904 h 2866397"/>
              <a:gd name="connsiteX6" fmla="*/ 0 w 2926923"/>
              <a:gd name="connsiteY6" fmla="*/ 2347750 h 2866397"/>
              <a:gd name="connsiteX7" fmla="*/ 2350008 w 2926923"/>
              <a:gd name="connsiteY7" fmla="*/ 0 h 28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23" h="2866397">
                <a:moveTo>
                  <a:pt x="2350008" y="0"/>
                </a:moveTo>
                <a:cubicBezTo>
                  <a:pt x="2512242" y="0"/>
                  <a:pt x="2670637" y="16424"/>
                  <a:pt x="2823617" y="47698"/>
                </a:cubicBezTo>
                <a:lnTo>
                  <a:pt x="2926923" y="74235"/>
                </a:lnTo>
                <a:lnTo>
                  <a:pt x="2926923" y="2866397"/>
                </a:lnTo>
                <a:lnTo>
                  <a:pt x="59453" y="2866397"/>
                </a:lnTo>
                <a:lnTo>
                  <a:pt x="47744" y="2820904"/>
                </a:lnTo>
                <a:cubicBezTo>
                  <a:pt x="16440" y="2668071"/>
                  <a:pt x="0" y="2509829"/>
                  <a:pt x="0" y="2347750"/>
                </a:cubicBezTo>
                <a:cubicBezTo>
                  <a:pt x="0" y="1051123"/>
                  <a:pt x="1052134" y="0"/>
                  <a:pt x="2350008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65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106886" cy="6858000"/>
          </a:xfrm>
          <a:custGeom>
            <a:avLst/>
            <a:gdLst>
              <a:gd name="connsiteX0" fmla="*/ 0 w 4539343"/>
              <a:gd name="connsiteY0" fmla="*/ 0 h 6858000"/>
              <a:gd name="connsiteX1" fmla="*/ 4539343 w 4539343"/>
              <a:gd name="connsiteY1" fmla="*/ 0 h 6858000"/>
              <a:gd name="connsiteX2" fmla="*/ 4539343 w 4539343"/>
              <a:gd name="connsiteY2" fmla="*/ 6858000 h 6858000"/>
              <a:gd name="connsiteX3" fmla="*/ 0 w 4539343"/>
              <a:gd name="connsiteY3" fmla="*/ 6858000 h 6858000"/>
              <a:gd name="connsiteX4" fmla="*/ 0 w 4539343"/>
              <a:gd name="connsiteY4" fmla="*/ 0 h 6858000"/>
              <a:gd name="connsiteX0" fmla="*/ 0 w 6106886"/>
              <a:gd name="connsiteY0" fmla="*/ 0 h 6858000"/>
              <a:gd name="connsiteX1" fmla="*/ 4539343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  <a:gd name="connsiteX0" fmla="*/ 0 w 6106886"/>
              <a:gd name="connsiteY0" fmla="*/ 0 h 6858000"/>
              <a:gd name="connsiteX1" fmla="*/ 2416628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886" h="6858000">
                <a:moveTo>
                  <a:pt x="0" y="0"/>
                </a:moveTo>
                <a:lnTo>
                  <a:pt x="2416628" y="0"/>
                </a:lnTo>
                <a:lnTo>
                  <a:pt x="61068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r>
              <a:rPr lang="en-US" dirty="0"/>
              <a:t>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7" y="365126"/>
            <a:ext cx="8033656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491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3B5DD0-7255-1D43-A127-4F16E60B7978}"/>
              </a:ext>
            </a:extLst>
          </p:cNvPr>
          <p:cNvGrpSpPr/>
          <p:nvPr userDrawn="1"/>
        </p:nvGrpSpPr>
        <p:grpSpPr>
          <a:xfrm>
            <a:off x="0" y="4157663"/>
            <a:ext cx="12192000" cy="2700338"/>
            <a:chOff x="0" y="1853514"/>
            <a:chExt cx="13504040" cy="2100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D4B2BB-C8B0-3E4D-A5F1-8E4C6BE1CE85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ECFD78-D5F7-D446-B7D1-368EA13452E7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E2605-23F0-FC42-A2C8-9C97170C5FE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A25255-EA77-064C-89FB-388DBB57E94A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CC83F-CB96-334F-83C7-B43B4E7B947A}"/>
              </a:ext>
            </a:extLst>
          </p:cNvPr>
          <p:cNvGrpSpPr/>
          <p:nvPr userDrawn="1"/>
        </p:nvGrpSpPr>
        <p:grpSpPr>
          <a:xfrm>
            <a:off x="0" y="1457325"/>
            <a:ext cx="12192000" cy="2700338"/>
            <a:chOff x="0" y="1853514"/>
            <a:chExt cx="13504040" cy="21006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2BAD0E-21E3-C74E-89F1-D29B364D5C00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C7610-DF9F-9E49-BC50-D2B9DAB2DF71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742E82-71A4-B440-9328-C78220EA586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722F8D-812C-644E-A964-3D577A4ED23E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07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75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311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941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84A0-AD55-FA4E-8732-36E7357F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97B3-4866-3243-BB90-62505882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10FB-3284-424E-9FF5-3CB4ADB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9DF5-DC8B-794E-A908-4F92AE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33A6-35F6-2442-9680-6D8733DA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A830-0C08-7643-B5FE-31305898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B6C3-2239-C84E-91D3-4A770CB1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9248-CF74-654F-A717-216FEE5D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DB55-3CDC-6446-A034-741394E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764E-077A-7E4C-A650-9D8D8C1D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46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97EE-C957-C846-9C32-6724A4C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ADD2A-9233-634E-9916-74D6FCC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8A47-587D-0B4A-82D5-E0DACB93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BCCCF-6155-4AED-914A-6918CE80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546F6-74B4-4844-9FCB-879863E6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4313B-6B82-4F64-9159-ADA2DDAB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0734FB-E873-4BFC-A2DD-67498ADB2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31613-9848-44D3-974E-D3996354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503173-75C9-4BCA-9FE2-9834E45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0533FB-C4A8-4EFB-A706-1B237DA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2D01C8-13B6-4194-9796-F3FCA121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B1D16-EF5D-4666-9FEB-42E9D35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A8BCC-6CCA-486A-8A2A-5065467A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935ADF-6F88-476B-B4C8-00E1D6EE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EDFC44-123E-419E-AC3B-D2BA28EA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1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B79092-DAE2-4B0E-931D-B5AAB2E6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99C75C-E25A-4289-B809-E5C3A908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D097E-6206-4357-BEF6-3DC5C49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283E6-26DD-4E42-A0D6-0505994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277F1-3EA6-439F-8FB3-4A8C7DFE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E18D5A-6E4F-49C3-83B4-25ADEE65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B52DA-F86A-4D95-9EA4-DC6C9B3D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A63BD-4A43-43A4-A4B6-706774CD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F0EDE-C349-49B1-AE4F-75AC74CE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57F66-75AF-4CA6-B62B-310C145A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B43C32-9522-49E5-8F8A-04FF22448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675099-426C-4EEF-AF63-A004204D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BE6639-B4C0-4B52-B788-1C2B549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C5B883-F1D6-4CCE-A307-6321694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62F46D-B746-4401-9DD8-03CBE43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906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5.xml"/><Relationship Id="rId30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49.xml"/><Relationship Id="rId38" Type="http://schemas.openxmlformats.org/officeDocument/2006/relationships/theme" Target="../theme/theme2.xml"/><Relationship Id="rId39" Type="http://schemas.openxmlformats.org/officeDocument/2006/relationships/image" Target="../media/image1.jpg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30B6AC-8B1B-475C-9F0F-8F14F6D7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19F66-2C1C-4BDF-9227-54B43534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D61632-4987-4D6F-98E3-16A284828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D255-3640-4F2E-B6B1-C2390C3E07AD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A7171-FAA1-4B29-AB07-C68879AB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53BAC-11B4-4F56-A208-64AC0E0A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7232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F57F0-EC96-7748-88FB-9C7250D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567"/>
            <a:ext cx="10515600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635D-DB65-6640-A1F3-B506A982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33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i="0" kern="1200">
          <a:blipFill>
            <a:blip r:embed="rId39"/>
            <a:tile tx="0" ty="0" sx="100000" sy="100000" flip="none" algn="tl"/>
          </a:blipFill>
          <a:latin typeface="Sacramento" panose="02000507000000020000" pitchFamily="2" charset="0"/>
          <a:ea typeface="Roboto Thin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3F36FA7-3504-43C4-B38F-9EB06F04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101530-29D9-4610-BAAC-3D2E1D31FA33}"/>
              </a:ext>
            </a:extLst>
          </p:cNvPr>
          <p:cNvSpPr/>
          <p:nvPr/>
        </p:nvSpPr>
        <p:spPr>
          <a:xfrm>
            <a:off x="-2" y="0"/>
            <a:ext cx="12192000" cy="688888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B28458-B22F-0E4D-B634-0FF4A717AE38}"/>
              </a:ext>
            </a:extLst>
          </p:cNvPr>
          <p:cNvGrpSpPr/>
          <p:nvPr/>
        </p:nvGrpSpPr>
        <p:grpSpPr>
          <a:xfrm>
            <a:off x="-1067946" y="255245"/>
            <a:ext cx="6504122" cy="418449"/>
            <a:chOff x="5687878" y="-976393"/>
            <a:chExt cx="6504122" cy="418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200DF7-C0E4-4042-BA6D-223BACF09BBD}"/>
                </a:ext>
              </a:extLst>
            </p:cNvPr>
            <p:cNvSpPr/>
            <p:nvPr/>
          </p:nvSpPr>
          <p:spPr>
            <a:xfrm>
              <a:off x="5687878" y="-976393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6A8BF-DC3B-E045-BB22-B182B3B2B8B8}"/>
                </a:ext>
              </a:extLst>
            </p:cNvPr>
            <p:cNvSpPr/>
            <p:nvPr/>
          </p:nvSpPr>
          <p:spPr>
            <a:xfrm>
              <a:off x="5687878" y="-805914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5827EE-93E3-3842-A275-865159492128}"/>
                </a:ext>
              </a:extLst>
            </p:cNvPr>
            <p:cNvSpPr/>
            <p:nvPr/>
          </p:nvSpPr>
          <p:spPr>
            <a:xfrm>
              <a:off x="5687878" y="-635435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1A39B7-5F14-FA4D-B421-6540D6592784}"/>
              </a:ext>
            </a:extLst>
          </p:cNvPr>
          <p:cNvGrpSpPr/>
          <p:nvPr/>
        </p:nvGrpSpPr>
        <p:grpSpPr>
          <a:xfrm>
            <a:off x="462359" y="2922730"/>
            <a:ext cx="9043504" cy="2983781"/>
            <a:chOff x="801764" y="2109787"/>
            <a:chExt cx="2726603" cy="9242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3B7B66-E78A-CF4F-BC25-78ABC2174A4A}"/>
                </a:ext>
              </a:extLst>
            </p:cNvPr>
            <p:cNvSpPr/>
            <p:nvPr/>
          </p:nvSpPr>
          <p:spPr>
            <a:xfrm>
              <a:off x="801765" y="2109787"/>
              <a:ext cx="2574246" cy="818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 b="1" dirty="0">
                  <a:solidFill>
                    <a:srgbClr val="C4982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现在，翻译：投资组合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3F840F-2060-4F4D-B5FC-77273BBB0A1C}"/>
                </a:ext>
              </a:extLst>
            </p:cNvPr>
            <p:cNvSpPr/>
            <p:nvPr/>
          </p:nvSpPr>
          <p:spPr>
            <a:xfrm>
              <a:off x="801764" y="2712308"/>
              <a:ext cx="2726603" cy="321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保罗·戴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2023年7月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A46A7-7613-D941-B730-D305B26056B0}"/>
              </a:ext>
            </a:extLst>
          </p:cNvPr>
          <p:cNvSpPr/>
          <p:nvPr/>
        </p:nvSpPr>
        <p:spPr>
          <a:xfrm>
            <a:off x="7126083" y="6555845"/>
            <a:ext cx="4710137" cy="7749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9FDF9-BBE2-E147-9D21-9E625057C3EB}"/>
              </a:ext>
            </a:extLst>
          </p:cNvPr>
          <p:cNvSpPr/>
          <p:nvPr/>
        </p:nvSpPr>
        <p:spPr>
          <a:xfrm rot="5400000">
            <a:off x="10288674" y="5055368"/>
            <a:ext cx="3000953" cy="7749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9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BD9EA878-6DA4-8A49-94F4-5F37E7DDBAD3}"/>
              </a:ext>
            </a:extLst>
          </p:cNvPr>
          <p:cNvSpPr txBox="1">
            <a:spLocks/>
          </p:cNvSpPr>
          <p:nvPr/>
        </p:nvSpPr>
        <p:spPr>
          <a:xfrm>
            <a:off x="-1985191" y="1252070"/>
            <a:ext cx="4246537" cy="42262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>
            <a:outerShdw blurRad="228600" dist="1143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w="5715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>
                <a:solidFill>
                  <a:schemeClr val="accent2"/>
                </a:solidFill>
                <a:latin typeface="Roboto Thin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CB965"/>
              </a:solidFill>
              <a:effectLst/>
              <a:uLnTx/>
              <a:uFillTx/>
              <a:latin typeface="Roboto Thin" pitchFamily="2" charset="0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C07DD6A-A15C-2441-A393-CBBDD49C99EB}"/>
              </a:ext>
            </a:extLst>
          </p:cNvPr>
          <p:cNvSpPr/>
          <p:nvPr/>
        </p:nvSpPr>
        <p:spPr>
          <a:xfrm>
            <a:off x="-2389450" y="837689"/>
            <a:ext cx="5055055" cy="5055055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59580D7B-43F5-F94C-A262-83B50156FB56}"/>
              </a:ext>
            </a:extLst>
          </p:cNvPr>
          <p:cNvSpPr/>
          <p:nvPr/>
        </p:nvSpPr>
        <p:spPr>
          <a:xfrm rot="5400000">
            <a:off x="-3585674" y="-358535"/>
            <a:ext cx="7447503" cy="7447503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C75E2-FC69-004B-B534-A9409011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9710" y="2010080"/>
            <a:ext cx="3925859" cy="291804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Vladimir Script" panose="03050402040407070305" pitchFamily="66" charset="0"/>
              </a:rPr>
              <a:t>现在，翻译：目录</a:t>
            </a:r>
            <a:endParaRPr lang="en-US" b="1" dirty="0">
              <a:solidFill>
                <a:schemeClr val="bg1"/>
              </a:solidFill>
              <a:latin typeface="Vladimir Script" panose="03050402040407070305" pitchFamily="66" charset="0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E41D823D-4E38-5646-A873-F4FBD444E17C}"/>
              </a:ext>
            </a:extLst>
          </p:cNvPr>
          <p:cNvSpPr/>
          <p:nvPr/>
        </p:nvSpPr>
        <p:spPr>
          <a:xfrm rot="2491451">
            <a:off x="-2939468" y="287671"/>
            <a:ext cx="6155090" cy="6155090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CBF257-7E8C-C249-BBD5-B2FCE2EAC8A2}"/>
              </a:ext>
            </a:extLst>
          </p:cNvPr>
          <p:cNvSpPr/>
          <p:nvPr/>
        </p:nvSpPr>
        <p:spPr>
          <a:xfrm>
            <a:off x="1122966" y="506666"/>
            <a:ext cx="3342287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自我介绍</a:t>
            </a:r>
          </a:p>
        </p:txBody>
      </p:sp>
      <p:sp>
        <p:nvSpPr>
          <p:cNvPr id="7" name="Oval 70">
            <a:extLst>
              <a:ext uri="{FF2B5EF4-FFF2-40B4-BE49-F238E27FC236}">
                <a16:creationId xmlns:a16="http://schemas.microsoft.com/office/drawing/2014/main" id="{3847ADA4-F2EC-7E10-EB9D-B33B9992D141}"/>
              </a:ext>
            </a:extLst>
          </p:cNvPr>
          <p:cNvSpPr/>
          <p:nvPr/>
        </p:nvSpPr>
        <p:spPr>
          <a:xfrm>
            <a:off x="859247" y="765627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4EEBA50E-72AE-6EEA-4B09-1504E418F7C1}"/>
              </a:ext>
            </a:extLst>
          </p:cNvPr>
          <p:cNvSpPr/>
          <p:nvPr/>
        </p:nvSpPr>
        <p:spPr>
          <a:xfrm>
            <a:off x="780135" y="750893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现在，翻译：1</a:t>
            </a:r>
          </a:p>
        </p:txBody>
      </p:sp>
      <p:sp>
        <p:nvSpPr>
          <p:cNvPr id="30" name="Oval 70">
            <a:extLst>
              <a:ext uri="{FF2B5EF4-FFF2-40B4-BE49-F238E27FC236}">
                <a16:creationId xmlns:a16="http://schemas.microsoft.com/office/drawing/2014/main" id="{12D7A49B-6F8F-13C4-EF87-4481FE73A62B}"/>
              </a:ext>
            </a:extLst>
          </p:cNvPr>
          <p:cNvSpPr/>
          <p:nvPr/>
        </p:nvSpPr>
        <p:spPr>
          <a:xfrm>
            <a:off x="1910728" y="1603286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2E7FE323-F4A0-2947-763E-086EF9618F47}"/>
              </a:ext>
            </a:extLst>
          </p:cNvPr>
          <p:cNvSpPr/>
          <p:nvPr/>
        </p:nvSpPr>
        <p:spPr>
          <a:xfrm>
            <a:off x="1831616" y="1588552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2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350393-0EBD-D0EA-86D8-F8C7E8FD745D}"/>
              </a:ext>
            </a:extLst>
          </p:cNvPr>
          <p:cNvGrpSpPr/>
          <p:nvPr/>
        </p:nvGrpSpPr>
        <p:grpSpPr>
          <a:xfrm>
            <a:off x="2249725" y="2521745"/>
            <a:ext cx="601441" cy="527400"/>
            <a:chOff x="2802791" y="2361818"/>
            <a:chExt cx="601441" cy="527400"/>
          </a:xfrm>
        </p:grpSpPr>
        <p:sp>
          <p:nvSpPr>
            <p:cNvPr id="35" name="Oval 70">
              <a:extLst>
                <a:ext uri="{FF2B5EF4-FFF2-40B4-BE49-F238E27FC236}">
                  <a16:creationId xmlns:a16="http://schemas.microsoft.com/office/drawing/2014/main" id="{6663131A-65B3-95F4-818A-985A158B5EB1}"/>
                </a:ext>
              </a:extLst>
            </p:cNvPr>
            <p:cNvSpPr/>
            <p:nvPr/>
          </p:nvSpPr>
          <p:spPr>
            <a:xfrm>
              <a:off x="2881903" y="2376552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1A61B4BA-8AFE-8CCA-0D31-C8EEE933D669}"/>
                </a:ext>
              </a:extLst>
            </p:cNvPr>
            <p:cNvSpPr/>
            <p:nvPr/>
          </p:nvSpPr>
          <p:spPr>
            <a:xfrm>
              <a:off x="2802791" y="2361818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3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F5480C6-8AD3-817C-933F-19531137E42C}"/>
              </a:ext>
            </a:extLst>
          </p:cNvPr>
          <p:cNvGrpSpPr/>
          <p:nvPr/>
        </p:nvGrpSpPr>
        <p:grpSpPr>
          <a:xfrm>
            <a:off x="2837595" y="3425475"/>
            <a:ext cx="601441" cy="527400"/>
            <a:chOff x="2919453" y="3244534"/>
            <a:chExt cx="601441" cy="527400"/>
          </a:xfrm>
        </p:grpSpPr>
        <p:sp>
          <p:nvSpPr>
            <p:cNvPr id="41" name="Oval 70">
              <a:extLst>
                <a:ext uri="{FF2B5EF4-FFF2-40B4-BE49-F238E27FC236}">
                  <a16:creationId xmlns:a16="http://schemas.microsoft.com/office/drawing/2014/main" id="{9CBC48B9-D277-B93A-A0B1-EDF7818F25F3}"/>
                </a:ext>
              </a:extLst>
            </p:cNvPr>
            <p:cNvSpPr/>
            <p:nvPr/>
          </p:nvSpPr>
          <p:spPr>
            <a:xfrm>
              <a:off x="2998565" y="3259268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B9ED15E0-8A00-3740-D968-59F573D59F0E}"/>
                </a:ext>
              </a:extLst>
            </p:cNvPr>
            <p:cNvSpPr/>
            <p:nvPr/>
          </p:nvSpPr>
          <p:spPr>
            <a:xfrm>
              <a:off x="2919453" y="3244534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4</a:t>
              </a:r>
            </a:p>
          </p:txBody>
        </p:sp>
      </p:grpSp>
      <p:sp>
        <p:nvSpPr>
          <p:cNvPr id="74" name="Oval 70">
            <a:extLst>
              <a:ext uri="{FF2B5EF4-FFF2-40B4-BE49-F238E27FC236}">
                <a16:creationId xmlns:a16="http://schemas.microsoft.com/office/drawing/2014/main" id="{58F2F034-245B-BB5A-F5D4-42970D3218B9}"/>
              </a:ext>
            </a:extLst>
          </p:cNvPr>
          <p:cNvSpPr/>
          <p:nvPr/>
        </p:nvSpPr>
        <p:spPr>
          <a:xfrm>
            <a:off x="3430365" y="4265916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39">
            <a:extLst>
              <a:ext uri="{FF2B5EF4-FFF2-40B4-BE49-F238E27FC236}">
                <a16:creationId xmlns:a16="http://schemas.microsoft.com/office/drawing/2014/main" id="{FB4AEB30-0D0C-944E-1714-2C503233D0DC}"/>
              </a:ext>
            </a:extLst>
          </p:cNvPr>
          <p:cNvSpPr/>
          <p:nvPr/>
        </p:nvSpPr>
        <p:spPr>
          <a:xfrm>
            <a:off x="2780540" y="1319235"/>
            <a:ext cx="8362592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项目1-LLM申请-自动查询助手</a:t>
            </a:r>
          </a:p>
        </p:txBody>
      </p:sp>
      <p:sp>
        <p:nvSpPr>
          <p:cNvPr id="80" name="Rectangle 39">
            <a:extLst>
              <a:ext uri="{FF2B5EF4-FFF2-40B4-BE49-F238E27FC236}">
                <a16:creationId xmlns:a16="http://schemas.microsoft.com/office/drawing/2014/main" id="{822D364A-6887-56BB-8AD4-0771E1F2A1C4}"/>
              </a:ext>
            </a:extLst>
          </p:cNvPr>
          <p:cNvSpPr/>
          <p:nvPr/>
        </p:nvSpPr>
        <p:spPr>
          <a:xfrm>
            <a:off x="4302356" y="-1200222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现在，翻译：项目2- Cyclistic自行车数据分析</a:t>
            </a:r>
          </a:p>
        </p:txBody>
      </p:sp>
      <p:sp>
        <p:nvSpPr>
          <p:cNvPr id="85" name="Rectangle 39">
            <a:extLst>
              <a:ext uri="{FF2B5EF4-FFF2-40B4-BE49-F238E27FC236}">
                <a16:creationId xmlns:a16="http://schemas.microsoft.com/office/drawing/2014/main" id="{1716CFE4-FB21-95F4-152F-56295213DB78}"/>
              </a:ext>
            </a:extLst>
          </p:cNvPr>
          <p:cNvSpPr/>
          <p:nvPr/>
        </p:nvSpPr>
        <p:spPr>
          <a:xfrm>
            <a:off x="4325488" y="-834687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现在，翻译：项目3-数字营销关键绩效指标跟踪仪表板</a:t>
            </a:r>
          </a:p>
        </p:txBody>
      </p:sp>
      <p:sp>
        <p:nvSpPr>
          <p:cNvPr id="87" name="Rectangle 39">
            <a:extLst>
              <a:ext uri="{FF2B5EF4-FFF2-40B4-BE49-F238E27FC236}">
                <a16:creationId xmlns:a16="http://schemas.microsoft.com/office/drawing/2014/main" id="{60F185C3-1548-5839-421B-66D58118ABC6}"/>
              </a:ext>
            </a:extLst>
          </p:cNvPr>
          <p:cNvSpPr/>
          <p:nvPr/>
        </p:nvSpPr>
        <p:spPr>
          <a:xfrm>
            <a:off x="3821705" y="3098829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项目3-AB测试-购买卡</a:t>
            </a:r>
          </a:p>
        </p:txBody>
      </p:sp>
      <p:sp>
        <p:nvSpPr>
          <p:cNvPr id="89" name="Rectangle 39">
            <a:extLst>
              <a:ext uri="{FF2B5EF4-FFF2-40B4-BE49-F238E27FC236}">
                <a16:creationId xmlns:a16="http://schemas.microsoft.com/office/drawing/2014/main" id="{43361470-9998-4E2F-9702-937A2ED3806C}"/>
              </a:ext>
            </a:extLst>
          </p:cNvPr>
          <p:cNvSpPr/>
          <p:nvPr/>
        </p:nvSpPr>
        <p:spPr>
          <a:xfrm>
            <a:off x="4198355" y="3988626"/>
            <a:ext cx="7682188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现在，翻译：项目4-谷歌数据分析- Cyclistic自行车</a:t>
            </a: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27EB942-922F-C401-DD68-BBEF9A6B828C}"/>
              </a:ext>
            </a:extLst>
          </p:cNvPr>
          <p:cNvSpPr/>
          <p:nvPr/>
        </p:nvSpPr>
        <p:spPr>
          <a:xfrm>
            <a:off x="3864414" y="4878422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许可证和奖项</a:t>
            </a: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17360716-50B1-93A7-CDA7-5BD70426C457}"/>
              </a:ext>
            </a:extLst>
          </p:cNvPr>
          <p:cNvSpPr/>
          <p:nvPr/>
        </p:nvSpPr>
        <p:spPr>
          <a:xfrm>
            <a:off x="3083195" y="2209032"/>
            <a:ext cx="8362592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现在，翻译：项目2-时间序列模型-每日销售预测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AFDB127-723E-9E24-AE51-6A1B4BDF9E1C}"/>
              </a:ext>
            </a:extLst>
          </p:cNvPr>
          <p:cNvSpPr/>
          <p:nvPr/>
        </p:nvSpPr>
        <p:spPr>
          <a:xfrm>
            <a:off x="3351253" y="4251182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5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8C35B79-E8C7-086C-C19F-F9A8C273897B}"/>
              </a:ext>
            </a:extLst>
          </p:cNvPr>
          <p:cNvGrpSpPr/>
          <p:nvPr/>
        </p:nvGrpSpPr>
        <p:grpSpPr>
          <a:xfrm>
            <a:off x="2990288" y="5161025"/>
            <a:ext cx="601441" cy="518984"/>
            <a:chOff x="3017183" y="5196885"/>
            <a:chExt cx="601441" cy="518984"/>
          </a:xfrm>
        </p:grpSpPr>
        <p:sp>
          <p:nvSpPr>
            <p:cNvPr id="8" name="Oval 70">
              <a:extLst>
                <a:ext uri="{FF2B5EF4-FFF2-40B4-BE49-F238E27FC236}">
                  <a16:creationId xmlns:a16="http://schemas.microsoft.com/office/drawing/2014/main" id="{C14ECAE8-441F-7972-177F-3D3B05C7CA2C}"/>
                </a:ext>
              </a:extLst>
            </p:cNvPr>
            <p:cNvSpPr/>
            <p:nvPr/>
          </p:nvSpPr>
          <p:spPr>
            <a:xfrm>
              <a:off x="3087274" y="5203203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1586964-8A5E-02FC-9D38-9FD78C0EEEBB}"/>
                </a:ext>
              </a:extLst>
            </p:cNvPr>
            <p:cNvSpPr/>
            <p:nvPr/>
          </p:nvSpPr>
          <p:spPr>
            <a:xfrm>
              <a:off x="3017183" y="5196885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7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3652065" y="167939"/>
            <a:ext cx="3442089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工作经验（6年+）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4EBF5-BED8-4742-9AD0-051608B3ED07}"/>
              </a:ext>
            </a:extLst>
          </p:cNvPr>
          <p:cNvSpPr/>
          <p:nvPr/>
        </p:nvSpPr>
        <p:spPr>
          <a:xfrm>
            <a:off x="8148352" y="559912"/>
            <a:ext cx="4617367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技能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11F-8964-034D-9985-1A76C1F15684}"/>
              </a:ext>
            </a:extLst>
          </p:cNvPr>
          <p:cNvSpPr/>
          <p:nvPr/>
        </p:nvSpPr>
        <p:spPr>
          <a:xfrm>
            <a:off x="0" y="0"/>
            <a:ext cx="3098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81" y="2862849"/>
            <a:ext cx="2662458" cy="684943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现在，翻译：Paul Dai，</a:t>
            </a:r>
            <a:b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高级数据分析师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A8300954-2B6C-461A-A453-667CA6CAD185}"/>
              </a:ext>
            </a:extLst>
          </p:cNvPr>
          <p:cNvSpPr/>
          <p:nvPr/>
        </p:nvSpPr>
        <p:spPr>
          <a:xfrm flipV="1">
            <a:off x="-1" y="2"/>
            <a:ext cx="3098800" cy="2336798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8AE0377A-B7D7-4A22-9B59-0EC29B109953}"/>
              </a:ext>
            </a:extLst>
          </p:cNvPr>
          <p:cNvSpPr/>
          <p:nvPr/>
        </p:nvSpPr>
        <p:spPr>
          <a:xfrm>
            <a:off x="-17780" y="0"/>
            <a:ext cx="3116580" cy="2336800"/>
          </a:xfrm>
          <a:custGeom>
            <a:avLst/>
            <a:gdLst>
              <a:gd name="connsiteX0" fmla="*/ 0 w 3108960"/>
              <a:gd name="connsiteY0" fmla="*/ 0 h 2336800"/>
              <a:gd name="connsiteX1" fmla="*/ 30480 w 3108960"/>
              <a:gd name="connsiteY1" fmla="*/ 629920 h 2336800"/>
              <a:gd name="connsiteX2" fmla="*/ 3108960 w 3108960"/>
              <a:gd name="connsiteY2" fmla="*/ 2336800 h 2336800"/>
              <a:gd name="connsiteX3" fmla="*/ 0 w 3108960"/>
              <a:gd name="connsiteY3" fmla="*/ 0 h 2336800"/>
              <a:gd name="connsiteX0" fmla="*/ 7620 w 3116580"/>
              <a:gd name="connsiteY0" fmla="*/ 0 h 2336800"/>
              <a:gd name="connsiteX1" fmla="*/ 0 w 3116580"/>
              <a:gd name="connsiteY1" fmla="*/ 637540 h 2336800"/>
              <a:gd name="connsiteX2" fmla="*/ 3116580 w 3116580"/>
              <a:gd name="connsiteY2" fmla="*/ 2336800 h 2336800"/>
              <a:gd name="connsiteX3" fmla="*/ 7620 w 3116580"/>
              <a:gd name="connsiteY3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6580" h="2336800">
                <a:moveTo>
                  <a:pt x="7620" y="0"/>
                </a:moveTo>
                <a:lnTo>
                  <a:pt x="0" y="637540"/>
                </a:lnTo>
                <a:lnTo>
                  <a:pt x="3116580" y="2336800"/>
                </a:lnTo>
                <a:lnTo>
                  <a:pt x="76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FA5B6CA-B2A0-4A10-86C0-03B7901F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3" t="5117" r="34582" b="68098"/>
          <a:stretch/>
        </p:blipFill>
        <p:spPr>
          <a:xfrm>
            <a:off x="487680" y="-4"/>
            <a:ext cx="2075632" cy="2672080"/>
          </a:xfrm>
          <a:prstGeom prst="round2SameRect">
            <a:avLst>
              <a:gd name="adj1" fmla="val 0"/>
              <a:gd name="adj2" fmla="val 50000"/>
            </a:avLst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33AFBE8-9735-4FB5-AD61-0EAF366F2AFA}"/>
              </a:ext>
            </a:extLst>
          </p:cNvPr>
          <p:cNvSpPr txBox="1">
            <a:spLocks/>
          </p:cNvSpPr>
          <p:nvPr/>
        </p:nvSpPr>
        <p:spPr>
          <a:xfrm>
            <a:off x="194267" y="3601371"/>
            <a:ext cx="2662458" cy="26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姓名</a:t>
            </a:r>
            <a:r>
              <a:rPr lang="en-US" altLang="zh-TW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0ED5D76-E65D-459C-A580-DAB544C02799}"/>
              </a:ext>
            </a:extLst>
          </p:cNvPr>
          <p:cNvSpPr txBox="1">
            <a:spLocks/>
          </p:cNvSpPr>
          <p:nvPr/>
        </p:nvSpPr>
        <p:spPr>
          <a:xfrm>
            <a:off x="194267" y="3723290"/>
            <a:ext cx="2662458" cy="94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微軟正黑體" panose="020B0604030504040204" pitchFamily="34" charset="-120"/>
                <a:cs typeface="Arial" panose="020B0604020202020204" pitchFamily="34" charset="0"/>
              </a:rPr>
              <a:t>保罗·戴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DE825DE-C86B-4EA2-882A-19E5993DBD9B}"/>
              </a:ext>
            </a:extLst>
          </p:cNvPr>
          <p:cNvCxnSpPr/>
          <p:nvPr/>
        </p:nvCxnSpPr>
        <p:spPr>
          <a:xfrm>
            <a:off x="365760" y="4549140"/>
            <a:ext cx="2293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75DD3D-3BA8-490B-8D0A-2A4BE40EF987}"/>
              </a:ext>
            </a:extLst>
          </p:cNvPr>
          <p:cNvGrpSpPr/>
          <p:nvPr/>
        </p:nvGrpSpPr>
        <p:grpSpPr>
          <a:xfrm>
            <a:off x="203156" y="4829692"/>
            <a:ext cx="2677473" cy="660743"/>
            <a:chOff x="203156" y="4829692"/>
            <a:chExt cx="2677473" cy="660743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D9CA30A-8EE0-420E-B1DB-90BE6AA85B97}"/>
                </a:ext>
              </a:extLst>
            </p:cNvPr>
            <p:cNvSpPr txBox="1">
              <a:spLocks/>
            </p:cNvSpPr>
            <p:nvPr/>
          </p:nvSpPr>
          <p:spPr>
            <a:xfrm>
              <a:off x="203156" y="4829692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申请职位：</a:t>
              </a: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194AA26F-7A3C-4139-AD23-0AA445709703}"/>
                </a:ext>
              </a:extLst>
            </p:cNvPr>
            <p:cNvSpPr txBox="1">
              <a:spLocks/>
            </p:cNvSpPr>
            <p:nvPr/>
          </p:nvSpPr>
          <p:spPr>
            <a:xfrm>
              <a:off x="218171" y="5132294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数据科学家</a:t>
              </a: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6674063-1E6B-4791-A71F-9244FC12A273}"/>
              </a:ext>
            </a:extLst>
          </p:cNvPr>
          <p:cNvGrpSpPr/>
          <p:nvPr/>
        </p:nvGrpSpPr>
        <p:grpSpPr>
          <a:xfrm>
            <a:off x="3413957" y="1889478"/>
            <a:ext cx="4617367" cy="2081403"/>
            <a:chOff x="3413957" y="766879"/>
            <a:chExt cx="4617367" cy="2081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FCA42F-A9DF-054B-B1D7-49AF039A5271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KPMG 数字化转型咨询 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助理经理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F07C0C5-CAD8-4FFE-A3DC-4471AAE1F5AB}"/>
                </a:ext>
              </a:extLst>
            </p:cNvPr>
            <p:cNvCxnSpPr>
              <a:cxnSpLocks/>
            </p:cNvCxnSpPr>
            <p:nvPr/>
          </p:nvCxnSpPr>
          <p:spPr>
            <a:xfrm>
              <a:off x="351607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89E9F3F-CAE4-4F84-B31F-2880C11C60E2}"/>
                </a:ext>
              </a:extLst>
            </p:cNvPr>
            <p:cNvSpPr txBox="1">
              <a:spLocks/>
            </p:cNvSpPr>
            <p:nvPr/>
          </p:nvSpPr>
          <p:spPr>
            <a:xfrm>
              <a:off x="562211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2020-2023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BF8A1129-F431-472A-B225-81F7F8CF569D}"/>
                </a:ext>
              </a:extLst>
            </p:cNvPr>
            <p:cNvSpPr/>
            <p:nvPr/>
          </p:nvSpPr>
          <p:spPr>
            <a:xfrm>
              <a:off x="3463021" y="1442093"/>
              <a:ext cx="4282870" cy="140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领导负责为财富500强公司开展数字化转型项目的开发和执行。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应用人物聚类、数据分析等方法在各个项目中，以提供高管报告。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912877B-5B82-4D7D-8C13-B4A13A1F3B00}"/>
              </a:ext>
            </a:extLst>
          </p:cNvPr>
          <p:cNvGrpSpPr/>
          <p:nvPr/>
        </p:nvGrpSpPr>
        <p:grpSpPr>
          <a:xfrm>
            <a:off x="3456176" y="5458726"/>
            <a:ext cx="4617367" cy="1264597"/>
            <a:chOff x="3413957" y="766879"/>
            <a:chExt cx="4617367" cy="1264597"/>
          </a:xfrm>
        </p:grpSpPr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DEB9FE95-D8AB-444E-A7C3-469C4D9113D3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KMC链条工业有限公司 </a:t>
              </a:r>
              <a:r>
                <a:rPr lang="en-US" altLang="zh-TW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(深圳)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管理助理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DDA95C-CD9F-470D-9871-9C8B9D921973}"/>
                </a:ext>
              </a:extLst>
            </p:cNvPr>
            <p:cNvCxnSpPr>
              <a:cxnSpLocks/>
            </p:cNvCxnSpPr>
            <p:nvPr/>
          </p:nvCxnSpPr>
          <p:spPr>
            <a:xfrm>
              <a:off x="351813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578FBB29-5EB2-4AA1-A217-1D8FE99377F5}"/>
                </a:ext>
              </a:extLst>
            </p:cNvPr>
            <p:cNvSpPr txBox="1">
              <a:spLocks/>
            </p:cNvSpPr>
            <p:nvPr/>
          </p:nvSpPr>
          <p:spPr>
            <a:xfrm>
              <a:off x="542097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2017年</a:t>
              </a:r>
            </a:p>
          </p:txBody>
        </p:sp>
        <p:sp>
          <p:nvSpPr>
            <p:cNvPr id="65" name="Rectangle 7">
              <a:extLst>
                <a:ext uri="{FF2B5EF4-FFF2-40B4-BE49-F238E27FC236}">
                  <a16:creationId xmlns:a16="http://schemas.microsoft.com/office/drawing/2014/main" id="{F9374967-EF66-4706-807E-D7E86BA823BE}"/>
                </a:ext>
              </a:extLst>
            </p:cNvPr>
            <p:cNvSpPr/>
            <p:nvPr/>
          </p:nvSpPr>
          <p:spPr>
            <a:xfrm>
              <a:off x="3469556" y="1442094"/>
              <a:ext cx="4236341" cy="589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25000"/>
                      <a:lumOff val="75000"/>
                    </a:scheme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建立了跨职能部门的报告，以监控进度表现。</a:t>
              </a: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3A2A9D9-76A9-4405-B00F-81B51DB1151F}"/>
              </a:ext>
            </a:extLst>
          </p:cNvPr>
          <p:cNvGrpSpPr/>
          <p:nvPr/>
        </p:nvGrpSpPr>
        <p:grpSpPr>
          <a:xfrm>
            <a:off x="8697771" y="878614"/>
            <a:ext cx="3088797" cy="2315854"/>
            <a:chOff x="9278640" y="1116681"/>
            <a:chExt cx="3088797" cy="2315854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106866-330A-4067-8A12-5E63268A50E7}"/>
                </a:ext>
              </a:extLst>
            </p:cNvPr>
            <p:cNvSpPr/>
            <p:nvPr/>
          </p:nvSpPr>
          <p:spPr>
            <a:xfrm>
              <a:off x="9406700" y="1116681"/>
              <a:ext cx="1825507" cy="1825507"/>
            </a:xfrm>
            <a:prstGeom prst="ellipse">
              <a:avLst/>
            </a:prstGeom>
            <a:solidFill>
              <a:srgbClr val="C4982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1FD3A70-5784-4516-B92E-3037B5A82839}"/>
                </a:ext>
              </a:extLst>
            </p:cNvPr>
            <p:cNvSpPr/>
            <p:nvPr/>
          </p:nvSpPr>
          <p:spPr>
            <a:xfrm>
              <a:off x="10550580" y="1198585"/>
              <a:ext cx="1073296" cy="1073296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20384B8F-E573-46E1-B64E-54231C1BD663}"/>
                </a:ext>
              </a:extLst>
            </p:cNvPr>
            <p:cNvSpPr/>
            <p:nvPr/>
          </p:nvSpPr>
          <p:spPr>
            <a:xfrm>
              <a:off x="11232207" y="2008490"/>
              <a:ext cx="754213" cy="754213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36B45B1-624E-4793-8F78-2340A5328977}"/>
                </a:ext>
              </a:extLst>
            </p:cNvPr>
            <p:cNvSpPr/>
            <p:nvPr/>
          </p:nvSpPr>
          <p:spPr>
            <a:xfrm>
              <a:off x="9442815" y="2303076"/>
              <a:ext cx="1129459" cy="1129459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7C189200-2A93-49FD-830C-F9A8DE8585BA}"/>
                </a:ext>
              </a:extLst>
            </p:cNvPr>
            <p:cNvSpPr/>
            <p:nvPr/>
          </p:nvSpPr>
          <p:spPr>
            <a:xfrm>
              <a:off x="10271716" y="2011655"/>
              <a:ext cx="1387078" cy="1387078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001AD35-5243-4A90-B44F-E8D15ABB3A92}"/>
                </a:ext>
              </a:extLst>
            </p:cNvPr>
            <p:cNvSpPr/>
            <p:nvPr/>
          </p:nvSpPr>
          <p:spPr>
            <a:xfrm>
              <a:off x="9516171" y="1525421"/>
              <a:ext cx="1166444" cy="677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报告自动化 (VBA)</a:t>
              </a: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1258D52E-9B80-4003-8570-B4DDC5487A20}"/>
                </a:ext>
              </a:extLst>
            </p:cNvPr>
            <p:cNvSpPr/>
            <p:nvPr/>
          </p:nvSpPr>
          <p:spPr>
            <a:xfrm>
              <a:off x="11200993" y="2186550"/>
              <a:ext cx="1166444" cy="283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现在，翻译：ML</a:t>
              </a:r>
            </a:p>
          </p:txBody>
        </p:sp>
        <p:sp>
          <p:nvSpPr>
            <p:cNvPr id="73" name="Rectangle 7">
              <a:extLst>
                <a:ext uri="{FF2B5EF4-FFF2-40B4-BE49-F238E27FC236}">
                  <a16:creationId xmlns:a16="http://schemas.microsoft.com/office/drawing/2014/main" id="{4F5C74F1-8CDF-4615-894E-E33F94084ABC}"/>
                </a:ext>
              </a:extLst>
            </p:cNvPr>
            <p:cNvSpPr/>
            <p:nvPr/>
          </p:nvSpPr>
          <p:spPr>
            <a:xfrm>
              <a:off x="9278640" y="2620156"/>
              <a:ext cx="1387078" cy="610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数据可视化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Visualization</a:t>
              </a: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08E99331-1205-44BB-8CFD-F5D200D0149B}"/>
                </a:ext>
              </a:extLst>
            </p:cNvPr>
            <p:cNvSpPr/>
            <p:nvPr/>
          </p:nvSpPr>
          <p:spPr>
            <a:xfrm>
              <a:off x="10550580" y="1434992"/>
              <a:ext cx="1166444" cy="283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数据库和SQL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4ACAACD4-49A4-484D-8EBA-D65DA89EDBB6}"/>
                </a:ext>
              </a:extLst>
            </p:cNvPr>
            <p:cNvSpPr/>
            <p:nvPr/>
          </p:nvSpPr>
          <p:spPr>
            <a:xfrm>
              <a:off x="10345243" y="2407546"/>
              <a:ext cx="1387078" cy="781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数据分析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Analysis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FAB3CC-4B61-7CF8-678B-61180996C83B}"/>
              </a:ext>
            </a:extLst>
          </p:cNvPr>
          <p:cNvGrpSpPr/>
          <p:nvPr/>
        </p:nvGrpSpPr>
        <p:grpSpPr>
          <a:xfrm>
            <a:off x="8060100" y="5025246"/>
            <a:ext cx="4938701" cy="1698076"/>
            <a:chOff x="7818053" y="5025246"/>
            <a:chExt cx="4938701" cy="1698076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5740F0A0-77F4-4BD7-A291-C58145BD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053" y="5193931"/>
              <a:ext cx="314619" cy="314619"/>
            </a:xfrm>
            <a:prstGeom prst="rect">
              <a:avLst/>
            </a:prstGeom>
          </p:spPr>
        </p:pic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AE7D858-6C01-4424-A235-25B3203F59C5}"/>
                </a:ext>
              </a:extLst>
            </p:cNvPr>
            <p:cNvSpPr/>
            <p:nvPr/>
          </p:nvSpPr>
          <p:spPr>
            <a:xfrm>
              <a:off x="9996106" y="5934741"/>
              <a:ext cx="22524" cy="17207"/>
            </a:xfrm>
            <a:custGeom>
              <a:avLst/>
              <a:gdLst>
                <a:gd name="connsiteX0" fmla="*/ 0 w 22524"/>
                <a:gd name="connsiteY0" fmla="*/ 0 h 17207"/>
                <a:gd name="connsiteX1" fmla="*/ 17207 w 22524"/>
                <a:gd name="connsiteY1" fmla="*/ 0 h 17207"/>
                <a:gd name="connsiteX2" fmla="*/ 22524 w 22524"/>
                <a:gd name="connsiteY2" fmla="*/ 17207 h 17207"/>
                <a:gd name="connsiteX3" fmla="*/ 0 w 22524"/>
                <a:gd name="connsiteY3" fmla="*/ 0 h 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4" h="17207">
                  <a:moveTo>
                    <a:pt x="0" y="0"/>
                  </a:moveTo>
                  <a:lnTo>
                    <a:pt x="17207" y="0"/>
                  </a:lnTo>
                  <a:lnTo>
                    <a:pt x="22524" y="1720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DA0CB065-4348-4AF3-8439-A4F5B73F9041}"/>
                </a:ext>
              </a:extLst>
            </p:cNvPr>
            <p:cNvSpPr/>
            <p:nvPr/>
          </p:nvSpPr>
          <p:spPr>
            <a:xfrm>
              <a:off x="8139387" y="5025246"/>
              <a:ext cx="4617367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教育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Rectangle 7">
              <a:extLst>
                <a:ext uri="{FF2B5EF4-FFF2-40B4-BE49-F238E27FC236}">
                  <a16:creationId xmlns:a16="http://schemas.microsoft.com/office/drawing/2014/main" id="{18F1724D-0B8A-48D2-8412-D2FF9694BDBA}"/>
                </a:ext>
              </a:extLst>
            </p:cNvPr>
            <p:cNvSpPr/>
            <p:nvPr/>
          </p:nvSpPr>
          <p:spPr>
            <a:xfrm>
              <a:off x="8116527" y="5492691"/>
              <a:ext cx="3994561" cy="123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2014-2017</a:t>
              </a:r>
            </a:p>
            <a:p>
              <a:pPr lvl="1"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國立臺灣師範大學MBA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2010-2014</a:t>
              </a:r>
              <a:b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人力資源管理系，</a:t>
              </a: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國立臺灣師範大學</a:t>
              </a:r>
              <a:b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Taiwan Normal University</a:t>
              </a:r>
              <a:endPara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13" name="Title 1">
            <a:extLst>
              <a:ext uri="{FF2B5EF4-FFF2-40B4-BE49-F238E27FC236}">
                <a16:creationId xmlns:a16="http://schemas.microsoft.com/office/drawing/2014/main" id="{9E4BD93E-EBD8-42B5-BF98-7A99F759F2C1}"/>
              </a:ext>
            </a:extLst>
          </p:cNvPr>
          <p:cNvSpPr txBox="1">
            <a:spLocks/>
          </p:cNvSpPr>
          <p:nvPr/>
        </p:nvSpPr>
        <p:spPr>
          <a:xfrm>
            <a:off x="218171" y="5683708"/>
            <a:ext cx="2662458" cy="35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altLang="zh-TW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联系方式：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207FCD5-2A36-4E13-91BF-17239D73685B}"/>
              </a:ext>
            </a:extLst>
          </p:cNvPr>
          <p:cNvGrpSpPr/>
          <p:nvPr/>
        </p:nvGrpSpPr>
        <p:grpSpPr>
          <a:xfrm>
            <a:off x="336982" y="5951386"/>
            <a:ext cx="2424837" cy="358141"/>
            <a:chOff x="564877" y="5591860"/>
            <a:chExt cx="2424837" cy="358141"/>
          </a:xfrm>
        </p:grpSpPr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0630D1C7-C3E8-4E6F-9FA8-D2C92162AB27}"/>
                </a:ext>
              </a:extLst>
            </p:cNvPr>
            <p:cNvSpPr/>
            <p:nvPr/>
          </p:nvSpPr>
          <p:spPr>
            <a:xfrm rot="551848">
              <a:off x="564877" y="5649402"/>
              <a:ext cx="215832" cy="218635"/>
            </a:xfrm>
            <a:custGeom>
              <a:avLst/>
              <a:gdLst>
                <a:gd name="connsiteX0" fmla="*/ 140691 w 515437"/>
                <a:gd name="connsiteY0" fmla="*/ 0 h 522131"/>
                <a:gd name="connsiteX1" fmla="*/ 194243 w 515437"/>
                <a:gd name="connsiteY1" fmla="*/ 147268 h 522131"/>
                <a:gd name="connsiteX2" fmla="*/ 147385 w 515437"/>
                <a:gd name="connsiteY2" fmla="*/ 187432 h 522131"/>
                <a:gd name="connsiteX3" fmla="*/ 140691 w 515437"/>
                <a:gd name="connsiteY3" fmla="*/ 227596 h 522131"/>
                <a:gd name="connsiteX4" fmla="*/ 301347 w 515437"/>
                <a:gd name="connsiteY4" fmla="*/ 388252 h 522131"/>
                <a:gd name="connsiteX5" fmla="*/ 334817 w 515437"/>
                <a:gd name="connsiteY5" fmla="*/ 374864 h 522131"/>
                <a:gd name="connsiteX6" fmla="*/ 374981 w 515437"/>
                <a:gd name="connsiteY6" fmla="*/ 328006 h 522131"/>
                <a:gd name="connsiteX7" fmla="*/ 515555 w 515437"/>
                <a:gd name="connsiteY7" fmla="*/ 381558 h 522131"/>
                <a:gd name="connsiteX8" fmla="*/ 475391 w 515437"/>
                <a:gd name="connsiteY8" fmla="*/ 481968 h 522131"/>
                <a:gd name="connsiteX9" fmla="*/ 133997 w 515437"/>
                <a:gd name="connsiteY9" fmla="*/ 374864 h 522131"/>
                <a:gd name="connsiteX10" fmla="*/ 46975 w 515437"/>
                <a:gd name="connsiteY10" fmla="*/ 33470 h 522131"/>
                <a:gd name="connsiteX11" fmla="*/ 140691 w 515437"/>
                <a:gd name="connsiteY11" fmla="*/ 0 h 52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437" h="522131">
                  <a:moveTo>
                    <a:pt x="140691" y="0"/>
                  </a:moveTo>
                  <a:lnTo>
                    <a:pt x="194243" y="147268"/>
                  </a:lnTo>
                  <a:lnTo>
                    <a:pt x="147385" y="187432"/>
                  </a:lnTo>
                  <a:cubicBezTo>
                    <a:pt x="147385" y="187432"/>
                    <a:pt x="127303" y="200820"/>
                    <a:pt x="140691" y="227596"/>
                  </a:cubicBezTo>
                  <a:cubicBezTo>
                    <a:pt x="154079" y="254372"/>
                    <a:pt x="262723" y="375332"/>
                    <a:pt x="301347" y="388252"/>
                  </a:cubicBezTo>
                  <a:cubicBezTo>
                    <a:pt x="321429" y="394946"/>
                    <a:pt x="334817" y="374864"/>
                    <a:pt x="334817" y="374864"/>
                  </a:cubicBezTo>
                  <a:lnTo>
                    <a:pt x="374981" y="328006"/>
                  </a:lnTo>
                  <a:lnTo>
                    <a:pt x="515555" y="381558"/>
                  </a:lnTo>
                  <a:cubicBezTo>
                    <a:pt x="517429" y="419279"/>
                    <a:pt x="502769" y="455948"/>
                    <a:pt x="475391" y="481968"/>
                  </a:cubicBezTo>
                  <a:cubicBezTo>
                    <a:pt x="421437" y="535921"/>
                    <a:pt x="348205" y="568990"/>
                    <a:pt x="133997" y="374864"/>
                  </a:cubicBezTo>
                  <a:cubicBezTo>
                    <a:pt x="-76931" y="183683"/>
                    <a:pt x="16651" y="63794"/>
                    <a:pt x="46975" y="33470"/>
                  </a:cubicBezTo>
                  <a:cubicBezTo>
                    <a:pt x="80445" y="0"/>
                    <a:pt x="140691" y="0"/>
                    <a:pt x="140691" y="0"/>
                  </a:cubicBezTo>
                  <a:close/>
                </a:path>
              </a:pathLst>
            </a:custGeom>
            <a:solidFill>
              <a:srgbClr val="FFFFFF"/>
            </a:solidFill>
            <a:ln w="6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B8D08AD4-8B87-426A-97CE-D87C0F5AE8F3}"/>
                </a:ext>
              </a:extLst>
            </p:cNvPr>
            <p:cNvSpPr txBox="1">
              <a:spLocks/>
            </p:cNvSpPr>
            <p:nvPr/>
          </p:nvSpPr>
          <p:spPr>
            <a:xfrm>
              <a:off x="690569" y="5591860"/>
              <a:ext cx="2299145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手机：+81-80-6080-5242</a:t>
              </a: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E1D114E-C649-47AF-80A3-21926BAF7120}"/>
              </a:ext>
            </a:extLst>
          </p:cNvPr>
          <p:cNvGrpSpPr/>
          <p:nvPr/>
        </p:nvGrpSpPr>
        <p:grpSpPr>
          <a:xfrm>
            <a:off x="320896" y="6326916"/>
            <a:ext cx="2856805" cy="358141"/>
            <a:chOff x="320896" y="5967390"/>
            <a:chExt cx="2856805" cy="358141"/>
          </a:xfrm>
        </p:grpSpPr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5157AD3B-0CF4-40F5-A2AF-1026679D214A}"/>
                </a:ext>
              </a:extLst>
            </p:cNvPr>
            <p:cNvSpPr/>
            <p:nvPr/>
          </p:nvSpPr>
          <p:spPr>
            <a:xfrm>
              <a:off x="320896" y="6062348"/>
              <a:ext cx="232454" cy="168224"/>
            </a:xfrm>
            <a:custGeom>
              <a:avLst/>
              <a:gdLst>
                <a:gd name="connsiteX0" fmla="*/ 535455 w 563793"/>
                <a:gd name="connsiteY0" fmla="*/ 0 h 408008"/>
                <a:gd name="connsiteX1" fmla="*/ 35607 w 563793"/>
                <a:gd name="connsiteY1" fmla="*/ 0 h 408008"/>
                <a:gd name="connsiteX2" fmla="*/ 20771 w 563793"/>
                <a:gd name="connsiteY2" fmla="*/ 2967 h 408008"/>
                <a:gd name="connsiteX3" fmla="*/ 11869 w 563793"/>
                <a:gd name="connsiteY3" fmla="*/ 12018 h 408008"/>
                <a:gd name="connsiteX4" fmla="*/ 2968 w 563793"/>
                <a:gd name="connsiteY4" fmla="*/ 20994 h 408008"/>
                <a:gd name="connsiteX5" fmla="*/ 0 w 563793"/>
                <a:gd name="connsiteY5" fmla="*/ 35831 h 408008"/>
                <a:gd name="connsiteX6" fmla="*/ 0 w 563793"/>
                <a:gd name="connsiteY6" fmla="*/ 372178 h 408008"/>
                <a:gd name="connsiteX7" fmla="*/ 0 w 563793"/>
                <a:gd name="connsiteY7" fmla="*/ 372178 h 408008"/>
                <a:gd name="connsiteX8" fmla="*/ 2968 w 563793"/>
                <a:gd name="connsiteY8" fmla="*/ 387015 h 408008"/>
                <a:gd name="connsiteX9" fmla="*/ 11869 w 563793"/>
                <a:gd name="connsiteY9" fmla="*/ 395991 h 408008"/>
                <a:gd name="connsiteX10" fmla="*/ 20771 w 563793"/>
                <a:gd name="connsiteY10" fmla="*/ 405041 h 408008"/>
                <a:gd name="connsiteX11" fmla="*/ 35607 w 563793"/>
                <a:gd name="connsiteY11" fmla="*/ 408009 h 408008"/>
                <a:gd name="connsiteX12" fmla="*/ 535455 w 563793"/>
                <a:gd name="connsiteY12" fmla="*/ 408009 h 408008"/>
                <a:gd name="connsiteX13" fmla="*/ 550292 w 563793"/>
                <a:gd name="connsiteY13" fmla="*/ 405041 h 408008"/>
                <a:gd name="connsiteX14" fmla="*/ 559194 w 563793"/>
                <a:gd name="connsiteY14" fmla="*/ 395991 h 408008"/>
                <a:gd name="connsiteX15" fmla="*/ 568096 w 563793"/>
                <a:gd name="connsiteY15" fmla="*/ 387015 h 408008"/>
                <a:gd name="connsiteX16" fmla="*/ 571064 w 563793"/>
                <a:gd name="connsiteY16" fmla="*/ 372178 h 408008"/>
                <a:gd name="connsiteX17" fmla="*/ 571064 w 563793"/>
                <a:gd name="connsiteY17" fmla="*/ 36053 h 408008"/>
                <a:gd name="connsiteX18" fmla="*/ 571064 w 563793"/>
                <a:gd name="connsiteY18" fmla="*/ 36053 h 408008"/>
                <a:gd name="connsiteX19" fmla="*/ 568096 w 563793"/>
                <a:gd name="connsiteY19" fmla="*/ 21216 h 408008"/>
                <a:gd name="connsiteX20" fmla="*/ 559194 w 563793"/>
                <a:gd name="connsiteY20" fmla="*/ 12240 h 408008"/>
                <a:gd name="connsiteX21" fmla="*/ 550292 w 563793"/>
                <a:gd name="connsiteY21" fmla="*/ 3190 h 408008"/>
                <a:gd name="connsiteX22" fmla="*/ 535455 w 563793"/>
                <a:gd name="connsiteY22" fmla="*/ 223 h 408008"/>
                <a:gd name="connsiteX23" fmla="*/ 544432 w 563793"/>
                <a:gd name="connsiteY23" fmla="*/ 45029 h 408008"/>
                <a:gd name="connsiteX24" fmla="*/ 344730 w 563793"/>
                <a:gd name="connsiteY24" fmla="*/ 243099 h 408008"/>
                <a:gd name="connsiteX25" fmla="*/ 344730 w 563793"/>
                <a:gd name="connsiteY25" fmla="*/ 243099 h 408008"/>
                <a:gd name="connsiteX26" fmla="*/ 332861 w 563793"/>
                <a:gd name="connsiteY26" fmla="*/ 252149 h 408008"/>
                <a:gd name="connsiteX27" fmla="*/ 318024 w 563793"/>
                <a:gd name="connsiteY27" fmla="*/ 261126 h 408008"/>
                <a:gd name="connsiteX28" fmla="*/ 300220 w 563793"/>
                <a:gd name="connsiteY28" fmla="*/ 264167 h 408008"/>
                <a:gd name="connsiteX29" fmla="*/ 285383 w 563793"/>
                <a:gd name="connsiteY29" fmla="*/ 267134 h 408008"/>
                <a:gd name="connsiteX30" fmla="*/ 285383 w 563793"/>
                <a:gd name="connsiteY30" fmla="*/ 267134 h 408008"/>
                <a:gd name="connsiteX31" fmla="*/ 270547 w 563793"/>
                <a:gd name="connsiteY31" fmla="*/ 264167 h 408008"/>
                <a:gd name="connsiteX32" fmla="*/ 252668 w 563793"/>
                <a:gd name="connsiteY32" fmla="*/ 261126 h 408008"/>
                <a:gd name="connsiteX33" fmla="*/ 237831 w 563793"/>
                <a:gd name="connsiteY33" fmla="*/ 252149 h 408008"/>
                <a:gd name="connsiteX34" fmla="*/ 226037 w 563793"/>
                <a:gd name="connsiteY34" fmla="*/ 243099 h 408008"/>
                <a:gd name="connsiteX35" fmla="*/ 26706 w 563793"/>
                <a:gd name="connsiteY35" fmla="*/ 44881 h 408008"/>
                <a:gd name="connsiteX36" fmla="*/ 26706 w 563793"/>
                <a:gd name="connsiteY36" fmla="*/ 44881 h 408008"/>
                <a:gd name="connsiteX37" fmla="*/ 23738 w 563793"/>
                <a:gd name="connsiteY37" fmla="*/ 41914 h 408008"/>
                <a:gd name="connsiteX38" fmla="*/ 20697 w 563793"/>
                <a:gd name="connsiteY38" fmla="*/ 35905 h 408008"/>
                <a:gd name="connsiteX39" fmla="*/ 23738 w 563793"/>
                <a:gd name="connsiteY39" fmla="*/ 29896 h 408008"/>
                <a:gd name="connsiteX40" fmla="*/ 26706 w 563793"/>
                <a:gd name="connsiteY40" fmla="*/ 26854 h 408008"/>
                <a:gd name="connsiteX41" fmla="*/ 26706 w 563793"/>
                <a:gd name="connsiteY41" fmla="*/ 26854 h 408008"/>
                <a:gd name="connsiteX42" fmla="*/ 29673 w 563793"/>
                <a:gd name="connsiteY42" fmla="*/ 23887 h 408008"/>
                <a:gd name="connsiteX43" fmla="*/ 35607 w 563793"/>
                <a:gd name="connsiteY43" fmla="*/ 20846 h 408008"/>
                <a:gd name="connsiteX44" fmla="*/ 41543 w 563793"/>
                <a:gd name="connsiteY44" fmla="*/ 23887 h 408008"/>
                <a:gd name="connsiteX45" fmla="*/ 44510 w 563793"/>
                <a:gd name="connsiteY45" fmla="*/ 26854 h 408008"/>
                <a:gd name="connsiteX46" fmla="*/ 243915 w 563793"/>
                <a:gd name="connsiteY46" fmla="*/ 222105 h 408008"/>
                <a:gd name="connsiteX47" fmla="*/ 243915 w 563793"/>
                <a:gd name="connsiteY47" fmla="*/ 222105 h 408008"/>
                <a:gd name="connsiteX48" fmla="*/ 252817 w 563793"/>
                <a:gd name="connsiteY48" fmla="*/ 228114 h 408008"/>
                <a:gd name="connsiteX49" fmla="*/ 264686 w 563793"/>
                <a:gd name="connsiteY49" fmla="*/ 234123 h 408008"/>
                <a:gd name="connsiteX50" fmla="*/ 273663 w 563793"/>
                <a:gd name="connsiteY50" fmla="*/ 237090 h 408008"/>
                <a:gd name="connsiteX51" fmla="*/ 297475 w 563793"/>
                <a:gd name="connsiteY51" fmla="*/ 237090 h 408008"/>
                <a:gd name="connsiteX52" fmla="*/ 306377 w 563793"/>
                <a:gd name="connsiteY52" fmla="*/ 234123 h 408008"/>
                <a:gd name="connsiteX53" fmla="*/ 318247 w 563793"/>
                <a:gd name="connsiteY53" fmla="*/ 228114 h 408008"/>
                <a:gd name="connsiteX54" fmla="*/ 327223 w 563793"/>
                <a:gd name="connsiteY54" fmla="*/ 222105 h 408008"/>
                <a:gd name="connsiteX55" fmla="*/ 526554 w 563793"/>
                <a:gd name="connsiteY55" fmla="*/ 26854 h 408008"/>
                <a:gd name="connsiteX56" fmla="*/ 526554 w 563793"/>
                <a:gd name="connsiteY56" fmla="*/ 26854 h 408008"/>
                <a:gd name="connsiteX57" fmla="*/ 529521 w 563793"/>
                <a:gd name="connsiteY57" fmla="*/ 23887 h 408008"/>
                <a:gd name="connsiteX58" fmla="*/ 535455 w 563793"/>
                <a:gd name="connsiteY58" fmla="*/ 20846 h 408008"/>
                <a:gd name="connsiteX59" fmla="*/ 541390 w 563793"/>
                <a:gd name="connsiteY59" fmla="*/ 23887 h 408008"/>
                <a:gd name="connsiteX60" fmla="*/ 544432 w 563793"/>
                <a:gd name="connsiteY60" fmla="*/ 26854 h 408008"/>
                <a:gd name="connsiteX61" fmla="*/ 544432 w 563793"/>
                <a:gd name="connsiteY61" fmla="*/ 26854 h 408008"/>
                <a:gd name="connsiteX62" fmla="*/ 547399 w 563793"/>
                <a:gd name="connsiteY62" fmla="*/ 29896 h 408008"/>
                <a:gd name="connsiteX63" fmla="*/ 550366 w 563793"/>
                <a:gd name="connsiteY63" fmla="*/ 35905 h 408008"/>
                <a:gd name="connsiteX64" fmla="*/ 547399 w 563793"/>
                <a:gd name="connsiteY64" fmla="*/ 41914 h 408008"/>
                <a:gd name="connsiteX65" fmla="*/ 544432 w 563793"/>
                <a:gd name="connsiteY65" fmla="*/ 44881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3793" h="408008">
                  <a:moveTo>
                    <a:pt x="535455" y="0"/>
                  </a:moveTo>
                  <a:lnTo>
                    <a:pt x="35607" y="0"/>
                  </a:lnTo>
                  <a:lnTo>
                    <a:pt x="20771" y="2967"/>
                  </a:lnTo>
                  <a:lnTo>
                    <a:pt x="11869" y="12018"/>
                  </a:lnTo>
                  <a:lnTo>
                    <a:pt x="2968" y="20994"/>
                  </a:lnTo>
                  <a:lnTo>
                    <a:pt x="0" y="35831"/>
                  </a:lnTo>
                  <a:lnTo>
                    <a:pt x="0" y="372178"/>
                  </a:lnTo>
                  <a:lnTo>
                    <a:pt x="0" y="372178"/>
                  </a:lnTo>
                  <a:lnTo>
                    <a:pt x="2968" y="387015"/>
                  </a:lnTo>
                  <a:lnTo>
                    <a:pt x="11869" y="395991"/>
                  </a:lnTo>
                  <a:lnTo>
                    <a:pt x="20771" y="405041"/>
                  </a:lnTo>
                  <a:lnTo>
                    <a:pt x="35607" y="408009"/>
                  </a:lnTo>
                  <a:lnTo>
                    <a:pt x="535455" y="408009"/>
                  </a:lnTo>
                  <a:lnTo>
                    <a:pt x="550292" y="405041"/>
                  </a:lnTo>
                  <a:lnTo>
                    <a:pt x="559194" y="395991"/>
                  </a:lnTo>
                  <a:lnTo>
                    <a:pt x="568096" y="387015"/>
                  </a:lnTo>
                  <a:lnTo>
                    <a:pt x="571064" y="372178"/>
                  </a:lnTo>
                  <a:lnTo>
                    <a:pt x="571064" y="36053"/>
                  </a:lnTo>
                  <a:lnTo>
                    <a:pt x="571064" y="36053"/>
                  </a:lnTo>
                  <a:lnTo>
                    <a:pt x="568096" y="21216"/>
                  </a:lnTo>
                  <a:lnTo>
                    <a:pt x="559194" y="12240"/>
                  </a:lnTo>
                  <a:lnTo>
                    <a:pt x="550292" y="3190"/>
                  </a:lnTo>
                  <a:lnTo>
                    <a:pt x="535455" y="223"/>
                  </a:lnTo>
                  <a:close/>
                  <a:moveTo>
                    <a:pt x="544432" y="45029"/>
                  </a:moveTo>
                  <a:lnTo>
                    <a:pt x="344730" y="243099"/>
                  </a:lnTo>
                  <a:lnTo>
                    <a:pt x="344730" y="243099"/>
                  </a:lnTo>
                  <a:lnTo>
                    <a:pt x="332861" y="252149"/>
                  </a:lnTo>
                  <a:lnTo>
                    <a:pt x="318024" y="261126"/>
                  </a:lnTo>
                  <a:lnTo>
                    <a:pt x="300220" y="264167"/>
                  </a:lnTo>
                  <a:lnTo>
                    <a:pt x="285383" y="267134"/>
                  </a:lnTo>
                  <a:lnTo>
                    <a:pt x="285383" y="267134"/>
                  </a:lnTo>
                  <a:lnTo>
                    <a:pt x="270547" y="264167"/>
                  </a:lnTo>
                  <a:lnTo>
                    <a:pt x="252668" y="261126"/>
                  </a:lnTo>
                  <a:lnTo>
                    <a:pt x="237831" y="252149"/>
                  </a:lnTo>
                  <a:lnTo>
                    <a:pt x="226037" y="243099"/>
                  </a:lnTo>
                  <a:lnTo>
                    <a:pt x="26706" y="44881"/>
                  </a:lnTo>
                  <a:lnTo>
                    <a:pt x="26706" y="44881"/>
                  </a:lnTo>
                  <a:lnTo>
                    <a:pt x="23738" y="41914"/>
                  </a:lnTo>
                  <a:lnTo>
                    <a:pt x="20697" y="35905"/>
                  </a:lnTo>
                  <a:lnTo>
                    <a:pt x="23738" y="29896"/>
                  </a:lnTo>
                  <a:lnTo>
                    <a:pt x="26706" y="26854"/>
                  </a:lnTo>
                  <a:lnTo>
                    <a:pt x="26706" y="26854"/>
                  </a:lnTo>
                  <a:lnTo>
                    <a:pt x="29673" y="23887"/>
                  </a:lnTo>
                  <a:lnTo>
                    <a:pt x="35607" y="20846"/>
                  </a:lnTo>
                  <a:lnTo>
                    <a:pt x="41543" y="23887"/>
                  </a:lnTo>
                  <a:lnTo>
                    <a:pt x="44510" y="26854"/>
                  </a:lnTo>
                  <a:lnTo>
                    <a:pt x="243915" y="222105"/>
                  </a:lnTo>
                  <a:lnTo>
                    <a:pt x="243915" y="222105"/>
                  </a:lnTo>
                  <a:lnTo>
                    <a:pt x="252817" y="228114"/>
                  </a:lnTo>
                  <a:lnTo>
                    <a:pt x="264686" y="234123"/>
                  </a:lnTo>
                  <a:lnTo>
                    <a:pt x="273663" y="237090"/>
                  </a:lnTo>
                  <a:lnTo>
                    <a:pt x="297475" y="237090"/>
                  </a:lnTo>
                  <a:lnTo>
                    <a:pt x="306377" y="234123"/>
                  </a:lnTo>
                  <a:lnTo>
                    <a:pt x="318247" y="228114"/>
                  </a:lnTo>
                  <a:lnTo>
                    <a:pt x="327223" y="222105"/>
                  </a:lnTo>
                  <a:lnTo>
                    <a:pt x="526554" y="26854"/>
                  </a:lnTo>
                  <a:lnTo>
                    <a:pt x="526554" y="26854"/>
                  </a:lnTo>
                  <a:lnTo>
                    <a:pt x="529521" y="23887"/>
                  </a:lnTo>
                  <a:lnTo>
                    <a:pt x="535455" y="20846"/>
                  </a:lnTo>
                  <a:lnTo>
                    <a:pt x="541390" y="23887"/>
                  </a:lnTo>
                  <a:lnTo>
                    <a:pt x="544432" y="26854"/>
                  </a:lnTo>
                  <a:lnTo>
                    <a:pt x="544432" y="26854"/>
                  </a:lnTo>
                  <a:lnTo>
                    <a:pt x="547399" y="29896"/>
                  </a:lnTo>
                  <a:lnTo>
                    <a:pt x="550366" y="35905"/>
                  </a:lnTo>
                  <a:lnTo>
                    <a:pt x="547399" y="41914"/>
                  </a:lnTo>
                  <a:lnTo>
                    <a:pt x="544432" y="44881"/>
                  </a:lnTo>
                  <a:close/>
                </a:path>
              </a:pathLst>
            </a:custGeom>
            <a:solidFill>
              <a:srgbClr val="FFFFFF"/>
            </a:solidFill>
            <a:ln w="7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2A26D63B-53C6-4375-8D52-ED1ECF318D50}"/>
                </a:ext>
              </a:extLst>
            </p:cNvPr>
            <p:cNvSpPr txBox="1">
              <a:spLocks/>
            </p:cNvSpPr>
            <p:nvPr/>
          </p:nvSpPr>
          <p:spPr>
            <a:xfrm>
              <a:off x="515243" y="5967390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r>
                <a:rPr lang="en-US" altLang="zh-TW" sz="13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电子邮件：paul60209@gmail.com</a:t>
              </a:r>
              <a:endPara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Graphic 62">
            <a:extLst>
              <a:ext uri="{FF2B5EF4-FFF2-40B4-BE49-F238E27FC236}">
                <a16:creationId xmlns:a16="http://schemas.microsoft.com/office/drawing/2014/main" id="{D2E487C3-A34C-4E08-8139-0606A0955E9C}"/>
              </a:ext>
            </a:extLst>
          </p:cNvPr>
          <p:cNvSpPr/>
          <p:nvPr/>
        </p:nvSpPr>
        <p:spPr>
          <a:xfrm>
            <a:off x="3355441" y="325994"/>
            <a:ext cx="287341" cy="287341"/>
          </a:xfrm>
          <a:custGeom>
            <a:avLst/>
            <a:gdLst>
              <a:gd name="connsiteX0" fmla="*/ 313690 w 330200"/>
              <a:gd name="connsiteY0" fmla="*/ 49530 h 330200"/>
              <a:gd name="connsiteX1" fmla="*/ 214630 w 330200"/>
              <a:gd name="connsiteY1" fmla="*/ 49530 h 330200"/>
              <a:gd name="connsiteX2" fmla="*/ 214630 w 330200"/>
              <a:gd name="connsiteY2" fmla="*/ 16510 h 330200"/>
              <a:gd name="connsiteX3" fmla="*/ 198120 w 330200"/>
              <a:gd name="connsiteY3" fmla="*/ 0 h 330200"/>
              <a:gd name="connsiteX4" fmla="*/ 132080 w 330200"/>
              <a:gd name="connsiteY4" fmla="*/ 0 h 330200"/>
              <a:gd name="connsiteX5" fmla="*/ 115570 w 330200"/>
              <a:gd name="connsiteY5" fmla="*/ 16510 h 330200"/>
              <a:gd name="connsiteX6" fmla="*/ 115570 w 330200"/>
              <a:gd name="connsiteY6" fmla="*/ 49530 h 330200"/>
              <a:gd name="connsiteX7" fmla="*/ 16510 w 330200"/>
              <a:gd name="connsiteY7" fmla="*/ 49530 h 330200"/>
              <a:gd name="connsiteX8" fmla="*/ 0 w 330200"/>
              <a:gd name="connsiteY8" fmla="*/ 66040 h 330200"/>
              <a:gd name="connsiteX9" fmla="*/ 0 w 330200"/>
              <a:gd name="connsiteY9" fmla="*/ 313690 h 330200"/>
              <a:gd name="connsiteX10" fmla="*/ 16510 w 330200"/>
              <a:gd name="connsiteY10" fmla="*/ 330200 h 330200"/>
              <a:gd name="connsiteX11" fmla="*/ 313690 w 330200"/>
              <a:gd name="connsiteY11" fmla="*/ 330200 h 330200"/>
              <a:gd name="connsiteX12" fmla="*/ 330200 w 330200"/>
              <a:gd name="connsiteY12" fmla="*/ 313690 h 330200"/>
              <a:gd name="connsiteX13" fmla="*/ 330200 w 330200"/>
              <a:gd name="connsiteY13" fmla="*/ 66040 h 330200"/>
              <a:gd name="connsiteX14" fmla="*/ 313690 w 330200"/>
              <a:gd name="connsiteY14" fmla="*/ 49530 h 330200"/>
              <a:gd name="connsiteX15" fmla="*/ 132080 w 330200"/>
              <a:gd name="connsiteY15" fmla="*/ 16510 h 330200"/>
              <a:gd name="connsiteX16" fmla="*/ 198120 w 330200"/>
              <a:gd name="connsiteY16" fmla="*/ 16510 h 330200"/>
              <a:gd name="connsiteX17" fmla="*/ 198120 w 330200"/>
              <a:gd name="connsiteY17" fmla="*/ 49530 h 330200"/>
              <a:gd name="connsiteX18" fmla="*/ 132080 w 330200"/>
              <a:gd name="connsiteY18" fmla="*/ 49530 h 330200"/>
              <a:gd name="connsiteX19" fmla="*/ 313690 w 330200"/>
              <a:gd name="connsiteY19" fmla="*/ 313690 h 330200"/>
              <a:gd name="connsiteX20" fmla="*/ 16510 w 330200"/>
              <a:gd name="connsiteY20" fmla="*/ 313690 h 330200"/>
              <a:gd name="connsiteX21" fmla="*/ 16510 w 330200"/>
              <a:gd name="connsiteY21" fmla="*/ 148590 h 330200"/>
              <a:gd name="connsiteX22" fmla="*/ 132080 w 330200"/>
              <a:gd name="connsiteY22" fmla="*/ 148590 h 330200"/>
              <a:gd name="connsiteX23" fmla="*/ 132080 w 330200"/>
              <a:gd name="connsiteY23" fmla="*/ 165100 h 330200"/>
              <a:gd name="connsiteX24" fmla="*/ 148590 w 330200"/>
              <a:gd name="connsiteY24" fmla="*/ 181610 h 330200"/>
              <a:gd name="connsiteX25" fmla="*/ 181610 w 330200"/>
              <a:gd name="connsiteY25" fmla="*/ 181610 h 330200"/>
              <a:gd name="connsiteX26" fmla="*/ 198120 w 330200"/>
              <a:gd name="connsiteY26" fmla="*/ 165100 h 330200"/>
              <a:gd name="connsiteX27" fmla="*/ 198120 w 330200"/>
              <a:gd name="connsiteY27" fmla="*/ 148590 h 330200"/>
              <a:gd name="connsiteX28" fmla="*/ 313690 w 330200"/>
              <a:gd name="connsiteY28" fmla="*/ 148590 h 330200"/>
              <a:gd name="connsiteX29" fmla="*/ 148590 w 330200"/>
              <a:gd name="connsiteY29" fmla="*/ 148590 h 330200"/>
              <a:gd name="connsiteX30" fmla="*/ 181610 w 330200"/>
              <a:gd name="connsiteY30" fmla="*/ 148590 h 330200"/>
              <a:gd name="connsiteX31" fmla="*/ 181610 w 330200"/>
              <a:gd name="connsiteY31" fmla="*/ 165100 h 330200"/>
              <a:gd name="connsiteX32" fmla="*/ 148590 w 330200"/>
              <a:gd name="connsiteY32" fmla="*/ 165100 h 330200"/>
              <a:gd name="connsiteX33" fmla="*/ 16510 w 330200"/>
              <a:gd name="connsiteY33" fmla="*/ 132080 h 330200"/>
              <a:gd name="connsiteX34" fmla="*/ 16510 w 330200"/>
              <a:gd name="connsiteY34" fmla="*/ 66040 h 330200"/>
              <a:gd name="connsiteX35" fmla="*/ 313690 w 330200"/>
              <a:gd name="connsiteY35" fmla="*/ 66040 h 330200"/>
              <a:gd name="connsiteX36" fmla="*/ 313690 w 330200"/>
              <a:gd name="connsiteY36" fmla="*/ 13208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30200" h="330200">
                <a:moveTo>
                  <a:pt x="313690" y="49530"/>
                </a:moveTo>
                <a:lnTo>
                  <a:pt x="214630" y="49530"/>
                </a:lnTo>
                <a:lnTo>
                  <a:pt x="214630" y="16510"/>
                </a:lnTo>
                <a:cubicBezTo>
                  <a:pt x="214630" y="7392"/>
                  <a:pt x="207238" y="0"/>
                  <a:pt x="198120" y="0"/>
                </a:cubicBezTo>
                <a:lnTo>
                  <a:pt x="132080" y="0"/>
                </a:lnTo>
                <a:cubicBezTo>
                  <a:pt x="122962" y="0"/>
                  <a:pt x="115570" y="7392"/>
                  <a:pt x="115570" y="16510"/>
                </a:cubicBezTo>
                <a:lnTo>
                  <a:pt x="115570" y="49530"/>
                </a:lnTo>
                <a:lnTo>
                  <a:pt x="16510" y="49530"/>
                </a:lnTo>
                <a:cubicBezTo>
                  <a:pt x="7392" y="49530"/>
                  <a:pt x="0" y="56922"/>
                  <a:pt x="0" y="66040"/>
                </a:cubicBezTo>
                <a:lnTo>
                  <a:pt x="0" y="313690"/>
                </a:lnTo>
                <a:cubicBezTo>
                  <a:pt x="0" y="322808"/>
                  <a:pt x="7392" y="330200"/>
                  <a:pt x="16510" y="330200"/>
                </a:cubicBezTo>
                <a:lnTo>
                  <a:pt x="313690" y="330200"/>
                </a:lnTo>
                <a:cubicBezTo>
                  <a:pt x="322808" y="330200"/>
                  <a:pt x="330200" y="322808"/>
                  <a:pt x="330200" y="313690"/>
                </a:cubicBezTo>
                <a:lnTo>
                  <a:pt x="330200" y="66040"/>
                </a:lnTo>
                <a:cubicBezTo>
                  <a:pt x="330200" y="56922"/>
                  <a:pt x="322808" y="49530"/>
                  <a:pt x="313690" y="49530"/>
                </a:cubicBezTo>
                <a:close/>
                <a:moveTo>
                  <a:pt x="132080" y="16510"/>
                </a:moveTo>
                <a:lnTo>
                  <a:pt x="198120" y="16510"/>
                </a:lnTo>
                <a:lnTo>
                  <a:pt x="198120" y="49530"/>
                </a:lnTo>
                <a:lnTo>
                  <a:pt x="132080" y="49530"/>
                </a:lnTo>
                <a:close/>
                <a:moveTo>
                  <a:pt x="313690" y="313690"/>
                </a:moveTo>
                <a:lnTo>
                  <a:pt x="16510" y="313690"/>
                </a:lnTo>
                <a:lnTo>
                  <a:pt x="16510" y="148590"/>
                </a:lnTo>
                <a:lnTo>
                  <a:pt x="132080" y="148590"/>
                </a:lnTo>
                <a:lnTo>
                  <a:pt x="132080" y="165100"/>
                </a:lnTo>
                <a:cubicBezTo>
                  <a:pt x="132080" y="174218"/>
                  <a:pt x="139472" y="181610"/>
                  <a:pt x="148590" y="181610"/>
                </a:cubicBezTo>
                <a:lnTo>
                  <a:pt x="181610" y="181610"/>
                </a:lnTo>
                <a:cubicBezTo>
                  <a:pt x="190728" y="181610"/>
                  <a:pt x="198120" y="174218"/>
                  <a:pt x="198120" y="165100"/>
                </a:cubicBezTo>
                <a:lnTo>
                  <a:pt x="198120" y="148590"/>
                </a:lnTo>
                <a:lnTo>
                  <a:pt x="313690" y="148590"/>
                </a:lnTo>
                <a:close/>
                <a:moveTo>
                  <a:pt x="148590" y="148590"/>
                </a:moveTo>
                <a:lnTo>
                  <a:pt x="181610" y="148590"/>
                </a:lnTo>
                <a:lnTo>
                  <a:pt x="181610" y="165100"/>
                </a:lnTo>
                <a:lnTo>
                  <a:pt x="148590" y="165100"/>
                </a:lnTo>
                <a:close/>
                <a:moveTo>
                  <a:pt x="16510" y="132080"/>
                </a:moveTo>
                <a:lnTo>
                  <a:pt x="16510" y="66040"/>
                </a:lnTo>
                <a:lnTo>
                  <a:pt x="313690" y="66040"/>
                </a:lnTo>
                <a:lnTo>
                  <a:pt x="313690" y="132080"/>
                </a:ln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EF3032B-B610-4321-9CE5-747F5BB6785E}"/>
              </a:ext>
            </a:extLst>
          </p:cNvPr>
          <p:cNvSpPr/>
          <p:nvPr/>
        </p:nvSpPr>
        <p:spPr>
          <a:xfrm>
            <a:off x="8397869" y="3194468"/>
            <a:ext cx="4617367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现在，翻译：语言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55768B71-3872-4016-8A81-E5869C70DF7B}"/>
              </a:ext>
            </a:extLst>
          </p:cNvPr>
          <p:cNvSpPr/>
          <p:nvPr/>
        </p:nvSpPr>
        <p:spPr>
          <a:xfrm>
            <a:off x="8182285" y="3773645"/>
            <a:ext cx="3994561" cy="123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现在，翻译：中文（母语）</a:t>
            </a:r>
          </a:p>
          <a:p>
            <a:pPr lvl="1"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英语（TOEIC 890）</a:t>
            </a:r>
          </a:p>
          <a:p>
            <a:pPr lvl="1">
              <a:defRPr/>
            </a:pPr>
            <a:endParaRPr lang="en-US" sz="1400" dirty="0">
              <a:solidFill>
                <a:schemeClr val="tx1">
                  <a:lumMod val="25000"/>
                  <a:lumOff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日语（JLPT N2）</a:t>
            </a:r>
          </a:p>
          <a:p>
            <a:pPr lvl="1"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74B65E69-B5FE-436C-A907-9F2D597965C2}"/>
              </a:ext>
            </a:extLst>
          </p:cNvPr>
          <p:cNvGrpSpPr/>
          <p:nvPr/>
        </p:nvGrpSpPr>
        <p:grpSpPr>
          <a:xfrm>
            <a:off x="10419621" y="3792202"/>
            <a:ext cx="1201330" cy="224670"/>
            <a:chOff x="9675944" y="3888590"/>
            <a:chExt cx="1201330" cy="224670"/>
          </a:xfrm>
        </p:grpSpPr>
        <p:sp>
          <p:nvSpPr>
            <p:cNvPr id="81" name="星形: 五角 80">
              <a:extLst>
                <a:ext uri="{FF2B5EF4-FFF2-40B4-BE49-F238E27FC236}">
                  <a16:creationId xmlns:a16="http://schemas.microsoft.com/office/drawing/2014/main" id="{1F7F78FE-C254-4678-9F23-48BCBC8816E8}"/>
                </a:ext>
              </a:extLst>
            </p:cNvPr>
            <p:cNvSpPr/>
            <p:nvPr/>
          </p:nvSpPr>
          <p:spPr>
            <a:xfrm>
              <a:off x="967594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2" name="星形: 五角 81">
              <a:extLst>
                <a:ext uri="{FF2B5EF4-FFF2-40B4-BE49-F238E27FC236}">
                  <a16:creationId xmlns:a16="http://schemas.microsoft.com/office/drawing/2014/main" id="{6D88026A-3331-4822-A761-8A51AC17C1E5}"/>
                </a:ext>
              </a:extLst>
            </p:cNvPr>
            <p:cNvSpPr/>
            <p:nvPr/>
          </p:nvSpPr>
          <p:spPr>
            <a:xfrm>
              <a:off x="9920109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3" name="星形: 五角 82">
              <a:extLst>
                <a:ext uri="{FF2B5EF4-FFF2-40B4-BE49-F238E27FC236}">
                  <a16:creationId xmlns:a16="http://schemas.microsoft.com/office/drawing/2014/main" id="{F8B43DD1-77DA-4A29-93BC-EEDC66D23F3F}"/>
                </a:ext>
              </a:extLst>
            </p:cNvPr>
            <p:cNvSpPr/>
            <p:nvPr/>
          </p:nvSpPr>
          <p:spPr>
            <a:xfrm>
              <a:off x="1016427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4" name="星形: 五角 83">
              <a:extLst>
                <a:ext uri="{FF2B5EF4-FFF2-40B4-BE49-F238E27FC236}">
                  <a16:creationId xmlns:a16="http://schemas.microsoft.com/office/drawing/2014/main" id="{0A711616-510F-4350-AB3B-8E3FCBFADA96}"/>
                </a:ext>
              </a:extLst>
            </p:cNvPr>
            <p:cNvSpPr/>
            <p:nvPr/>
          </p:nvSpPr>
          <p:spPr>
            <a:xfrm>
              <a:off x="10408439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5" name="星形: 五角 84">
              <a:extLst>
                <a:ext uri="{FF2B5EF4-FFF2-40B4-BE49-F238E27FC236}">
                  <a16:creationId xmlns:a16="http://schemas.microsoft.com/office/drawing/2014/main" id="{E3342B6A-E426-4D4F-932C-150651F86A70}"/>
                </a:ext>
              </a:extLst>
            </p:cNvPr>
            <p:cNvSpPr/>
            <p:nvPr/>
          </p:nvSpPr>
          <p:spPr>
            <a:xfrm>
              <a:off x="1065260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32F40DEE-44A5-4A23-92B6-94AF00ED504D}"/>
              </a:ext>
            </a:extLst>
          </p:cNvPr>
          <p:cNvGrpSpPr/>
          <p:nvPr/>
        </p:nvGrpSpPr>
        <p:grpSpPr>
          <a:xfrm>
            <a:off x="10419621" y="4840993"/>
            <a:ext cx="1201330" cy="224670"/>
            <a:chOff x="9731358" y="4891661"/>
            <a:chExt cx="1201330" cy="224670"/>
          </a:xfrm>
        </p:grpSpPr>
        <p:sp>
          <p:nvSpPr>
            <p:cNvPr id="91" name="星形: 五角 90">
              <a:extLst>
                <a:ext uri="{FF2B5EF4-FFF2-40B4-BE49-F238E27FC236}">
                  <a16:creationId xmlns:a16="http://schemas.microsoft.com/office/drawing/2014/main" id="{7ADAFBD6-8E29-4142-8487-4AB285FB0E20}"/>
                </a:ext>
              </a:extLst>
            </p:cNvPr>
            <p:cNvSpPr/>
            <p:nvPr/>
          </p:nvSpPr>
          <p:spPr>
            <a:xfrm>
              <a:off x="9731358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2" name="星形: 五角 91">
              <a:extLst>
                <a:ext uri="{FF2B5EF4-FFF2-40B4-BE49-F238E27FC236}">
                  <a16:creationId xmlns:a16="http://schemas.microsoft.com/office/drawing/2014/main" id="{4CAD85A5-A552-4907-B561-CCA82FB8D934}"/>
                </a:ext>
              </a:extLst>
            </p:cNvPr>
            <p:cNvSpPr/>
            <p:nvPr/>
          </p:nvSpPr>
          <p:spPr>
            <a:xfrm>
              <a:off x="9975523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3" name="星形: 五角 92">
              <a:extLst>
                <a:ext uri="{FF2B5EF4-FFF2-40B4-BE49-F238E27FC236}">
                  <a16:creationId xmlns:a16="http://schemas.microsoft.com/office/drawing/2014/main" id="{4AC3F9F3-F738-4AC8-9E9D-1A70C61CF8DA}"/>
                </a:ext>
              </a:extLst>
            </p:cNvPr>
            <p:cNvSpPr/>
            <p:nvPr/>
          </p:nvSpPr>
          <p:spPr>
            <a:xfrm>
              <a:off x="10219688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4" name="星形: 五角 93">
              <a:extLst>
                <a:ext uri="{FF2B5EF4-FFF2-40B4-BE49-F238E27FC236}">
                  <a16:creationId xmlns:a16="http://schemas.microsoft.com/office/drawing/2014/main" id="{08FC60B2-67E2-4FA1-A62B-384576D36B5A}"/>
                </a:ext>
              </a:extLst>
            </p:cNvPr>
            <p:cNvSpPr/>
            <p:nvPr/>
          </p:nvSpPr>
          <p:spPr>
            <a:xfrm>
              <a:off x="10463853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5" name="星形: 五角 94">
              <a:extLst>
                <a:ext uri="{FF2B5EF4-FFF2-40B4-BE49-F238E27FC236}">
                  <a16:creationId xmlns:a16="http://schemas.microsoft.com/office/drawing/2014/main" id="{66C6BAB1-54EE-4612-83CE-4DEAFB9FD172}"/>
                </a:ext>
              </a:extLst>
            </p:cNvPr>
            <p:cNvSpPr/>
            <p:nvPr/>
          </p:nvSpPr>
          <p:spPr>
            <a:xfrm>
              <a:off x="10708018" y="4891661"/>
              <a:ext cx="224670" cy="22467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9C3F6698-2AA6-405F-81E5-C0954890E9AB}"/>
              </a:ext>
            </a:extLst>
          </p:cNvPr>
          <p:cNvGrpSpPr/>
          <p:nvPr/>
        </p:nvGrpSpPr>
        <p:grpSpPr>
          <a:xfrm>
            <a:off x="10419621" y="4290862"/>
            <a:ext cx="1214765" cy="230317"/>
            <a:chOff x="9695338" y="4326290"/>
            <a:chExt cx="1214765" cy="230317"/>
          </a:xfrm>
        </p:grpSpPr>
        <p:sp>
          <p:nvSpPr>
            <p:cNvPr id="86" name="星形: 五角 85">
              <a:extLst>
                <a:ext uri="{FF2B5EF4-FFF2-40B4-BE49-F238E27FC236}">
                  <a16:creationId xmlns:a16="http://schemas.microsoft.com/office/drawing/2014/main" id="{1AE6534C-B3FF-4657-8D3F-EB66C757DCB7}"/>
                </a:ext>
              </a:extLst>
            </p:cNvPr>
            <p:cNvSpPr/>
            <p:nvPr/>
          </p:nvSpPr>
          <p:spPr>
            <a:xfrm>
              <a:off x="9695338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7" name="星形: 五角 86">
              <a:extLst>
                <a:ext uri="{FF2B5EF4-FFF2-40B4-BE49-F238E27FC236}">
                  <a16:creationId xmlns:a16="http://schemas.microsoft.com/office/drawing/2014/main" id="{FBA3A52A-B282-4548-A789-76DD8F82E6A5}"/>
                </a:ext>
              </a:extLst>
            </p:cNvPr>
            <p:cNvSpPr/>
            <p:nvPr/>
          </p:nvSpPr>
          <p:spPr>
            <a:xfrm>
              <a:off x="9941316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8" name="星形: 五角 87">
              <a:extLst>
                <a:ext uri="{FF2B5EF4-FFF2-40B4-BE49-F238E27FC236}">
                  <a16:creationId xmlns:a16="http://schemas.microsoft.com/office/drawing/2014/main" id="{DC3B52FE-8511-468D-8883-9A6CF4E3873F}"/>
                </a:ext>
              </a:extLst>
            </p:cNvPr>
            <p:cNvSpPr/>
            <p:nvPr/>
          </p:nvSpPr>
          <p:spPr>
            <a:xfrm>
              <a:off x="10187294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9" name="星形: 五角 88">
              <a:extLst>
                <a:ext uri="{FF2B5EF4-FFF2-40B4-BE49-F238E27FC236}">
                  <a16:creationId xmlns:a16="http://schemas.microsoft.com/office/drawing/2014/main" id="{5800582D-DDF9-4F02-A657-8D63028776EF}"/>
                </a:ext>
              </a:extLst>
            </p:cNvPr>
            <p:cNvSpPr/>
            <p:nvPr/>
          </p:nvSpPr>
          <p:spPr>
            <a:xfrm>
              <a:off x="10433272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B1EB948A-5B78-455B-819C-EED86392D3DD}"/>
                </a:ext>
              </a:extLst>
            </p:cNvPr>
            <p:cNvGrpSpPr/>
            <p:nvPr/>
          </p:nvGrpSpPr>
          <p:grpSpPr>
            <a:xfrm>
              <a:off x="10679250" y="4326290"/>
              <a:ext cx="230853" cy="230317"/>
              <a:chOff x="7574971" y="3344614"/>
              <a:chExt cx="2999123" cy="2992152"/>
            </a:xfrm>
          </p:grpSpPr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5BFDA7B6-136B-4147-87C5-CC5930C81F15}"/>
                  </a:ext>
                </a:extLst>
              </p:cNvPr>
              <p:cNvSpPr/>
              <p:nvPr/>
            </p:nvSpPr>
            <p:spPr>
              <a:xfrm>
                <a:off x="9068344" y="3344614"/>
                <a:ext cx="1505750" cy="2981914"/>
              </a:xfrm>
              <a:custGeom>
                <a:avLst/>
                <a:gdLst>
                  <a:gd name="connsiteX0" fmla="*/ 6189 w 1505750"/>
                  <a:gd name="connsiteY0" fmla="*/ 0 h 2981914"/>
                  <a:gd name="connsiteX1" fmla="*/ 360181 w 1505750"/>
                  <a:gd name="connsiteY1" fmla="*/ 1145570 h 2981914"/>
                  <a:gd name="connsiteX2" fmla="*/ 1505750 w 1505750"/>
                  <a:gd name="connsiteY2" fmla="*/ 1145562 h 2981914"/>
                  <a:gd name="connsiteX3" fmla="*/ 578961 w 1505750"/>
                  <a:gd name="connsiteY3" fmla="*/ 1853556 h 2981914"/>
                  <a:gd name="connsiteX4" fmla="*/ 927651 w 1505750"/>
                  <a:gd name="connsiteY4" fmla="*/ 2981914 h 2981914"/>
                  <a:gd name="connsiteX5" fmla="*/ 910444 w 1505750"/>
                  <a:gd name="connsiteY5" fmla="*/ 2981914 h 2981914"/>
                  <a:gd name="connsiteX6" fmla="*/ 6189 w 1505750"/>
                  <a:gd name="connsiteY6" fmla="*/ 2291115 h 2981914"/>
                  <a:gd name="connsiteX7" fmla="*/ 0 w 1505750"/>
                  <a:gd name="connsiteY7" fmla="*/ 2295843 h 2981914"/>
                  <a:gd name="connsiteX8" fmla="*/ 0 w 1505750"/>
                  <a:gd name="connsiteY8" fmla="*/ 20029 h 2981914"/>
                  <a:gd name="connsiteX9" fmla="*/ 6189 w 1505750"/>
                  <a:gd name="connsiteY9" fmla="*/ 0 h 298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05750" h="2981914">
                    <a:moveTo>
                      <a:pt x="6189" y="0"/>
                    </a:moveTo>
                    <a:lnTo>
                      <a:pt x="360181" y="1145570"/>
                    </a:lnTo>
                    <a:lnTo>
                      <a:pt x="1505750" y="1145562"/>
                    </a:lnTo>
                    <a:lnTo>
                      <a:pt x="578961" y="1853556"/>
                    </a:lnTo>
                    <a:lnTo>
                      <a:pt x="927651" y="2981914"/>
                    </a:lnTo>
                    <a:lnTo>
                      <a:pt x="910444" y="2981914"/>
                    </a:lnTo>
                    <a:lnTo>
                      <a:pt x="6189" y="2291115"/>
                    </a:lnTo>
                    <a:lnTo>
                      <a:pt x="0" y="2295843"/>
                    </a:lnTo>
                    <a:lnTo>
                      <a:pt x="0" y="20029"/>
                    </a:lnTo>
                    <a:lnTo>
                      <a:pt x="61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6000D671-1A01-40E9-88D8-DEC012E3886C}"/>
                  </a:ext>
                </a:extLst>
              </p:cNvPr>
              <p:cNvSpPr/>
              <p:nvPr/>
            </p:nvSpPr>
            <p:spPr>
              <a:xfrm>
                <a:off x="7574971" y="3357674"/>
                <a:ext cx="1493373" cy="2979092"/>
              </a:xfrm>
              <a:custGeom>
                <a:avLst/>
                <a:gdLst>
                  <a:gd name="connsiteX0" fmla="*/ 1493373 w 1493373"/>
                  <a:gd name="connsiteY0" fmla="*/ 0 h 2979092"/>
                  <a:gd name="connsiteX1" fmla="*/ 1493373 w 1493373"/>
                  <a:gd name="connsiteY1" fmla="*/ 2275814 h 2979092"/>
                  <a:gd name="connsiteX2" fmla="*/ 572782 w 1493373"/>
                  <a:gd name="connsiteY2" fmla="*/ 2979092 h 2979092"/>
                  <a:gd name="connsiteX3" fmla="*/ 926789 w 1493373"/>
                  <a:gd name="connsiteY3" fmla="*/ 1833527 h 2979092"/>
                  <a:gd name="connsiteX4" fmla="*/ 0 w 1493373"/>
                  <a:gd name="connsiteY4" fmla="*/ 1125533 h 2979092"/>
                  <a:gd name="connsiteX5" fmla="*/ 1145569 w 1493373"/>
                  <a:gd name="connsiteY5" fmla="*/ 1125541 h 2979092"/>
                  <a:gd name="connsiteX6" fmla="*/ 1493373 w 1493373"/>
                  <a:gd name="connsiteY6" fmla="*/ 0 h 297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3373" h="2979092">
                    <a:moveTo>
                      <a:pt x="1493373" y="0"/>
                    </a:moveTo>
                    <a:lnTo>
                      <a:pt x="1493373" y="2275814"/>
                    </a:lnTo>
                    <a:lnTo>
                      <a:pt x="572782" y="2979092"/>
                    </a:lnTo>
                    <a:lnTo>
                      <a:pt x="926789" y="1833527"/>
                    </a:lnTo>
                    <a:lnTo>
                      <a:pt x="0" y="1125533"/>
                    </a:lnTo>
                    <a:lnTo>
                      <a:pt x="1145569" y="1125541"/>
                    </a:lnTo>
                    <a:lnTo>
                      <a:pt x="149337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128" name="圖形 5">
            <a:extLst>
              <a:ext uri="{FF2B5EF4-FFF2-40B4-BE49-F238E27FC236}">
                <a16:creationId xmlns:a16="http://schemas.microsoft.com/office/drawing/2014/main" id="{437E39A8-50D7-47F2-9A1B-B18CFA94108C}"/>
              </a:ext>
            </a:extLst>
          </p:cNvPr>
          <p:cNvGrpSpPr/>
          <p:nvPr/>
        </p:nvGrpSpPr>
        <p:grpSpPr>
          <a:xfrm>
            <a:off x="8056793" y="3388912"/>
            <a:ext cx="354102" cy="319080"/>
            <a:chOff x="941033" y="1309745"/>
            <a:chExt cx="669055" cy="602884"/>
          </a:xfrm>
          <a:solidFill>
            <a:srgbClr val="FFFFFF"/>
          </a:solidFill>
        </p:grpSpPr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7895DFEC-8ECD-4DC6-BBB8-0F9E9AA48EC6}"/>
                </a:ext>
              </a:extLst>
            </p:cNvPr>
            <p:cNvSpPr/>
            <p:nvPr/>
          </p:nvSpPr>
          <p:spPr>
            <a:xfrm>
              <a:off x="941033" y="1479067"/>
              <a:ext cx="433783" cy="433783"/>
            </a:xfrm>
            <a:custGeom>
              <a:avLst/>
              <a:gdLst>
                <a:gd name="connsiteX0" fmla="*/ 194908 w 433782"/>
                <a:gd name="connsiteY0" fmla="*/ 211671 h 433782"/>
                <a:gd name="connsiteX1" fmla="*/ 194908 w 433782"/>
                <a:gd name="connsiteY1" fmla="*/ 0 h 433782"/>
                <a:gd name="connsiteX2" fmla="*/ 68082 w 433782"/>
                <a:gd name="connsiteY2" fmla="*/ 0 h 433782"/>
                <a:gd name="connsiteX3" fmla="*/ 54480 w 433782"/>
                <a:gd name="connsiteY3" fmla="*/ 1323 h 433782"/>
                <a:gd name="connsiteX4" fmla="*/ 42275 w 433782"/>
                <a:gd name="connsiteY4" fmla="*/ 5514 h 433782"/>
                <a:gd name="connsiteX5" fmla="*/ 29997 w 433782"/>
                <a:gd name="connsiteY5" fmla="*/ 12278 h 433782"/>
                <a:gd name="connsiteX6" fmla="*/ 19042 w 433782"/>
                <a:gd name="connsiteY6" fmla="*/ 21763 h 433782"/>
                <a:gd name="connsiteX7" fmla="*/ 10955 w 433782"/>
                <a:gd name="connsiteY7" fmla="*/ 31394 h 433782"/>
                <a:gd name="connsiteX8" fmla="*/ 5441 w 433782"/>
                <a:gd name="connsiteY8" fmla="*/ 42349 h 433782"/>
                <a:gd name="connsiteX9" fmla="*/ 1323 w 433782"/>
                <a:gd name="connsiteY9" fmla="*/ 54627 h 433782"/>
                <a:gd name="connsiteX10" fmla="*/ 0 w 433782"/>
                <a:gd name="connsiteY10" fmla="*/ 68229 h 433782"/>
                <a:gd name="connsiteX11" fmla="*/ 0 w 433782"/>
                <a:gd name="connsiteY11" fmla="*/ 270269 h 433782"/>
                <a:gd name="connsiteX12" fmla="*/ 1323 w 433782"/>
                <a:gd name="connsiteY12" fmla="*/ 285341 h 433782"/>
                <a:gd name="connsiteX13" fmla="*/ 5441 w 433782"/>
                <a:gd name="connsiteY13" fmla="*/ 297619 h 433782"/>
                <a:gd name="connsiteX14" fmla="*/ 10955 w 433782"/>
                <a:gd name="connsiteY14" fmla="*/ 309897 h 433782"/>
                <a:gd name="connsiteX15" fmla="*/ 19042 w 433782"/>
                <a:gd name="connsiteY15" fmla="*/ 319382 h 433782"/>
                <a:gd name="connsiteX16" fmla="*/ 29997 w 433782"/>
                <a:gd name="connsiteY16" fmla="*/ 327690 h 433782"/>
                <a:gd name="connsiteX17" fmla="*/ 42275 w 433782"/>
                <a:gd name="connsiteY17" fmla="*/ 333130 h 433782"/>
                <a:gd name="connsiteX18" fmla="*/ 54480 w 433782"/>
                <a:gd name="connsiteY18" fmla="*/ 337174 h 433782"/>
                <a:gd name="connsiteX19" fmla="*/ 68082 w 433782"/>
                <a:gd name="connsiteY19" fmla="*/ 338497 h 433782"/>
                <a:gd name="connsiteX20" fmla="*/ 100946 w 433782"/>
                <a:gd name="connsiteY20" fmla="*/ 338497 h 433782"/>
                <a:gd name="connsiteX21" fmla="*/ 100946 w 433782"/>
                <a:gd name="connsiteY21" fmla="*/ 439591 h 433782"/>
                <a:gd name="connsiteX22" fmla="*/ 203069 w 433782"/>
                <a:gd name="connsiteY22" fmla="*/ 338497 h 433782"/>
                <a:gd name="connsiteX23" fmla="*/ 372097 w 433782"/>
                <a:gd name="connsiteY23" fmla="*/ 338497 h 433782"/>
                <a:gd name="connsiteX24" fmla="*/ 385699 w 433782"/>
                <a:gd name="connsiteY24" fmla="*/ 337174 h 433782"/>
                <a:gd name="connsiteX25" fmla="*/ 397977 w 433782"/>
                <a:gd name="connsiteY25" fmla="*/ 333130 h 433782"/>
                <a:gd name="connsiteX26" fmla="*/ 410329 w 433782"/>
                <a:gd name="connsiteY26" fmla="*/ 327690 h 433782"/>
                <a:gd name="connsiteX27" fmla="*/ 419887 w 433782"/>
                <a:gd name="connsiteY27" fmla="*/ 319382 h 433782"/>
                <a:gd name="connsiteX28" fmla="*/ 428048 w 433782"/>
                <a:gd name="connsiteY28" fmla="*/ 309897 h 433782"/>
                <a:gd name="connsiteX29" fmla="*/ 433562 w 433782"/>
                <a:gd name="connsiteY29" fmla="*/ 297619 h 433782"/>
                <a:gd name="connsiteX30" fmla="*/ 437532 w 433782"/>
                <a:gd name="connsiteY30" fmla="*/ 285341 h 433782"/>
                <a:gd name="connsiteX31" fmla="*/ 439003 w 433782"/>
                <a:gd name="connsiteY31" fmla="*/ 270269 h 433782"/>
                <a:gd name="connsiteX32" fmla="*/ 439003 w 433782"/>
                <a:gd name="connsiteY32" fmla="*/ 210201 h 433782"/>
                <a:gd name="connsiteX33" fmla="*/ 432092 w 433782"/>
                <a:gd name="connsiteY33" fmla="*/ 211671 h 433782"/>
                <a:gd name="connsiteX34" fmla="*/ 194908 w 433782"/>
                <a:gd name="connsiteY34" fmla="*/ 211671 h 43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3782" h="433782">
                  <a:moveTo>
                    <a:pt x="194908" y="211671"/>
                  </a:moveTo>
                  <a:lnTo>
                    <a:pt x="194908" y="0"/>
                  </a:lnTo>
                  <a:lnTo>
                    <a:pt x="68082" y="0"/>
                  </a:lnTo>
                  <a:lnTo>
                    <a:pt x="54480" y="1323"/>
                  </a:lnTo>
                  <a:lnTo>
                    <a:pt x="42275" y="5514"/>
                  </a:lnTo>
                  <a:lnTo>
                    <a:pt x="29997" y="12278"/>
                  </a:lnTo>
                  <a:lnTo>
                    <a:pt x="19042" y="21763"/>
                  </a:lnTo>
                  <a:lnTo>
                    <a:pt x="10955" y="31394"/>
                  </a:lnTo>
                  <a:lnTo>
                    <a:pt x="5441" y="42349"/>
                  </a:lnTo>
                  <a:lnTo>
                    <a:pt x="1323" y="54627"/>
                  </a:lnTo>
                  <a:lnTo>
                    <a:pt x="0" y="68229"/>
                  </a:lnTo>
                  <a:lnTo>
                    <a:pt x="0" y="270269"/>
                  </a:lnTo>
                  <a:lnTo>
                    <a:pt x="1323" y="285341"/>
                  </a:lnTo>
                  <a:lnTo>
                    <a:pt x="5441" y="297619"/>
                  </a:lnTo>
                  <a:lnTo>
                    <a:pt x="10955" y="309897"/>
                  </a:lnTo>
                  <a:lnTo>
                    <a:pt x="19042" y="319382"/>
                  </a:lnTo>
                  <a:lnTo>
                    <a:pt x="29997" y="327690"/>
                  </a:lnTo>
                  <a:lnTo>
                    <a:pt x="42275" y="333130"/>
                  </a:lnTo>
                  <a:lnTo>
                    <a:pt x="54480" y="337174"/>
                  </a:lnTo>
                  <a:lnTo>
                    <a:pt x="68082" y="338497"/>
                  </a:lnTo>
                  <a:lnTo>
                    <a:pt x="100946" y="338497"/>
                  </a:lnTo>
                  <a:lnTo>
                    <a:pt x="100946" y="439591"/>
                  </a:lnTo>
                  <a:lnTo>
                    <a:pt x="203069" y="338497"/>
                  </a:lnTo>
                  <a:lnTo>
                    <a:pt x="372097" y="338497"/>
                  </a:lnTo>
                  <a:lnTo>
                    <a:pt x="385699" y="337174"/>
                  </a:lnTo>
                  <a:lnTo>
                    <a:pt x="397977" y="333130"/>
                  </a:lnTo>
                  <a:lnTo>
                    <a:pt x="410329" y="327690"/>
                  </a:lnTo>
                  <a:lnTo>
                    <a:pt x="419887" y="319382"/>
                  </a:lnTo>
                  <a:lnTo>
                    <a:pt x="428048" y="309897"/>
                  </a:lnTo>
                  <a:lnTo>
                    <a:pt x="433562" y="297619"/>
                  </a:lnTo>
                  <a:lnTo>
                    <a:pt x="437532" y="285341"/>
                  </a:lnTo>
                  <a:lnTo>
                    <a:pt x="439003" y="270269"/>
                  </a:lnTo>
                  <a:lnTo>
                    <a:pt x="439003" y="210201"/>
                  </a:lnTo>
                  <a:lnTo>
                    <a:pt x="432092" y="211671"/>
                  </a:lnTo>
                  <a:lnTo>
                    <a:pt x="194908" y="211671"/>
                  </a:lnTo>
                  <a:close/>
                </a:path>
              </a:pathLst>
            </a:custGeom>
            <a:solidFill>
              <a:srgbClr val="FFFFFF"/>
            </a:solidFill>
            <a:ln w="7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80F19CD1-8909-499B-A8F8-1DF45DB63170}"/>
                </a:ext>
              </a:extLst>
            </p:cNvPr>
            <p:cNvSpPr/>
            <p:nvPr/>
          </p:nvSpPr>
          <p:spPr>
            <a:xfrm>
              <a:off x="1178143" y="1309745"/>
              <a:ext cx="433783" cy="433783"/>
            </a:xfrm>
            <a:custGeom>
              <a:avLst/>
              <a:gdLst>
                <a:gd name="connsiteX0" fmla="*/ 437679 w 433782"/>
                <a:gd name="connsiteY0" fmla="*/ 54627 h 433782"/>
                <a:gd name="connsiteX1" fmla="*/ 433562 w 433782"/>
                <a:gd name="connsiteY1" fmla="*/ 42349 h 433782"/>
                <a:gd name="connsiteX2" fmla="*/ 428048 w 433782"/>
                <a:gd name="connsiteY2" fmla="*/ 31394 h 433782"/>
                <a:gd name="connsiteX3" fmla="*/ 419960 w 433782"/>
                <a:gd name="connsiteY3" fmla="*/ 21910 h 433782"/>
                <a:gd name="connsiteX4" fmla="*/ 409005 w 433782"/>
                <a:gd name="connsiteY4" fmla="*/ 12278 h 433782"/>
                <a:gd name="connsiteX5" fmla="*/ 398198 w 433782"/>
                <a:gd name="connsiteY5" fmla="*/ 5514 h 433782"/>
                <a:gd name="connsiteX6" fmla="*/ 384596 w 433782"/>
                <a:gd name="connsiteY6" fmla="*/ 1323 h 433782"/>
                <a:gd name="connsiteX7" fmla="*/ 370921 w 433782"/>
                <a:gd name="connsiteY7" fmla="*/ 0 h 433782"/>
                <a:gd name="connsiteX8" fmla="*/ 68229 w 433782"/>
                <a:gd name="connsiteY8" fmla="*/ 0 h 433782"/>
                <a:gd name="connsiteX9" fmla="*/ 54627 w 433782"/>
                <a:gd name="connsiteY9" fmla="*/ 1323 h 433782"/>
                <a:gd name="connsiteX10" fmla="*/ 41026 w 433782"/>
                <a:gd name="connsiteY10" fmla="*/ 5514 h 433782"/>
                <a:gd name="connsiteX11" fmla="*/ 28674 w 433782"/>
                <a:gd name="connsiteY11" fmla="*/ 12278 h 433782"/>
                <a:gd name="connsiteX12" fmla="*/ 19116 w 433782"/>
                <a:gd name="connsiteY12" fmla="*/ 21910 h 433782"/>
                <a:gd name="connsiteX13" fmla="*/ 10955 w 433782"/>
                <a:gd name="connsiteY13" fmla="*/ 31394 h 433782"/>
                <a:gd name="connsiteX14" fmla="*/ 5514 w 433782"/>
                <a:gd name="connsiteY14" fmla="*/ 42349 h 433782"/>
                <a:gd name="connsiteX15" fmla="*/ 1470 w 433782"/>
                <a:gd name="connsiteY15" fmla="*/ 54627 h 433782"/>
                <a:gd name="connsiteX16" fmla="*/ 0 w 433782"/>
                <a:gd name="connsiteY16" fmla="*/ 68229 h 433782"/>
                <a:gd name="connsiteX17" fmla="*/ 0 w 433782"/>
                <a:gd name="connsiteY17" fmla="*/ 338644 h 433782"/>
                <a:gd name="connsiteX18" fmla="*/ 237257 w 433782"/>
                <a:gd name="connsiteY18" fmla="*/ 338644 h 433782"/>
                <a:gd name="connsiteX19" fmla="*/ 338130 w 433782"/>
                <a:gd name="connsiteY19" fmla="*/ 439591 h 433782"/>
                <a:gd name="connsiteX20" fmla="*/ 338130 w 433782"/>
                <a:gd name="connsiteY20" fmla="*/ 338644 h 433782"/>
                <a:gd name="connsiteX21" fmla="*/ 370921 w 433782"/>
                <a:gd name="connsiteY21" fmla="*/ 338644 h 433782"/>
                <a:gd name="connsiteX22" fmla="*/ 384596 w 433782"/>
                <a:gd name="connsiteY22" fmla="*/ 337174 h 433782"/>
                <a:gd name="connsiteX23" fmla="*/ 398198 w 433782"/>
                <a:gd name="connsiteY23" fmla="*/ 333130 h 433782"/>
                <a:gd name="connsiteX24" fmla="*/ 409005 w 433782"/>
                <a:gd name="connsiteY24" fmla="*/ 327690 h 433782"/>
                <a:gd name="connsiteX25" fmla="*/ 419960 w 433782"/>
                <a:gd name="connsiteY25" fmla="*/ 319382 h 433782"/>
                <a:gd name="connsiteX26" fmla="*/ 428048 w 433782"/>
                <a:gd name="connsiteY26" fmla="*/ 309971 h 433782"/>
                <a:gd name="connsiteX27" fmla="*/ 433562 w 433782"/>
                <a:gd name="connsiteY27" fmla="*/ 297619 h 433782"/>
                <a:gd name="connsiteX28" fmla="*/ 437679 w 433782"/>
                <a:gd name="connsiteY28" fmla="*/ 285341 h 433782"/>
                <a:gd name="connsiteX29" fmla="*/ 439003 w 433782"/>
                <a:gd name="connsiteY29" fmla="*/ 270269 h 433782"/>
                <a:gd name="connsiteX30" fmla="*/ 439003 w 433782"/>
                <a:gd name="connsiteY30" fmla="*/ 68229 h 433782"/>
                <a:gd name="connsiteX31" fmla="*/ 437679 w 433782"/>
                <a:gd name="connsiteY31" fmla="*/ 54627 h 43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3782" h="433782">
                  <a:moveTo>
                    <a:pt x="437679" y="54627"/>
                  </a:moveTo>
                  <a:lnTo>
                    <a:pt x="433562" y="42349"/>
                  </a:lnTo>
                  <a:lnTo>
                    <a:pt x="428048" y="31394"/>
                  </a:lnTo>
                  <a:lnTo>
                    <a:pt x="419960" y="21910"/>
                  </a:lnTo>
                  <a:lnTo>
                    <a:pt x="409005" y="12278"/>
                  </a:lnTo>
                  <a:lnTo>
                    <a:pt x="398198" y="5514"/>
                  </a:lnTo>
                  <a:lnTo>
                    <a:pt x="384596" y="1323"/>
                  </a:lnTo>
                  <a:lnTo>
                    <a:pt x="370921" y="0"/>
                  </a:lnTo>
                  <a:lnTo>
                    <a:pt x="68229" y="0"/>
                  </a:lnTo>
                  <a:lnTo>
                    <a:pt x="54627" y="1323"/>
                  </a:lnTo>
                  <a:lnTo>
                    <a:pt x="41026" y="5514"/>
                  </a:lnTo>
                  <a:lnTo>
                    <a:pt x="28674" y="12278"/>
                  </a:lnTo>
                  <a:lnTo>
                    <a:pt x="19116" y="21910"/>
                  </a:lnTo>
                  <a:lnTo>
                    <a:pt x="10955" y="31394"/>
                  </a:lnTo>
                  <a:lnTo>
                    <a:pt x="5514" y="42349"/>
                  </a:lnTo>
                  <a:lnTo>
                    <a:pt x="1470" y="54627"/>
                  </a:lnTo>
                  <a:lnTo>
                    <a:pt x="0" y="68229"/>
                  </a:lnTo>
                  <a:lnTo>
                    <a:pt x="0" y="338644"/>
                  </a:lnTo>
                  <a:lnTo>
                    <a:pt x="237257" y="338644"/>
                  </a:lnTo>
                  <a:lnTo>
                    <a:pt x="338130" y="439591"/>
                  </a:lnTo>
                  <a:lnTo>
                    <a:pt x="338130" y="338644"/>
                  </a:lnTo>
                  <a:lnTo>
                    <a:pt x="370921" y="338644"/>
                  </a:lnTo>
                  <a:lnTo>
                    <a:pt x="384596" y="337174"/>
                  </a:lnTo>
                  <a:lnTo>
                    <a:pt x="398198" y="333130"/>
                  </a:lnTo>
                  <a:lnTo>
                    <a:pt x="409005" y="327690"/>
                  </a:lnTo>
                  <a:lnTo>
                    <a:pt x="419960" y="319382"/>
                  </a:lnTo>
                  <a:lnTo>
                    <a:pt x="428048" y="309971"/>
                  </a:lnTo>
                  <a:lnTo>
                    <a:pt x="433562" y="297619"/>
                  </a:lnTo>
                  <a:lnTo>
                    <a:pt x="437679" y="285341"/>
                  </a:lnTo>
                  <a:lnTo>
                    <a:pt x="439003" y="270269"/>
                  </a:lnTo>
                  <a:lnTo>
                    <a:pt x="439003" y="68229"/>
                  </a:lnTo>
                  <a:lnTo>
                    <a:pt x="437679" y="54627"/>
                  </a:lnTo>
                  <a:close/>
                </a:path>
              </a:pathLst>
            </a:custGeom>
            <a:solidFill>
              <a:srgbClr val="FFFFFF"/>
            </a:solidFill>
            <a:ln w="7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FE2C6075-225B-4BF7-897B-2D4941DA660B}"/>
              </a:ext>
            </a:extLst>
          </p:cNvPr>
          <p:cNvSpPr/>
          <p:nvPr/>
        </p:nvSpPr>
        <p:spPr>
          <a:xfrm>
            <a:off x="7842444" y="733683"/>
            <a:ext cx="299007" cy="299007"/>
          </a:xfrm>
          <a:custGeom>
            <a:avLst/>
            <a:gdLst>
              <a:gd name="connsiteX0" fmla="*/ 492029 w 510540"/>
              <a:gd name="connsiteY0" fmla="*/ 139294 h 510540"/>
              <a:gd name="connsiteX1" fmla="*/ 477552 w 510540"/>
              <a:gd name="connsiteY1" fmla="*/ 144932 h 510540"/>
              <a:gd name="connsiteX2" fmla="*/ 470846 w 510540"/>
              <a:gd name="connsiteY2" fmla="*/ 151562 h 510540"/>
              <a:gd name="connsiteX3" fmla="*/ 449739 w 510540"/>
              <a:gd name="connsiteY3" fmla="*/ 172746 h 510540"/>
              <a:gd name="connsiteX4" fmla="*/ 395179 w 510540"/>
              <a:gd name="connsiteY4" fmla="*/ 193929 h 510540"/>
              <a:gd name="connsiteX5" fmla="*/ 320579 w 510540"/>
              <a:gd name="connsiteY5" fmla="*/ 118186 h 510540"/>
              <a:gd name="connsiteX6" fmla="*/ 341687 w 510540"/>
              <a:gd name="connsiteY6" fmla="*/ 64846 h 510540"/>
              <a:gd name="connsiteX7" fmla="*/ 362871 w 510540"/>
              <a:gd name="connsiteY7" fmla="*/ 43663 h 510540"/>
              <a:gd name="connsiteX8" fmla="*/ 368433 w 510540"/>
              <a:gd name="connsiteY8" fmla="*/ 37033 h 510540"/>
              <a:gd name="connsiteX9" fmla="*/ 375139 w 510540"/>
              <a:gd name="connsiteY9" fmla="*/ 21412 h 510540"/>
              <a:gd name="connsiteX10" fmla="*/ 354260 w 510540"/>
              <a:gd name="connsiteY10" fmla="*/ 0 h 510540"/>
              <a:gd name="connsiteX11" fmla="*/ 352050 w 510540"/>
              <a:gd name="connsiteY11" fmla="*/ 0 h 510540"/>
              <a:gd name="connsiteX12" fmla="*/ 257410 w 510540"/>
              <a:gd name="connsiteY12" fmla="*/ 43434 h 510540"/>
              <a:gd name="connsiteX13" fmla="*/ 219310 w 510540"/>
              <a:gd name="connsiteY13" fmla="*/ 188214 h 510540"/>
              <a:gd name="connsiteX14" fmla="*/ 21190 w 510540"/>
              <a:gd name="connsiteY14" fmla="*/ 385496 h 510540"/>
              <a:gd name="connsiteX15" fmla="*/ 6 w 510540"/>
              <a:gd name="connsiteY15" fmla="*/ 438836 h 510540"/>
              <a:gd name="connsiteX16" fmla="*/ 73996 w 510540"/>
              <a:gd name="connsiteY16" fmla="*/ 514647 h 510540"/>
              <a:gd name="connsiteX17" fmla="*/ 74606 w 510540"/>
              <a:gd name="connsiteY17" fmla="*/ 514655 h 510540"/>
              <a:gd name="connsiteX18" fmla="*/ 127946 w 510540"/>
              <a:gd name="connsiteY18" fmla="*/ 492328 h 510540"/>
              <a:gd name="connsiteX19" fmla="*/ 326066 w 510540"/>
              <a:gd name="connsiteY19" fmla="*/ 295046 h 510540"/>
              <a:gd name="connsiteX20" fmla="*/ 470846 w 510540"/>
              <a:gd name="connsiteY20" fmla="*/ 256032 h 510540"/>
              <a:gd name="connsiteX21" fmla="*/ 514280 w 510540"/>
              <a:gd name="connsiteY21" fmla="*/ 162458 h 510540"/>
              <a:gd name="connsiteX22" fmla="*/ 514280 w 510540"/>
              <a:gd name="connsiteY22" fmla="*/ 160172 h 510540"/>
              <a:gd name="connsiteX23" fmla="*/ 492640 w 510540"/>
              <a:gd name="connsiteY23" fmla="*/ 138974 h 510540"/>
              <a:gd name="connsiteX24" fmla="*/ 492029 w 510540"/>
              <a:gd name="connsiteY24" fmla="*/ 138989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0540" h="510540">
                <a:moveTo>
                  <a:pt x="492029" y="139294"/>
                </a:moveTo>
                <a:cubicBezTo>
                  <a:pt x="486696" y="139271"/>
                  <a:pt x="481514" y="141290"/>
                  <a:pt x="477552" y="144932"/>
                </a:cubicBezTo>
                <a:lnTo>
                  <a:pt x="470846" y="151562"/>
                </a:lnTo>
                <a:lnTo>
                  <a:pt x="449739" y="172746"/>
                </a:lnTo>
                <a:cubicBezTo>
                  <a:pt x="434879" y="186500"/>
                  <a:pt x="415373" y="194074"/>
                  <a:pt x="395179" y="193929"/>
                </a:cubicBezTo>
                <a:cubicBezTo>
                  <a:pt x="353879" y="193060"/>
                  <a:pt x="320808" y="159479"/>
                  <a:pt x="320579" y="118186"/>
                </a:cubicBezTo>
                <a:cubicBezTo>
                  <a:pt x="320503" y="98351"/>
                  <a:pt x="328048" y="79248"/>
                  <a:pt x="341687" y="64846"/>
                </a:cubicBezTo>
                <a:lnTo>
                  <a:pt x="362871" y="43663"/>
                </a:lnTo>
                <a:lnTo>
                  <a:pt x="368433" y="37033"/>
                </a:lnTo>
                <a:cubicBezTo>
                  <a:pt x="372625" y="32911"/>
                  <a:pt x="375063" y="27302"/>
                  <a:pt x="375139" y="21412"/>
                </a:cubicBezTo>
                <a:cubicBezTo>
                  <a:pt x="375291" y="9738"/>
                  <a:pt x="365919" y="168"/>
                  <a:pt x="354260" y="0"/>
                </a:cubicBezTo>
                <a:lnTo>
                  <a:pt x="352050" y="0"/>
                </a:lnTo>
                <a:cubicBezTo>
                  <a:pt x="316236" y="2362"/>
                  <a:pt x="282556" y="17823"/>
                  <a:pt x="257410" y="43434"/>
                </a:cubicBezTo>
                <a:cubicBezTo>
                  <a:pt x="220225" y="81702"/>
                  <a:pt x="205823" y="136611"/>
                  <a:pt x="219310" y="188214"/>
                </a:cubicBezTo>
                <a:lnTo>
                  <a:pt x="21190" y="385496"/>
                </a:lnTo>
                <a:cubicBezTo>
                  <a:pt x="7550" y="399890"/>
                  <a:pt x="-70" y="418993"/>
                  <a:pt x="6" y="438836"/>
                </a:cubicBezTo>
                <a:cubicBezTo>
                  <a:pt x="-528" y="480205"/>
                  <a:pt x="32620" y="514144"/>
                  <a:pt x="73996" y="514647"/>
                </a:cubicBezTo>
                <a:cubicBezTo>
                  <a:pt x="74225" y="514655"/>
                  <a:pt x="74378" y="514655"/>
                  <a:pt x="74606" y="514655"/>
                </a:cubicBezTo>
                <a:cubicBezTo>
                  <a:pt x="94722" y="515051"/>
                  <a:pt x="114078" y="506943"/>
                  <a:pt x="127946" y="492328"/>
                </a:cubicBezTo>
                <a:lnTo>
                  <a:pt x="326066" y="295046"/>
                </a:lnTo>
                <a:cubicBezTo>
                  <a:pt x="377806" y="308122"/>
                  <a:pt x="432670" y="293347"/>
                  <a:pt x="470846" y="256032"/>
                </a:cubicBezTo>
                <a:cubicBezTo>
                  <a:pt x="496602" y="231435"/>
                  <a:pt x="512146" y="198013"/>
                  <a:pt x="514280" y="162458"/>
                </a:cubicBezTo>
                <a:lnTo>
                  <a:pt x="514280" y="160172"/>
                </a:lnTo>
                <a:cubicBezTo>
                  <a:pt x="514128" y="148346"/>
                  <a:pt x="504450" y="138859"/>
                  <a:pt x="492640" y="138974"/>
                </a:cubicBezTo>
                <a:cubicBezTo>
                  <a:pt x="492411" y="138974"/>
                  <a:pt x="492258" y="138981"/>
                  <a:pt x="492029" y="138989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1980A52F-FB1B-9A58-4650-577E7C684EE9}"/>
              </a:ext>
            </a:extLst>
          </p:cNvPr>
          <p:cNvGrpSpPr/>
          <p:nvPr/>
        </p:nvGrpSpPr>
        <p:grpSpPr>
          <a:xfrm>
            <a:off x="3397441" y="3660940"/>
            <a:ext cx="4617367" cy="1905845"/>
            <a:chOff x="3413957" y="766879"/>
            <a:chExt cx="4617367" cy="1905845"/>
          </a:xfrm>
        </p:grpSpPr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C5FED629-2B5A-1696-0E25-75DD7F79F09D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Neogence化妆品和护肤品 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altLang="zh-TW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总经理特别助理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32163D7B-1C95-6D8D-C808-5ECCB0E65885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C2E35F18-E05A-69D5-E913-6A2B28A9CF9B}"/>
                </a:ext>
              </a:extLst>
            </p:cNvPr>
            <p:cNvSpPr txBox="1">
              <a:spLocks/>
            </p:cNvSpPr>
            <p:nvPr/>
          </p:nvSpPr>
          <p:spPr>
            <a:xfrm>
              <a:off x="563433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2017-2020</a:t>
              </a:r>
            </a:p>
          </p:txBody>
        </p:sp>
        <p:sp>
          <p:nvSpPr>
            <p:cNvPr id="99" name="Rectangle 7">
              <a:extLst>
                <a:ext uri="{FF2B5EF4-FFF2-40B4-BE49-F238E27FC236}">
                  <a16:creationId xmlns:a16="http://schemas.microsoft.com/office/drawing/2014/main" id="{3DB1FD4F-896B-FCF1-B14B-2F1A04151726}"/>
                </a:ext>
              </a:extLst>
            </p:cNvPr>
            <p:cNvSpPr/>
            <p:nvPr/>
          </p:nvSpPr>
          <p:spPr>
            <a:xfrm>
              <a:off x="3479537" y="1442093"/>
              <a:ext cx="4163746" cy="123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协助总经理和领导团队通过数据分析和建模制定行动计划。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带领一支初级助理团队优化和自动化各部门的流程。</a:t>
              </a:r>
              <a:endPara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8D3BA81A-BBBF-FFF6-C2C4-09BECB3609E8}"/>
              </a:ext>
            </a:extLst>
          </p:cNvPr>
          <p:cNvSpPr/>
          <p:nvPr/>
        </p:nvSpPr>
        <p:spPr>
          <a:xfrm>
            <a:off x="3407056" y="779595"/>
            <a:ext cx="4617367" cy="72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现在，翻译：CTW</a:t>
            </a:r>
            <a:r>
              <a:rPr lang="zh-TW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TW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Inc. (东京)</a:t>
            </a:r>
            <a:b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高级数据分析师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1A015AC-A444-F369-67A4-024FB9F4DB99}"/>
              </a:ext>
            </a:extLst>
          </p:cNvPr>
          <p:cNvSpPr/>
          <p:nvPr/>
        </p:nvSpPr>
        <p:spPr>
          <a:xfrm>
            <a:off x="3439602" y="1416407"/>
            <a:ext cx="4402842" cy="58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现在，翻译：通过Transformer模型建立了礼品推荐系统，并每天赚取了350k JPY。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7001BC-CD43-7C3D-3092-08FB650F7A1B}"/>
              </a:ext>
            </a:extLst>
          </p:cNvPr>
          <p:cNvCxnSpPr>
            <a:cxnSpLocks/>
          </p:cNvCxnSpPr>
          <p:nvPr/>
        </p:nvCxnSpPr>
        <p:spPr>
          <a:xfrm>
            <a:off x="3520312" y="1334636"/>
            <a:ext cx="2385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34E3D62-D6E9-E37E-2920-849EE89BC42C}"/>
              </a:ext>
            </a:extLst>
          </p:cNvPr>
          <p:cNvSpPr txBox="1">
            <a:spLocks/>
          </p:cNvSpPr>
          <p:nvPr/>
        </p:nvSpPr>
        <p:spPr>
          <a:xfrm>
            <a:off x="5626357" y="1181310"/>
            <a:ext cx="1519535" cy="31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2023-现在</a:t>
            </a:r>
          </a:p>
        </p:txBody>
      </p:sp>
    </p:spTree>
    <p:extLst>
      <p:ext uri="{BB962C8B-B14F-4D97-AF65-F5344CB8AC3E}">
        <p14:creationId xmlns:p14="http://schemas.microsoft.com/office/powerpoint/2010/main" val="6753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6">
            <a:extLst>
              <a:ext uri="{FF2B5EF4-FFF2-40B4-BE49-F238E27FC236}">
                <a16:creationId xmlns:a16="http://schemas.microsoft.com/office/drawing/2014/main" id="{A6B13E98-4E98-4E03-BE32-40FCA2EC3B47}"/>
              </a:ext>
            </a:extLst>
          </p:cNvPr>
          <p:cNvSpPr/>
          <p:nvPr/>
        </p:nvSpPr>
        <p:spPr>
          <a:xfrm>
            <a:off x="0" y="0"/>
            <a:ext cx="3588326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/>
              </a:gs>
            </a:gsLst>
            <a:lin ang="189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8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+mj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7A2F53A-3B0B-4AFA-94AD-CEA4219A1FAA}"/>
              </a:ext>
            </a:extLst>
          </p:cNvPr>
          <p:cNvSpPr txBox="1"/>
          <p:nvPr/>
        </p:nvSpPr>
        <p:spPr>
          <a:xfrm>
            <a:off x="0" y="190317"/>
            <a:ext cx="1028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趋势分析</a:t>
            </a:r>
            <a:endParaRPr lang="zh-TW" altLang="en-US" sz="4000" dirty="0">
              <a:solidFill>
                <a:srgbClr val="D8B562"/>
              </a:solidFill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59DD1-4FD9-484F-688E-7D00A1DE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6" y="1316969"/>
            <a:ext cx="6181246" cy="4518565"/>
          </a:xfrm>
          <a:prstGeom prst="rect">
            <a:avLst/>
          </a:prstGeom>
          <a:effectLst>
            <a:outerShdw blurRad="266700" algn="ctr" rotWithShape="0">
              <a:prstClr val="black">
                <a:alpha val="15000"/>
              </a:prstClr>
            </a:outerShdw>
          </a:effectLst>
        </p:spPr>
      </p:pic>
      <p:grpSp>
        <p:nvGrpSpPr>
          <p:cNvPr id="48" name="Group 16">
            <a:extLst>
              <a:ext uri="{FF2B5EF4-FFF2-40B4-BE49-F238E27FC236}">
                <a16:creationId xmlns:a16="http://schemas.microsoft.com/office/drawing/2014/main" id="{92571827-5203-E1B5-2B15-0ED8DC80627A}"/>
              </a:ext>
            </a:extLst>
          </p:cNvPr>
          <p:cNvGrpSpPr/>
          <p:nvPr/>
        </p:nvGrpSpPr>
        <p:grpSpPr>
          <a:xfrm>
            <a:off x="7037295" y="1593740"/>
            <a:ext cx="4885765" cy="4020316"/>
            <a:chOff x="3009080" y="2221961"/>
            <a:chExt cx="3082645" cy="4020316"/>
          </a:xfrm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42479371-E450-50E5-C3FB-15B050483367}"/>
                </a:ext>
              </a:extLst>
            </p:cNvPr>
            <p:cNvSpPr/>
            <p:nvPr/>
          </p:nvSpPr>
          <p:spPr>
            <a:xfrm>
              <a:off x="3448882" y="2221961"/>
              <a:ext cx="2574246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发现：</a:t>
              </a: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8CABF404-AD6E-8141-157F-676CE3D4BDE0}"/>
                </a:ext>
              </a:extLst>
            </p:cNvPr>
            <p:cNvSpPr/>
            <p:nvPr/>
          </p:nvSpPr>
          <p:spPr>
            <a:xfrm>
              <a:off x="3009080" y="3062104"/>
              <a:ext cx="3082645" cy="3180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销售趋势持续增长。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每年1月1日的销售额为0。</a:t>
              </a:r>
              <a:r>
                <a:rPr lang="en-US" altLang="zh-TW" sz="1600" baseline="300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这是每年的第一天。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周末的销售额明显高于工作日。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b="1" dirty="0">
                  <a:solidFill>
                    <a:srgbClr val="FFF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我们将在后面将其作为外生变量使用。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12月的销售额始终高于其他月份。</a:t>
              </a:r>
              <a:r>
                <a:rPr lang="en-US" altLang="zh-TW" sz="160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We will use it as our exogeneous variable later.</a:t>
              </a: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b="1" dirty="0">
                  <a:solidFill>
                    <a:srgbClr val="FFF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Sales in Dec. always higher 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than other months.</a:t>
              </a:r>
            </a:p>
          </p:txBody>
        </p:sp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3956A245-F0BE-809E-BCA6-27938022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95" y="1694636"/>
            <a:ext cx="609600" cy="6096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C6CBEB71-8198-358D-8129-BFD9717E6C55}"/>
              </a:ext>
            </a:extLst>
          </p:cNvPr>
          <p:cNvSpPr txBox="1"/>
          <p:nvPr/>
        </p:nvSpPr>
        <p:spPr>
          <a:xfrm>
            <a:off x="582277" y="-759227"/>
            <a:ext cx="1028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0" i="0" dirty="0">
                <a:solidFill>
                  <a:srgbClr val="D9B66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销售趋势分析</a:t>
            </a:r>
            <a:endParaRPr lang="zh-TW" altLang="en-US" sz="4000" dirty="0">
              <a:solidFill>
                <a:srgbClr val="D9B662"/>
              </a:solidFill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0E2E33-1E8A-4BFA-34BE-090BC277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81" y="1706158"/>
            <a:ext cx="5607380" cy="383487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165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old">
      <a:dk1>
        <a:srgbClr val="201E1D"/>
      </a:dk1>
      <a:lt1>
        <a:srgbClr val="FFFFFF"/>
      </a:lt1>
      <a:dk2>
        <a:srgbClr val="201E1D"/>
      </a:dk2>
      <a:lt2>
        <a:srgbClr val="FEFFFE"/>
      </a:lt2>
      <a:accent1>
        <a:srgbClr val="C7A85B"/>
      </a:accent1>
      <a:accent2>
        <a:srgbClr val="DCB965"/>
      </a:accent2>
      <a:accent3>
        <a:srgbClr val="D3C693"/>
      </a:accent3>
      <a:accent4>
        <a:srgbClr val="C7A85B"/>
      </a:accent4>
      <a:accent5>
        <a:srgbClr val="DCB965"/>
      </a:accent5>
      <a:accent6>
        <a:srgbClr val="D3C693"/>
      </a:accent6>
      <a:hlink>
        <a:srgbClr val="017FA8"/>
      </a:hlink>
      <a:folHlink>
        <a:srgbClr val="BE449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115464</TotalTime>
  <Words>1155</Words>
  <Application>Microsoft Office PowerPoint</Application>
  <PresentationFormat>寬螢幕</PresentationFormat>
  <Paragraphs>132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9" baseType="lpstr">
      <vt:lpstr>微軟正黑體</vt:lpstr>
      <vt:lpstr>微軟正黑體</vt:lpstr>
      <vt:lpstr>Arial</vt:lpstr>
      <vt:lpstr>Arial</vt:lpstr>
      <vt:lpstr>Calibri</vt:lpstr>
      <vt:lpstr>Calibri Light</vt:lpstr>
      <vt:lpstr>Roboto</vt:lpstr>
      <vt:lpstr>Roboto Black</vt:lpstr>
      <vt:lpstr>Roboto Light</vt:lpstr>
      <vt:lpstr>Roboto Thin</vt:lpstr>
      <vt:lpstr>Sacramento</vt:lpstr>
      <vt:lpstr>Times New Roman</vt:lpstr>
      <vt:lpstr>Vladimir Script</vt:lpstr>
      <vt:lpstr>Office 佈景主題</vt:lpstr>
      <vt:lpstr>Office Theme</vt:lpstr>
      <vt:lpstr>PowerPoint 簡報</vt:lpstr>
      <vt:lpstr>Contents</vt:lpstr>
      <vt:lpstr>Paul Dai,  Sr. Data Analyst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立偉 戴</dc:creator>
  <cp:lastModifiedBy>立偉 戴</cp:lastModifiedBy>
  <cp:revision>164</cp:revision>
  <dcterms:created xsi:type="dcterms:W3CDTF">2022-01-31T06:34:01Z</dcterms:created>
  <dcterms:modified xsi:type="dcterms:W3CDTF">2023-08-22T01:58:16Z</dcterms:modified>
</cp:coreProperties>
</file>