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98" r:id="rId2"/>
    <p:sldId id="318" r:id="rId3"/>
    <p:sldId id="319" r:id="rId4"/>
    <p:sldId id="320" r:id="rId5"/>
    <p:sldId id="314" r:id="rId6"/>
    <p:sldId id="315" r:id="rId7"/>
    <p:sldId id="317" r:id="rId8"/>
    <p:sldId id="287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22A58"/>
    <a:srgbClr val="2E214A"/>
    <a:srgbClr val="6830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89410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66444A-0CE4-0A44-80E3-B87AB14E2F1B}" type="datetimeFigureOut">
              <a:rPr lang="fr-FR" smtClean="0"/>
              <a:t>01/09/2024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B8C19-0FA8-6F4F-952D-820D9BD9BC1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2320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B8C19-0FA8-6F4F-952D-820D9BD9BC1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1233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B8C19-0FA8-6F4F-952D-820D9BD9BC1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53324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B8C19-0FA8-6F4F-952D-820D9BD9BC1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234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Python3.12</a:t>
            </a:r>
          </a:p>
          <a:p>
            <a:r>
              <a:rPr lang="en-US"/>
              <a:t>Pycharm </a:t>
            </a:r>
            <a:r>
              <a:rPr lang="en-US" err="1"/>
              <a:t>ou</a:t>
            </a:r>
            <a:r>
              <a:rPr lang="en-US"/>
              <a:t> Visual Studio Code (peu de </a:t>
            </a:r>
            <a:r>
              <a:rPr lang="en-US" err="1"/>
              <a:t>différences</a:t>
            </a:r>
            <a:r>
              <a:rPr lang="en-US"/>
              <a:t> </a:t>
            </a:r>
            <a:r>
              <a:rPr lang="en-US" err="1"/>
              <a:t>d’usage</a:t>
            </a:r>
            <a:r>
              <a:rPr lang="en-US"/>
              <a:t> entre les deux pour </a:t>
            </a:r>
            <a:r>
              <a:rPr lang="en-US" err="1"/>
              <a:t>cette</a:t>
            </a:r>
            <a:r>
              <a:rPr lang="en-US"/>
              <a:t> piscine)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9B8C19-0FA8-6F4F-952D-820D9BD9BC1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4860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D43DDD4-11A5-5042-A413-27297E1F76A3}" type="datetimeFigureOut">
              <a:rPr lang="fr-FR" smtClean="0"/>
              <a:t>01/09/2024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99A3191-F2E0-C648-ADEE-495B5F970B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774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DDD4-11A5-5042-A413-27297E1F76A3}" type="datetimeFigureOut">
              <a:rPr lang="fr-FR" smtClean="0"/>
              <a:t>01/09/2024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3191-F2E0-C648-ADEE-495B5F970B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825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DDD4-11A5-5042-A413-27297E1F76A3}" type="datetimeFigureOut">
              <a:rPr lang="fr-FR" smtClean="0"/>
              <a:t>01/09/2024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3191-F2E0-C648-ADEE-495B5F970B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63889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DDD4-11A5-5042-A413-27297E1F76A3}" type="datetimeFigureOut">
              <a:rPr lang="fr-FR" smtClean="0"/>
              <a:t>01/09/2024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3191-F2E0-C648-ADEE-495B5F970B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8669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DDD4-11A5-5042-A413-27297E1F76A3}" type="datetimeFigureOut">
              <a:rPr lang="fr-FR" smtClean="0"/>
              <a:t>01/09/2024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3191-F2E0-C648-ADEE-495B5F970B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73744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DDD4-11A5-5042-A413-27297E1F76A3}" type="datetimeFigureOut">
              <a:rPr lang="fr-FR" smtClean="0"/>
              <a:t>01/09/2024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3191-F2E0-C648-ADEE-495B5F970B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4232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DDD4-11A5-5042-A413-27297E1F76A3}" type="datetimeFigureOut">
              <a:rPr lang="fr-FR" smtClean="0"/>
              <a:t>01/09/2024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3191-F2E0-C648-ADEE-495B5F970B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85394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D43DDD4-11A5-5042-A413-27297E1F76A3}" type="datetimeFigureOut">
              <a:rPr lang="fr-FR" smtClean="0"/>
              <a:t>01/09/2024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3191-F2E0-C648-ADEE-495B5F970B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651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43DDD4-11A5-5042-A413-27297E1F76A3}" type="datetimeFigureOut">
              <a:rPr lang="fr-FR" smtClean="0"/>
              <a:t>01/09/2024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3191-F2E0-C648-ADEE-495B5F970B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65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DDD4-11A5-5042-A413-27297E1F76A3}" type="datetimeFigureOut">
              <a:rPr lang="fr-FR" smtClean="0"/>
              <a:t>01/09/2024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3191-F2E0-C648-ADEE-495B5F970B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42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DDD4-11A5-5042-A413-27297E1F76A3}" type="datetimeFigureOut">
              <a:rPr lang="fr-FR" smtClean="0"/>
              <a:t>01/09/2024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3191-F2E0-C648-ADEE-495B5F970B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4280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DDD4-11A5-5042-A413-27297E1F76A3}" type="datetimeFigureOut">
              <a:rPr lang="fr-FR" smtClean="0"/>
              <a:t>01/09/2024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3191-F2E0-C648-ADEE-495B5F970B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0192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DDD4-11A5-5042-A413-27297E1F76A3}" type="datetimeFigureOut">
              <a:rPr lang="fr-FR" smtClean="0"/>
              <a:t>01/09/2024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3191-F2E0-C648-ADEE-495B5F970B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4613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DDD4-11A5-5042-A413-27297E1F76A3}" type="datetimeFigureOut">
              <a:rPr lang="fr-FR" smtClean="0"/>
              <a:t>01/09/2024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3191-F2E0-C648-ADEE-495B5F970B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2532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DDD4-11A5-5042-A413-27297E1F76A3}" type="datetimeFigureOut">
              <a:rPr lang="fr-FR" smtClean="0"/>
              <a:t>01/09/2024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3191-F2E0-C648-ADEE-495B5F970B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8442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DDD4-11A5-5042-A413-27297E1F76A3}" type="datetimeFigureOut">
              <a:rPr lang="fr-FR" smtClean="0"/>
              <a:t>01/09/2024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3191-F2E0-C648-ADEE-495B5F970B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9208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43DDD4-11A5-5042-A413-27297E1F76A3}" type="datetimeFigureOut">
              <a:rPr lang="fr-FR" smtClean="0"/>
              <a:t>01/09/2024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9A3191-F2E0-C648-ADEE-495B5F970B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0462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D43DDD4-11A5-5042-A413-27297E1F76A3}" type="datetimeFigureOut">
              <a:rPr lang="fr-FR" smtClean="0"/>
              <a:t>01/09/2024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99A3191-F2E0-C648-ADEE-495B5F970BEC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9719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hyperlink" Target="http://www.epitech.digital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Big_dat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fr.wikipedia.org/wiki/Big_dat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Big_dat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epitech.digital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71924F-3C91-2AF0-9714-070F7729F9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4031" y="1241266"/>
            <a:ext cx="4709039" cy="3887782"/>
          </a:xfrm>
        </p:spPr>
        <p:txBody>
          <a:bodyPr>
            <a:normAutofit/>
          </a:bodyPr>
          <a:lstStyle/>
          <a:p>
            <a:pPr algn="ctr"/>
            <a:r>
              <a:rPr lang="fr-FR" dirty="0">
                <a:solidFill>
                  <a:srgbClr val="EBEBEB"/>
                </a:solidFill>
              </a:rPr>
              <a:t>Kick-off</a:t>
            </a:r>
            <a:br>
              <a:rPr lang="fr-FR" dirty="0">
                <a:solidFill>
                  <a:srgbClr val="EBEBEB"/>
                </a:solidFill>
              </a:rPr>
            </a:br>
            <a:r>
              <a:rPr lang="fr-FR" dirty="0">
                <a:solidFill>
                  <a:srgbClr val="EBEBEB"/>
                </a:solidFill>
              </a:rPr>
              <a:t>Piscine Data</a:t>
            </a:r>
            <a:br>
              <a:rPr lang="fr-FR" dirty="0">
                <a:solidFill>
                  <a:srgbClr val="EBEBEB"/>
                </a:solidFill>
              </a:rPr>
            </a:br>
            <a:br>
              <a:rPr lang="fr-FR" dirty="0">
                <a:solidFill>
                  <a:srgbClr val="EBEBEB"/>
                </a:solidFill>
              </a:rPr>
            </a:br>
            <a:r>
              <a:rPr lang="fr-FR" dirty="0">
                <a:solidFill>
                  <a:srgbClr val="EBEBEB"/>
                </a:solidFill>
              </a:rPr>
              <a:t>Jour 1</a:t>
            </a:r>
          </a:p>
        </p:txBody>
      </p:sp>
      <p:grpSp>
        <p:nvGrpSpPr>
          <p:cNvPr id="7" name="Group 9">
            <a:extLst>
              <a:ext uri="{FF2B5EF4-FFF2-40B4-BE49-F238E27FC236}">
                <a16:creationId xmlns:a16="http://schemas.microsoft.com/office/drawing/2014/main" id="{7E2D86BB-893F-471B-AD66-50E01777C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3333" y="396837"/>
            <a:ext cx="6451503" cy="6058999"/>
            <a:chOff x="423333" y="396837"/>
            <a:chExt cx="6451503" cy="605899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1E3F80D-79C6-468A-83E4-3FEA585566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flipH="1">
              <a:off x="423333" y="402165"/>
              <a:ext cx="522933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dirty="0"/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009504C1-96CE-44B4-8DF0-613CF9D1D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400000" flipH="1">
              <a:off x="3161515" y="2801722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fr-FR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F299836-4C10-4395-B386-C0FA537C4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5677511" flipH="1">
              <a:off x="5004670" y="1826079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fr-FR" dirty="0"/>
            </a:p>
          </p:txBody>
        </p:sp>
      </p:grpSp>
      <p:pic>
        <p:nvPicPr>
          <p:cNvPr id="5" name="Graphique 4">
            <a:extLst>
              <a:ext uri="{FF2B5EF4-FFF2-40B4-BE49-F238E27FC236}">
                <a16:creationId xmlns:a16="http://schemas.microsoft.com/office/drawing/2014/main" id="{289A34EC-962F-C2A7-D509-F84F72C54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9763" y="2104002"/>
            <a:ext cx="4983737" cy="264999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3D9BE01-BCF2-574C-A687-C907A46D5FAE}"/>
              </a:ext>
            </a:extLst>
          </p:cNvPr>
          <p:cNvSpPr txBox="1"/>
          <p:nvPr/>
        </p:nvSpPr>
        <p:spPr>
          <a:xfrm>
            <a:off x="5198158" y="6427113"/>
            <a:ext cx="17956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1100" b="1" dirty="0">
                <a:solidFill>
                  <a:schemeClr val="accent6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www.epitech.digital</a:t>
            </a:r>
            <a:endParaRPr lang="fr-FR" sz="1100" b="1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fr-FR" sz="1100" b="1" dirty="0"/>
              <a:t>Paris – Bordeaux – Lyon</a:t>
            </a:r>
          </a:p>
        </p:txBody>
      </p:sp>
      <p:pic>
        <p:nvPicPr>
          <p:cNvPr id="6" name="Image 2" descr="Une image contenant Police, Graphique, texte, graphisme&#10;&#10;Description générée automatiquement">
            <a:extLst>
              <a:ext uri="{FF2B5EF4-FFF2-40B4-BE49-F238E27FC236}">
                <a16:creationId xmlns:a16="http://schemas.microsoft.com/office/drawing/2014/main" id="{47031EDE-B54A-1F05-5EF4-750AC9811F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37812" y="219876"/>
            <a:ext cx="685083" cy="36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89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51C51-C382-98DC-6A2C-B8C37DE3D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– </a:t>
            </a:r>
            <a:r>
              <a:rPr lang="en-US" dirty="0" err="1"/>
              <a:t>c’est</a:t>
            </a:r>
            <a:r>
              <a:rPr lang="en-US" dirty="0"/>
              <a:t> quoi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196F9-55C5-1616-714F-9255B20AD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170" y="3097486"/>
            <a:ext cx="8825659" cy="254656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400" dirty="0"/>
              <a:t>Le big data […], désigne les ressources d’informations dont les caractéristiques en termes de volume, de vélocité et de variété imposent l’utilisation de technologies et de méthodes analytiques particulières pour créer de la valeur […].</a:t>
            </a:r>
          </a:p>
          <a:p>
            <a:pPr marL="0" indent="0" algn="r">
              <a:buNone/>
            </a:pPr>
            <a:r>
              <a:rPr lang="fr-FR" sz="1600" i="1" dirty="0"/>
              <a:t>Source : </a:t>
            </a:r>
            <a:r>
              <a:rPr lang="fr-FR" sz="1600" i="1" dirty="0" err="1">
                <a:hlinkClick r:id="rId3"/>
              </a:rPr>
              <a:t>Wikipedia</a:t>
            </a:r>
            <a:endParaRPr lang="fr-FR" sz="1600" i="1" dirty="0"/>
          </a:p>
        </p:txBody>
      </p:sp>
      <p:pic>
        <p:nvPicPr>
          <p:cNvPr id="4" name="Image 2" descr="Une image contenant Police, Graphique, texte, graphisme&#10;&#10;Description générée automatiquement">
            <a:extLst>
              <a:ext uri="{FF2B5EF4-FFF2-40B4-BE49-F238E27FC236}">
                <a16:creationId xmlns:a16="http://schemas.microsoft.com/office/drawing/2014/main" id="{2C1B5497-4877-6CC7-A936-3DF1F32C6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7812" y="219876"/>
            <a:ext cx="685083" cy="36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131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61411-F361-9E2B-B521-73B554C9B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96DAD-0820-90E9-5680-7DF5E8B0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– </a:t>
            </a:r>
            <a:r>
              <a:rPr lang="en-US" dirty="0" err="1"/>
              <a:t>ça</a:t>
            </a:r>
            <a:r>
              <a:rPr lang="en-US" dirty="0"/>
              <a:t> </a:t>
            </a:r>
            <a:r>
              <a:rPr lang="en-US" dirty="0" err="1"/>
              <a:t>vient</a:t>
            </a:r>
            <a:r>
              <a:rPr lang="en-US" dirty="0"/>
              <a:t> </a:t>
            </a:r>
            <a:r>
              <a:rPr lang="en-US" dirty="0" err="1"/>
              <a:t>d’où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80A41-EFFF-F010-F6FD-814E160417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4884" y="2427890"/>
            <a:ext cx="9702232" cy="394926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fr-FR" sz="2400" dirty="0"/>
              <a:t>Les Big Data proviennent de nombreuses sources numériques :</a:t>
            </a:r>
          </a:p>
          <a:p>
            <a:pPr marL="0" indent="0" algn="just">
              <a:buNone/>
            </a:pPr>
            <a:endParaRPr lang="fr-FR" sz="2000" dirty="0"/>
          </a:p>
          <a:p>
            <a:pPr algn="just"/>
            <a:r>
              <a:rPr lang="fr-FR" sz="2000" dirty="0"/>
              <a:t>Les réseaux sociaux</a:t>
            </a:r>
          </a:p>
          <a:p>
            <a:pPr algn="just"/>
            <a:r>
              <a:rPr lang="fr-FR" sz="2000" dirty="0"/>
              <a:t>Les médias</a:t>
            </a:r>
          </a:p>
          <a:p>
            <a:pPr algn="just"/>
            <a:r>
              <a:rPr lang="fr-FR" sz="2000" dirty="0"/>
              <a:t>L’</a:t>
            </a:r>
            <a:r>
              <a:rPr lang="fr-FR" sz="2000" dirty="0" err="1"/>
              <a:t>OpenData</a:t>
            </a:r>
            <a:endParaRPr lang="fr-FR" sz="2000" dirty="0"/>
          </a:p>
          <a:p>
            <a:pPr algn="just"/>
            <a:r>
              <a:rPr lang="fr-FR" sz="2000" dirty="0"/>
              <a:t>Le Web</a:t>
            </a:r>
          </a:p>
          <a:p>
            <a:pPr algn="just"/>
            <a:r>
              <a:rPr lang="fr-FR" sz="2000" dirty="0"/>
              <a:t>Des bases de données privées / publiques à caractère commercial ou scientifique.</a:t>
            </a:r>
          </a:p>
          <a:p>
            <a:pPr algn="just"/>
            <a:endParaRPr lang="fr-FR" dirty="0"/>
          </a:p>
          <a:p>
            <a:pPr marL="0" indent="0" algn="r">
              <a:buNone/>
            </a:pPr>
            <a:r>
              <a:rPr lang="fr-FR" sz="1600" i="1" dirty="0"/>
              <a:t>Source : </a:t>
            </a:r>
            <a:r>
              <a:rPr lang="fr-FR" sz="1600" i="1" dirty="0">
                <a:hlinkClick r:id="rId2"/>
              </a:rPr>
              <a:t>Wikipedia</a:t>
            </a:r>
            <a:endParaRPr lang="fr-FR" sz="1600" i="1" dirty="0"/>
          </a:p>
          <a:p>
            <a:pPr algn="just"/>
            <a:endParaRPr lang="fr-FR" dirty="0"/>
          </a:p>
        </p:txBody>
      </p:sp>
      <p:pic>
        <p:nvPicPr>
          <p:cNvPr id="4" name="Image 2" descr="Une image contenant Police, Graphique, texte, graphisme&#10;&#10;Description générée automatiquement">
            <a:extLst>
              <a:ext uri="{FF2B5EF4-FFF2-40B4-BE49-F238E27FC236}">
                <a16:creationId xmlns:a16="http://schemas.microsoft.com/office/drawing/2014/main" id="{318ED45B-F778-750C-1B32-051F16EC08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7812" y="219876"/>
            <a:ext cx="685083" cy="36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44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8F45C9-A274-2251-1D69-B6F49C66F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9EDB-0614-28A2-2FC9-A1736756F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Data – à quoi </a:t>
            </a:r>
            <a:r>
              <a:rPr lang="en-US" dirty="0" err="1"/>
              <a:t>ça</a:t>
            </a:r>
            <a:r>
              <a:rPr lang="en-US" dirty="0"/>
              <a:t> </a:t>
            </a:r>
            <a:r>
              <a:rPr lang="en-US" dirty="0" err="1"/>
              <a:t>sert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C9BD8-3804-DE98-DE29-A91273F07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456" y="2477375"/>
            <a:ext cx="9555087" cy="3755259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fr-FR" sz="2000" dirty="0"/>
              <a:t>Le traitement des big data permet de nouvelles possibilités d'exploration de l'information et des données […]. Cela permet des recoupements et des </a:t>
            </a:r>
            <a:r>
              <a:rPr lang="fr-FR" sz="2000" b="1" dirty="0"/>
              <a:t>analyses prédictives </a:t>
            </a:r>
            <a:r>
              <a:rPr lang="fr-FR" sz="2000" dirty="0"/>
              <a:t>dans de nombreux domaines : scientifique, santé, économique, commercial… […].</a:t>
            </a:r>
          </a:p>
          <a:p>
            <a:pPr marL="0" indent="0" algn="just">
              <a:buNone/>
            </a:pPr>
            <a:endParaRPr lang="fr-FR" sz="2000" dirty="0"/>
          </a:p>
          <a:p>
            <a:pPr marL="0" indent="0" algn="just">
              <a:buNone/>
            </a:pPr>
            <a:r>
              <a:rPr lang="fr-FR" sz="2000" dirty="0"/>
              <a:t>Divers experts, […] considèrent le phénomène big data comme l'un des </a:t>
            </a:r>
            <a:r>
              <a:rPr lang="fr-FR" sz="2000" b="1" dirty="0"/>
              <a:t>grands défis informatiques de la décennie 2010-2020 </a:t>
            </a:r>
            <a:r>
              <a:rPr lang="fr-FR" sz="2000" dirty="0"/>
              <a:t>et en ont fait une de leurs nouvelles priorités de recherche et développement, qui pourrait notamment conduire à l'</a:t>
            </a:r>
            <a:r>
              <a:rPr lang="fr-FR" sz="2000" b="1" dirty="0"/>
              <a:t>Intelligence artificielle </a:t>
            </a:r>
            <a:r>
              <a:rPr lang="fr-FR" sz="2000" dirty="0"/>
              <a:t>en étant exploré par des réseaux de neurones artificiels autoapprenants.</a:t>
            </a:r>
          </a:p>
          <a:p>
            <a:pPr marL="0" indent="0" algn="r">
              <a:buNone/>
            </a:pPr>
            <a:r>
              <a:rPr lang="fr-FR" sz="1600" i="1" dirty="0"/>
              <a:t>Source : </a:t>
            </a:r>
            <a:r>
              <a:rPr lang="fr-FR" sz="1600" i="1" dirty="0">
                <a:hlinkClick r:id="rId3"/>
              </a:rPr>
              <a:t>Wikipedia</a:t>
            </a:r>
            <a:endParaRPr lang="fr-FR" sz="1600" i="1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4" name="Image 2" descr="Une image contenant Police, Graphique, texte, graphisme&#10;&#10;Description générée automatiquement">
            <a:extLst>
              <a:ext uri="{FF2B5EF4-FFF2-40B4-BE49-F238E27FC236}">
                <a16:creationId xmlns:a16="http://schemas.microsoft.com/office/drawing/2014/main" id="{3AD73CFF-2B02-F2DC-88E0-A19E6F100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7812" y="219876"/>
            <a:ext cx="685083" cy="36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44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ACCFE-2AA4-A90D-8372-B5719B2CD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2CF264-05E8-D36B-B5EB-3873C9B2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Planning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3FF0AA7-7417-9AB6-6632-A1FA883F6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5810666"/>
              </p:ext>
            </p:extLst>
          </p:nvPr>
        </p:nvGraphicFramePr>
        <p:xfrm>
          <a:off x="872216" y="2433939"/>
          <a:ext cx="10447568" cy="1898682"/>
        </p:xfrm>
        <a:graphic>
          <a:graphicData uri="http://schemas.openxmlformats.org/drawingml/2006/table">
            <a:tbl>
              <a:tblPr/>
              <a:tblGrid>
                <a:gridCol w="2611892">
                  <a:extLst>
                    <a:ext uri="{9D8B030D-6E8A-4147-A177-3AD203B41FA5}">
                      <a16:colId xmlns:a16="http://schemas.microsoft.com/office/drawing/2014/main" val="2085809300"/>
                    </a:ext>
                  </a:extLst>
                </a:gridCol>
                <a:gridCol w="2611892">
                  <a:extLst>
                    <a:ext uri="{9D8B030D-6E8A-4147-A177-3AD203B41FA5}">
                      <a16:colId xmlns:a16="http://schemas.microsoft.com/office/drawing/2014/main" val="4086399424"/>
                    </a:ext>
                  </a:extLst>
                </a:gridCol>
                <a:gridCol w="2611892">
                  <a:extLst>
                    <a:ext uri="{9D8B030D-6E8A-4147-A177-3AD203B41FA5}">
                      <a16:colId xmlns:a16="http://schemas.microsoft.com/office/drawing/2014/main" val="2890618841"/>
                    </a:ext>
                  </a:extLst>
                </a:gridCol>
                <a:gridCol w="2611892">
                  <a:extLst>
                    <a:ext uri="{9D8B030D-6E8A-4147-A177-3AD203B41FA5}">
                      <a16:colId xmlns:a16="http://schemas.microsoft.com/office/drawing/2014/main" val="927206688"/>
                    </a:ext>
                  </a:extLst>
                </a:gridCol>
              </a:tblGrid>
              <a:tr h="344202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i="0" u="none" strike="noStrike" noProof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Mardi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22A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i="0" u="none" strike="noStrike" noProof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Mercredi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22A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i="0" u="none" strike="noStrike" noProof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Jeudi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22A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i="0" u="none" strike="noStrike" noProof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Vendredi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22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053363"/>
                  </a:ext>
                </a:extLst>
              </a:tr>
              <a:tr h="153985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Les bases de Python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522A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Lecture / écriture de fichiers </a:t>
                      </a:r>
                    </a:p>
                    <a:p>
                      <a:pPr algn="ctr" fontAlgn="ctr"/>
                      <a:endParaRPr lang="fr-FR" sz="1700" b="0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  <a:p>
                      <a:pPr algn="ctr" fontAlgn="ctr"/>
                      <a:r>
                        <a:rPr lang="fr-FR" sz="17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Manipulation / nettoyage de base avec </a:t>
                      </a:r>
                      <a:r>
                        <a:rPr lang="fr-FR" sz="17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pandas</a:t>
                      </a:r>
                      <a:endParaRPr lang="fr-FR" sz="1700" b="0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22A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22A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Scraping web avec</a:t>
                      </a:r>
                      <a:br>
                        <a:rPr lang="fr-FR" sz="17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fr-FR" sz="17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requests</a:t>
                      </a:r>
                      <a:r>
                        <a:rPr lang="fr-FR" sz="17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et </a:t>
                      </a:r>
                      <a:br>
                        <a:rPr lang="fr-FR" sz="17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fr-FR" sz="17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BeautifulSoup</a:t>
                      </a:r>
                      <a:endParaRPr lang="fr-FR" sz="1700" b="0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22A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22A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Base de données </a:t>
                      </a:r>
                      <a:r>
                        <a:rPr lang="fr-FR" sz="17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NoSQL</a:t>
                      </a:r>
                      <a:r>
                        <a:rPr lang="fr-FR" sz="17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avec </a:t>
                      </a:r>
                      <a:r>
                        <a:rPr lang="fr-FR" sz="17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MongoDB</a:t>
                      </a:r>
                      <a:endParaRPr lang="fr-FR" sz="1700" b="0" i="0" u="none" strike="noStrike" noProof="0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22A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755697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F780250-00D8-FA4C-38D6-B5FFA39B66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6255117"/>
              </p:ext>
            </p:extLst>
          </p:nvPr>
        </p:nvGraphicFramePr>
        <p:xfrm>
          <a:off x="2557038" y="4522304"/>
          <a:ext cx="7077924" cy="2175049"/>
        </p:xfrm>
        <a:graphic>
          <a:graphicData uri="http://schemas.openxmlformats.org/drawingml/2006/table">
            <a:tbl>
              <a:tblPr/>
              <a:tblGrid>
                <a:gridCol w="2359308">
                  <a:extLst>
                    <a:ext uri="{9D8B030D-6E8A-4147-A177-3AD203B41FA5}">
                      <a16:colId xmlns:a16="http://schemas.microsoft.com/office/drawing/2014/main" val="1200249311"/>
                    </a:ext>
                  </a:extLst>
                </a:gridCol>
                <a:gridCol w="2359308">
                  <a:extLst>
                    <a:ext uri="{9D8B030D-6E8A-4147-A177-3AD203B41FA5}">
                      <a16:colId xmlns:a16="http://schemas.microsoft.com/office/drawing/2014/main" val="1683497389"/>
                    </a:ext>
                  </a:extLst>
                </a:gridCol>
                <a:gridCol w="2359308">
                  <a:extLst>
                    <a:ext uri="{9D8B030D-6E8A-4147-A177-3AD203B41FA5}">
                      <a16:colId xmlns:a16="http://schemas.microsoft.com/office/drawing/2014/main" val="2875714014"/>
                    </a:ext>
                  </a:extLst>
                </a:gridCol>
              </a:tblGrid>
              <a:tr h="336733"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i="0" u="none" strike="noStrike" noProof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Lundi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22A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i="0" u="none" strike="noStrike" noProof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Mardi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22A5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fr-FR" sz="1800" b="1" i="0" u="none" strike="noStrike" noProof="0">
                          <a:solidFill>
                            <a:srgbClr val="FFFFFF"/>
                          </a:solidFill>
                          <a:effectLst/>
                          <a:latin typeface="+mn-lt"/>
                        </a:rPr>
                        <a:t>Mercredi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522A5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051777"/>
                  </a:ext>
                </a:extLst>
              </a:tr>
              <a:tr h="1838316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Cosommer une API avec </a:t>
                      </a:r>
                      <a:r>
                        <a:rPr lang="fr-FR" sz="17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requests</a:t>
                      </a:r>
                      <a:br>
                        <a:rPr lang="fr-FR" sz="17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fr-FR" sz="17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  <a:br>
                        <a:rPr lang="fr-FR" sz="17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fr-FR" sz="17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Créer une API avec </a:t>
                      </a:r>
                      <a:r>
                        <a:rPr lang="fr-FR" sz="17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FastAPI</a:t>
                      </a:r>
                      <a:endParaRPr lang="fr-FR" sz="1700" b="0" i="0" u="none" strike="noStrike" noProof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522A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Introduction aux fichiers </a:t>
                      </a:r>
                      <a:r>
                        <a:rPr lang="fr-FR" sz="17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parquet</a:t>
                      </a:r>
                      <a:br>
                        <a:rPr lang="fr-FR" sz="17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br>
                        <a:rPr lang="fr-FR" sz="1700" b="1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fr-FR" sz="1700" b="0" i="0" u="none" strike="noStrike" noProof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Manipulation / nettoyage de données avancées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22A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22A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7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Introduction à </a:t>
                      </a:r>
                      <a:r>
                        <a:rPr lang="fr-FR" sz="1700" b="1" i="0" u="none" strike="noStrike" noProof="0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Jupyter</a:t>
                      </a:r>
                      <a:br>
                        <a:rPr lang="fr-FR" sz="17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br>
                        <a:rPr lang="fr-FR" sz="17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fr-FR" sz="17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Visualiser les données avec </a:t>
                      </a:r>
                      <a:r>
                        <a:rPr lang="fr-FR" sz="1700" b="1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seaborn</a:t>
                      </a:r>
                      <a:r>
                        <a:rPr lang="fr-FR" sz="17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522A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848199"/>
                  </a:ext>
                </a:extLst>
              </a:tr>
            </a:tbl>
          </a:graphicData>
        </a:graphic>
      </p:graphicFrame>
      <p:pic>
        <p:nvPicPr>
          <p:cNvPr id="15" name="Image 2" descr="Une image contenant Police, Graphique, texte, graphisme&#10;&#10;Description générée automatiquement">
            <a:extLst>
              <a:ext uri="{FF2B5EF4-FFF2-40B4-BE49-F238E27FC236}">
                <a16:creationId xmlns:a16="http://schemas.microsoft.com/office/drawing/2014/main" id="{071E5816-A75F-2AE8-A31D-4ACC045627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7812" y="219876"/>
            <a:ext cx="685083" cy="36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7050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BF75D-0028-6997-1B1E-FB6B09312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9B94D4-A097-9011-374B-CB5EDE4A6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EBEBEB"/>
                </a:solidFill>
              </a:rPr>
              <a:t>Configurer son environnement</a:t>
            </a:r>
          </a:p>
        </p:txBody>
      </p:sp>
      <p:pic>
        <p:nvPicPr>
          <p:cNvPr id="3" name="Image 2" descr="Une image contenant Police, Graphique, texte, graphisme&#10;&#10;Description générée automatiquement">
            <a:extLst>
              <a:ext uri="{FF2B5EF4-FFF2-40B4-BE49-F238E27FC236}">
                <a16:creationId xmlns:a16="http://schemas.microsoft.com/office/drawing/2014/main" id="{2CC4AE6F-BC33-7A6A-015E-C065CE2B0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7812" y="219876"/>
            <a:ext cx="685083" cy="364576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EEE3F683-30B3-9933-B06B-C3234F9BD0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4214" y="3195964"/>
            <a:ext cx="2688368" cy="268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yCharm Logo Update – IDEs Support (IntelliJ Platform) | JetBrains">
            <a:extLst>
              <a:ext uri="{FF2B5EF4-FFF2-40B4-BE49-F238E27FC236}">
                <a16:creationId xmlns:a16="http://schemas.microsoft.com/office/drawing/2014/main" id="{3F481951-87CA-6504-2180-B1DC54DA8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418" y="3195964"/>
            <a:ext cx="2688368" cy="268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6D98789-2DE3-4DE9-1E89-E99EB9A55C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159" b="16370"/>
          <a:stretch/>
        </p:blipFill>
        <p:spPr bwMode="auto">
          <a:xfrm>
            <a:off x="4051852" y="2549828"/>
            <a:ext cx="4088296" cy="4129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2328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C11BE-9AB3-2845-A6A2-8C8ADDFC5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C55376-5EE4-1FE1-2C2D-9D03392D8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rgbClr val="EBEBEB"/>
                </a:solidFill>
              </a:rPr>
              <a:t>Aujourd’hui</a:t>
            </a:r>
          </a:p>
        </p:txBody>
      </p:sp>
      <p:pic>
        <p:nvPicPr>
          <p:cNvPr id="3" name="Image 2" descr="Une image contenant Police, Graphique, texte, graphisme&#10;&#10;Description générée automatiquement">
            <a:extLst>
              <a:ext uri="{FF2B5EF4-FFF2-40B4-BE49-F238E27FC236}">
                <a16:creationId xmlns:a16="http://schemas.microsoft.com/office/drawing/2014/main" id="{E6AB2844-A15B-44A5-0586-044F40E38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7812" y="219876"/>
            <a:ext cx="685083" cy="364576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08291-B875-A529-19D4-72C47FE76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268" y="3197773"/>
            <a:ext cx="9754784" cy="2115645"/>
          </a:xfrm>
        </p:spPr>
        <p:txBody>
          <a:bodyPr>
            <a:normAutofit/>
          </a:bodyPr>
          <a:lstStyle/>
          <a:p>
            <a:r>
              <a:rPr lang="fr-FR" sz="2400" b="1" dirty="0" err="1"/>
              <a:t>Mot-clés</a:t>
            </a:r>
            <a:r>
              <a:rPr lang="fr-FR" sz="2400" b="1" dirty="0"/>
              <a:t> de base </a:t>
            </a:r>
            <a:r>
              <a:rPr lang="fr-FR" sz="2400" dirty="0"/>
              <a:t>: </a:t>
            </a:r>
            <a:r>
              <a:rPr lang="fr-FR" sz="2400" dirty="0" err="1"/>
              <a:t>def</a:t>
            </a:r>
            <a:r>
              <a:rPr lang="fr-FR" sz="2400" dirty="0"/>
              <a:t>, if, for, input, …</a:t>
            </a:r>
          </a:p>
          <a:p>
            <a:r>
              <a:rPr lang="fr-FR" sz="2400" b="1" dirty="0"/>
              <a:t>Structure de données </a:t>
            </a:r>
            <a:r>
              <a:rPr lang="fr-FR" sz="2400" dirty="0"/>
              <a:t>: listes, dictionnaires, ensembles, …</a:t>
            </a:r>
          </a:p>
          <a:p>
            <a:r>
              <a:rPr lang="fr-FR" sz="2400" b="1" dirty="0"/>
              <a:t>Manipulation de structures de données </a:t>
            </a:r>
            <a:r>
              <a:rPr lang="fr-FR" sz="2400" dirty="0"/>
              <a:t>: </a:t>
            </a:r>
            <a:r>
              <a:rPr lang="fr-FR" sz="2400" dirty="0" err="1"/>
              <a:t>map</a:t>
            </a:r>
            <a:r>
              <a:rPr lang="fr-FR" sz="2400" dirty="0"/>
              <a:t>, </a:t>
            </a:r>
            <a:r>
              <a:rPr lang="fr-FR" sz="2400" dirty="0" err="1"/>
              <a:t>filter</a:t>
            </a:r>
            <a:r>
              <a:rPr lang="fr-FR" sz="2400" dirty="0"/>
              <a:t>, zip, </a:t>
            </a:r>
            <a:r>
              <a:rPr lang="fr-FR" sz="2400" dirty="0" err="1"/>
              <a:t>slicing</a:t>
            </a:r>
            <a:endParaRPr lang="fr-FR" sz="2400" dirty="0"/>
          </a:p>
          <a:p>
            <a:r>
              <a:rPr lang="fr-FR" sz="2400" b="1" dirty="0"/>
              <a:t>Manipulation de chaînes de caractères</a:t>
            </a:r>
          </a:p>
        </p:txBody>
      </p:sp>
    </p:spTree>
    <p:extLst>
      <p:ext uri="{BB962C8B-B14F-4D97-AF65-F5344CB8AC3E}">
        <p14:creationId xmlns:p14="http://schemas.microsoft.com/office/powerpoint/2010/main" val="3313305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FC798E-F5B0-3C57-F4B9-7BC75D0DE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09A736-B97E-5F9F-916C-D04C708A0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E372BE-4FC8-0F97-DCC9-F657CB4EBA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F3154216-E0E3-896F-DF2A-F91936392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3130B1-E960-E743-1D49-8A39EAC05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6" name="Freeform 5">
            <a:extLst>
              <a:ext uri="{FF2B5EF4-FFF2-40B4-BE49-F238E27FC236}">
                <a16:creationId xmlns:a16="http://schemas.microsoft.com/office/drawing/2014/main" id="{8D430894-B170-5453-498C-5203A84C9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54380BC-95E5-BE6D-EBB0-5D5BD54E6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5999" y="2194403"/>
            <a:ext cx="3342442" cy="2469189"/>
          </a:xfrm>
        </p:spPr>
        <p:txBody>
          <a:bodyPr anchor="ctr">
            <a:normAutofit/>
          </a:bodyPr>
          <a:lstStyle/>
          <a:p>
            <a:pPr algn="r"/>
            <a:r>
              <a:rPr lang="fr-FR" sz="3200" dirty="0">
                <a:solidFill>
                  <a:srgbClr val="EBEBEB"/>
                </a:solidFill>
              </a:rPr>
              <a:t>Avez-vous des questions ?</a:t>
            </a:r>
            <a:br>
              <a:rPr lang="fr-FR" sz="3200" dirty="0">
                <a:solidFill>
                  <a:srgbClr val="EBEBEB"/>
                </a:solidFill>
              </a:rPr>
            </a:br>
            <a:br>
              <a:rPr lang="fr-FR" sz="3200" dirty="0">
                <a:solidFill>
                  <a:srgbClr val="EBEBEB"/>
                </a:solidFill>
              </a:rPr>
            </a:br>
            <a:br>
              <a:rPr lang="fr-FR" sz="3200" dirty="0">
                <a:solidFill>
                  <a:srgbClr val="EBEBEB"/>
                </a:solidFill>
              </a:rPr>
            </a:br>
            <a:r>
              <a:rPr lang="fr-FR" sz="1800" dirty="0">
                <a:solidFill>
                  <a:srgbClr val="EBEBEB"/>
                </a:solidFill>
              </a:rPr>
              <a:t>Il est temps de plonger </a:t>
            </a:r>
            <a:r>
              <a:rPr lang="fr-FR" sz="1800" dirty="0">
                <a:solidFill>
                  <a:srgbClr val="EBEBEB"/>
                </a:solidFill>
                <a:sym typeface="Wingdings" pitchFamily="2" charset="2"/>
              </a:rPr>
              <a:t></a:t>
            </a:r>
            <a:endParaRPr lang="fr-FR" sz="3200" dirty="0">
              <a:solidFill>
                <a:srgbClr val="EBEBEB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3DDEC8C-3954-FB36-2195-90ED087AAB96}"/>
              </a:ext>
            </a:extLst>
          </p:cNvPr>
          <p:cNvSpPr txBox="1"/>
          <p:nvPr/>
        </p:nvSpPr>
        <p:spPr>
          <a:xfrm>
            <a:off x="5198158" y="6427113"/>
            <a:ext cx="179568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>
                <a:ln>
                  <a:noFill/>
                </a:ln>
                <a:solidFill>
                  <a:srgbClr val="D53DD0">
                    <a:lumMod val="75000"/>
                  </a:srgbClr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www.epitech.digital</a:t>
            </a:r>
            <a:endParaRPr kumimoji="0" lang="fr-FR" sz="1100" b="1" i="0" u="none" strike="noStrike" kern="1200" cap="none" spc="0" normalizeH="0" baseline="0" noProof="0">
              <a:ln>
                <a:noFill/>
              </a:ln>
              <a:solidFill>
                <a:srgbClr val="D53DD0">
                  <a:lumMod val="75000"/>
                </a:srgbClr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entury Gothic" panose="020B0502020202020204"/>
                <a:ea typeface="+mn-ea"/>
                <a:cs typeface="+mn-cs"/>
              </a:rPr>
              <a:t>Paris – Bordeaux – Lyon</a:t>
            </a:r>
          </a:p>
        </p:txBody>
      </p:sp>
      <p:pic>
        <p:nvPicPr>
          <p:cNvPr id="5" name="Image 4" descr="Une image contenant Police, Graphique, texte, graphisme&#10;&#10;Description générée automatiquement">
            <a:extLst>
              <a:ext uri="{FF2B5EF4-FFF2-40B4-BE49-F238E27FC236}">
                <a16:creationId xmlns:a16="http://schemas.microsoft.com/office/drawing/2014/main" id="{06D6FC0C-7892-76C0-5C53-104F60918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7812" y="219876"/>
            <a:ext cx="685083" cy="364576"/>
          </a:xfrm>
          <a:prstGeom prst="rect">
            <a:avLst/>
          </a:prstGeom>
        </p:spPr>
      </p:pic>
      <p:pic>
        <p:nvPicPr>
          <p:cNvPr id="9" name="Graphique 4">
            <a:extLst>
              <a:ext uri="{FF2B5EF4-FFF2-40B4-BE49-F238E27FC236}">
                <a16:creationId xmlns:a16="http://schemas.microsoft.com/office/drawing/2014/main" id="{E7F0A719-EC60-FD1F-8FBB-58CE64F87D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63944" y="2104001"/>
            <a:ext cx="4983737" cy="2649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57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le d’ions">
  <a:themeElements>
    <a:clrScheme name="Salle d’ions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le d’ions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le d’ions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DE7437FA8A2E4C92CA589A1896B479" ma:contentTypeVersion="16" ma:contentTypeDescription="Crée un document." ma:contentTypeScope="" ma:versionID="5104d5373e934c2a92d0e1f7702a672e">
  <xsd:schema xmlns:xsd="http://www.w3.org/2001/XMLSchema" xmlns:xs="http://www.w3.org/2001/XMLSchema" xmlns:p="http://schemas.microsoft.com/office/2006/metadata/properties" xmlns:ns2="f0b0b527-8c13-43f0-bca6-139f7b796fba" xmlns:ns3="811a7283-b91b-4b1f-98e0-a4f58cea05d3" targetNamespace="http://schemas.microsoft.com/office/2006/metadata/properties" ma:root="true" ma:fieldsID="95db5ab48662727cec8e8686bda9fdfb" ns2:_="" ns3:_="">
    <xsd:import namespace="f0b0b527-8c13-43f0-bca6-139f7b796fba"/>
    <xsd:import namespace="811a7283-b91b-4b1f-98e0-a4f58cea05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b0b527-8c13-43f0-bca6-139f7b796f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Balises d’images" ma:readOnly="false" ma:fieldId="{5cf76f15-5ced-4ddc-b409-7134ff3c332f}" ma:taxonomyMulti="true" ma:sspId="ea5cba62-7a90-4cbb-8c0d-a8cd742f6be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1a7283-b91b-4b1f-98e0-a4f58cea05d3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a7f36970-3d24-41fb-bc88-6574bbf71420}" ma:internalName="TaxCatchAll" ma:showField="CatchAllData" ma:web="811a7283-b91b-4b1f-98e0-a4f58cea05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0b0b527-8c13-43f0-bca6-139f7b796fba">
      <Terms xmlns="http://schemas.microsoft.com/office/infopath/2007/PartnerControls"/>
    </lcf76f155ced4ddcb4097134ff3c332f>
    <TaxCatchAll xmlns="811a7283-b91b-4b1f-98e0-a4f58cea05d3" xsi:nil="true"/>
  </documentManagement>
</p:properties>
</file>

<file path=customXml/itemProps1.xml><?xml version="1.0" encoding="utf-8"?>
<ds:datastoreItem xmlns:ds="http://schemas.openxmlformats.org/officeDocument/2006/customXml" ds:itemID="{914912C0-5103-4D9F-AD33-20474A56A8F6}"/>
</file>

<file path=customXml/itemProps2.xml><?xml version="1.0" encoding="utf-8"?>
<ds:datastoreItem xmlns:ds="http://schemas.openxmlformats.org/officeDocument/2006/customXml" ds:itemID="{F9E02E14-82AA-4A94-BFC9-CE6495A32667}"/>
</file>

<file path=customXml/itemProps3.xml><?xml version="1.0" encoding="utf-8"?>
<ds:datastoreItem xmlns:ds="http://schemas.openxmlformats.org/officeDocument/2006/customXml" ds:itemID="{2DA83935-D90B-474A-B61F-1F509C30AC5A}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113</TotalTime>
  <Words>367</Words>
  <Application>Microsoft Macintosh PowerPoint</Application>
  <PresentationFormat>Widescreen</PresentationFormat>
  <Paragraphs>53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Century Gothic</vt:lpstr>
      <vt:lpstr>Wingdings</vt:lpstr>
      <vt:lpstr>Wingdings 3</vt:lpstr>
      <vt:lpstr>Salle d’ions</vt:lpstr>
      <vt:lpstr>Kick-off Piscine Data  Jour 1</vt:lpstr>
      <vt:lpstr>Big Data – c’est quoi ?</vt:lpstr>
      <vt:lpstr>Big Data – ça vient d’où ?</vt:lpstr>
      <vt:lpstr>Big Data – à quoi ça sert ?</vt:lpstr>
      <vt:lpstr>Planning</vt:lpstr>
      <vt:lpstr>Configurer son environnement</vt:lpstr>
      <vt:lpstr>Aujourd’hui</vt:lpstr>
      <vt:lpstr>Avez-vous des questions ?   Il est temps de plonger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des outils</dc:title>
  <dc:creator>Laura Hassan</dc:creator>
  <cp:lastModifiedBy>Alexandra Picot</cp:lastModifiedBy>
  <cp:revision>74</cp:revision>
  <dcterms:created xsi:type="dcterms:W3CDTF">2024-06-12T21:15:45Z</dcterms:created>
  <dcterms:modified xsi:type="dcterms:W3CDTF">2024-09-01T19:50:04Z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0x01010009DE7437FA8A2E4C92CA589A1896B479</vt:lpwstr>
  </property>
</Properties>
</file>