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3"/>
  </p:notes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17" autoAdjust="0"/>
  </p:normalViewPr>
  <p:slideViewPr>
    <p:cSldViewPr snapToGrid="0">
      <p:cViewPr varScale="1">
        <p:scale>
          <a:sx n="72" d="100"/>
          <a:sy n="72" d="100"/>
        </p:scale>
        <p:origin x="388" y="6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8B2A24-9F6D-447D-A7D3-B3C6BAFBFBC8}" type="datetimeFigureOut">
              <a:rPr lang="en-US" smtClean="0"/>
              <a:t>6/30/2019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6584-4CA1-473C-860E-B586A158D30F}" type="slidenum">
              <a:rPr lang="en-US" smtClean="0"/>
              <a:t>‹#›</a:t>
            </a:fld>
            <a:endParaRPr lang="en-US"/>
          </a:p>
        </p:txBody>
      </p:sp>
    </p:spTree>
    <p:extLst>
      <p:ext uri="{BB962C8B-B14F-4D97-AF65-F5344CB8AC3E}">
        <p14:creationId xmlns:p14="http://schemas.microsoft.com/office/powerpoint/2010/main" val="3418129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Good Afternoon and thank you for the opportunity to present to you our findings on consumer interests with regards to beer in the year 2019.</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My name is Paul Adams and with my business partner Armando Vela, we performed a high-level analysis of craft breweries and beers within the United States. Through the progression of this presentation, I will disclose our findings.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34C6584-4CA1-473C-860E-B586A158D30F}" type="slidenum">
              <a:rPr lang="en-US" smtClean="0"/>
              <a:t>1</a:t>
            </a:fld>
            <a:endParaRPr lang="en-US"/>
          </a:p>
        </p:txBody>
      </p:sp>
    </p:spTree>
    <p:extLst>
      <p:ext uri="{BB962C8B-B14F-4D97-AF65-F5344CB8AC3E}">
        <p14:creationId xmlns:p14="http://schemas.microsoft.com/office/powerpoint/2010/main" val="29671185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From this scatter plot, it can be seen that there is strong evidence of correlation associated with bitterness and alcohol content; essentially, the more bitter the beer, the more alcoholic it is.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34C6584-4CA1-473C-860E-B586A158D30F}" type="slidenum">
              <a:rPr lang="en-US" smtClean="0"/>
              <a:t>10</a:t>
            </a:fld>
            <a:endParaRPr lang="en-US"/>
          </a:p>
        </p:txBody>
      </p:sp>
    </p:spTree>
    <p:extLst>
      <p:ext uri="{BB962C8B-B14F-4D97-AF65-F5344CB8AC3E}">
        <p14:creationId xmlns:p14="http://schemas.microsoft.com/office/powerpoint/2010/main" val="3252572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a:t>
            </a:r>
            <a:r>
              <a:rPr lang="en-US" baseline="0" dirty="0" smtClean="0"/>
              <a:t> key takeaways are that for small-scale production and distribution networks, the bitter beer with higher alcohol contents can be a strong market.</a:t>
            </a:r>
          </a:p>
          <a:p>
            <a:endParaRPr lang="en-US" baseline="0" dirty="0" smtClean="0"/>
          </a:p>
          <a:p>
            <a:r>
              <a:rPr lang="en-US" baseline="0" dirty="0" smtClean="0"/>
              <a:t>Conversely,  for large-scale production and distribution networks, a milder and smoother beer would provide a more stable market.</a:t>
            </a:r>
          </a:p>
          <a:p>
            <a:endParaRPr lang="en-US" baseline="0" dirty="0" smtClean="0"/>
          </a:p>
          <a:p>
            <a:r>
              <a:rPr lang="en-US" baseline="0" dirty="0" smtClean="0"/>
              <a:t>Further analysis would be needed to understand the underlying trends and populations of the individual markets and to target markets with precision.</a:t>
            </a:r>
          </a:p>
          <a:p>
            <a:endParaRPr lang="en-US" baseline="0" dirty="0" smtClean="0"/>
          </a:p>
          <a:p>
            <a:r>
              <a:rPr lang="en-US" baseline="0" dirty="0" smtClean="0"/>
              <a:t>Such analyses could include:</a:t>
            </a:r>
          </a:p>
          <a:p>
            <a:pPr marL="228600" indent="-228600">
              <a:buAutoNum type="arabicParenR"/>
            </a:pPr>
            <a:r>
              <a:rPr lang="en-US" baseline="0" dirty="0" smtClean="0"/>
              <a:t>looking at market sizes and the density of their populations;</a:t>
            </a:r>
          </a:p>
          <a:p>
            <a:pPr marL="228600" indent="-228600">
              <a:buAutoNum type="arabicParenR"/>
            </a:pPr>
            <a:r>
              <a:rPr lang="en-US" baseline="0" dirty="0" smtClean="0"/>
              <a:t>studying advertising campaigns and what beers have been marketed by region;</a:t>
            </a:r>
          </a:p>
          <a:p>
            <a:pPr marL="228600" indent="-228600">
              <a:buAutoNum type="arabicParenR"/>
            </a:pPr>
            <a:r>
              <a:rPr lang="en-US" baseline="0" dirty="0" smtClean="0"/>
              <a:t>performing alcohol culture studies using focus groups to understand what it is consumers truly prefer and the influencers impacting their preferences and decision making;</a:t>
            </a:r>
          </a:p>
          <a:p>
            <a:pPr marL="228600" indent="-228600">
              <a:buAutoNum type="arabicParenR"/>
            </a:pPr>
            <a:r>
              <a:rPr lang="en-US" baseline="0" dirty="0" smtClean="0"/>
              <a:t>another method we could use would be to study the age groups and what types of beer each age category purchases.</a:t>
            </a:r>
          </a:p>
          <a:p>
            <a:pPr marL="0" indent="0">
              <a:buNone/>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Thank you for your time today. If desired, P&amp;A Consulting would be more than happy to engage in further analyses to provide more in-depth understanding of the markets and their underlying trends.</a:t>
            </a:r>
          </a:p>
        </p:txBody>
      </p:sp>
      <p:sp>
        <p:nvSpPr>
          <p:cNvPr id="4" name="Slide Number Placeholder 3"/>
          <p:cNvSpPr>
            <a:spLocks noGrp="1"/>
          </p:cNvSpPr>
          <p:nvPr>
            <p:ph type="sldNum" sz="quarter" idx="10"/>
          </p:nvPr>
        </p:nvSpPr>
        <p:spPr/>
        <p:txBody>
          <a:bodyPr/>
          <a:lstStyle/>
          <a:p>
            <a:fld id="{D34C6584-4CA1-473C-860E-B586A158D30F}" type="slidenum">
              <a:rPr lang="en-US" smtClean="0"/>
              <a:t>11</a:t>
            </a:fld>
            <a:endParaRPr lang="en-US"/>
          </a:p>
        </p:txBody>
      </p:sp>
    </p:spTree>
    <p:extLst>
      <p:ext uri="{BB962C8B-B14F-4D97-AF65-F5344CB8AC3E}">
        <p14:creationId xmlns:p14="http://schemas.microsoft.com/office/powerpoint/2010/main" val="3458437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begin our analysis, we gathered a total count of all breweries provided, by state.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Regionally, the West Coast and Midwest regions have the highest amounts of breweries. By state, Colorado leads the nation – with 47, followed by California at 39, Michigan at 32, and Oregon at 29.</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34C6584-4CA1-473C-860E-B586A158D30F}" type="slidenum">
              <a:rPr lang="en-US" smtClean="0"/>
              <a:t>2</a:t>
            </a:fld>
            <a:endParaRPr lang="en-US"/>
          </a:p>
        </p:txBody>
      </p:sp>
    </p:spTree>
    <p:extLst>
      <p:ext uri="{BB962C8B-B14F-4D97-AF65-F5344CB8AC3E}">
        <p14:creationId xmlns:p14="http://schemas.microsoft.com/office/powerpoint/2010/main" val="1564424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 respect to data, we had some missing values. Bitterness – measured in IBUs - contained the most with over one thousand, which accounted for roughly 42% of all beers and breweries for which data was gathered.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a lesser extent Alcohol by volume – measured in ABVs – was missing 62 data points, accounting for roughly two and a half percent of all beers and breweries.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Missing data provided some roadblocks in our analysis. To resolve these data discrepancies and maintain distinct metrics for each state, we applied interpolation. We did this by gathering the median values, by state, and applied those to the missing values within the respective states. For example, if Texas had 25 observations and only 20 valid data points, the missing 5 were provided by taking the median of the other 20.</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South Dakota was the only exception to this. Because the state had no IBU data points gathered, a national median of 35 was applied.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Medians were selected for analysis over averages because there are outliers in the data relating to consumers who prefer either very strong or bitter beer, or the opposite, which provided less accurate representation of the beer markets.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34C6584-4CA1-473C-860E-B586A158D30F}" type="slidenum">
              <a:rPr lang="en-US" smtClean="0"/>
              <a:t>3</a:t>
            </a:fld>
            <a:endParaRPr lang="en-US"/>
          </a:p>
        </p:txBody>
      </p:sp>
    </p:spTree>
    <p:extLst>
      <p:ext uri="{BB962C8B-B14F-4D97-AF65-F5344CB8AC3E}">
        <p14:creationId xmlns:p14="http://schemas.microsoft.com/office/powerpoint/2010/main" val="2617143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Regarding alcohol content, with the exception of Utah – and to a lesser extent, New Jersey – most states have a similar median ABV. Kentucky has the highest ABV, tied with Washington D.C.</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34C6584-4CA1-473C-860E-B586A158D30F}" type="slidenum">
              <a:rPr lang="en-US" smtClean="0"/>
              <a:t>4</a:t>
            </a:fld>
            <a:endParaRPr lang="en-US"/>
          </a:p>
        </p:txBody>
      </p:sp>
    </p:spTree>
    <p:extLst>
      <p:ext uri="{BB962C8B-B14F-4D97-AF65-F5344CB8AC3E}">
        <p14:creationId xmlns:p14="http://schemas.microsoft.com/office/powerpoint/2010/main" val="2142124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terms of bitterness in IBUs, Maine has the highest levels. As with ABV, West Virginia and Washington D.C. are again in the top ten. The states with the least bitter beer are </a:t>
            </a:r>
            <a:endParaRPr lang="en-US" dirty="0"/>
          </a:p>
        </p:txBody>
      </p:sp>
      <p:sp>
        <p:nvSpPr>
          <p:cNvPr id="4" name="Slide Number Placeholder 3"/>
          <p:cNvSpPr>
            <a:spLocks noGrp="1"/>
          </p:cNvSpPr>
          <p:nvPr>
            <p:ph type="sldNum" sz="quarter" idx="10"/>
          </p:nvPr>
        </p:nvSpPr>
        <p:spPr/>
        <p:txBody>
          <a:bodyPr/>
          <a:lstStyle/>
          <a:p>
            <a:fld id="{D34C6584-4CA1-473C-860E-B586A158D30F}" type="slidenum">
              <a:rPr lang="en-US" smtClean="0"/>
              <a:t>5</a:t>
            </a:fld>
            <a:endParaRPr lang="en-US"/>
          </a:p>
        </p:txBody>
      </p:sp>
    </p:spTree>
    <p:extLst>
      <p:ext uri="{BB962C8B-B14F-4D97-AF65-F5344CB8AC3E}">
        <p14:creationId xmlns:p14="http://schemas.microsoft.com/office/powerpoint/2010/main" val="283908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Through analyzing the density distribution of beer – in terms of bitterness – there seems to be a moderate central tendency, but also a heavy tail skewed toward bitter beer. It appears there are subgroups for varying levels of bitterness. They could represent smaller states or possibly market </a:t>
            </a:r>
            <a:r>
              <a:rPr lang="en-US" sz="1200" kern="1200" dirty="0" err="1" smtClean="0">
                <a:solidFill>
                  <a:schemeClr val="tx1"/>
                </a:solidFill>
                <a:effectLst/>
                <a:latin typeface="+mn-lt"/>
                <a:ea typeface="+mn-ea"/>
                <a:cs typeface="+mn-cs"/>
              </a:rPr>
              <a:t>nitches</a:t>
            </a:r>
            <a:r>
              <a:rPr lang="en-US" sz="1200" kern="1200" dirty="0" smtClean="0">
                <a:solidFill>
                  <a:schemeClr val="tx1"/>
                </a:solidFill>
                <a:effectLst/>
                <a:latin typeface="+mn-lt"/>
                <a:ea typeface="+mn-ea"/>
                <a:cs typeface="+mn-cs"/>
              </a:rPr>
              <a:t> – we can confirm this through more data and in-depth analysis.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34C6584-4CA1-473C-860E-B586A158D30F}" type="slidenum">
              <a:rPr lang="en-US" smtClean="0"/>
              <a:t>6</a:t>
            </a:fld>
            <a:endParaRPr lang="en-US"/>
          </a:p>
        </p:txBody>
      </p:sp>
    </p:spTree>
    <p:extLst>
      <p:ext uri="{BB962C8B-B14F-4D97-AF65-F5344CB8AC3E}">
        <p14:creationId xmlns:p14="http://schemas.microsoft.com/office/powerpoint/2010/main" val="584256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 regard to ABV, the majority of consumers prefer a moderate-strength beer of roughly 5 to 6.5%. However, there is a considerable volume of consumers who enjoy beer of up to roughly 12% ABV. Beyond this point, there are only major outliers.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34C6584-4CA1-473C-860E-B586A158D30F}" type="slidenum">
              <a:rPr lang="en-US" smtClean="0"/>
              <a:t>7</a:t>
            </a:fld>
            <a:endParaRPr lang="en-US"/>
          </a:p>
        </p:txBody>
      </p:sp>
    </p:spTree>
    <p:extLst>
      <p:ext uri="{BB962C8B-B14F-4D97-AF65-F5344CB8AC3E}">
        <p14:creationId xmlns:p14="http://schemas.microsoft.com/office/powerpoint/2010/main" val="135364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Within the box and whisker plots for ABV, most states have a similar distribution of ABV. As with the distribution plot, most prefer a mild beer, but there are enough consumers who enjoy a higher volume of alcohol to see the middle 50</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percentile prefer beer from roughly 5 to 7% ABV. The top 25 percent of most states hovers around 8 to 9%.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34C6584-4CA1-473C-860E-B586A158D30F}" type="slidenum">
              <a:rPr lang="en-US" smtClean="0"/>
              <a:t>8</a:t>
            </a:fld>
            <a:endParaRPr lang="en-US"/>
          </a:p>
        </p:txBody>
      </p:sp>
    </p:spTree>
    <p:extLst>
      <p:ext uri="{BB962C8B-B14F-4D97-AF65-F5344CB8AC3E}">
        <p14:creationId xmlns:p14="http://schemas.microsoft.com/office/powerpoint/2010/main" val="648225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 respect to bitterness, there is not a very strong consensus, but the middle 50</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percentile of most states do remain somewhat within a relative range. There are outliers on both the more and less bitter side – indicated by the stray dots - but generally, most outliers skew toward a more bitter beer.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States such as Arkansas and Delaware have a very limited range of preferences, where consumers seem to prefer mostly one type of beer. The collection of more data through traditional methods such as in-person interviews would provide more insight into these states and their preferences.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34C6584-4CA1-473C-860E-B586A158D30F}" type="slidenum">
              <a:rPr lang="en-US" smtClean="0"/>
              <a:t>9</a:t>
            </a:fld>
            <a:endParaRPr lang="en-US"/>
          </a:p>
        </p:txBody>
      </p:sp>
    </p:spTree>
    <p:extLst>
      <p:ext uri="{BB962C8B-B14F-4D97-AF65-F5344CB8AC3E}">
        <p14:creationId xmlns:p14="http://schemas.microsoft.com/office/powerpoint/2010/main" val="95686416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55A8715-7614-4CEF-889D-0342EE7CE1E5}" type="datetime1">
              <a:rPr lang="en-US" smtClean="0"/>
              <a:t>6/30/2019</a:t>
            </a:fld>
            <a:endParaRPr lang="en-US" dirty="0"/>
          </a:p>
        </p:txBody>
      </p:sp>
      <p:sp>
        <p:nvSpPr>
          <p:cNvPr id="5" name="Footer Placeholder 4"/>
          <p:cNvSpPr>
            <a:spLocks noGrp="1"/>
          </p:cNvSpPr>
          <p:nvPr>
            <p:ph type="ftr" sz="quarter" idx="11"/>
          </p:nvPr>
        </p:nvSpPr>
        <p:spPr/>
        <p:txBody>
          <a:bodyPr/>
          <a:lstStyle/>
          <a:p>
            <a:r>
              <a:rPr lang="en-US" smtClean="0"/>
              <a:t>P&amp;A Consulting Group</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1F2E5B-B01F-4CA7-A1ED-D3F991D1F914}" type="datetime1">
              <a:rPr lang="en-US" smtClean="0"/>
              <a:t>6/30/2019</a:t>
            </a:fld>
            <a:endParaRPr lang="en-US" dirty="0"/>
          </a:p>
        </p:txBody>
      </p:sp>
      <p:sp>
        <p:nvSpPr>
          <p:cNvPr id="5" name="Footer Placeholder 4"/>
          <p:cNvSpPr>
            <a:spLocks noGrp="1"/>
          </p:cNvSpPr>
          <p:nvPr>
            <p:ph type="ftr" sz="quarter" idx="11"/>
          </p:nvPr>
        </p:nvSpPr>
        <p:spPr/>
        <p:txBody>
          <a:bodyPr/>
          <a:lstStyle/>
          <a:p>
            <a:r>
              <a:rPr lang="en-US" smtClean="0"/>
              <a:t>P&amp;A Consulting Group</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5DA8A8-3839-4916-BD30-95504A040940}" type="datetime1">
              <a:rPr lang="en-US" smtClean="0"/>
              <a:t>6/30/2019</a:t>
            </a:fld>
            <a:endParaRPr lang="en-US" dirty="0"/>
          </a:p>
        </p:txBody>
      </p:sp>
      <p:sp>
        <p:nvSpPr>
          <p:cNvPr id="5" name="Footer Placeholder 4"/>
          <p:cNvSpPr>
            <a:spLocks noGrp="1"/>
          </p:cNvSpPr>
          <p:nvPr>
            <p:ph type="ftr" sz="quarter" idx="11"/>
          </p:nvPr>
        </p:nvSpPr>
        <p:spPr/>
        <p:txBody>
          <a:bodyPr/>
          <a:lstStyle/>
          <a:p>
            <a:r>
              <a:rPr lang="en-US" smtClean="0"/>
              <a:t>P&amp;A Consulting Group</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81A3D3-DC47-4A00-A4E3-ACA5BF413785}" type="datetime1">
              <a:rPr lang="en-US" smtClean="0"/>
              <a:t>6/30/2019</a:t>
            </a:fld>
            <a:endParaRPr lang="en-US" dirty="0"/>
          </a:p>
        </p:txBody>
      </p:sp>
      <p:sp>
        <p:nvSpPr>
          <p:cNvPr id="5" name="Footer Placeholder 4"/>
          <p:cNvSpPr>
            <a:spLocks noGrp="1"/>
          </p:cNvSpPr>
          <p:nvPr>
            <p:ph type="ftr" sz="quarter" idx="11"/>
          </p:nvPr>
        </p:nvSpPr>
        <p:spPr/>
        <p:txBody>
          <a:bodyPr/>
          <a:lstStyle/>
          <a:p>
            <a:r>
              <a:rPr lang="en-US" smtClean="0"/>
              <a:t>P&amp;A Consulting Group</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1A893B6-092E-49EC-91AE-9D3DDB37AC15}" type="datetime1">
              <a:rPr lang="en-US" smtClean="0"/>
              <a:t>6/30/2019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smtClean="0"/>
              <a:t>P&amp;A Consulting Group</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A0B4EC-088C-45FA-90DB-4DCBC64CE95E}" type="datetime1">
              <a:rPr lang="en-US" smtClean="0"/>
              <a:t>6/30/2019</a:t>
            </a:fld>
            <a:endParaRPr lang="en-US" dirty="0"/>
          </a:p>
        </p:txBody>
      </p:sp>
      <p:sp>
        <p:nvSpPr>
          <p:cNvPr id="6" name="Footer Placeholder 5"/>
          <p:cNvSpPr>
            <a:spLocks noGrp="1"/>
          </p:cNvSpPr>
          <p:nvPr>
            <p:ph type="ftr" sz="quarter" idx="11"/>
          </p:nvPr>
        </p:nvSpPr>
        <p:spPr/>
        <p:txBody>
          <a:bodyPr/>
          <a:lstStyle/>
          <a:p>
            <a:r>
              <a:rPr lang="en-US" smtClean="0"/>
              <a:t>P&amp;A Consulting Group</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199E28-95DE-477C-8904-9953E401E19F}" type="datetime1">
              <a:rPr lang="en-US" smtClean="0"/>
              <a:t>6/30/2019</a:t>
            </a:fld>
            <a:endParaRPr lang="en-US" dirty="0"/>
          </a:p>
        </p:txBody>
      </p:sp>
      <p:sp>
        <p:nvSpPr>
          <p:cNvPr id="8" name="Footer Placeholder 7"/>
          <p:cNvSpPr>
            <a:spLocks noGrp="1"/>
          </p:cNvSpPr>
          <p:nvPr>
            <p:ph type="ftr" sz="quarter" idx="11"/>
          </p:nvPr>
        </p:nvSpPr>
        <p:spPr/>
        <p:txBody>
          <a:bodyPr/>
          <a:lstStyle/>
          <a:p>
            <a:r>
              <a:rPr lang="en-US" smtClean="0"/>
              <a:t>P&amp;A Consulting Group</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8A3425-9E77-4B23-8D33-DE609EC91AE4}" type="datetime1">
              <a:rPr lang="en-US" smtClean="0"/>
              <a:t>6/30/2019</a:t>
            </a:fld>
            <a:endParaRPr lang="en-US" dirty="0"/>
          </a:p>
        </p:txBody>
      </p:sp>
      <p:sp>
        <p:nvSpPr>
          <p:cNvPr id="4" name="Footer Placeholder 3"/>
          <p:cNvSpPr>
            <a:spLocks noGrp="1"/>
          </p:cNvSpPr>
          <p:nvPr>
            <p:ph type="ftr" sz="quarter" idx="11"/>
          </p:nvPr>
        </p:nvSpPr>
        <p:spPr/>
        <p:txBody>
          <a:bodyPr/>
          <a:lstStyle/>
          <a:p>
            <a:r>
              <a:rPr lang="en-US" smtClean="0"/>
              <a:t>P&amp;A Consulting Group</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90E8E-3571-4C0A-8AA7-82C2E99BF31F}" type="datetime1">
              <a:rPr lang="en-US" smtClean="0"/>
              <a:t>6/30/2019</a:t>
            </a:fld>
            <a:endParaRPr lang="en-US" dirty="0"/>
          </a:p>
        </p:txBody>
      </p:sp>
      <p:sp>
        <p:nvSpPr>
          <p:cNvPr id="3" name="Footer Placeholder 2"/>
          <p:cNvSpPr>
            <a:spLocks noGrp="1"/>
          </p:cNvSpPr>
          <p:nvPr>
            <p:ph type="ftr" sz="quarter" idx="11"/>
          </p:nvPr>
        </p:nvSpPr>
        <p:spPr/>
        <p:txBody>
          <a:bodyPr/>
          <a:lstStyle/>
          <a:p>
            <a:r>
              <a:rPr lang="en-US" smtClean="0"/>
              <a:t>P&amp;A Consulting Group</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CDEFB2-C7B8-46EB-A8BF-ECF1B1A59562}" type="datetime1">
              <a:rPr lang="en-US" smtClean="0"/>
              <a:t>6/30/2019</a:t>
            </a:fld>
            <a:endParaRPr lang="en-US" dirty="0"/>
          </a:p>
        </p:txBody>
      </p:sp>
      <p:sp>
        <p:nvSpPr>
          <p:cNvPr id="6" name="Footer Placeholder 5"/>
          <p:cNvSpPr>
            <a:spLocks noGrp="1"/>
          </p:cNvSpPr>
          <p:nvPr>
            <p:ph type="ftr" sz="quarter" idx="11"/>
          </p:nvPr>
        </p:nvSpPr>
        <p:spPr/>
        <p:txBody>
          <a:bodyPr/>
          <a:lstStyle/>
          <a:p>
            <a:r>
              <a:rPr lang="en-US" smtClean="0"/>
              <a:t>P&amp;A Consulting Group</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050B3F-D299-4078-A966-465D97BC048D}" type="datetime1">
              <a:rPr lang="en-US" smtClean="0"/>
              <a:t>6/30/2019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AE1F2C7-4B0D-44E9-BCDC-0FBE8BF71FDB}" type="datetime1">
              <a:rPr lang="en-US" smtClean="0"/>
              <a:t>6/30/2019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smtClean="0"/>
              <a:t>P&amp;A Consulting Group</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5.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Beer in the Year 2019</a:t>
            </a:r>
            <a:endParaRPr lang="en-US" dirty="0"/>
          </a:p>
        </p:txBody>
      </p:sp>
      <p:sp>
        <p:nvSpPr>
          <p:cNvPr id="3" name="Subtitle 2"/>
          <p:cNvSpPr>
            <a:spLocks noGrp="1"/>
          </p:cNvSpPr>
          <p:nvPr>
            <p:ph type="subTitle" idx="1"/>
          </p:nvPr>
        </p:nvSpPr>
        <p:spPr/>
        <p:txBody>
          <a:bodyPr/>
          <a:lstStyle/>
          <a:p>
            <a:r>
              <a:rPr lang="en-US" dirty="0" smtClean="0"/>
              <a:t>An in-depth analysis of craft brews and breweries in the United States</a:t>
            </a:r>
            <a:endParaRPr lang="en-US" dirty="0"/>
          </a:p>
        </p:txBody>
      </p:sp>
      <p:sp>
        <p:nvSpPr>
          <p:cNvPr id="4" name="Footer Placeholder 3"/>
          <p:cNvSpPr>
            <a:spLocks noGrp="1"/>
          </p:cNvSpPr>
          <p:nvPr>
            <p:ph type="ftr" sz="quarter" idx="11"/>
          </p:nvPr>
        </p:nvSpPr>
        <p:spPr/>
        <p:txBody>
          <a:bodyPr/>
          <a:lstStyle/>
          <a:p>
            <a:r>
              <a:rPr lang="en-US" dirty="0" smtClean="0"/>
              <a:t>P&amp;A Consulting</a:t>
            </a:r>
            <a:endParaRPr lang="en-US" dirty="0"/>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2718895953"/>
      </p:ext>
    </p:extLst>
  </p:cSld>
  <p:clrMapOvr>
    <a:masterClrMapping/>
  </p:clrMapOvr>
  <mc:AlternateContent xmlns:mc="http://schemas.openxmlformats.org/markup-compatibility/2006" xmlns:p14="http://schemas.microsoft.com/office/powerpoint/2010/main">
    <mc:Choice Requires="p14">
      <p:transition spd="slow" p14:dur="2000" advTm="832"/>
    </mc:Choice>
    <mc:Fallback xmlns="">
      <p:transition spd="slow" advTm="8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 bitterness and alcohol strength related?</a:t>
            </a:r>
            <a:endParaRPr lang="en-US" dirty="0"/>
          </a:p>
        </p:txBody>
      </p:sp>
      <p:sp>
        <p:nvSpPr>
          <p:cNvPr id="3" name="Content Placeholder 2"/>
          <p:cNvSpPr>
            <a:spLocks noGrp="1"/>
          </p:cNvSpPr>
          <p:nvPr>
            <p:ph idx="1"/>
          </p:nvPr>
        </p:nvSpPr>
        <p:spPr/>
        <p:txBody>
          <a:bodyPr/>
          <a:lstStyle/>
          <a:p>
            <a:r>
              <a:rPr lang="en-US" dirty="0" smtClean="0"/>
              <a:t>Analysis of scattered data points indicate strong level of correlation</a:t>
            </a:r>
          </a:p>
          <a:p>
            <a:pPr lvl="1">
              <a:buFont typeface="Courier New" panose="02070309020205020404" pitchFamily="49" charset="0"/>
              <a:buChar char="o"/>
            </a:pPr>
            <a:r>
              <a:rPr lang="en-US" dirty="0" smtClean="0"/>
              <a:t>Bitterness compared to Alcohol by Volume</a:t>
            </a:r>
            <a:endParaRPr lang="en-US" dirty="0"/>
          </a:p>
        </p:txBody>
      </p:sp>
      <p:sp>
        <p:nvSpPr>
          <p:cNvPr id="4" name="Footer Placeholder 3"/>
          <p:cNvSpPr>
            <a:spLocks noGrp="1"/>
          </p:cNvSpPr>
          <p:nvPr>
            <p:ph type="ftr" sz="quarter" idx="11"/>
          </p:nvPr>
        </p:nvSpPr>
        <p:spPr/>
        <p:txBody>
          <a:bodyPr/>
          <a:lstStyle/>
          <a:p>
            <a:r>
              <a:rPr lang="en-US" smtClean="0"/>
              <a:t>P&amp;A Consulting Group</a:t>
            </a:r>
            <a:endParaRPr lang="en-US" dirty="0"/>
          </a:p>
        </p:txBody>
      </p:sp>
      <p:pic>
        <p:nvPicPr>
          <p:cNvPr id="7" name="Picture 6"/>
          <p:cNvPicPr>
            <a:picLocks noChangeAspect="1"/>
          </p:cNvPicPr>
          <p:nvPr/>
        </p:nvPicPr>
        <p:blipFill>
          <a:blip r:embed="rId3"/>
          <a:stretch>
            <a:fillRect/>
          </a:stretch>
        </p:blipFill>
        <p:spPr>
          <a:xfrm>
            <a:off x="5289993" y="2753475"/>
            <a:ext cx="5616881" cy="4012058"/>
          </a:xfrm>
          <a:prstGeom prst="rect">
            <a:avLst/>
          </a:prstGeom>
        </p:spPr>
      </p:pic>
    </p:spTree>
    <p:extLst>
      <p:ext uri="{BB962C8B-B14F-4D97-AF65-F5344CB8AC3E}">
        <p14:creationId xmlns:p14="http://schemas.microsoft.com/office/powerpoint/2010/main" val="15834854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Beer takeaways</a:t>
            </a:r>
            <a:endParaRPr lang="en-US" dirty="0"/>
          </a:p>
        </p:txBody>
      </p:sp>
      <p:sp>
        <p:nvSpPr>
          <p:cNvPr id="3" name="Content Placeholder 2"/>
          <p:cNvSpPr>
            <a:spLocks noGrp="1"/>
          </p:cNvSpPr>
          <p:nvPr>
            <p:ph idx="1"/>
          </p:nvPr>
        </p:nvSpPr>
        <p:spPr/>
        <p:txBody>
          <a:bodyPr/>
          <a:lstStyle/>
          <a:p>
            <a:r>
              <a:rPr lang="en-US" dirty="0" smtClean="0"/>
              <a:t>For small-scale production and distribution, bitter and strong (ABV)</a:t>
            </a:r>
          </a:p>
          <a:p>
            <a:r>
              <a:rPr lang="en-US" dirty="0" smtClean="0"/>
              <a:t>For large-scale production and distribution, smooth and moderate (ABV)</a:t>
            </a:r>
          </a:p>
          <a:p>
            <a:r>
              <a:rPr lang="en-US" dirty="0"/>
              <a:t>F</a:t>
            </a:r>
            <a:r>
              <a:rPr lang="en-US" dirty="0" smtClean="0"/>
              <a:t>urther </a:t>
            </a:r>
            <a:r>
              <a:rPr lang="en-US" dirty="0"/>
              <a:t>analysis needed to understand the </a:t>
            </a:r>
            <a:r>
              <a:rPr lang="en-US" dirty="0" smtClean="0"/>
              <a:t>markets</a:t>
            </a:r>
          </a:p>
          <a:p>
            <a:pPr lvl="1">
              <a:buFont typeface="Courier New" panose="02070309020205020404" pitchFamily="49" charset="0"/>
              <a:buChar char="o"/>
            </a:pPr>
            <a:r>
              <a:rPr lang="en-US" dirty="0" smtClean="0"/>
              <a:t>market sizes and population density</a:t>
            </a:r>
          </a:p>
          <a:p>
            <a:pPr lvl="1">
              <a:buFont typeface="Courier New" panose="02070309020205020404" pitchFamily="49" charset="0"/>
              <a:buChar char="o"/>
            </a:pPr>
            <a:r>
              <a:rPr lang="en-US" dirty="0" smtClean="0"/>
              <a:t>advertising campaigns</a:t>
            </a:r>
          </a:p>
          <a:p>
            <a:pPr lvl="1">
              <a:buFont typeface="Courier New" panose="02070309020205020404" pitchFamily="49" charset="0"/>
              <a:buChar char="o"/>
            </a:pPr>
            <a:r>
              <a:rPr lang="en-US" dirty="0" smtClean="0"/>
              <a:t>alcohol “culture” studies using focus groups</a:t>
            </a:r>
          </a:p>
          <a:p>
            <a:pPr lvl="1">
              <a:buFont typeface="Courier New" panose="02070309020205020404" pitchFamily="49" charset="0"/>
              <a:buChar char="o"/>
            </a:pPr>
            <a:r>
              <a:rPr lang="en-US" dirty="0" smtClean="0"/>
              <a:t>consumer age analysis</a:t>
            </a:r>
            <a:endParaRPr lang="en-US" dirty="0"/>
          </a:p>
        </p:txBody>
      </p:sp>
      <p:sp>
        <p:nvSpPr>
          <p:cNvPr id="4" name="Footer Placeholder 3"/>
          <p:cNvSpPr>
            <a:spLocks noGrp="1"/>
          </p:cNvSpPr>
          <p:nvPr>
            <p:ph type="ftr" sz="quarter" idx="11"/>
          </p:nvPr>
        </p:nvSpPr>
        <p:spPr/>
        <p:txBody>
          <a:bodyPr/>
          <a:lstStyle/>
          <a:p>
            <a:r>
              <a:rPr lang="en-US" smtClean="0"/>
              <a:t>P&amp;A Consulting Group</a:t>
            </a:r>
            <a:endParaRPr lang="en-US" dirty="0"/>
          </a:p>
        </p:txBody>
      </p:sp>
    </p:spTree>
    <p:extLst>
      <p:ext uri="{BB962C8B-B14F-4D97-AF65-F5344CB8AC3E}">
        <p14:creationId xmlns:p14="http://schemas.microsoft.com/office/powerpoint/2010/main" val="410320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 by brewery Count</a:t>
            </a:r>
            <a:endParaRPr lang="en-US" dirty="0"/>
          </a:p>
        </p:txBody>
      </p:sp>
      <p:sp>
        <p:nvSpPr>
          <p:cNvPr id="3" name="Content Placeholder 2"/>
          <p:cNvSpPr>
            <a:spLocks noGrp="1"/>
          </p:cNvSpPr>
          <p:nvPr>
            <p:ph idx="1"/>
          </p:nvPr>
        </p:nvSpPr>
        <p:spPr/>
        <p:txBody>
          <a:bodyPr/>
          <a:lstStyle/>
          <a:p>
            <a:r>
              <a:rPr lang="en-US" dirty="0" smtClean="0"/>
              <a:t>Notable regions of interest, by brewery count</a:t>
            </a:r>
          </a:p>
          <a:p>
            <a:pPr lvl="1">
              <a:buFont typeface="Courier New" panose="02070309020205020404" pitchFamily="49" charset="0"/>
              <a:buChar char="o"/>
            </a:pPr>
            <a:r>
              <a:rPr lang="en-US" dirty="0" smtClean="0"/>
              <a:t>West Coast</a:t>
            </a:r>
          </a:p>
          <a:p>
            <a:pPr lvl="2">
              <a:buFont typeface="Arial" panose="020B0604020202020204" pitchFamily="34" charset="0"/>
              <a:buChar char="•"/>
            </a:pPr>
            <a:r>
              <a:rPr lang="en-US" dirty="0" smtClean="0"/>
              <a:t>California, Oregon, Washington</a:t>
            </a:r>
          </a:p>
          <a:p>
            <a:pPr lvl="1">
              <a:buFont typeface="Courier New" panose="02070309020205020404" pitchFamily="49" charset="0"/>
              <a:buChar char="o"/>
            </a:pPr>
            <a:r>
              <a:rPr lang="en-US" dirty="0" smtClean="0"/>
              <a:t>Midwest</a:t>
            </a:r>
          </a:p>
          <a:p>
            <a:pPr lvl="2">
              <a:buFont typeface="Arial" panose="020B0604020202020204" pitchFamily="34" charset="0"/>
              <a:buChar char="•"/>
            </a:pPr>
            <a:r>
              <a:rPr lang="en-US" dirty="0"/>
              <a:t>Illinois, Indiana, Michigan, Minnesota, Wisconsin</a:t>
            </a:r>
          </a:p>
          <a:p>
            <a:pPr lvl="1">
              <a:buFont typeface="Courier New" panose="02070309020205020404" pitchFamily="49" charset="0"/>
              <a:buChar char="o"/>
            </a:pPr>
            <a:r>
              <a:rPr lang="en-US" dirty="0"/>
              <a:t>Colorado</a:t>
            </a:r>
          </a:p>
          <a:p>
            <a:endParaRPr lang="en-US" dirty="0"/>
          </a:p>
        </p:txBody>
      </p:sp>
      <p:sp>
        <p:nvSpPr>
          <p:cNvPr id="4" name="Footer Placeholder 3"/>
          <p:cNvSpPr>
            <a:spLocks noGrp="1"/>
          </p:cNvSpPr>
          <p:nvPr>
            <p:ph type="ftr" sz="quarter" idx="11"/>
          </p:nvPr>
        </p:nvSpPr>
        <p:spPr/>
        <p:txBody>
          <a:bodyPr/>
          <a:lstStyle/>
          <a:p>
            <a:r>
              <a:rPr lang="en-US" dirty="0" smtClean="0"/>
              <a:t>P&amp;A Consulting</a:t>
            </a:r>
          </a:p>
        </p:txBody>
      </p:sp>
      <p:pic>
        <p:nvPicPr>
          <p:cNvPr id="7" name="Picture 6"/>
          <p:cNvPicPr>
            <a:picLocks noChangeAspect="1"/>
          </p:cNvPicPr>
          <p:nvPr/>
        </p:nvPicPr>
        <p:blipFill>
          <a:blip r:embed="rId5"/>
          <a:stretch>
            <a:fillRect/>
          </a:stretch>
        </p:blipFill>
        <p:spPr>
          <a:xfrm>
            <a:off x="7025000" y="1606757"/>
            <a:ext cx="3592285" cy="5029200"/>
          </a:xfrm>
          <a:prstGeom prst="rect">
            <a:avLst/>
          </a:prstGeom>
        </p:spPr>
      </p:pic>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3054160003"/>
      </p:ext>
    </p:extLst>
  </p:cSld>
  <p:clrMapOvr>
    <a:masterClrMapping/>
  </p:clrMapOvr>
  <mc:AlternateContent xmlns:mc="http://schemas.openxmlformats.org/markup-compatibility/2006" xmlns:p14="http://schemas.microsoft.com/office/powerpoint/2010/main">
    <mc:Choice Requires="p14">
      <p:transition spd="slow" p14:dur="2000" advTm="291"/>
    </mc:Choice>
    <mc:Fallback xmlns="">
      <p:transition spd="slow" advTm="2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68878"/>
            <a:ext cx="10058400" cy="1609344"/>
          </a:xfrm>
        </p:spPr>
        <p:txBody>
          <a:bodyPr/>
          <a:lstStyle/>
          <a:p>
            <a:r>
              <a:rPr lang="en-US" dirty="0" smtClean="0"/>
              <a:t>Handling missing data</a:t>
            </a:r>
            <a:endParaRPr lang="en-US" dirty="0"/>
          </a:p>
        </p:txBody>
      </p:sp>
      <p:sp>
        <p:nvSpPr>
          <p:cNvPr id="3" name="Content Placeholder 2"/>
          <p:cNvSpPr>
            <a:spLocks noGrp="1"/>
          </p:cNvSpPr>
          <p:nvPr>
            <p:ph idx="1"/>
          </p:nvPr>
        </p:nvSpPr>
        <p:spPr>
          <a:xfrm>
            <a:off x="1069848" y="1638526"/>
            <a:ext cx="10058400" cy="4050792"/>
          </a:xfrm>
        </p:spPr>
        <p:txBody>
          <a:bodyPr/>
          <a:lstStyle/>
          <a:p>
            <a:r>
              <a:rPr lang="en-US" dirty="0" smtClean="0"/>
              <a:t>Many responses to the surveys were either missing or incomplete</a:t>
            </a:r>
          </a:p>
          <a:p>
            <a:pPr lvl="1">
              <a:buFont typeface="Courier New" panose="02070309020205020404" pitchFamily="49" charset="0"/>
              <a:buChar char="o"/>
            </a:pPr>
            <a:r>
              <a:rPr lang="en-US" dirty="0" smtClean="0"/>
              <a:t>Missing values were completed using the medians for those values, by state</a:t>
            </a:r>
          </a:p>
          <a:p>
            <a:pPr lvl="2">
              <a:buFont typeface="Arial" panose="020B0604020202020204" pitchFamily="34" charset="0"/>
              <a:buChar char="•"/>
            </a:pPr>
            <a:r>
              <a:rPr lang="en-US" dirty="0" smtClean="0"/>
              <a:t>South Dakota received no IBU (bitterness) responses - national median applied in lieu</a:t>
            </a:r>
            <a:endParaRPr lang="en-US" dirty="0"/>
          </a:p>
        </p:txBody>
      </p:sp>
      <p:sp>
        <p:nvSpPr>
          <p:cNvPr id="4" name="Footer Placeholder 3"/>
          <p:cNvSpPr>
            <a:spLocks noGrp="1"/>
          </p:cNvSpPr>
          <p:nvPr>
            <p:ph type="ftr" sz="quarter" idx="11"/>
          </p:nvPr>
        </p:nvSpPr>
        <p:spPr/>
        <p:txBody>
          <a:bodyPr/>
          <a:lstStyle/>
          <a:p>
            <a:r>
              <a:rPr lang="en-US" dirty="0" smtClean="0"/>
              <a:t>P&amp;A Consulting</a:t>
            </a:r>
            <a:endParaRPr lang="en-US" dirty="0"/>
          </a:p>
        </p:txBody>
      </p:sp>
      <p:pic>
        <p:nvPicPr>
          <p:cNvPr id="5" name="Picture 4"/>
          <p:cNvPicPr>
            <a:picLocks noChangeAspect="1"/>
          </p:cNvPicPr>
          <p:nvPr/>
        </p:nvPicPr>
        <p:blipFill>
          <a:blip r:embed="rId5"/>
          <a:stretch>
            <a:fillRect/>
          </a:stretch>
        </p:blipFill>
        <p:spPr>
          <a:xfrm>
            <a:off x="2958957" y="2551484"/>
            <a:ext cx="7561780" cy="4234597"/>
          </a:xfrm>
          <a:prstGeom prst="rect">
            <a:avLst/>
          </a:prstGeom>
          <a:ln>
            <a:solidFill>
              <a:schemeClr val="tx1"/>
            </a:solidFill>
          </a:ln>
        </p:spPr>
      </p:pic>
      <p:pic>
        <p:nvPicPr>
          <p:cNvPr id="6" name="Audio 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3883482909"/>
      </p:ext>
    </p:extLst>
  </p:cSld>
  <p:clrMapOvr>
    <a:masterClrMapping/>
  </p:clrMapOvr>
  <mc:AlternateContent xmlns:mc="http://schemas.openxmlformats.org/markup-compatibility/2006" xmlns:p14="http://schemas.microsoft.com/office/powerpoint/2010/main">
    <mc:Choice Requires="p14">
      <p:transition spd="slow" p14:dur="2000" advTm="263"/>
    </mc:Choice>
    <mc:Fallback xmlns="">
      <p:transition spd="slow" advTm="2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alcohol content insights</a:t>
            </a:r>
            <a:endParaRPr lang="en-US" dirty="0"/>
          </a:p>
        </p:txBody>
      </p:sp>
      <p:sp>
        <p:nvSpPr>
          <p:cNvPr id="3" name="Content Placeholder 2"/>
          <p:cNvSpPr>
            <a:spLocks noGrp="1"/>
          </p:cNvSpPr>
          <p:nvPr>
            <p:ph idx="1"/>
          </p:nvPr>
        </p:nvSpPr>
        <p:spPr/>
        <p:txBody>
          <a:bodyPr/>
          <a:lstStyle/>
          <a:p>
            <a:r>
              <a:rPr lang="en-US" dirty="0" smtClean="0"/>
              <a:t>Roughly even distribution of ABV across all states</a:t>
            </a:r>
          </a:p>
          <a:p>
            <a:r>
              <a:rPr lang="en-US" dirty="0" smtClean="0"/>
              <a:t>Highest ABV</a:t>
            </a:r>
          </a:p>
          <a:p>
            <a:pPr lvl="1">
              <a:buFont typeface="Courier New" panose="02070309020205020404" pitchFamily="49" charset="0"/>
              <a:buChar char="o"/>
            </a:pPr>
            <a:r>
              <a:rPr lang="en-US" dirty="0" smtClean="0"/>
              <a:t>Kentucky</a:t>
            </a:r>
          </a:p>
          <a:p>
            <a:pPr lvl="1">
              <a:buFont typeface="Courier New" panose="02070309020205020404" pitchFamily="49" charset="0"/>
              <a:buChar char="o"/>
            </a:pPr>
            <a:r>
              <a:rPr lang="en-US" dirty="0" smtClean="0"/>
              <a:t>West Virginia</a:t>
            </a:r>
          </a:p>
          <a:p>
            <a:pPr lvl="1">
              <a:buFont typeface="Courier New" panose="02070309020205020404" pitchFamily="49" charset="0"/>
              <a:buChar char="o"/>
            </a:pPr>
            <a:r>
              <a:rPr lang="en-US" dirty="0" smtClean="0"/>
              <a:t>Washington D.C.</a:t>
            </a:r>
          </a:p>
          <a:p>
            <a:pPr lvl="1">
              <a:buFont typeface="Courier New" panose="02070309020205020404" pitchFamily="49" charset="0"/>
              <a:buChar char="o"/>
            </a:pPr>
            <a:r>
              <a:rPr lang="en-US" dirty="0" smtClean="0"/>
              <a:t>Michigan</a:t>
            </a:r>
          </a:p>
          <a:p>
            <a:pPr lvl="1">
              <a:buFont typeface="Courier New" panose="02070309020205020404" pitchFamily="49" charset="0"/>
              <a:buChar char="o"/>
            </a:pPr>
            <a:r>
              <a:rPr lang="en-US" dirty="0" smtClean="0"/>
              <a:t>New Mexico</a:t>
            </a:r>
          </a:p>
          <a:p>
            <a:r>
              <a:rPr lang="en-US" dirty="0" smtClean="0"/>
              <a:t>Lowest ABV</a:t>
            </a:r>
          </a:p>
          <a:p>
            <a:pPr lvl="1">
              <a:buFont typeface="Courier New" panose="02070309020205020404" pitchFamily="49" charset="0"/>
              <a:buChar char="o"/>
            </a:pPr>
            <a:r>
              <a:rPr lang="en-US" dirty="0" smtClean="0"/>
              <a:t>Utah</a:t>
            </a:r>
          </a:p>
          <a:p>
            <a:pPr lvl="1">
              <a:buFont typeface="Courier New" panose="02070309020205020404" pitchFamily="49" charset="0"/>
              <a:buChar char="o"/>
            </a:pPr>
            <a:r>
              <a:rPr lang="en-US" dirty="0" smtClean="0"/>
              <a:t>New Jersey</a:t>
            </a:r>
            <a:endParaRPr lang="en-US" dirty="0"/>
          </a:p>
        </p:txBody>
      </p:sp>
      <p:sp>
        <p:nvSpPr>
          <p:cNvPr id="4" name="Footer Placeholder 3"/>
          <p:cNvSpPr>
            <a:spLocks noGrp="1"/>
          </p:cNvSpPr>
          <p:nvPr>
            <p:ph type="ftr" sz="quarter" idx="11"/>
          </p:nvPr>
        </p:nvSpPr>
        <p:spPr/>
        <p:txBody>
          <a:bodyPr/>
          <a:lstStyle/>
          <a:p>
            <a:r>
              <a:rPr lang="en-US" dirty="0" smtClean="0"/>
              <a:t>P&amp;A Consulting</a:t>
            </a:r>
            <a:endParaRPr lang="en-US" dirty="0"/>
          </a:p>
        </p:txBody>
      </p:sp>
      <p:pic>
        <p:nvPicPr>
          <p:cNvPr id="6" name="Picture 5"/>
          <p:cNvPicPr>
            <a:picLocks noChangeAspect="1"/>
          </p:cNvPicPr>
          <p:nvPr/>
        </p:nvPicPr>
        <p:blipFill>
          <a:blip r:embed="rId5"/>
          <a:stretch>
            <a:fillRect/>
          </a:stretch>
        </p:blipFill>
        <p:spPr>
          <a:xfrm>
            <a:off x="7232395" y="1632204"/>
            <a:ext cx="3592285" cy="5029200"/>
          </a:xfrm>
          <a:prstGeom prst="rect">
            <a:avLst/>
          </a:prstGeom>
        </p:spPr>
      </p:pic>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1666983198"/>
      </p:ext>
    </p:extLst>
  </p:cSld>
  <p:clrMapOvr>
    <a:masterClrMapping/>
  </p:clrMapOvr>
  <mc:AlternateContent xmlns:mc="http://schemas.openxmlformats.org/markup-compatibility/2006" xmlns:p14="http://schemas.microsoft.com/office/powerpoint/2010/main">
    <mc:Choice Requires="p14">
      <p:transition spd="slow" p14:dur="2000" advTm="675"/>
    </mc:Choice>
    <mc:Fallback xmlns="">
      <p:transition spd="slow" advTm="67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 on bitterness</a:t>
            </a:r>
            <a:endParaRPr lang="en-US" dirty="0"/>
          </a:p>
        </p:txBody>
      </p:sp>
      <p:sp>
        <p:nvSpPr>
          <p:cNvPr id="3" name="Content Placeholder 2"/>
          <p:cNvSpPr>
            <a:spLocks noGrp="1"/>
          </p:cNvSpPr>
          <p:nvPr>
            <p:ph idx="1"/>
          </p:nvPr>
        </p:nvSpPr>
        <p:spPr/>
        <p:txBody>
          <a:bodyPr>
            <a:normAutofit/>
          </a:bodyPr>
          <a:lstStyle/>
          <a:p>
            <a:r>
              <a:rPr lang="en-US" dirty="0" smtClean="0"/>
              <a:t>Maine likes it BITTER!</a:t>
            </a:r>
          </a:p>
          <a:p>
            <a:r>
              <a:rPr lang="en-US" dirty="0" smtClean="0"/>
              <a:t>Highest bitterness (following Maine)</a:t>
            </a:r>
          </a:p>
          <a:p>
            <a:pPr lvl="1">
              <a:buFont typeface="Courier New" panose="02070309020205020404" pitchFamily="49" charset="0"/>
              <a:buChar char="o"/>
            </a:pPr>
            <a:r>
              <a:rPr lang="en-US" dirty="0" smtClean="0"/>
              <a:t>West Virginia</a:t>
            </a:r>
          </a:p>
          <a:p>
            <a:pPr lvl="1">
              <a:buFont typeface="Courier New" panose="02070309020205020404" pitchFamily="49" charset="0"/>
              <a:buChar char="o"/>
            </a:pPr>
            <a:r>
              <a:rPr lang="en-US" dirty="0" smtClean="0"/>
              <a:t>Georgia</a:t>
            </a:r>
          </a:p>
          <a:p>
            <a:pPr lvl="1">
              <a:buFont typeface="Courier New" panose="02070309020205020404" pitchFamily="49" charset="0"/>
              <a:buChar char="o"/>
            </a:pPr>
            <a:r>
              <a:rPr lang="en-US" dirty="0" smtClean="0"/>
              <a:t>Florida</a:t>
            </a:r>
          </a:p>
          <a:p>
            <a:pPr lvl="1">
              <a:buFont typeface="Courier New" panose="02070309020205020404" pitchFamily="49" charset="0"/>
              <a:buChar char="o"/>
            </a:pPr>
            <a:r>
              <a:rPr lang="en-US" dirty="0" smtClean="0"/>
              <a:t>Delaware</a:t>
            </a:r>
          </a:p>
          <a:p>
            <a:r>
              <a:rPr lang="en-US" dirty="0" smtClean="0"/>
              <a:t>Least bitter</a:t>
            </a:r>
          </a:p>
          <a:p>
            <a:pPr lvl="1">
              <a:buFont typeface="Courier New" panose="02070309020205020404" pitchFamily="49" charset="0"/>
              <a:buChar char="o"/>
            </a:pPr>
            <a:r>
              <a:rPr lang="en-US" dirty="0" smtClean="0"/>
              <a:t>Wisconsin</a:t>
            </a:r>
          </a:p>
          <a:p>
            <a:pPr lvl="1">
              <a:buFont typeface="Courier New" panose="02070309020205020404" pitchFamily="49" charset="0"/>
              <a:buChar char="o"/>
            </a:pPr>
            <a:r>
              <a:rPr lang="en-US" dirty="0" smtClean="0"/>
              <a:t>Arizona</a:t>
            </a:r>
          </a:p>
          <a:p>
            <a:pPr lvl="1">
              <a:buFont typeface="Courier New" panose="02070309020205020404" pitchFamily="49" charset="0"/>
              <a:buChar char="o"/>
            </a:pPr>
            <a:r>
              <a:rPr lang="en-US" dirty="0" smtClean="0"/>
              <a:t>Wyoming</a:t>
            </a:r>
          </a:p>
          <a:p>
            <a:pPr lvl="1">
              <a:buFont typeface="Courier New" panose="02070309020205020404" pitchFamily="49" charset="0"/>
              <a:buChar char="o"/>
            </a:pPr>
            <a:r>
              <a:rPr lang="en-US" dirty="0" smtClean="0"/>
              <a:t>Hawaii</a:t>
            </a:r>
          </a:p>
        </p:txBody>
      </p:sp>
      <p:sp>
        <p:nvSpPr>
          <p:cNvPr id="4" name="Footer Placeholder 3"/>
          <p:cNvSpPr>
            <a:spLocks noGrp="1"/>
          </p:cNvSpPr>
          <p:nvPr>
            <p:ph type="ftr" sz="quarter" idx="11"/>
          </p:nvPr>
        </p:nvSpPr>
        <p:spPr/>
        <p:txBody>
          <a:bodyPr/>
          <a:lstStyle/>
          <a:p>
            <a:r>
              <a:rPr lang="en-US" dirty="0" smtClean="0"/>
              <a:t>P&amp;A Consulting</a:t>
            </a:r>
            <a:endParaRPr lang="en-US" dirty="0"/>
          </a:p>
        </p:txBody>
      </p:sp>
      <p:pic>
        <p:nvPicPr>
          <p:cNvPr id="6" name="Picture 5"/>
          <p:cNvPicPr>
            <a:picLocks noChangeAspect="1"/>
          </p:cNvPicPr>
          <p:nvPr/>
        </p:nvPicPr>
        <p:blipFill>
          <a:blip r:embed="rId5"/>
          <a:stretch>
            <a:fillRect/>
          </a:stretch>
        </p:blipFill>
        <p:spPr>
          <a:xfrm>
            <a:off x="6544027" y="1632204"/>
            <a:ext cx="3592285" cy="5029200"/>
          </a:xfrm>
          <a:prstGeom prst="rect">
            <a:avLst/>
          </a:prstGeom>
        </p:spPr>
      </p:pic>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677051414"/>
      </p:ext>
    </p:extLst>
  </p:cSld>
  <p:clrMapOvr>
    <a:masterClrMapping/>
  </p:clrMapOvr>
  <mc:AlternateContent xmlns:mc="http://schemas.openxmlformats.org/markup-compatibility/2006" xmlns:p14="http://schemas.microsoft.com/office/powerpoint/2010/main">
    <mc:Choice Requires="p14">
      <p:transition spd="slow" p14:dur="2000" advTm="627"/>
    </mc:Choice>
    <mc:Fallback xmlns="">
      <p:transition spd="slow" advTm="62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general consensus: bitterness</a:t>
            </a:r>
            <a:endParaRPr lang="en-US" dirty="0"/>
          </a:p>
        </p:txBody>
      </p:sp>
      <p:sp>
        <p:nvSpPr>
          <p:cNvPr id="3" name="Content Placeholder 2"/>
          <p:cNvSpPr>
            <a:spLocks noGrp="1"/>
          </p:cNvSpPr>
          <p:nvPr>
            <p:ph idx="1"/>
          </p:nvPr>
        </p:nvSpPr>
        <p:spPr/>
        <p:txBody>
          <a:bodyPr/>
          <a:lstStyle/>
          <a:p>
            <a:r>
              <a:rPr lang="en-US" dirty="0" smtClean="0"/>
              <a:t>Mild bitterness for mass production</a:t>
            </a:r>
          </a:p>
          <a:p>
            <a:r>
              <a:rPr lang="en-US" dirty="0" smtClean="0"/>
              <a:t>Moderate-to-heavy bitterness for smaller </a:t>
            </a:r>
            <a:r>
              <a:rPr lang="en-US" dirty="0"/>
              <a:t>or niche </a:t>
            </a:r>
            <a:r>
              <a:rPr lang="en-US" dirty="0" smtClean="0"/>
              <a:t>markets (further analysis and data required to determine which) </a:t>
            </a:r>
            <a:endParaRPr lang="en-US" dirty="0"/>
          </a:p>
        </p:txBody>
      </p:sp>
      <p:sp>
        <p:nvSpPr>
          <p:cNvPr id="4" name="Footer Placeholder 3"/>
          <p:cNvSpPr>
            <a:spLocks noGrp="1"/>
          </p:cNvSpPr>
          <p:nvPr>
            <p:ph type="ftr" sz="quarter" idx="11"/>
          </p:nvPr>
        </p:nvSpPr>
        <p:spPr/>
        <p:txBody>
          <a:bodyPr/>
          <a:lstStyle/>
          <a:p>
            <a:r>
              <a:rPr lang="en-US" smtClean="0"/>
              <a:t>P&amp;A Consulting Group</a:t>
            </a:r>
            <a:endParaRPr lang="en-US" dirty="0"/>
          </a:p>
        </p:txBody>
      </p:sp>
      <p:pic>
        <p:nvPicPr>
          <p:cNvPr id="6" name="Picture 5"/>
          <p:cNvPicPr>
            <a:picLocks noChangeAspect="1"/>
          </p:cNvPicPr>
          <p:nvPr/>
        </p:nvPicPr>
        <p:blipFill>
          <a:blip r:embed="rId3"/>
          <a:stretch>
            <a:fillRect/>
          </a:stretch>
        </p:blipFill>
        <p:spPr>
          <a:xfrm>
            <a:off x="4479401" y="2887038"/>
            <a:ext cx="6648847" cy="3878494"/>
          </a:xfrm>
          <a:prstGeom prst="rect">
            <a:avLst/>
          </a:prstGeom>
        </p:spPr>
      </p:pic>
    </p:spTree>
    <p:extLst>
      <p:ext uri="{BB962C8B-B14F-4D97-AF65-F5344CB8AC3E}">
        <p14:creationId xmlns:p14="http://schemas.microsoft.com/office/powerpoint/2010/main" val="921338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general consensus:</a:t>
            </a:r>
            <a:br>
              <a:rPr lang="en-US" dirty="0" smtClean="0"/>
            </a:br>
            <a:r>
              <a:rPr lang="en-US" dirty="0" smtClean="0"/>
              <a:t>alcohol strength</a:t>
            </a:r>
            <a:endParaRPr lang="en-US" dirty="0"/>
          </a:p>
        </p:txBody>
      </p:sp>
      <p:sp>
        <p:nvSpPr>
          <p:cNvPr id="3" name="Content Placeholder 2"/>
          <p:cNvSpPr>
            <a:spLocks noGrp="1"/>
          </p:cNvSpPr>
          <p:nvPr>
            <p:ph idx="1"/>
          </p:nvPr>
        </p:nvSpPr>
        <p:spPr/>
        <p:txBody>
          <a:bodyPr/>
          <a:lstStyle/>
          <a:p>
            <a:r>
              <a:rPr lang="en-US" dirty="0" smtClean="0"/>
              <a:t>Nationwide, the tendency is toward the middle</a:t>
            </a:r>
          </a:p>
          <a:p>
            <a:r>
              <a:rPr lang="en-US" dirty="0" smtClean="0"/>
              <a:t>Smaller or niche markets prefer stronger beer</a:t>
            </a:r>
            <a:r>
              <a:rPr lang="en-US" dirty="0"/>
              <a:t> (further analysis and data required to determine which</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P&amp;A Consulting Group</a:t>
            </a:r>
            <a:endParaRPr lang="en-US" dirty="0"/>
          </a:p>
        </p:txBody>
      </p:sp>
      <p:pic>
        <p:nvPicPr>
          <p:cNvPr id="6" name="Picture 5"/>
          <p:cNvPicPr>
            <a:picLocks noChangeAspect="1"/>
          </p:cNvPicPr>
          <p:nvPr/>
        </p:nvPicPr>
        <p:blipFill>
          <a:blip r:embed="rId3"/>
          <a:stretch>
            <a:fillRect/>
          </a:stretch>
        </p:blipFill>
        <p:spPr>
          <a:xfrm>
            <a:off x="4376792" y="2948398"/>
            <a:ext cx="6508433" cy="3796586"/>
          </a:xfrm>
          <a:prstGeom prst="rect">
            <a:avLst/>
          </a:prstGeom>
        </p:spPr>
      </p:pic>
    </p:spTree>
    <p:extLst>
      <p:ext uri="{BB962C8B-B14F-4D97-AF65-F5344CB8AC3E}">
        <p14:creationId xmlns:p14="http://schemas.microsoft.com/office/powerpoint/2010/main" val="2575845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Attitudes toward alcohol strength</a:t>
            </a:r>
            <a:endParaRPr lang="en-US" dirty="0"/>
          </a:p>
        </p:txBody>
      </p:sp>
      <p:sp>
        <p:nvSpPr>
          <p:cNvPr id="3" name="Content Placeholder 2"/>
          <p:cNvSpPr>
            <a:spLocks noGrp="1"/>
          </p:cNvSpPr>
          <p:nvPr>
            <p:ph idx="1"/>
          </p:nvPr>
        </p:nvSpPr>
        <p:spPr/>
        <p:txBody>
          <a:bodyPr/>
          <a:lstStyle/>
          <a:p>
            <a:r>
              <a:rPr lang="en-US" dirty="0" smtClean="0"/>
              <a:t>Americans agree on strength</a:t>
            </a:r>
          </a:p>
          <a:p>
            <a:pPr>
              <a:buFont typeface="Courier New" panose="02070309020205020404" pitchFamily="49" charset="0"/>
              <a:buChar char="o"/>
            </a:pPr>
            <a:r>
              <a:rPr lang="en-US" dirty="0" smtClean="0"/>
              <a:t>Wide range of tastes for alcohol strength with shared middle 50</a:t>
            </a:r>
            <a:r>
              <a:rPr lang="en-US" baseline="30000" dirty="0" smtClean="0"/>
              <a:t>th</a:t>
            </a:r>
            <a:r>
              <a:rPr lang="en-US" dirty="0" smtClean="0"/>
              <a:t> percentiles across most states</a:t>
            </a:r>
            <a:endParaRPr lang="en-US" dirty="0"/>
          </a:p>
        </p:txBody>
      </p:sp>
      <p:sp>
        <p:nvSpPr>
          <p:cNvPr id="4" name="Footer Placeholder 3"/>
          <p:cNvSpPr>
            <a:spLocks noGrp="1"/>
          </p:cNvSpPr>
          <p:nvPr>
            <p:ph type="ftr" sz="quarter" idx="11"/>
          </p:nvPr>
        </p:nvSpPr>
        <p:spPr/>
        <p:txBody>
          <a:bodyPr/>
          <a:lstStyle/>
          <a:p>
            <a:r>
              <a:rPr lang="en-US" smtClean="0"/>
              <a:t>P&amp;A Consulting Group</a:t>
            </a:r>
            <a:endParaRPr lang="en-US" dirty="0"/>
          </a:p>
        </p:txBody>
      </p:sp>
      <p:pic>
        <p:nvPicPr>
          <p:cNvPr id="8" name="Picture 7"/>
          <p:cNvPicPr>
            <a:picLocks noChangeAspect="1"/>
          </p:cNvPicPr>
          <p:nvPr/>
        </p:nvPicPr>
        <p:blipFill>
          <a:blip r:embed="rId3"/>
          <a:stretch>
            <a:fillRect/>
          </a:stretch>
        </p:blipFill>
        <p:spPr>
          <a:xfrm>
            <a:off x="5292660" y="2948509"/>
            <a:ext cx="5835588" cy="3404093"/>
          </a:xfrm>
          <a:prstGeom prst="rect">
            <a:avLst/>
          </a:prstGeom>
        </p:spPr>
      </p:pic>
      <p:pic>
        <p:nvPicPr>
          <p:cNvPr id="10" name="Picture 9"/>
          <p:cNvPicPr>
            <a:picLocks noChangeAspect="1"/>
          </p:cNvPicPr>
          <p:nvPr/>
        </p:nvPicPr>
        <p:blipFill>
          <a:blip r:embed="rId4"/>
          <a:stretch>
            <a:fillRect/>
          </a:stretch>
        </p:blipFill>
        <p:spPr>
          <a:xfrm>
            <a:off x="251098" y="3260285"/>
            <a:ext cx="4766644" cy="2780543"/>
          </a:xfrm>
          <a:prstGeom prst="rect">
            <a:avLst/>
          </a:prstGeom>
        </p:spPr>
      </p:pic>
    </p:spTree>
    <p:extLst>
      <p:ext uri="{BB962C8B-B14F-4D97-AF65-F5344CB8AC3E}">
        <p14:creationId xmlns:p14="http://schemas.microsoft.com/office/powerpoint/2010/main" val="1048113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344" y="484632"/>
            <a:ext cx="10943313" cy="1636776"/>
          </a:xfrm>
        </p:spPr>
        <p:txBody>
          <a:bodyPr/>
          <a:lstStyle/>
          <a:p>
            <a:r>
              <a:rPr lang="en-US" dirty="0" smtClean="0"/>
              <a:t>attitudes toward Bitterness</a:t>
            </a:r>
            <a:endParaRPr lang="en-US" dirty="0"/>
          </a:p>
        </p:txBody>
      </p:sp>
      <p:sp>
        <p:nvSpPr>
          <p:cNvPr id="3" name="Content Placeholder 2"/>
          <p:cNvSpPr>
            <a:spLocks noGrp="1"/>
          </p:cNvSpPr>
          <p:nvPr>
            <p:ph idx="1"/>
          </p:nvPr>
        </p:nvSpPr>
        <p:spPr/>
        <p:txBody>
          <a:bodyPr/>
          <a:lstStyle/>
          <a:p>
            <a:r>
              <a:rPr lang="en-US" dirty="0" smtClean="0"/>
              <a:t>Americans do not agree on bitterness: some like it bitter, others like it smooth</a:t>
            </a:r>
          </a:p>
          <a:p>
            <a:r>
              <a:rPr lang="en-US" dirty="0" smtClean="0"/>
              <a:t>Some states are open to all levels of bitterness, thus more niche markets</a:t>
            </a:r>
          </a:p>
          <a:p>
            <a:pPr lvl="1">
              <a:buFont typeface="Courier New" panose="02070309020205020404" pitchFamily="49" charset="0"/>
              <a:buChar char="o"/>
            </a:pPr>
            <a:r>
              <a:rPr lang="en-US" dirty="0" smtClean="0"/>
              <a:t>California, Mississippi, New Jersey</a:t>
            </a:r>
            <a:endParaRPr lang="en-US" dirty="0"/>
          </a:p>
        </p:txBody>
      </p:sp>
      <p:sp>
        <p:nvSpPr>
          <p:cNvPr id="4" name="Footer Placeholder 3"/>
          <p:cNvSpPr>
            <a:spLocks noGrp="1"/>
          </p:cNvSpPr>
          <p:nvPr>
            <p:ph type="ftr" sz="quarter" idx="11"/>
          </p:nvPr>
        </p:nvSpPr>
        <p:spPr/>
        <p:txBody>
          <a:bodyPr/>
          <a:lstStyle/>
          <a:p>
            <a:r>
              <a:rPr lang="en-US" smtClean="0"/>
              <a:t>P&amp;A Consulting Group</a:t>
            </a:r>
            <a:endParaRPr lang="en-US" dirty="0"/>
          </a:p>
        </p:txBody>
      </p:sp>
      <p:pic>
        <p:nvPicPr>
          <p:cNvPr id="7" name="Picture 6"/>
          <p:cNvPicPr>
            <a:picLocks noChangeAspect="1"/>
          </p:cNvPicPr>
          <p:nvPr/>
        </p:nvPicPr>
        <p:blipFill>
          <a:blip r:embed="rId3"/>
          <a:stretch>
            <a:fillRect/>
          </a:stretch>
        </p:blipFill>
        <p:spPr>
          <a:xfrm>
            <a:off x="5465854" y="3036721"/>
            <a:ext cx="5922806" cy="3454970"/>
          </a:xfrm>
          <a:prstGeom prst="rect">
            <a:avLst/>
          </a:prstGeom>
        </p:spPr>
      </p:pic>
      <p:pic>
        <p:nvPicPr>
          <p:cNvPr id="8" name="Picture 7"/>
          <p:cNvPicPr>
            <a:picLocks noChangeAspect="1"/>
          </p:cNvPicPr>
          <p:nvPr/>
        </p:nvPicPr>
        <p:blipFill>
          <a:blip r:embed="rId4"/>
          <a:stretch>
            <a:fillRect/>
          </a:stretch>
        </p:blipFill>
        <p:spPr>
          <a:xfrm>
            <a:off x="184935" y="3273786"/>
            <a:ext cx="5141138" cy="2998997"/>
          </a:xfrm>
          <a:prstGeom prst="rect">
            <a:avLst/>
          </a:prstGeom>
        </p:spPr>
      </p:pic>
    </p:spTree>
    <p:extLst>
      <p:ext uri="{BB962C8B-B14F-4D97-AF65-F5344CB8AC3E}">
        <p14:creationId xmlns:p14="http://schemas.microsoft.com/office/powerpoint/2010/main" val="21343458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184</TotalTime>
  <Words>1300</Words>
  <Application>Microsoft Office PowerPoint</Application>
  <PresentationFormat>Widescreen</PresentationFormat>
  <Paragraphs>119</Paragraphs>
  <Slides>11</Slides>
  <Notes>11</Notes>
  <HiddenSlides>0</HiddenSlides>
  <MMClips>5</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Rockwell</vt:lpstr>
      <vt:lpstr>Rockwell Condensed</vt:lpstr>
      <vt:lpstr>Wingdings</vt:lpstr>
      <vt:lpstr>Wood Type</vt:lpstr>
      <vt:lpstr>Beer in the Year 2019</vt:lpstr>
      <vt:lpstr>Insights by brewery Count</vt:lpstr>
      <vt:lpstr>Handling missing data</vt:lpstr>
      <vt:lpstr>alcohol content insights</vt:lpstr>
      <vt:lpstr>Insights on bitterness</vt:lpstr>
      <vt:lpstr>The general consensus: bitterness</vt:lpstr>
      <vt:lpstr>the general consensus: alcohol strength</vt:lpstr>
      <vt:lpstr>Attitudes toward alcohol strength</vt:lpstr>
      <vt:lpstr>attitudes toward Bitterness</vt:lpstr>
      <vt:lpstr>is bitterness and alcohol strength related?</vt:lpstr>
      <vt:lpstr>Beer takeaways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 in the Year 2019</dc:title>
  <dc:creator>Pablo</dc:creator>
  <cp:lastModifiedBy>Pablo</cp:lastModifiedBy>
  <cp:revision>102</cp:revision>
  <dcterms:created xsi:type="dcterms:W3CDTF">2019-06-27T02:44:44Z</dcterms:created>
  <dcterms:modified xsi:type="dcterms:W3CDTF">2019-06-30T17:44:39Z</dcterms:modified>
</cp:coreProperties>
</file>