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9" r:id="rId3"/>
    <p:sldId id="260" r:id="rId4"/>
    <p:sldId id="261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722"/>
    <a:srgbClr val="034329"/>
    <a:srgbClr val="04643D"/>
    <a:srgbClr val="07B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41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48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5131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611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7501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119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869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4349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554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003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671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01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92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56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612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56D77-E087-49B0-8F15-7C6F25930B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13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AD56D77-E087-49B0-8F15-7C6F25930B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65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AD56D77-E087-49B0-8F15-7C6F25930B27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A6B35FF-A7DD-4BEA-B68C-2EC7FFFF18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107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4D7F37-9F7A-844D-A5E6-A166B7C2C7A0}"/>
              </a:ext>
            </a:extLst>
          </p:cNvPr>
          <p:cNvSpPr/>
          <p:nvPr/>
        </p:nvSpPr>
        <p:spPr>
          <a:xfrm>
            <a:off x="0" y="-324658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8E528D-2892-6A45-4C24-B8227F7A5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5" name="TextBox 2">
            <a:extLst>
              <a:ext uri="{FF2B5EF4-FFF2-40B4-BE49-F238E27FC236}">
                <a16:creationId xmlns:a16="http://schemas.microsoft.com/office/drawing/2014/main" id="{29587701-AF85-1F14-A092-A0912960C168}"/>
              </a:ext>
            </a:extLst>
          </p:cNvPr>
          <p:cNvSpPr txBox="1"/>
          <p:nvPr/>
        </p:nvSpPr>
        <p:spPr>
          <a:xfrm>
            <a:off x="371473" y="105173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DC72388-B144-F944-4425-0C3624835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6351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</a:rPr>
              <a:t>Insights Generation</a:t>
            </a:r>
          </a:p>
        </p:txBody>
      </p:sp>
    </p:spTree>
    <p:extLst>
      <p:ext uri="{BB962C8B-B14F-4D97-AF65-F5344CB8AC3E}">
        <p14:creationId xmlns:p14="http://schemas.microsoft.com/office/powerpoint/2010/main" val="2305185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E3D0-59FF-FC4F-3B45-5C9A6CFF2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64ACCE8-21A4-AFB9-53F0-3703BCFE91BD}"/>
              </a:ext>
            </a:extLst>
          </p:cNvPr>
          <p:cNvSpPr/>
          <p:nvPr/>
        </p:nvSpPr>
        <p:spPr>
          <a:xfrm>
            <a:off x="0" y="-162329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AA13DFD3-6C87-DF81-E279-293F02B5D29E}"/>
              </a:ext>
            </a:extLst>
          </p:cNvPr>
          <p:cNvSpPr txBox="1"/>
          <p:nvPr/>
        </p:nvSpPr>
        <p:spPr>
          <a:xfrm>
            <a:off x="335862" y="397854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74B9A8-E395-91E3-3ABA-42F6B7C96E87}"/>
              </a:ext>
            </a:extLst>
          </p:cNvPr>
          <p:cNvSpPr txBox="1"/>
          <p:nvPr/>
        </p:nvSpPr>
        <p:spPr>
          <a:xfrm>
            <a:off x="390524" y="900720"/>
            <a:ext cx="1129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 today’s digital music era, understanding listening patterns is crucial for both users and streaming platforms. This analysis focuses on Spotify Albums Data, providing insights into user engagement with albums over time.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7A861-D8E1-8337-FEB7-59E620496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037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5A4A5-F9DD-D8BE-D769-45C72052BB66}"/>
              </a:ext>
            </a:extLst>
          </p:cNvPr>
          <p:cNvSpPr txBox="1"/>
          <p:nvPr/>
        </p:nvSpPr>
        <p:spPr>
          <a:xfrm>
            <a:off x="335862" y="2186347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bg1"/>
                </a:solidFill>
              </a:rPr>
              <a:t>Total Albums Played Over Time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Track how album listening trends change over months and years.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bg1"/>
                </a:solidFill>
              </a:rPr>
              <a:t>Number of Albums Listened by Year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annual listening habits and volume (Find the Min and Max Albums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bg1"/>
                </a:solidFill>
              </a:rPr>
              <a:t>Albums Played on Weekday &amp; Weekend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bg1"/>
                </a:solidFill>
              </a:rPr>
              <a:t>Top 5 Albums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Identify the most played albums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bg1"/>
                </a:solidFill>
              </a:rPr>
              <a:t>Latest Year vs Previous Year Analysis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– Compare album consumption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E8B584F7-EEB2-BA73-D400-1486D9B44672}"/>
              </a:ext>
            </a:extLst>
          </p:cNvPr>
          <p:cNvSpPr txBox="1"/>
          <p:nvPr/>
        </p:nvSpPr>
        <p:spPr>
          <a:xfrm>
            <a:off x="390524" y="1803348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bg1"/>
                </a:solidFill>
                <a:latin typeface="Alegreya Sans SC" panose="00000500000000000000" pitchFamily="2" charset="0"/>
                <a:ea typeface="Segoe UI Black" panose="020B0A02040204020203" pitchFamily="34" charset="0"/>
              </a:rPr>
              <a:t>ALBUMS</a:t>
            </a:r>
          </a:p>
        </p:txBody>
      </p:sp>
    </p:spTree>
    <p:extLst>
      <p:ext uri="{BB962C8B-B14F-4D97-AF65-F5344CB8AC3E}">
        <p14:creationId xmlns:p14="http://schemas.microsoft.com/office/powerpoint/2010/main" val="116245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A4A6-7A52-3A84-3992-EB113CB8D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EC62E5-8313-7694-2298-C120694A0433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726590B-AB6C-E743-C89B-C59D3CA2E43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31A90F-39F4-DA25-CAC6-15D1B2C5A1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92AFB0-2314-59D2-23B4-CA4880059586}"/>
              </a:ext>
            </a:extLst>
          </p:cNvPr>
          <p:cNvSpPr txBox="1"/>
          <p:nvPr/>
        </p:nvSpPr>
        <p:spPr>
          <a:xfrm>
            <a:off x="390524" y="2283945"/>
            <a:ext cx="11296651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🎵 </a:t>
            </a:r>
            <a:r>
              <a:rPr lang="en-US" b="1" dirty="0">
                <a:solidFill>
                  <a:schemeClr val="bg1"/>
                </a:solidFill>
              </a:rPr>
              <a:t>Total Artists Played Over Time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Track how artist listening trends evolve across months and years.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📅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Number of Artists Listened by Year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artist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Artists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bg1"/>
                </a:solidFill>
              </a:rPr>
              <a:t>Artists Played on Weekday &amp; Weekend 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b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bg1"/>
                </a:solidFill>
              </a:rPr>
              <a:t>Top 5 Artists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the most played artists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bg1"/>
                </a:solidFill>
              </a:rPr>
              <a:t>Latest Year vs Previous Year Analysis</a:t>
            </a:r>
            <a:r>
              <a:rPr lang="en-US" dirty="0">
                <a:solidFill>
                  <a:schemeClr val="bg1"/>
                </a:solidFill>
              </a:rPr>
              <a:t> 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artist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5039711B-0987-257A-4C52-A7CC40B163C8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bg1"/>
                </a:solidFill>
                <a:latin typeface="Alegreya Sans SC" panose="00000500000000000000" pitchFamily="2" charset="0"/>
                <a:ea typeface="Segoe UI Black" panose="020B0A02040204020203" pitchFamily="34" charset="0"/>
              </a:rPr>
              <a:t>ARTISTS</a:t>
            </a:r>
          </a:p>
        </p:txBody>
      </p:sp>
    </p:spTree>
    <p:extLst>
      <p:ext uri="{BB962C8B-B14F-4D97-AF65-F5344CB8AC3E}">
        <p14:creationId xmlns:p14="http://schemas.microsoft.com/office/powerpoint/2010/main" val="1056997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32EE1-E81B-793D-C38E-F54123E9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AD6A66-F3FA-A786-8A1C-4A6C37742E57}"/>
              </a:ext>
            </a:extLst>
          </p:cNvPr>
          <p:cNvSpPr/>
          <p:nvPr/>
        </p:nvSpPr>
        <p:spPr>
          <a:xfrm>
            <a:off x="0" y="-60685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B2EAB466-28C5-38FE-5C67-4D05E908B75D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0EF60-9C0F-9929-3C62-A8120915D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547B9A-E7E5-0275-BC60-4235D4B41548}"/>
              </a:ext>
            </a:extLst>
          </p:cNvPr>
          <p:cNvSpPr txBox="1"/>
          <p:nvPr/>
        </p:nvSpPr>
        <p:spPr>
          <a:xfrm>
            <a:off x="390524" y="2283945"/>
            <a:ext cx="11296651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🎵 </a:t>
            </a:r>
            <a:r>
              <a:rPr lang="en-US" b="1" dirty="0"/>
              <a:t>Total Tracks Played Over Time</a:t>
            </a:r>
            <a:r>
              <a:rPr lang="en-US" dirty="0"/>
              <a:t> – Monitor how track listening trends change across months and years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📅 </a:t>
            </a:r>
            <a:r>
              <a:rPr lang="en-US" b="1" dirty="0">
                <a:solidFill>
                  <a:schemeClr val="bg1"/>
                </a:solidFill>
              </a:rPr>
              <a:t>Number of Tracks Listened by Year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annual listening habits and track diversity.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(Find the Min and Max Tracks in the view).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💥</a:t>
            </a:r>
            <a:r>
              <a:rPr lang="en-US" b="1" dirty="0">
                <a:solidFill>
                  <a:schemeClr val="bg1"/>
                </a:solidFill>
              </a:rPr>
              <a:t>Tracks Played on Weekday &amp; Weekend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Identify the Pattern of music listening on weekdays and weekends.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🏆 </a:t>
            </a:r>
            <a:r>
              <a:rPr lang="en-US" b="1" dirty="0">
                <a:solidFill>
                  <a:schemeClr val="bg1"/>
                </a:solidFill>
              </a:rPr>
              <a:t>Top 5 Tracks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Identify the most played tracks based on listening frequency.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📊 </a:t>
            </a:r>
            <a:r>
              <a:rPr lang="en-US" b="1" dirty="0">
                <a:solidFill>
                  <a:schemeClr val="bg1"/>
                </a:solidFill>
              </a:rPr>
              <a:t>Latest Year vs Previous Year Analysis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–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Compare track engagement between the latest and previous years, including: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LY (Latest Year) vs PY (Previous Year) Trends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YoY (Year-over-Year) Growth Analysis</a:t>
            </a: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0D9BE8EC-0FB9-AE95-F549-CAB72D14F317}"/>
              </a:ext>
            </a:extLst>
          </p:cNvPr>
          <p:cNvSpPr txBox="1"/>
          <p:nvPr/>
        </p:nvSpPr>
        <p:spPr>
          <a:xfrm>
            <a:off x="390524" y="1797251"/>
            <a:ext cx="200977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bg1"/>
                </a:solidFill>
                <a:latin typeface="Alegreya Sans SC" panose="00000500000000000000" pitchFamily="2" charset="0"/>
                <a:ea typeface="Segoe UI Black" panose="020B0A02040204020203" pitchFamily="34" charset="0"/>
              </a:rPr>
              <a:t>TRACKS</a:t>
            </a:r>
          </a:p>
        </p:txBody>
      </p:sp>
    </p:spTree>
    <p:extLst>
      <p:ext uri="{BB962C8B-B14F-4D97-AF65-F5344CB8AC3E}">
        <p14:creationId xmlns:p14="http://schemas.microsoft.com/office/powerpoint/2010/main" val="3204376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A04C3-4D19-7545-37F7-86ECF353D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BDE2BB-B67B-DE6F-32FF-BDBA6014619D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502534F-7DEC-AA9D-6A40-CAAF6C4559B6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9A57B-4494-4DFF-7CA5-8D1B61944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1008460"/>
            <a:ext cx="2931320" cy="2931320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541C8A4D-7A76-EA53-69B1-3F4B0EB2873D}"/>
              </a:ext>
            </a:extLst>
          </p:cNvPr>
          <p:cNvSpPr txBox="1"/>
          <p:nvPr/>
        </p:nvSpPr>
        <p:spPr>
          <a:xfrm>
            <a:off x="390523" y="1657245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bg1"/>
                </a:solidFill>
                <a:latin typeface="Alegreya Sans SC" panose="00000500000000000000" pitchFamily="2" charset="0"/>
                <a:ea typeface="Segoe UI Black" panose="020B0A02040204020203" pitchFamily="34" charset="0"/>
              </a:rPr>
              <a:t>LISTENING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534FE-C98B-6CBB-78A1-27817823FD7E}"/>
              </a:ext>
            </a:extLst>
          </p:cNvPr>
          <p:cNvSpPr txBox="1"/>
          <p:nvPr/>
        </p:nvSpPr>
        <p:spPr>
          <a:xfrm>
            <a:off x="390523" y="2285789"/>
            <a:ext cx="11430002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🕒 </a:t>
            </a:r>
            <a:r>
              <a:rPr lang="en-US" sz="2000" b="1" dirty="0">
                <a:solidFill>
                  <a:schemeClr val="bg1"/>
                </a:solidFill>
              </a:rPr>
              <a:t>Listening Hours Analysis</a:t>
            </a:r>
            <a:r>
              <a:rPr lang="en-US" sz="2000" dirty="0">
                <a:solidFill>
                  <a:schemeClr val="bg1"/>
                </a:solidFill>
              </a:rPr>
              <a:t> – Identify peak listening times using a </a:t>
            </a:r>
            <a:r>
              <a:rPr lang="en-US" sz="2000" b="1" dirty="0">
                <a:solidFill>
                  <a:schemeClr val="bg1"/>
                </a:solidFill>
              </a:rPr>
              <a:t>Heat Map</a:t>
            </a:r>
            <a:r>
              <a:rPr lang="en-US" sz="2000" dirty="0">
                <a:solidFill>
                  <a:schemeClr val="bg1"/>
                </a:solidFill>
              </a:rPr>
              <a:t> that visualizes patterns across hours and days with color intensity.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📊 </a:t>
            </a:r>
            <a:r>
              <a:rPr lang="en-US" sz="2000" b="1" dirty="0">
                <a:solidFill>
                  <a:schemeClr val="bg1"/>
                </a:solidFill>
              </a:rPr>
              <a:t>Average Listening Time (min) vs Track Frequency</a:t>
            </a:r>
            <a:r>
              <a:rPr lang="en-US" sz="2000" dirty="0">
                <a:solidFill>
                  <a:schemeClr val="bg1"/>
                </a:solidFill>
              </a:rPr>
              <a:t> – Use a </a:t>
            </a:r>
            <a:r>
              <a:rPr lang="en-US" sz="2000" b="1" dirty="0">
                <a:solidFill>
                  <a:schemeClr val="bg1"/>
                </a:solidFill>
              </a:rPr>
              <a:t>Scatter Plot with Quadrant Analysis</a:t>
            </a:r>
            <a:r>
              <a:rPr lang="en-US" sz="2000" dirty="0">
                <a:solidFill>
                  <a:schemeClr val="bg1"/>
                </a:solidFill>
              </a:rPr>
              <a:t> to categorize tracks based on: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Most engaging tracks 🎯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High Listening Time</a:t>
            </a:r>
            <a:r>
              <a:rPr lang="en-US" sz="2000" dirty="0">
                <a:solidFill>
                  <a:schemeClr val="bg1"/>
                </a:solidFill>
              </a:rPr>
              <a:t> – Niche but impactful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High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Short &amp; frequently played tracks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/>
                </a:solidFill>
              </a:rPr>
              <a:t>Low Frequency &amp; Low Listening Time</a:t>
            </a:r>
            <a:r>
              <a:rPr lang="en-US" sz="2000" dirty="0">
                <a:solidFill>
                  <a:schemeClr val="bg1"/>
                </a:solidFill>
              </a:rPr>
              <a:t> – Less popular tracks</a:t>
            </a:r>
          </a:p>
        </p:txBody>
      </p:sp>
    </p:spTree>
    <p:extLst>
      <p:ext uri="{BB962C8B-B14F-4D97-AF65-F5344CB8AC3E}">
        <p14:creationId xmlns:p14="http://schemas.microsoft.com/office/powerpoint/2010/main" val="182754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7218A-33E9-0459-314E-3E52BD6EE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C3B9BCB-5554-0A4B-8D14-3D2263B6F8F1}"/>
              </a:ext>
            </a:extLst>
          </p:cNvPr>
          <p:cNvSpPr/>
          <p:nvPr/>
        </p:nvSpPr>
        <p:spPr>
          <a:xfrm>
            <a:off x="0" y="0"/>
            <a:ext cx="12192000" cy="7182658"/>
          </a:xfrm>
          <a:prstGeom prst="rect">
            <a:avLst/>
          </a:prstGeom>
          <a:solidFill>
            <a:srgbClr val="033722">
              <a:alpha val="92941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9B2BC15-B978-EAA3-0559-633383F1876A}"/>
              </a:ext>
            </a:extLst>
          </p:cNvPr>
          <p:cNvSpPr txBox="1"/>
          <p:nvPr/>
        </p:nvSpPr>
        <p:spPr>
          <a:xfrm>
            <a:off x="371473" y="10287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chemeClr val="bg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26F6D1-9846-2C84-4906-EC6A642E6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340" y="-537680"/>
            <a:ext cx="2931320" cy="2037161"/>
          </a:xfrm>
          <a:prstGeom prst="rect">
            <a:avLst/>
          </a:prstGeom>
        </p:spPr>
      </p:pic>
      <p:sp>
        <p:nvSpPr>
          <p:cNvPr id="11" name="TextBox 2">
            <a:extLst>
              <a:ext uri="{FF2B5EF4-FFF2-40B4-BE49-F238E27FC236}">
                <a16:creationId xmlns:a16="http://schemas.microsoft.com/office/drawing/2014/main" id="{2E68FBD4-6FF5-44BB-2A13-4982BE268BEE}"/>
              </a:ext>
            </a:extLst>
          </p:cNvPr>
          <p:cNvSpPr txBox="1"/>
          <p:nvPr/>
        </p:nvSpPr>
        <p:spPr>
          <a:xfrm>
            <a:off x="390523" y="1562359"/>
            <a:ext cx="4343401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b="1" dirty="0">
                <a:solidFill>
                  <a:schemeClr val="bg1"/>
                </a:solidFill>
                <a:latin typeface="Alegreya Sans SC" panose="00000500000000000000" pitchFamily="2" charset="0"/>
                <a:ea typeface="Segoe UI Black" panose="020B0A02040204020203" pitchFamily="34" charset="0"/>
              </a:rPr>
              <a:t>DETAILS GRID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5BC68-4EB1-FC2F-A6E7-D99DD9EAD0AC}"/>
              </a:ext>
            </a:extLst>
          </p:cNvPr>
          <p:cNvSpPr txBox="1"/>
          <p:nvPr/>
        </p:nvSpPr>
        <p:spPr>
          <a:xfrm>
            <a:off x="390523" y="1971213"/>
            <a:ext cx="114300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this report, we aim to analyze Spotify data by creating an interactive and dynamic </a:t>
            </a:r>
            <a:r>
              <a:rPr lang="en-US" sz="2000" b="1" dirty="0">
                <a:solidFill>
                  <a:schemeClr val="bg1"/>
                </a:solidFill>
              </a:rPr>
              <a:t>Grid View</a:t>
            </a:r>
            <a:r>
              <a:rPr lang="en-US" sz="2000" dirty="0">
                <a:solidFill>
                  <a:schemeClr val="bg1"/>
                </a:solidFill>
              </a:rPr>
              <a:t>. The Grid will display key details such as </a:t>
            </a:r>
            <a:r>
              <a:rPr lang="en-US" sz="2000" b="1" dirty="0">
                <a:solidFill>
                  <a:schemeClr val="bg1"/>
                </a:solidFill>
              </a:rPr>
              <a:t>Album Name, Artist Name, Track Name,</a:t>
            </a:r>
            <a:r>
              <a:rPr lang="en-US" sz="2000" dirty="0">
                <a:solidFill>
                  <a:schemeClr val="bg1"/>
                </a:solidFill>
              </a:rPr>
              <a:t> and other relevant attributes.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rgbClr val="FFFF00"/>
                </a:solidFill>
              </a:rPr>
              <a:t>Key Requirements: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Grid View with Essential Fields: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present critical data points for an intuitive and structured view.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2. Drill Through Functionality: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Users should be able to drill through from the main reports to explore underlying data for detailed insights.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drilled-through data should be exportable to a CSV file based on user requirements.</a:t>
            </a:r>
          </a:p>
          <a:p>
            <a:r>
              <a:rPr lang="en-US" sz="20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3. Drill Down, Drill Up, and Hierarchy: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The Grid should support hierarchical navigation, allowing users to drill down and up for in-depth data exploration.</a:t>
            </a:r>
          </a:p>
        </p:txBody>
      </p:sp>
    </p:spTree>
    <p:extLst>
      <p:ext uri="{BB962C8B-B14F-4D97-AF65-F5344CB8AC3E}">
        <p14:creationId xmlns:p14="http://schemas.microsoft.com/office/powerpoint/2010/main" val="34985288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1217</TotalTime>
  <Words>669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Alegreya Sans SC</vt:lpstr>
      <vt:lpstr>Arial</vt:lpstr>
      <vt:lpstr>Arial Rounded MT Bold</vt:lpstr>
      <vt:lpstr>Century Gothic</vt:lpstr>
      <vt:lpstr>Wingdings</vt:lpstr>
      <vt:lpstr>Mesh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Hp</cp:lastModifiedBy>
  <cp:revision>25</cp:revision>
  <dcterms:created xsi:type="dcterms:W3CDTF">2025-02-24T07:50:09Z</dcterms:created>
  <dcterms:modified xsi:type="dcterms:W3CDTF">2025-07-24T12:14:22Z</dcterms:modified>
</cp:coreProperties>
</file>