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E9A25-1765-D831-F92E-B916555E69AD}" v="71" dt="2022-08-13T10:16:44.120"/>
    <p1510:client id="{5D202E6D-07E1-CB5D-7ECC-AB7847D52489}" v="72" dt="2022-08-13T10:25:45.864"/>
    <p1510:client id="{AF248EBB-E1E4-670A-84CF-7202787CF440}" v="24" dt="2022-08-13T10:36:29.941"/>
    <p1510:client id="{C8794FDF-21B2-412C-464C-815A034AFC30}" v="1" dt="2022-08-13T10:40:05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22E-1402-F4EE-894F-FA7A8946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Agile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FC025AC-60AF-C2D0-024F-D47B4F8D30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9661"/>
            <a:ext cx="5181600" cy="4123267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023B31-77CF-C569-892D-7817610D5F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8473498"/>
              </p:ext>
            </p:extLst>
          </p:nvPr>
        </p:nvGraphicFramePr>
        <p:xfrm>
          <a:off x="6857999" y="501315"/>
          <a:ext cx="4341877" cy="5902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236">
                  <a:extLst>
                    <a:ext uri="{9D8B030D-6E8A-4147-A177-3AD203B41FA5}">
                      <a16:colId xmlns:a16="http://schemas.microsoft.com/office/drawing/2014/main" val="2630727536"/>
                    </a:ext>
                  </a:extLst>
                </a:gridCol>
                <a:gridCol w="3489641">
                  <a:extLst>
                    <a:ext uri="{9D8B030D-6E8A-4147-A177-3AD203B41FA5}">
                      <a16:colId xmlns:a16="http://schemas.microsoft.com/office/drawing/2014/main" val="3002212255"/>
                    </a:ext>
                  </a:extLst>
                </a:gridCol>
              </a:tblGrid>
              <a:tr h="1076085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 dirty="0">
                          <a:effectLst/>
                        </a:rPr>
                        <a:t>Plan</a:t>
                      </a: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Create a basic game plan than business needs addressed with room to change and improve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726433450"/>
                  </a:ext>
                </a:extLst>
              </a:tr>
              <a:tr h="739808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 dirty="0">
                          <a:effectLst/>
                        </a:rPr>
                        <a:t>Design</a:t>
                      </a:r>
                    </a:p>
                    <a:p>
                      <a:pPr algn="r">
                        <a:spcBef>
                          <a:spcPts val="100"/>
                        </a:spcBef>
                      </a:pP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Create a basic outline of the product that the stakeholder agrees upon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26107583"/>
                  </a:ext>
                </a:extLst>
              </a:tr>
              <a:tr h="739808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 dirty="0">
                          <a:effectLst/>
                        </a:rPr>
                        <a:t>Develop</a:t>
                      </a:r>
                      <a:endParaRPr lang="en-US" dirty="0">
                        <a:effectLst/>
                      </a:endParaRPr>
                    </a:p>
                    <a:p>
                      <a:pPr algn="r">
                        <a:spcBef>
                          <a:spcPts val="100"/>
                        </a:spcBef>
                      </a:pP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Create a workable product that can be tested and showed to stakeholder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02127443"/>
                  </a:ext>
                </a:extLst>
              </a:tr>
              <a:tr h="493205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 dirty="0">
                          <a:effectLst/>
                        </a:rPr>
                        <a:t>Test</a:t>
                      </a: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Test workable software for bugs and quality inspection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00698130"/>
                  </a:ext>
                </a:extLst>
              </a:tr>
              <a:tr h="493205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 dirty="0">
                          <a:effectLst/>
                        </a:rPr>
                        <a:t>Deploy</a:t>
                      </a:r>
                      <a:endParaRPr lang="en-US" dirty="0">
                        <a:effectLst/>
                      </a:endParaRPr>
                    </a:p>
                    <a:p>
                      <a:pPr algn="r">
                        <a:spcBef>
                          <a:spcPts val="100"/>
                        </a:spcBef>
                      </a:pP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Show off workable software to customers / stakeholders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2328657"/>
                  </a:ext>
                </a:extLst>
              </a:tr>
              <a:tr h="986411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 dirty="0">
                          <a:effectLst/>
                        </a:rPr>
                        <a:t>Review</a:t>
                      </a: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Gather input on current iteration of product. Improve where customer wants improvement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61118352"/>
                  </a:ext>
                </a:extLst>
              </a:tr>
              <a:tr h="493205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 dirty="0">
                          <a:effectLst/>
                        </a:rPr>
                        <a:t>Repeat</a:t>
                      </a: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Repeat steps until product is ready to officially launch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43559057"/>
                  </a:ext>
                </a:extLst>
              </a:tr>
              <a:tr h="493205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 dirty="0">
                          <a:effectLst/>
                        </a:rPr>
                        <a:t>Launch</a:t>
                      </a: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Product is officially released. Congratulations!!!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260353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73CBF3-88A8-2577-6481-448A4CBF8B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39DA-97CD-103C-8A0F-C6F3554C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Waterfall</a:t>
            </a:r>
            <a:endParaRPr lang="en-US" dirty="0">
              <a:ea typeface="Calibri Light" panose="020F0302020204030204"/>
              <a:cs typeface="Calibri Ligh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35FBEE-1566-61E8-D1C2-011AD6C4C3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7095626"/>
              </p:ext>
            </p:extLst>
          </p:nvPr>
        </p:nvGraphicFramePr>
        <p:xfrm>
          <a:off x="6172200" y="1825625"/>
          <a:ext cx="5181599" cy="4361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0852">
                  <a:extLst>
                    <a:ext uri="{9D8B030D-6E8A-4147-A177-3AD203B41FA5}">
                      <a16:colId xmlns:a16="http://schemas.microsoft.com/office/drawing/2014/main" val="4014772089"/>
                    </a:ext>
                  </a:extLst>
                </a:gridCol>
                <a:gridCol w="3700747">
                  <a:extLst>
                    <a:ext uri="{9D8B030D-6E8A-4147-A177-3AD203B41FA5}">
                      <a16:colId xmlns:a16="http://schemas.microsoft.com/office/drawing/2014/main" val="2282654349"/>
                    </a:ext>
                  </a:extLst>
                </a:gridCol>
              </a:tblGrid>
              <a:tr h="1090361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>
                          <a:effectLst/>
                        </a:rPr>
                        <a:t>Requirements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Define customer/ stakeholders needs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8327234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>
                          <a:effectLst/>
                        </a:rPr>
                        <a:t>Design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Create basic layout of the product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77670484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>
                          <a:effectLst/>
                        </a:rPr>
                        <a:t>Implementation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Develop the product/ software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09045308"/>
                  </a:ext>
                </a:extLst>
              </a:tr>
              <a:tr h="1090361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>
                          <a:effectLst/>
                        </a:rPr>
                        <a:t>Verification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Make sure product is good enough for release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85677961"/>
                  </a:ext>
                </a:extLst>
              </a:tr>
              <a:tr h="1090361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</a:pPr>
                      <a:r>
                        <a:rPr lang="en-US" sz="1300">
                          <a:effectLst/>
                        </a:rPr>
                        <a:t>Maintenance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Inspect quality of product and fix any bugs.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9638752"/>
                  </a:ext>
                </a:extLst>
              </a:tr>
            </a:tbl>
          </a:graphicData>
        </a:graphic>
      </p:graphicFrame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F6A296A0-C820-A011-8FF2-274A394EC9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302" y="1870317"/>
            <a:ext cx="5651223" cy="43061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0C034-E792-DD49-2311-B9821A764A4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AC8B-6666-77CD-7C22-2B5A678E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Waterfall Vs Agile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4E2E2-3366-1D8C-055F-A56E38232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Waterfall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F5C52-F379-BED0-776B-23E70F044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Workflow is in one direction like a waterfall. Can not go back to change or fix anything in previous steps. Useful in small projects 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   without a lot of dependencies.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 Not as collaborative with other team members or customer.   Usually has specialist/ not much room/time from individual  improvement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7A432-FAF0-1EA5-29FC-89716FD9C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Agile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CB539-727F-5DB7-CDE9-B05CC65998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Plan out basic requirements. Lots of room for change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Customer is part of most processes right until the end.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Requirements can change based on customer’s needs which brings more value to the product.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Each iteration or sprint for the product produces working software if possible.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Process repeats until no longer necessary. Redesign is easier without scrapping old work.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92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F35D355-2188-13AD-4C7D-554862E0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9" y="547320"/>
            <a:ext cx="11721546" cy="61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4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F489F-A310-1306-65AB-55540A43C5DB}"/>
              </a:ext>
            </a:extLst>
          </p:cNvPr>
          <p:cNvSpPr txBox="1"/>
          <p:nvPr/>
        </p:nvSpPr>
        <p:spPr>
          <a:xfrm>
            <a:off x="872648" y="1321496"/>
            <a:ext cx="1055108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Citations</a:t>
            </a:r>
          </a:p>
          <a:p>
            <a:r>
              <a:rPr lang="en-US" dirty="0"/>
              <a:t>Waterfall graphic sourced from Monday.com </a:t>
            </a:r>
            <a:endParaRPr lang="en-US" dirty="0">
              <a:cs typeface="Calibri"/>
            </a:endParaRPr>
          </a:p>
          <a:p>
            <a:r>
              <a:rPr lang="en-US" dirty="0"/>
              <a:t>Agile graphic sourced from istock.com</a:t>
            </a:r>
            <a:endParaRPr lang="en-US" dirty="0">
              <a:cs typeface="Calibri"/>
            </a:endParaRPr>
          </a:p>
          <a:p>
            <a:r>
              <a:rPr lang="en-US" dirty="0"/>
              <a:t>I do not own rights to images and they are used for educational purposes only.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/>
              <a:t>Information pertaining to Agile or Waterfall methodologies are sourced from SNHU learning materials. </a:t>
            </a:r>
            <a:endParaRPr lang="en-US" dirty="0">
              <a:cs typeface="Calibri"/>
            </a:endParaRPr>
          </a:p>
          <a:p>
            <a:r>
              <a:rPr lang="en-US" dirty="0"/>
              <a:t>There are no direct quotes from sources but may be similarities.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Agile</vt:lpstr>
      <vt:lpstr>Waterfall</vt:lpstr>
      <vt:lpstr>Waterfall Vs Agile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</cp:revision>
  <dcterms:created xsi:type="dcterms:W3CDTF">2022-08-13T10:08:19Z</dcterms:created>
  <dcterms:modified xsi:type="dcterms:W3CDTF">2022-08-13T10:40:16Z</dcterms:modified>
</cp:coreProperties>
</file>