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5" r:id="rId1"/>
  </p:sldMasterIdLst>
  <p:notesMasterIdLst>
    <p:notesMasterId r:id="rId26"/>
  </p:notesMasterIdLst>
  <p:handoutMasterIdLst>
    <p:handoutMasterId r:id="rId27"/>
  </p:handoutMasterIdLst>
  <p:sldIdLst>
    <p:sldId id="260" r:id="rId2"/>
    <p:sldId id="291" r:id="rId3"/>
    <p:sldId id="293" r:id="rId4"/>
    <p:sldId id="294" r:id="rId5"/>
    <p:sldId id="295" r:id="rId6"/>
    <p:sldId id="298" r:id="rId7"/>
    <p:sldId id="296" r:id="rId8"/>
    <p:sldId id="297" r:id="rId9"/>
    <p:sldId id="301" r:id="rId10"/>
    <p:sldId id="299" r:id="rId11"/>
    <p:sldId id="300" r:id="rId12"/>
    <p:sldId id="302" r:id="rId13"/>
    <p:sldId id="303" r:id="rId14"/>
    <p:sldId id="304" r:id="rId15"/>
    <p:sldId id="305" r:id="rId16"/>
    <p:sldId id="306" r:id="rId17"/>
    <p:sldId id="307" r:id="rId18"/>
    <p:sldId id="308" r:id="rId19"/>
    <p:sldId id="309" r:id="rId20"/>
    <p:sldId id="310" r:id="rId21"/>
    <p:sldId id="312" r:id="rId22"/>
    <p:sldId id="311" r:id="rId23"/>
    <p:sldId id="313" r:id="rId24"/>
    <p:sldId id="314"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513" autoAdjust="0"/>
    <p:restoredTop sz="94364" autoAdjust="0"/>
  </p:normalViewPr>
  <p:slideViewPr>
    <p:cSldViewPr snapToGrid="0">
      <p:cViewPr varScale="1">
        <p:scale>
          <a:sx n="159" d="100"/>
          <a:sy n="159" d="100"/>
        </p:scale>
        <p:origin x="2322" y="138"/>
      </p:cViewPr>
      <p:guideLst>
        <p:guide orient="horz" pos="2160"/>
        <p:guide pos="288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58" d="100"/>
          <a:sy n="58" d="100"/>
        </p:scale>
        <p:origin x="2808"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9BF388E-B209-4189-AC4C-E62210A861A1}" type="datetimeFigureOut">
              <a:rPr lang="en-US" smtClean="0"/>
              <a:pPr/>
              <a:t>4/8/2025</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IN"/>
              <a:t>v1.0</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8E999F0-ECA0-4CD1-92F6-D20BDCEEDA8C}" type="slidenum">
              <a:rPr lang="en-IN" smtClean="0"/>
              <a:pPr/>
              <a:t>‹#›</a:t>
            </a:fld>
            <a:endParaRPr lang="en-IN"/>
          </a:p>
        </p:txBody>
      </p:sp>
    </p:spTree>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3EE1F4-F26E-4707-8020-842D2FFCB5F6}" type="datetimeFigureOut">
              <a:rPr lang="en-IN" smtClean="0"/>
              <a:pPr/>
              <a:t>08-04-2025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4743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IN"/>
              <a:t>v1.0</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FB0B8A-B651-4CB2-8667-94B028992942}" type="slidenum">
              <a:rPr lang="en-IN" smtClean="0"/>
              <a:pPr/>
              <a:t>‹#›</a:t>
            </a:fld>
            <a:endParaRPr lang="en-IN"/>
          </a:p>
        </p:txBody>
      </p:sp>
    </p:spTree>
    <p:extLst>
      <p:ext uri="{BB962C8B-B14F-4D97-AF65-F5344CB8AC3E}">
        <p14:creationId xmlns:p14="http://schemas.microsoft.com/office/powerpoint/2010/main" val="324461807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5FB0B8A-B651-4CB2-8667-94B028992942}" type="slidenum">
              <a:rPr lang="en-IN" smtClean="0"/>
              <a:pPr/>
              <a:t>1</a:t>
            </a:fld>
            <a:endParaRPr lang="en-IN"/>
          </a:p>
        </p:txBody>
      </p:sp>
      <p:sp>
        <p:nvSpPr>
          <p:cNvPr id="5" name="Footer Placeholder 4"/>
          <p:cNvSpPr>
            <a:spLocks noGrp="1"/>
          </p:cNvSpPr>
          <p:nvPr>
            <p:ph type="ftr" sz="quarter" idx="11"/>
          </p:nvPr>
        </p:nvSpPr>
        <p:spPr/>
        <p:txBody>
          <a:bodyPr/>
          <a:lstStyle/>
          <a:p>
            <a:r>
              <a:rPr lang="en-IN"/>
              <a:t>v1.0</a:t>
            </a:r>
          </a:p>
        </p:txBody>
      </p:sp>
    </p:spTree>
    <p:extLst>
      <p:ext uri="{BB962C8B-B14F-4D97-AF65-F5344CB8AC3E}">
        <p14:creationId xmlns:p14="http://schemas.microsoft.com/office/powerpoint/2010/main" val="33536809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ba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5583235"/>
            <a:ext cx="9128125" cy="1289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Rectangle 18"/>
          <p:cNvSpPr>
            <a:spLocks noChangeArrowheads="1"/>
          </p:cNvSpPr>
          <p:nvPr/>
        </p:nvSpPr>
        <p:spPr bwMode="auto">
          <a:xfrm>
            <a:off x="0" y="0"/>
            <a:ext cx="9144000" cy="1752600"/>
          </a:xfrm>
          <a:prstGeom prst="rect">
            <a:avLst/>
          </a:prstGeom>
          <a:solidFill>
            <a:srgbClr val="335295"/>
          </a:solidFill>
          <a:ln w="9525">
            <a:noFill/>
            <a:miter lim="800000"/>
            <a:headEnd/>
            <a:tailEnd/>
          </a:ln>
        </p:spPr>
        <p:txBody>
          <a:bodyPr wrap="none" anchor="ctr"/>
          <a:lstStyle/>
          <a:p>
            <a:pPr>
              <a:defRPr/>
            </a:pPr>
            <a:endParaRPr lang="en-US" sz="1800">
              <a:latin typeface="Arial" charset="0"/>
              <a:cs typeface="+mn-cs"/>
            </a:endParaRPr>
          </a:p>
        </p:txBody>
      </p:sp>
      <p:sp>
        <p:nvSpPr>
          <p:cNvPr id="5122" name="Rectangle 2"/>
          <p:cNvSpPr>
            <a:spLocks noGrp="1" noChangeArrowheads="1"/>
          </p:cNvSpPr>
          <p:nvPr>
            <p:ph type="ctrTitle"/>
          </p:nvPr>
        </p:nvSpPr>
        <p:spPr>
          <a:xfrm>
            <a:off x="685800" y="2286000"/>
            <a:ext cx="7772400" cy="1143000"/>
          </a:xfrm>
        </p:spPr>
        <p:txBody>
          <a:bodyPr/>
          <a:lstStyle>
            <a:lvl1pPr>
              <a:defRPr>
                <a:solidFill>
                  <a:srgbClr val="1B57B5"/>
                </a:solidFill>
                <a:latin typeface="Arial" panose="020B0604020202020204" pitchFamily="34" charset="0"/>
                <a:cs typeface="Arial" panose="020B0604020202020204" pitchFamily="34" charset="0"/>
              </a:defRPr>
            </a:lvl1pPr>
          </a:lstStyle>
          <a:p>
            <a:r>
              <a:rPr lang="en-US"/>
              <a:t>Click to edit Master title style</a:t>
            </a:r>
          </a:p>
        </p:txBody>
      </p:sp>
      <p:sp>
        <p:nvSpPr>
          <p:cNvPr id="5123" name="Rectangle 3"/>
          <p:cNvSpPr>
            <a:spLocks noGrp="1" noChangeArrowheads="1"/>
          </p:cNvSpPr>
          <p:nvPr>
            <p:ph type="subTitle" idx="1"/>
          </p:nvPr>
        </p:nvSpPr>
        <p:spPr>
          <a:xfrm>
            <a:off x="1371600" y="3810000"/>
            <a:ext cx="6400800" cy="1752600"/>
          </a:xfrm>
        </p:spPr>
        <p:txBody>
          <a:bodyPr/>
          <a:lstStyle>
            <a:lvl1pPr marL="0" indent="0" algn="ctr">
              <a:buFontTx/>
              <a:buNone/>
              <a:defRPr>
                <a:solidFill>
                  <a:schemeClr val="bg2"/>
                </a:solidFill>
                <a:latin typeface="Arial" panose="020B0604020202020204" pitchFamily="34" charset="0"/>
                <a:cs typeface="Arial" panose="020B0604020202020204" pitchFamily="34" charset="0"/>
              </a:defRPr>
            </a:lvl1pPr>
          </a:lstStyle>
          <a:p>
            <a:r>
              <a:rPr lang="en-US"/>
              <a:t>Click to edit Master subtitle style</a:t>
            </a:r>
          </a:p>
        </p:txBody>
      </p:sp>
    </p:spTree>
    <p:extLst>
      <p:ext uri="{BB962C8B-B14F-4D97-AF65-F5344CB8AC3E}">
        <p14:creationId xmlns:p14="http://schemas.microsoft.com/office/powerpoint/2010/main" val="911275239"/>
      </p:ext>
    </p:extLst>
  </p:cSld>
  <p:clrMapOvr>
    <a:masterClrMapping/>
  </p:clrMapOvr>
  <p:transition>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p:nvCxnSpPr>
        <p:spPr>
          <a:xfrm>
            <a:off x="457200" y="1066800"/>
            <a:ext cx="82296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457200" y="274638"/>
            <a:ext cx="8229600" cy="792162"/>
          </a:xfrm>
        </p:spPr>
        <p:txBody>
          <a:bodyPr/>
          <a:lstStyle>
            <a:lvl1pPr>
              <a:defRPr sz="3200">
                <a:latin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idx="1"/>
          </p:nvPr>
        </p:nvSpPr>
        <p:spPr>
          <a:xfrm>
            <a:off x="457200" y="1219202"/>
            <a:ext cx="8229600" cy="4906963"/>
          </a:xfrm>
        </p:spPr>
        <p:txBody>
          <a:bodyPr/>
          <a:lstStyle>
            <a:lvl1pPr>
              <a:defRPr sz="2400">
                <a:latin typeface="Arial" panose="020B0604020202020204" pitchFamily="34" charset="0"/>
                <a:cs typeface="Arial" panose="020B0604020202020204" pitchFamily="34" charset="0"/>
              </a:defRPr>
            </a:lvl1pPr>
            <a:lvl2pPr>
              <a:defRPr sz="2000">
                <a:latin typeface="Arial" panose="020B0604020202020204" pitchFamily="34" charset="0"/>
                <a:cs typeface="Arial" panose="020B0604020202020204" pitchFamily="34" charset="0"/>
              </a:defRPr>
            </a:lvl2pPr>
            <a:lvl3pPr>
              <a:defRPr sz="18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Box 4"/>
          <p:cNvSpPr txBox="1"/>
          <p:nvPr/>
        </p:nvSpPr>
        <p:spPr>
          <a:xfrm>
            <a:off x="3800520" y="6291590"/>
            <a:ext cx="466794" cy="253916"/>
          </a:xfrm>
          <a:prstGeom prst="rect">
            <a:avLst/>
          </a:prstGeom>
          <a:noFill/>
        </p:spPr>
        <p:txBody>
          <a:bodyPr wrap="none" rtlCol="0">
            <a:spAutoFit/>
          </a:bodyPr>
          <a:lstStyle/>
          <a:p>
            <a:r>
              <a:rPr lang="en-US" sz="1050" i="1" baseline="0" dirty="0"/>
              <a:t>v 1.2</a:t>
            </a:r>
            <a:endParaRPr lang="en-US" sz="1050" i="1" dirty="0"/>
          </a:p>
        </p:txBody>
      </p:sp>
    </p:spTree>
    <p:extLst>
      <p:ext uri="{BB962C8B-B14F-4D97-AF65-F5344CB8AC3E}">
        <p14:creationId xmlns:p14="http://schemas.microsoft.com/office/powerpoint/2010/main" val="1790230228"/>
      </p:ext>
    </p:extLst>
  </p:cSld>
  <p:clrMapOvr>
    <a:overrideClrMapping bg1="lt1" tx1="dk1" bg2="lt2" tx2="dk2" accent1="accent1" accent2="accent2" accent3="accent3" accent4="accent4" accent5="accent5" accent6="accent6" hlink="hlink" folHlink="folHlink"/>
  </p:clrMapOvr>
  <p:transition>
    <p:wipe dir="d"/>
  </p:transition>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21" descr="ban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 y="5568727"/>
            <a:ext cx="9142413" cy="1289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2" name="Rectangle 3"/>
          <p:cNvSpPr>
            <a:spLocks noGrp="1" noChangeArrowheads="1"/>
          </p:cNvSpPr>
          <p:nvPr>
            <p:ph type="body" idx="1"/>
          </p:nvPr>
        </p:nvSpPr>
        <p:spPr bwMode="auto">
          <a:xfrm>
            <a:off x="457200" y="1447800"/>
            <a:ext cx="8229600" cy="467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 name="Oval 4"/>
          <p:cNvSpPr>
            <a:spLocks noChangeArrowheads="1"/>
          </p:cNvSpPr>
          <p:nvPr/>
        </p:nvSpPr>
        <p:spPr bwMode="auto">
          <a:xfrm>
            <a:off x="0" y="6213364"/>
            <a:ext cx="685800" cy="304800"/>
          </a:xfrm>
          <a:prstGeom prst="ellipse">
            <a:avLst/>
          </a:prstGeom>
          <a:solidFill>
            <a:schemeClr val="bg1"/>
          </a:solidFill>
          <a:ln w="25400" algn="ctr">
            <a:solidFill>
              <a:schemeClr val="bg1"/>
            </a:solidFill>
            <a:round/>
            <a:headEnd/>
            <a:tailEnd/>
          </a:ln>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fld id="{68F38F93-EFB2-4D8E-B34E-D4180BE42A95}" type="slidenum">
              <a:rPr lang="en-US" altLang="en-US" sz="1600" b="1">
                <a:solidFill>
                  <a:schemeClr val="accent2"/>
                </a:solidFill>
                <a:latin typeface="Calibri" panose="020F0502020204030204" pitchFamily="34" charset="0"/>
              </a:rPr>
              <a:pPr algn="ctr"/>
              <a:t>‹#›</a:t>
            </a:fld>
            <a:endParaRPr lang="en-US" altLang="en-US" sz="1800" b="1" dirty="0">
              <a:solidFill>
                <a:schemeClr val="accent2"/>
              </a:solidFill>
              <a:latin typeface="Calibri" panose="020F0502020204030204" pitchFamily="34" charset="0"/>
            </a:endParaRPr>
          </a:p>
        </p:txBody>
      </p:sp>
    </p:spTree>
    <p:extLst>
      <p:ext uri="{BB962C8B-B14F-4D97-AF65-F5344CB8AC3E}">
        <p14:creationId xmlns:p14="http://schemas.microsoft.com/office/powerpoint/2010/main" val="2791902534"/>
      </p:ext>
    </p:extLst>
  </p:cSld>
  <p:clrMap bg1="lt1" tx1="dk1" bg2="lt2" tx2="dk2" accent1="accent1" accent2="accent2" accent3="accent3" accent4="accent4" accent5="accent5" accent6="accent6" hlink="hlink" folHlink="folHlink"/>
  <p:sldLayoutIdLst>
    <p:sldLayoutId id="2147483666" r:id="rId1"/>
    <p:sldLayoutId id="2147483667" r:id="rId2"/>
  </p:sldLayoutIdLst>
  <p:transition>
    <p:wipe dir="d"/>
  </p:transition>
  <p:hf hdr="0" dt="0"/>
  <p:txStyles>
    <p:titleStyle>
      <a:lvl1pPr algn="ctr" rtl="0" eaLnBrk="1" fontAlgn="base" hangingPunct="1">
        <a:spcBef>
          <a:spcPct val="0"/>
        </a:spcBef>
        <a:spcAft>
          <a:spcPct val="0"/>
        </a:spcAft>
        <a:defRPr sz="3200">
          <a:solidFill>
            <a:srgbClr val="1B57B5"/>
          </a:solidFill>
          <a:latin typeface="Arial" panose="020B0604020202020204" pitchFamily="34" charset="0"/>
          <a:ea typeface="+mj-ea"/>
          <a:cs typeface="Arial" panose="020B0604020202020204" pitchFamily="34" charset="0"/>
        </a:defRPr>
      </a:lvl1pPr>
      <a:lvl2pPr algn="ctr" rtl="0" eaLnBrk="1" fontAlgn="base" hangingPunct="1">
        <a:spcBef>
          <a:spcPct val="0"/>
        </a:spcBef>
        <a:spcAft>
          <a:spcPct val="0"/>
        </a:spcAft>
        <a:defRPr sz="3200">
          <a:solidFill>
            <a:srgbClr val="1B57B5"/>
          </a:solidFill>
          <a:latin typeface="Tahoma" pitchFamily="34" charset="0"/>
          <a:cs typeface="Tahoma" pitchFamily="34" charset="0"/>
        </a:defRPr>
      </a:lvl2pPr>
      <a:lvl3pPr algn="ctr" rtl="0" eaLnBrk="1" fontAlgn="base" hangingPunct="1">
        <a:spcBef>
          <a:spcPct val="0"/>
        </a:spcBef>
        <a:spcAft>
          <a:spcPct val="0"/>
        </a:spcAft>
        <a:defRPr sz="3200">
          <a:solidFill>
            <a:srgbClr val="1B57B5"/>
          </a:solidFill>
          <a:latin typeface="Tahoma" pitchFamily="34" charset="0"/>
          <a:cs typeface="Tahoma" pitchFamily="34" charset="0"/>
        </a:defRPr>
      </a:lvl3pPr>
      <a:lvl4pPr algn="ctr" rtl="0" eaLnBrk="1" fontAlgn="base" hangingPunct="1">
        <a:spcBef>
          <a:spcPct val="0"/>
        </a:spcBef>
        <a:spcAft>
          <a:spcPct val="0"/>
        </a:spcAft>
        <a:defRPr sz="3200">
          <a:solidFill>
            <a:srgbClr val="1B57B5"/>
          </a:solidFill>
          <a:latin typeface="Tahoma" pitchFamily="34" charset="0"/>
          <a:cs typeface="Tahoma" pitchFamily="34" charset="0"/>
        </a:defRPr>
      </a:lvl4pPr>
      <a:lvl5pPr algn="ctr" rtl="0" eaLnBrk="1" fontAlgn="base" hangingPunct="1">
        <a:spcBef>
          <a:spcPct val="0"/>
        </a:spcBef>
        <a:spcAft>
          <a:spcPct val="0"/>
        </a:spcAft>
        <a:defRPr sz="3200">
          <a:solidFill>
            <a:srgbClr val="1B57B5"/>
          </a:solidFill>
          <a:latin typeface="Tahoma" pitchFamily="34" charset="0"/>
          <a:cs typeface="Tahoma" pitchFamily="34" charset="0"/>
        </a:defRPr>
      </a:lvl5pPr>
      <a:lvl6pPr marL="457200" algn="ctr" rtl="0" eaLnBrk="1" fontAlgn="base" hangingPunct="1">
        <a:spcBef>
          <a:spcPct val="0"/>
        </a:spcBef>
        <a:spcAft>
          <a:spcPct val="0"/>
        </a:spcAft>
        <a:defRPr sz="4000">
          <a:solidFill>
            <a:schemeClr val="tx2"/>
          </a:solidFill>
          <a:latin typeface="Comic Sans MS" pitchFamily="66" charset="0"/>
        </a:defRPr>
      </a:lvl6pPr>
      <a:lvl7pPr marL="914400" algn="ctr" rtl="0" eaLnBrk="1" fontAlgn="base" hangingPunct="1">
        <a:spcBef>
          <a:spcPct val="0"/>
        </a:spcBef>
        <a:spcAft>
          <a:spcPct val="0"/>
        </a:spcAft>
        <a:defRPr sz="4000">
          <a:solidFill>
            <a:schemeClr val="tx2"/>
          </a:solidFill>
          <a:latin typeface="Comic Sans MS" pitchFamily="66" charset="0"/>
        </a:defRPr>
      </a:lvl7pPr>
      <a:lvl8pPr marL="1371600" algn="ctr" rtl="0" eaLnBrk="1" fontAlgn="base" hangingPunct="1">
        <a:spcBef>
          <a:spcPct val="0"/>
        </a:spcBef>
        <a:spcAft>
          <a:spcPct val="0"/>
        </a:spcAft>
        <a:defRPr sz="4000">
          <a:solidFill>
            <a:schemeClr val="tx2"/>
          </a:solidFill>
          <a:latin typeface="Comic Sans MS" pitchFamily="66" charset="0"/>
        </a:defRPr>
      </a:lvl8pPr>
      <a:lvl9pPr marL="1828800" algn="ctr" rtl="0" eaLnBrk="1" fontAlgn="base" hangingPunct="1">
        <a:spcBef>
          <a:spcPct val="0"/>
        </a:spcBef>
        <a:spcAft>
          <a:spcPct val="0"/>
        </a:spcAft>
        <a:defRPr sz="4000">
          <a:solidFill>
            <a:schemeClr val="tx2"/>
          </a:solidFill>
          <a:latin typeface="Comic Sans MS" pitchFamily="66" charset="0"/>
        </a:defRPr>
      </a:lvl9pPr>
    </p:titleStyle>
    <p:bodyStyle>
      <a:lvl1pPr marL="342900" indent="-342900" algn="l" rtl="0" eaLnBrk="1" fontAlgn="base" hangingPunct="1">
        <a:spcBef>
          <a:spcPct val="20000"/>
        </a:spcBef>
        <a:spcAft>
          <a:spcPct val="0"/>
        </a:spcAft>
        <a:buChar char="•"/>
        <a:defRPr sz="2800">
          <a:solidFill>
            <a:srgbClr val="0000FF"/>
          </a:solidFill>
          <a:latin typeface="Arial" panose="020B0604020202020204" pitchFamily="34" charset="0"/>
          <a:ea typeface="+mn-ea"/>
          <a:cs typeface="Arial" panose="020B0604020202020204" pitchFamily="34" charset="0"/>
        </a:defRPr>
      </a:lvl1pPr>
      <a:lvl2pPr marL="742950" indent="-285750" algn="l" rtl="0" eaLnBrk="1" fontAlgn="base" hangingPunct="1">
        <a:spcBef>
          <a:spcPct val="20000"/>
        </a:spcBef>
        <a:spcAft>
          <a:spcPct val="0"/>
        </a:spcAft>
        <a:buChar char="–"/>
        <a:defRPr sz="2400">
          <a:solidFill>
            <a:schemeClr val="tx1"/>
          </a:solidFill>
          <a:latin typeface="Arial" panose="020B0604020202020204" pitchFamily="34" charset="0"/>
          <a:cs typeface="Arial" panose="020B0604020202020204" pitchFamily="34" charset="0"/>
        </a:defRPr>
      </a:lvl2pPr>
      <a:lvl3pPr marL="1143000" indent="-228600" algn="l" rtl="0" eaLnBrk="1" fontAlgn="base" hangingPunct="1">
        <a:spcBef>
          <a:spcPct val="20000"/>
        </a:spcBef>
        <a:spcAft>
          <a:spcPct val="0"/>
        </a:spcAft>
        <a:buChar char="•"/>
        <a:defRPr sz="2000">
          <a:solidFill>
            <a:srgbClr val="1B57B5"/>
          </a:solidFill>
          <a:latin typeface="Arial" panose="020B0604020202020204" pitchFamily="34" charset="0"/>
          <a:cs typeface="Arial" panose="020B0604020202020204" pitchFamily="34" charset="0"/>
        </a:defRPr>
      </a:lvl3pPr>
      <a:lvl4pPr marL="16002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4pPr>
      <a:lvl5pPr marL="2057400" indent="-228600" algn="l" rtl="0" eaLnBrk="1" fontAlgn="base" hangingPunct="1">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sz="4400" dirty="0">
                <a:latin typeface="Times New Roman" panose="02020603050405020304" pitchFamily="18" charset="0"/>
                <a:cs typeface="Times New Roman" panose="02020603050405020304" pitchFamily="18" charset="0"/>
              </a:rPr>
              <a:t>Sentimental Analysis on Amazon Reviews</a:t>
            </a:r>
            <a:endParaRPr lang="en-IN" sz="4400" dirty="0">
              <a:latin typeface="Times New Roman" panose="02020603050405020304" pitchFamily="18" charset="0"/>
              <a:cs typeface="Times New Roman" panose="02020603050405020304" pitchFamily="18" charset="0"/>
            </a:endParaRPr>
          </a:p>
        </p:txBody>
      </p:sp>
      <p:sp>
        <p:nvSpPr>
          <p:cNvPr id="6" name="Subtitle 5"/>
          <p:cNvSpPr>
            <a:spLocks noGrp="1"/>
          </p:cNvSpPr>
          <p:nvPr>
            <p:ph type="subTitle" idx="1"/>
          </p:nvPr>
        </p:nvSpPr>
        <p:spPr>
          <a:xfrm>
            <a:off x="1022685" y="3810000"/>
            <a:ext cx="7164804" cy="1752600"/>
          </a:xfrm>
        </p:spPr>
        <p:txBody>
          <a:bodyPr/>
          <a:lstStyle/>
          <a:p>
            <a:r>
              <a:rPr lang="en-US" sz="1800" dirty="0">
                <a:latin typeface="Times New Roman" panose="02020603050405020304" pitchFamily="18" charset="0"/>
                <a:cs typeface="Times New Roman" panose="02020603050405020304" pitchFamily="18" charset="0"/>
              </a:rPr>
              <a:t>Made by</a:t>
            </a:r>
          </a:p>
          <a:p>
            <a:r>
              <a:rPr lang="en-US" sz="1800" dirty="0">
                <a:solidFill>
                  <a:schemeClr val="tx1"/>
                </a:solidFill>
                <a:latin typeface="Times New Roman" panose="02020603050405020304" pitchFamily="18" charset="0"/>
                <a:cs typeface="Times New Roman" panose="02020603050405020304" pitchFamily="18" charset="0"/>
              </a:rPr>
              <a:t>Paul Andrew S – 3122 22 5001 090</a:t>
            </a:r>
          </a:p>
          <a:p>
            <a:r>
              <a:rPr lang="en-US" sz="1800" dirty="0">
                <a:solidFill>
                  <a:schemeClr val="tx1"/>
                </a:solidFill>
                <a:latin typeface="Times New Roman" panose="02020603050405020304" pitchFamily="18" charset="0"/>
                <a:cs typeface="Times New Roman" panose="02020603050405020304" pitchFamily="18" charset="0"/>
              </a:rPr>
              <a:t>Pawan Kumar Ramnani – 3122 22 5001 091</a:t>
            </a:r>
          </a:p>
          <a:p>
            <a:r>
              <a:rPr lang="en-US" sz="1800" dirty="0">
                <a:solidFill>
                  <a:schemeClr val="tx1"/>
                </a:solidFill>
                <a:latin typeface="Times New Roman" panose="02020603050405020304" pitchFamily="18" charset="0"/>
                <a:cs typeface="Times New Roman" panose="02020603050405020304" pitchFamily="18" charset="0"/>
              </a:rPr>
              <a:t>Sanjay M – 3122 22 5001 310</a:t>
            </a: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8537728"/>
      </p:ext>
    </p:extLst>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81B259-FA90-CC55-E5A5-F610D08849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4A0B0C-AF31-AF81-79EA-7931EB34ED6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Feature Engineering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72F2B4-1616-A552-2A8C-1FF315E5BC00}"/>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We used TFID Vectorizer to extract the top 5000 words.</a:t>
            </a:r>
          </a:p>
          <a:p>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C969526-60EC-DCD6-80F4-00EE3202BEC3}"/>
              </a:ext>
            </a:extLst>
          </p:cNvPr>
          <p:cNvPicPr>
            <a:picLocks noChangeAspect="1"/>
          </p:cNvPicPr>
          <p:nvPr/>
        </p:nvPicPr>
        <p:blipFill>
          <a:blip r:embed="rId2"/>
          <a:stretch>
            <a:fillRect/>
          </a:stretch>
        </p:blipFill>
        <p:spPr>
          <a:xfrm>
            <a:off x="836896" y="1996189"/>
            <a:ext cx="5050975" cy="849279"/>
          </a:xfrm>
          <a:prstGeom prst="rect">
            <a:avLst/>
          </a:prstGeom>
        </p:spPr>
      </p:pic>
    </p:spTree>
    <p:extLst>
      <p:ext uri="{BB962C8B-B14F-4D97-AF65-F5344CB8AC3E}">
        <p14:creationId xmlns:p14="http://schemas.microsoft.com/office/powerpoint/2010/main" val="1990145339"/>
      </p:ext>
    </p:extLst>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00ECA-9DBA-1FD0-3A23-A4E3850756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B96024-9606-9816-2E04-4C9ED6DD9DD2}"/>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Models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66ABEF-247A-04EF-A43D-C9A7B2D4D0A5}"/>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We used 2 models </a:t>
            </a:r>
          </a:p>
          <a:p>
            <a:pPr marL="457200" indent="-457200">
              <a:buAutoNum type="arabicPeriod"/>
            </a:pPr>
            <a:r>
              <a:rPr lang="en-US" dirty="0">
                <a:solidFill>
                  <a:schemeClr val="tx1"/>
                </a:solidFill>
                <a:latin typeface="Times New Roman" panose="02020603050405020304" pitchFamily="18" charset="0"/>
                <a:cs typeface="Times New Roman" panose="02020603050405020304" pitchFamily="18" charset="0"/>
              </a:rPr>
              <a:t>Logistic Regression</a:t>
            </a:r>
          </a:p>
          <a:p>
            <a:pPr marL="457200" indent="-457200">
              <a:buAutoNum type="arabicPeriod"/>
            </a:pPr>
            <a:r>
              <a:rPr lang="en-US" dirty="0">
                <a:solidFill>
                  <a:schemeClr val="tx1"/>
                </a:solidFill>
                <a:latin typeface="Times New Roman" panose="02020603050405020304" pitchFamily="18" charset="0"/>
                <a:cs typeface="Times New Roman" panose="02020603050405020304" pitchFamily="18" charset="0"/>
              </a:rPr>
              <a:t>Naïve Bayes</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7D51A18-CE76-0908-FCE6-F186480A462D}"/>
              </a:ext>
            </a:extLst>
          </p:cNvPr>
          <p:cNvPicPr>
            <a:picLocks noChangeAspect="1"/>
          </p:cNvPicPr>
          <p:nvPr/>
        </p:nvPicPr>
        <p:blipFill>
          <a:blip r:embed="rId2"/>
          <a:stretch>
            <a:fillRect/>
          </a:stretch>
        </p:blipFill>
        <p:spPr>
          <a:xfrm>
            <a:off x="975897" y="3064200"/>
            <a:ext cx="2343477" cy="1343212"/>
          </a:xfrm>
          <a:prstGeom prst="rect">
            <a:avLst/>
          </a:prstGeom>
        </p:spPr>
      </p:pic>
    </p:spTree>
    <p:extLst>
      <p:ext uri="{BB962C8B-B14F-4D97-AF65-F5344CB8AC3E}">
        <p14:creationId xmlns:p14="http://schemas.microsoft.com/office/powerpoint/2010/main" val="1443388021"/>
      </p:ext>
    </p:extLst>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41383F-F9D0-7A21-3CDB-45837B9195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E61C7B-7E4C-219A-B8FD-B190254F314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Performance Metrics</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9DB9B66-91E5-0336-8BC6-DAF8F1249652}"/>
              </a:ext>
            </a:extLst>
          </p:cNvPr>
          <p:cNvPicPr>
            <a:picLocks noGrp="1" noChangeAspect="1"/>
          </p:cNvPicPr>
          <p:nvPr>
            <p:ph idx="1"/>
          </p:nvPr>
        </p:nvPicPr>
        <p:blipFill>
          <a:blip r:embed="rId2"/>
          <a:stretch>
            <a:fillRect/>
          </a:stretch>
        </p:blipFill>
        <p:spPr>
          <a:xfrm>
            <a:off x="1755811" y="1283895"/>
            <a:ext cx="5258599" cy="4751604"/>
          </a:xfrm>
        </p:spPr>
      </p:pic>
    </p:spTree>
    <p:extLst>
      <p:ext uri="{BB962C8B-B14F-4D97-AF65-F5344CB8AC3E}">
        <p14:creationId xmlns:p14="http://schemas.microsoft.com/office/powerpoint/2010/main" val="4198044361"/>
      </p:ext>
    </p:extLst>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E6C28-6603-1475-DF7F-ED61270B92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6E0DFF-75AD-FE0F-9776-0D60FDCA019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Confusion Matrix</a:t>
            </a:r>
            <a:endParaRPr lang="en-IN"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81BE5009-D678-397C-2BFF-000069945C03}"/>
              </a:ext>
            </a:extLst>
          </p:cNvPr>
          <p:cNvPicPr>
            <a:picLocks noGrp="1" noChangeAspect="1"/>
          </p:cNvPicPr>
          <p:nvPr>
            <p:ph idx="1"/>
          </p:nvPr>
        </p:nvPicPr>
        <p:blipFill>
          <a:blip r:embed="rId2"/>
          <a:stretch>
            <a:fillRect/>
          </a:stretch>
        </p:blipFill>
        <p:spPr>
          <a:xfrm>
            <a:off x="145382" y="1379413"/>
            <a:ext cx="4252160" cy="3530534"/>
          </a:xfrm>
        </p:spPr>
      </p:pic>
      <p:pic>
        <p:nvPicPr>
          <p:cNvPr id="9" name="Picture 8">
            <a:extLst>
              <a:ext uri="{FF2B5EF4-FFF2-40B4-BE49-F238E27FC236}">
                <a16:creationId xmlns:a16="http://schemas.microsoft.com/office/drawing/2014/main" id="{211F2A3B-84E6-1DE1-1834-5AAAD0119AD4}"/>
              </a:ext>
            </a:extLst>
          </p:cNvPr>
          <p:cNvPicPr>
            <a:picLocks noChangeAspect="1"/>
          </p:cNvPicPr>
          <p:nvPr/>
        </p:nvPicPr>
        <p:blipFill>
          <a:blip r:embed="rId3"/>
          <a:stretch>
            <a:fillRect/>
          </a:stretch>
        </p:blipFill>
        <p:spPr>
          <a:xfrm>
            <a:off x="4656221" y="1379413"/>
            <a:ext cx="4252160" cy="3530534"/>
          </a:xfrm>
          <a:prstGeom prst="rect">
            <a:avLst/>
          </a:prstGeom>
        </p:spPr>
      </p:pic>
    </p:spTree>
    <p:extLst>
      <p:ext uri="{BB962C8B-B14F-4D97-AF65-F5344CB8AC3E}">
        <p14:creationId xmlns:p14="http://schemas.microsoft.com/office/powerpoint/2010/main" val="2930842343"/>
      </p:ext>
    </p:extLst>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EB0D2-EC9D-B8D5-9D0A-E1DB8BEB69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AC2B12-4594-8892-2F25-0C4A7EE5D6F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Testing with Custom Example</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7F4E4B-66DB-B6FD-B3EE-C0C77FD9B50E}"/>
              </a:ext>
            </a:extLst>
          </p:cNvPr>
          <p:cNvSpPr>
            <a:spLocks noGrp="1"/>
          </p:cNvSpPr>
          <p:nvPr>
            <p:ph idx="1"/>
          </p:nvPr>
        </p:nvSpPr>
        <p:spPr/>
        <p:txBody>
          <a:bodyPr/>
          <a:lstStyle/>
          <a:p>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019DDAD-A317-0FF8-2509-11599E77A499}"/>
              </a:ext>
            </a:extLst>
          </p:cNvPr>
          <p:cNvPicPr>
            <a:picLocks noChangeAspect="1"/>
          </p:cNvPicPr>
          <p:nvPr/>
        </p:nvPicPr>
        <p:blipFill>
          <a:blip r:embed="rId2"/>
          <a:stretch>
            <a:fillRect/>
          </a:stretch>
        </p:blipFill>
        <p:spPr>
          <a:xfrm>
            <a:off x="838005" y="1804265"/>
            <a:ext cx="7138169" cy="3531740"/>
          </a:xfrm>
          <a:prstGeom prst="rect">
            <a:avLst/>
          </a:prstGeom>
        </p:spPr>
      </p:pic>
    </p:spTree>
    <p:extLst>
      <p:ext uri="{BB962C8B-B14F-4D97-AF65-F5344CB8AC3E}">
        <p14:creationId xmlns:p14="http://schemas.microsoft.com/office/powerpoint/2010/main" val="3466683717"/>
      </p:ext>
    </p:extLst>
  </p:cSld>
  <p:clrMapOvr>
    <a:masterClrMapping/>
  </p:clrMapOvr>
  <p:transition>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2AC396-2A43-EA29-8C26-2D395DC7B8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FE8FCD-1769-DC8A-0B51-9501A244A42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Dimensionality Reduction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1A9CF1-BDFD-6E30-182C-40319C7D3FC6}"/>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We performed Dimensionality Reduction using Linear Discriminant Analysis (LDA) on our dataset.</a:t>
            </a:r>
          </a:p>
          <a:p>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7661B40E-744C-C84E-1393-B409E4903EE7}"/>
              </a:ext>
            </a:extLst>
          </p:cNvPr>
          <p:cNvPicPr>
            <a:picLocks noChangeAspect="1"/>
          </p:cNvPicPr>
          <p:nvPr/>
        </p:nvPicPr>
        <p:blipFill>
          <a:blip r:embed="rId2"/>
          <a:stretch>
            <a:fillRect/>
          </a:stretch>
        </p:blipFill>
        <p:spPr>
          <a:xfrm>
            <a:off x="1993444" y="2359481"/>
            <a:ext cx="4792367" cy="3511458"/>
          </a:xfrm>
          <a:prstGeom prst="rect">
            <a:avLst/>
          </a:prstGeom>
        </p:spPr>
      </p:pic>
    </p:spTree>
    <p:extLst>
      <p:ext uri="{BB962C8B-B14F-4D97-AF65-F5344CB8AC3E}">
        <p14:creationId xmlns:p14="http://schemas.microsoft.com/office/powerpoint/2010/main" val="2475813779"/>
      </p:ext>
    </p:extLst>
  </p:cSld>
  <p:clrMapOvr>
    <a:masterClrMapping/>
  </p:clrMapOvr>
  <p:transition>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5775D0-F366-9ECE-4699-168F78044D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4FFBDD-3AA0-3E6A-7291-15BB79BA0E40}"/>
              </a:ext>
            </a:extLst>
          </p:cNvPr>
          <p:cNvSpPr>
            <a:spLocks noGrp="1"/>
          </p:cNvSpPr>
          <p:nvPr>
            <p:ph type="title"/>
          </p:nvPr>
        </p:nvSpPr>
        <p:spPr/>
        <p:txBody>
          <a:bodyPr/>
          <a:lstStyle/>
          <a:p>
            <a:r>
              <a:rPr lang="en-US" sz="2800" dirty="0">
                <a:latin typeface="Times New Roman" panose="02020603050405020304" pitchFamily="18" charset="0"/>
                <a:cs typeface="Times New Roman" panose="02020603050405020304" pitchFamily="18" charset="0"/>
              </a:rPr>
              <a:t>Performance Metrics after Dimensionality Reduction</a:t>
            </a:r>
            <a:endParaRPr lang="en-IN" sz="2800"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CAE8E5E8-7721-7A15-6697-160CE7B8ADC9}"/>
              </a:ext>
            </a:extLst>
          </p:cNvPr>
          <p:cNvPicPr>
            <a:picLocks noGrp="1" noChangeAspect="1"/>
          </p:cNvPicPr>
          <p:nvPr>
            <p:ph idx="1"/>
          </p:nvPr>
        </p:nvPicPr>
        <p:blipFill>
          <a:blip r:embed="rId2"/>
          <a:stretch>
            <a:fillRect/>
          </a:stretch>
        </p:blipFill>
        <p:spPr>
          <a:xfrm>
            <a:off x="1217902" y="1138988"/>
            <a:ext cx="6086997" cy="671763"/>
          </a:xfrm>
        </p:spPr>
      </p:pic>
      <p:pic>
        <p:nvPicPr>
          <p:cNvPr id="8" name="Picture 7">
            <a:extLst>
              <a:ext uri="{FF2B5EF4-FFF2-40B4-BE49-F238E27FC236}">
                <a16:creationId xmlns:a16="http://schemas.microsoft.com/office/drawing/2014/main" id="{FEE73199-7C80-D85C-4AEF-6781DA50B718}"/>
              </a:ext>
            </a:extLst>
          </p:cNvPr>
          <p:cNvPicPr>
            <a:picLocks noChangeAspect="1"/>
          </p:cNvPicPr>
          <p:nvPr/>
        </p:nvPicPr>
        <p:blipFill>
          <a:blip r:embed="rId3"/>
          <a:stretch>
            <a:fillRect/>
          </a:stretch>
        </p:blipFill>
        <p:spPr>
          <a:xfrm>
            <a:off x="411787" y="2098257"/>
            <a:ext cx="3667677" cy="3045243"/>
          </a:xfrm>
          <a:prstGeom prst="rect">
            <a:avLst/>
          </a:prstGeom>
        </p:spPr>
      </p:pic>
      <p:pic>
        <p:nvPicPr>
          <p:cNvPr id="10" name="Picture 9">
            <a:extLst>
              <a:ext uri="{FF2B5EF4-FFF2-40B4-BE49-F238E27FC236}">
                <a16:creationId xmlns:a16="http://schemas.microsoft.com/office/drawing/2014/main" id="{1257DB31-3AC2-4344-AF2C-5622B3877CFD}"/>
              </a:ext>
            </a:extLst>
          </p:cNvPr>
          <p:cNvPicPr>
            <a:picLocks noChangeAspect="1"/>
          </p:cNvPicPr>
          <p:nvPr/>
        </p:nvPicPr>
        <p:blipFill>
          <a:blip r:embed="rId4"/>
          <a:stretch>
            <a:fillRect/>
          </a:stretch>
        </p:blipFill>
        <p:spPr>
          <a:xfrm>
            <a:off x="4641477" y="2098256"/>
            <a:ext cx="3667677" cy="3045243"/>
          </a:xfrm>
          <a:prstGeom prst="rect">
            <a:avLst/>
          </a:prstGeom>
        </p:spPr>
      </p:pic>
    </p:spTree>
    <p:extLst>
      <p:ext uri="{BB962C8B-B14F-4D97-AF65-F5344CB8AC3E}">
        <p14:creationId xmlns:p14="http://schemas.microsoft.com/office/powerpoint/2010/main" val="3574000246"/>
      </p:ext>
    </p:extLst>
  </p:cSld>
  <p:clrMapOvr>
    <a:masterClrMapping/>
  </p:clrMapOvr>
  <p:transition>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77BF78-3C58-2CAB-6492-619FB04AC8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EE713E-8440-3C82-18C5-186E9B2C97B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Using Grid Search</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4B13E96-F7B8-463C-8BE3-47F6C18BF185}"/>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We used Grid Search for both Logistic Regression and Naïve Bayes to find the optimal parameters and the best score corresponding to those parameters.</a:t>
            </a:r>
          </a:p>
          <a:p>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49C11EE-D8F5-80A5-F3B0-C01524D37196}"/>
              </a:ext>
            </a:extLst>
          </p:cNvPr>
          <p:cNvPicPr>
            <a:picLocks noChangeAspect="1"/>
          </p:cNvPicPr>
          <p:nvPr/>
        </p:nvPicPr>
        <p:blipFill>
          <a:blip r:embed="rId2"/>
          <a:stretch>
            <a:fillRect/>
          </a:stretch>
        </p:blipFill>
        <p:spPr>
          <a:xfrm>
            <a:off x="1237784" y="2690350"/>
            <a:ext cx="6668431" cy="3029373"/>
          </a:xfrm>
          <a:prstGeom prst="rect">
            <a:avLst/>
          </a:prstGeom>
        </p:spPr>
      </p:pic>
    </p:spTree>
    <p:extLst>
      <p:ext uri="{BB962C8B-B14F-4D97-AF65-F5344CB8AC3E}">
        <p14:creationId xmlns:p14="http://schemas.microsoft.com/office/powerpoint/2010/main" val="4257155411"/>
      </p:ext>
    </p:extLst>
  </p:cSld>
  <p:clrMapOvr>
    <a:masterClrMapping/>
  </p:clrMapOvr>
  <p:transition>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CFE9E-E6C8-254A-D9AF-D883298CE9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DBE498-07AF-FB11-EBC1-872CAA96BD1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Using Grid Search</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F4C97D3-8495-E0A4-C9DB-2534FE320823}"/>
              </a:ext>
            </a:extLst>
          </p:cNvPr>
          <p:cNvSpPr>
            <a:spLocks noGrp="1"/>
          </p:cNvSpPr>
          <p:nvPr>
            <p:ph idx="1"/>
          </p:nvPr>
        </p:nvSpPr>
        <p:spPr/>
        <p:txBody>
          <a:bodyPr/>
          <a:lstStyle/>
          <a:p>
            <a:endParaRPr lang="en-IN"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FC563F29-5EF8-0350-3731-BA650C7CFE7B}"/>
              </a:ext>
            </a:extLst>
          </p:cNvPr>
          <p:cNvPicPr>
            <a:picLocks noChangeAspect="1"/>
          </p:cNvPicPr>
          <p:nvPr/>
        </p:nvPicPr>
        <p:blipFill>
          <a:blip r:embed="rId2"/>
          <a:stretch>
            <a:fillRect/>
          </a:stretch>
        </p:blipFill>
        <p:spPr>
          <a:xfrm>
            <a:off x="1282432" y="2039887"/>
            <a:ext cx="6230219" cy="3115110"/>
          </a:xfrm>
          <a:prstGeom prst="rect">
            <a:avLst/>
          </a:prstGeom>
        </p:spPr>
      </p:pic>
    </p:spTree>
    <p:extLst>
      <p:ext uri="{BB962C8B-B14F-4D97-AF65-F5344CB8AC3E}">
        <p14:creationId xmlns:p14="http://schemas.microsoft.com/office/powerpoint/2010/main" val="2769383288"/>
      </p:ext>
    </p:extLst>
  </p:cSld>
  <p:clrMapOvr>
    <a:masterClrMapping/>
  </p:clrMapOvr>
  <p:transition>
    <p:wipe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F65E9B-5894-E6BE-6E01-7DC783F360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7FEE7D-CA40-853B-32CA-56CCC109CEA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Ensemble Models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20E0193-4F91-F60D-41A1-DC67D82EE4F7}"/>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We used Ensemble models on our dataset to test their performance aswell</a:t>
            </a:r>
          </a:p>
          <a:p>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199824"/>
      </p:ext>
    </p:extLst>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2419C-62CD-675B-2ABB-8F91C966489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913BEF6-829E-BBD6-C35D-39D09198B350}"/>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This presentation is about our machine learning model focused on Sentimental Analysis.</a:t>
            </a:r>
          </a:p>
          <a:p>
            <a:r>
              <a:rPr lang="en-US" dirty="0">
                <a:solidFill>
                  <a:schemeClr val="tx1"/>
                </a:solidFill>
                <a:latin typeface="Times New Roman" panose="02020603050405020304" pitchFamily="18" charset="0"/>
                <a:cs typeface="Times New Roman" panose="02020603050405020304" pitchFamily="18" charset="0"/>
              </a:rPr>
              <a:t>This covers various text pre-processing tasks, feature extraction, model training, model comparing, evaluation and creating frontend.</a:t>
            </a:r>
          </a:p>
          <a:p>
            <a:r>
              <a:rPr lang="en-US" dirty="0">
                <a:solidFill>
                  <a:schemeClr val="tx1"/>
                </a:solidFill>
                <a:latin typeface="Times New Roman" panose="02020603050405020304" pitchFamily="18" charset="0"/>
                <a:cs typeface="Times New Roman" panose="02020603050405020304" pitchFamily="18" charset="0"/>
              </a:rPr>
              <a:t>The primary objective is to use machine learning models to predict whether a message is positive or negative.</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5256144"/>
      </p:ext>
    </p:extLst>
  </p:cSld>
  <p:clrMapOvr>
    <a:masterClrMapping/>
  </p:clrMapOvr>
  <p:transition>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39713C-F66B-5A2D-1E28-E8D1F661A8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82B849-CFAB-E512-E79E-C779B821594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Random Forest</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AC09B85-93F5-1B16-61A1-B082BF39A59D}"/>
              </a:ext>
            </a:extLst>
          </p:cNvPr>
          <p:cNvPicPr>
            <a:picLocks noGrp="1" noChangeAspect="1"/>
          </p:cNvPicPr>
          <p:nvPr>
            <p:ph idx="1"/>
          </p:nvPr>
        </p:nvPicPr>
        <p:blipFill>
          <a:blip r:embed="rId2"/>
          <a:stretch>
            <a:fillRect/>
          </a:stretch>
        </p:blipFill>
        <p:spPr>
          <a:xfrm>
            <a:off x="457200" y="1170367"/>
            <a:ext cx="6877143" cy="4634869"/>
          </a:xfrm>
        </p:spPr>
      </p:pic>
    </p:spTree>
    <p:extLst>
      <p:ext uri="{BB962C8B-B14F-4D97-AF65-F5344CB8AC3E}">
        <p14:creationId xmlns:p14="http://schemas.microsoft.com/office/powerpoint/2010/main" val="1979905314"/>
      </p:ext>
    </p:extLst>
  </p:cSld>
  <p:clrMapOvr>
    <a:masterClrMapping/>
  </p:clrMapOvr>
  <p:transition>
    <p:wipe dir="d"/>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20CD1B-B47B-AB36-F81A-CD5CD0BBF4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36351E-8A6A-043F-8319-919111E5DD2A}"/>
              </a:ext>
            </a:extLst>
          </p:cNvPr>
          <p:cNvSpPr>
            <a:spLocks noGrp="1"/>
          </p:cNvSpPr>
          <p:nvPr>
            <p:ph type="title"/>
          </p:nvPr>
        </p:nvSpPr>
        <p:spPr/>
        <p:txBody>
          <a:bodyPr/>
          <a:lstStyle/>
          <a:p>
            <a:r>
              <a:rPr lang="en-US" dirty="0" err="1">
                <a:latin typeface="Times New Roman" panose="02020603050405020304" pitchFamily="18" charset="0"/>
                <a:cs typeface="Times New Roman" panose="02020603050405020304" pitchFamily="18" charset="0"/>
              </a:rPr>
              <a:t>XGBoost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78D5E5-A52D-9D68-0E0B-3EA4E2F67A44}"/>
              </a:ext>
            </a:extLst>
          </p:cNvPr>
          <p:cNvSpPr>
            <a:spLocks noGrp="1"/>
          </p:cNvSpPr>
          <p:nvPr>
            <p:ph idx="1"/>
          </p:nvPr>
        </p:nvSpPr>
        <p:spPr/>
        <p:txBody>
          <a:bodyPr/>
          <a:lstStyle/>
          <a:p>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323182D-7EF3-A29D-8BAF-D383AC4A6A63}"/>
              </a:ext>
            </a:extLst>
          </p:cNvPr>
          <p:cNvPicPr>
            <a:picLocks noChangeAspect="1"/>
          </p:cNvPicPr>
          <p:nvPr/>
        </p:nvPicPr>
        <p:blipFill>
          <a:blip r:embed="rId2"/>
          <a:stretch>
            <a:fillRect/>
          </a:stretch>
        </p:blipFill>
        <p:spPr>
          <a:xfrm>
            <a:off x="511964" y="1219202"/>
            <a:ext cx="6321972" cy="5073051"/>
          </a:xfrm>
          <a:prstGeom prst="rect">
            <a:avLst/>
          </a:prstGeom>
        </p:spPr>
      </p:pic>
    </p:spTree>
    <p:extLst>
      <p:ext uri="{BB962C8B-B14F-4D97-AF65-F5344CB8AC3E}">
        <p14:creationId xmlns:p14="http://schemas.microsoft.com/office/powerpoint/2010/main" val="3133207578"/>
      </p:ext>
    </p:extLst>
  </p:cSld>
  <p:clrMapOvr>
    <a:masterClrMapping/>
  </p:clrMapOvr>
  <p:transition>
    <p:wipe dir="d"/>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906992-D3A8-499A-C841-88114DFC23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E56193-ADC6-D2CA-C4E7-B73C572445C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Stacking Classifier</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1D92674-0590-EC45-0645-97A5936030B6}"/>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We used stacking classifier with Linear SVC, K-Neighbors Classifier and Decision Tree.</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5069C11-05A0-B49F-BC57-76C6E0386C4D}"/>
              </a:ext>
            </a:extLst>
          </p:cNvPr>
          <p:cNvPicPr>
            <a:picLocks noChangeAspect="1"/>
          </p:cNvPicPr>
          <p:nvPr/>
        </p:nvPicPr>
        <p:blipFill>
          <a:blip r:embed="rId2"/>
          <a:stretch>
            <a:fillRect/>
          </a:stretch>
        </p:blipFill>
        <p:spPr>
          <a:xfrm>
            <a:off x="2153652" y="1999782"/>
            <a:ext cx="5067085" cy="4453067"/>
          </a:xfrm>
          <a:prstGeom prst="rect">
            <a:avLst/>
          </a:prstGeom>
        </p:spPr>
      </p:pic>
    </p:spTree>
    <p:extLst>
      <p:ext uri="{BB962C8B-B14F-4D97-AF65-F5344CB8AC3E}">
        <p14:creationId xmlns:p14="http://schemas.microsoft.com/office/powerpoint/2010/main" val="1359793088"/>
      </p:ext>
    </p:extLst>
  </p:cSld>
  <p:clrMapOvr>
    <a:masterClrMapping/>
  </p:clrMapOvr>
  <p:transition>
    <p:wipe dir="d"/>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96C977-1193-4503-882E-E5722E682C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66DAAC-7E92-8DE2-77C8-7BFF5E84093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Performance Comparison </a:t>
            </a:r>
            <a:endParaRPr lang="en-IN"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8A2CCA22-B131-00BE-B57C-E58D3FB19620}"/>
              </a:ext>
            </a:extLst>
          </p:cNvPr>
          <p:cNvPicPr>
            <a:picLocks noGrp="1" noChangeAspect="1"/>
          </p:cNvPicPr>
          <p:nvPr>
            <p:ph idx="1"/>
          </p:nvPr>
        </p:nvPicPr>
        <p:blipFill>
          <a:blip r:embed="rId2"/>
          <a:stretch>
            <a:fillRect/>
          </a:stretch>
        </p:blipFill>
        <p:spPr>
          <a:xfrm>
            <a:off x="971550" y="1470652"/>
            <a:ext cx="6743700" cy="4295775"/>
          </a:xfrm>
        </p:spPr>
      </p:pic>
    </p:spTree>
    <p:extLst>
      <p:ext uri="{BB962C8B-B14F-4D97-AF65-F5344CB8AC3E}">
        <p14:creationId xmlns:p14="http://schemas.microsoft.com/office/powerpoint/2010/main" val="818670208"/>
      </p:ext>
    </p:extLst>
  </p:cSld>
  <p:clrMapOvr>
    <a:masterClrMapping/>
  </p:clrMapOvr>
  <p:transition>
    <p:wipe dir="d"/>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ECA17-7D7D-30BD-DBA8-9652BE23AF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FA17D1-90A7-D4F0-7DBA-1656102255C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9C8FDE-892E-40AB-20BB-EA9C3758B15F}"/>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While Logistic Regression generally gives around 87% accuracy, after tuning it with the right parameters using </a:t>
            </a:r>
            <a:r>
              <a:rPr lang="en-US" dirty="0" err="1">
                <a:solidFill>
                  <a:schemeClr val="tx1"/>
                </a:solidFill>
                <a:latin typeface="Times New Roman" panose="02020603050405020304" pitchFamily="18" charset="0"/>
                <a:cs typeface="Times New Roman" panose="02020603050405020304" pitchFamily="18" charset="0"/>
              </a:rPr>
              <a:t>GridSearch</a:t>
            </a:r>
            <a:r>
              <a:rPr lang="en-US" dirty="0">
                <a:solidFill>
                  <a:schemeClr val="tx1"/>
                </a:solidFill>
                <a:latin typeface="Times New Roman" panose="02020603050405020304" pitchFamily="18" charset="0"/>
                <a:cs typeface="Times New Roman" panose="02020603050405020304" pitchFamily="18" charset="0"/>
              </a:rPr>
              <a:t>, it gives 89% accuracy.</a:t>
            </a:r>
          </a:p>
          <a:p>
            <a:r>
              <a:rPr lang="en-US" dirty="0">
                <a:solidFill>
                  <a:schemeClr val="tx1"/>
                </a:solidFill>
                <a:latin typeface="Times New Roman" panose="02020603050405020304" pitchFamily="18" charset="0"/>
                <a:cs typeface="Times New Roman" panose="02020603050405020304" pitchFamily="18" charset="0"/>
              </a:rPr>
              <a:t>This is better than Stacking Classifier using Linear SVC, Decision Tree and K-</a:t>
            </a:r>
            <a:r>
              <a:rPr lang="en-US" dirty="0" err="1">
                <a:solidFill>
                  <a:schemeClr val="tx1"/>
                </a:solidFill>
                <a:latin typeface="Times New Roman" panose="02020603050405020304" pitchFamily="18" charset="0"/>
                <a:cs typeface="Times New Roman" panose="02020603050405020304" pitchFamily="18" charset="0"/>
              </a:rPr>
              <a:t>Neighbours</a:t>
            </a:r>
            <a:r>
              <a:rPr lang="en-US" dirty="0">
                <a:solidFill>
                  <a:schemeClr val="tx1"/>
                </a:solidFill>
                <a:latin typeface="Times New Roman" panose="02020603050405020304" pitchFamily="18" charset="0"/>
                <a:cs typeface="Times New Roman" panose="02020603050405020304" pitchFamily="18" charset="0"/>
              </a:rPr>
              <a:t> (88%) by 1%.</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4112497"/>
      </p:ext>
    </p:extLst>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5912DA-06BE-7711-64D5-48E6B9ADE6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D8BA93-BBC8-6E1E-0B5B-C0D9CEA84973}"/>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81D8AC9-59D6-8DF5-723D-19DD2FC394B0}"/>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Sentimental Analysis on Amazon Reviews aims to analyze reviews from Amazon for a certain product.</a:t>
            </a:r>
          </a:p>
          <a:p>
            <a:r>
              <a:rPr lang="en-US" dirty="0">
                <a:solidFill>
                  <a:schemeClr val="tx1"/>
                </a:solidFill>
                <a:latin typeface="Times New Roman" panose="02020603050405020304" pitchFamily="18" charset="0"/>
                <a:cs typeface="Times New Roman" panose="02020603050405020304" pitchFamily="18" charset="0"/>
              </a:rPr>
              <a:t>It gives you a quick overview of all the reviews in a single glance, highlighting all the positive and negative points about the product.</a:t>
            </a:r>
          </a:p>
          <a:p>
            <a:r>
              <a:rPr lang="en-US" dirty="0">
                <a:solidFill>
                  <a:schemeClr val="tx1"/>
                </a:solidFill>
                <a:latin typeface="Times New Roman" panose="02020603050405020304" pitchFamily="18" charset="0"/>
                <a:cs typeface="Times New Roman" panose="02020603050405020304" pitchFamily="18" charset="0"/>
              </a:rPr>
              <a:t>The challenge lies in understanding sarcasm, processing data effectively and choosing a suitable model for classification.</a:t>
            </a:r>
          </a:p>
          <a:p>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6025873"/>
      </p:ext>
    </p:extLst>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E7A63A-42BC-9346-5C3C-4117653BBA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58487C-15FB-175D-52F1-D1004BED2D0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8EF17F9-E8D2-D0DE-DD90-313FC85378FD}"/>
              </a:ext>
            </a:extLst>
          </p:cNvPr>
          <p:cNvSpPr>
            <a:spLocks noGrp="1"/>
          </p:cNvSpPr>
          <p:nvPr>
            <p:ph idx="1"/>
          </p:nvPr>
        </p:nvSpPr>
        <p:spPr/>
        <p:txBody>
          <a:bodyPr/>
          <a:lstStyle/>
          <a:p>
            <a:pPr>
              <a:buNone/>
            </a:pPr>
            <a:r>
              <a:rPr lang="en-US" sz="1400" b="1" dirty="0">
                <a:solidFill>
                  <a:schemeClr val="tx1"/>
                </a:solidFill>
                <a:latin typeface="Times New Roman" panose="02020603050405020304" pitchFamily="18" charset="0"/>
                <a:cs typeface="Times New Roman" panose="02020603050405020304" pitchFamily="18" charset="0"/>
              </a:rPr>
              <a:t>Traditional Machine Learning Approaches</a:t>
            </a: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Pang et al. (2002) pioneered sentiment classification using machine learning techniques like Naive Bayes, Support Vector Machines (SVM), and Maximum Entropy. These methods rely on manually engineered features such as bag-of-words, TF-IDF, and n-grams, which have shown decent performance on structured data.</a:t>
            </a:r>
          </a:p>
          <a:p>
            <a:pPr>
              <a:buNone/>
            </a:pPr>
            <a:r>
              <a:rPr lang="en-US" sz="1400" b="1" dirty="0">
                <a:solidFill>
                  <a:schemeClr val="tx1"/>
                </a:solidFill>
                <a:latin typeface="Times New Roman" panose="02020603050405020304" pitchFamily="18" charset="0"/>
                <a:cs typeface="Times New Roman" panose="02020603050405020304" pitchFamily="18" charset="0"/>
              </a:rPr>
              <a:t>Logistic Regression in Sentiment Analysis</a:t>
            </a: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Logistic regression remains a strong baseline model for binary sentiment classification tasks. According to studies by Medhat et al. (2014), it achieves reasonable accuracy with less computational complexity, making it ideal for quick prototyping and small-scale applications.</a:t>
            </a:r>
          </a:p>
          <a:p>
            <a:pPr>
              <a:buNone/>
            </a:pPr>
            <a:r>
              <a:rPr lang="en-US" sz="1400" b="1" dirty="0">
                <a:solidFill>
                  <a:schemeClr val="tx1"/>
                </a:solidFill>
                <a:latin typeface="Times New Roman" panose="02020603050405020304" pitchFamily="18" charset="0"/>
                <a:cs typeface="Times New Roman" panose="02020603050405020304" pitchFamily="18" charset="0"/>
              </a:rPr>
              <a:t>Ensemble Learning Methods</a:t>
            </a: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Recent research (e.g., by Xia et al., 2011) has demonstrated that ensemble techniques like Random Forest, AdaBoost, and Gradient Boosting can significantly enhance prediction accuracy by combining the strengths of multiple models. These approaches help overcome the limitations of individual classifiers, especially in unbalanced datasets typical of real-world reviews.</a:t>
            </a:r>
          </a:p>
          <a:p>
            <a:pPr marL="0" indent="0">
              <a:buNone/>
            </a:pPr>
            <a:r>
              <a:rPr lang="en-US" sz="1400" b="1" dirty="0">
                <a:solidFill>
                  <a:schemeClr val="tx1"/>
                </a:solidFill>
                <a:latin typeface="Times New Roman" panose="02020603050405020304" pitchFamily="18" charset="0"/>
                <a:cs typeface="Times New Roman" panose="02020603050405020304" pitchFamily="18" charset="0"/>
              </a:rPr>
              <a:t>Deep Learning and Transformer Models</a:t>
            </a:r>
            <a:br>
              <a:rPr lang="en-US" sz="1400" dirty="0">
                <a:solidFill>
                  <a:schemeClr val="tx1"/>
                </a:solidFill>
                <a:latin typeface="Times New Roman" panose="02020603050405020304" pitchFamily="18" charset="0"/>
                <a:cs typeface="Times New Roman" panose="02020603050405020304" pitchFamily="18" charset="0"/>
              </a:rPr>
            </a:br>
            <a:r>
              <a:rPr lang="en-US" sz="1400" dirty="0">
                <a:solidFill>
                  <a:schemeClr val="tx1"/>
                </a:solidFill>
                <a:latin typeface="Times New Roman" panose="02020603050405020304" pitchFamily="18" charset="0"/>
                <a:cs typeface="Times New Roman" panose="02020603050405020304" pitchFamily="18" charset="0"/>
              </a:rPr>
              <a:t>        While our project focuses on classical machine learning, it’s worth noting that recent advances in deep   </a:t>
            </a:r>
          </a:p>
          <a:p>
            <a:pPr marL="0" indent="0">
              <a:buNone/>
            </a:pPr>
            <a:r>
              <a:rPr lang="en-US" sz="1400" dirty="0">
                <a:solidFill>
                  <a:schemeClr val="tx1"/>
                </a:solidFill>
                <a:latin typeface="Times New Roman" panose="02020603050405020304" pitchFamily="18" charset="0"/>
                <a:cs typeface="Times New Roman" panose="02020603050405020304" pitchFamily="18" charset="0"/>
              </a:rPr>
              <a:t>         learning—especially models like LSTM, BERT, and </a:t>
            </a:r>
            <a:r>
              <a:rPr lang="en-US" sz="1400" dirty="0" err="1">
                <a:solidFill>
                  <a:schemeClr val="tx1"/>
                </a:solidFill>
                <a:latin typeface="Times New Roman" panose="02020603050405020304" pitchFamily="18" charset="0"/>
                <a:cs typeface="Times New Roman" panose="02020603050405020304" pitchFamily="18" charset="0"/>
              </a:rPr>
              <a:t>RoBERTa</a:t>
            </a:r>
            <a:r>
              <a:rPr lang="en-US" sz="1400" dirty="0">
                <a:solidFill>
                  <a:schemeClr val="tx1"/>
                </a:solidFill>
                <a:latin typeface="Times New Roman" panose="02020603050405020304" pitchFamily="18" charset="0"/>
                <a:cs typeface="Times New Roman" panose="02020603050405020304" pitchFamily="18" charset="0"/>
              </a:rPr>
              <a:t>—have outperformed traditional models in</a:t>
            </a:r>
          </a:p>
          <a:p>
            <a:pPr marL="0" indent="0">
              <a:buNone/>
            </a:pPr>
            <a:r>
              <a:rPr lang="en-US" sz="1400" dirty="0">
                <a:solidFill>
                  <a:schemeClr val="tx1"/>
                </a:solidFill>
                <a:latin typeface="Times New Roman" panose="02020603050405020304" pitchFamily="18" charset="0"/>
                <a:cs typeface="Times New Roman" panose="02020603050405020304" pitchFamily="18" charset="0"/>
              </a:rPr>
              <a:t>        most sentiment analysis benchmarks. However, they require more computational resources and extensive</a:t>
            </a:r>
          </a:p>
          <a:p>
            <a:pPr marL="0" indent="0">
              <a:buNone/>
            </a:pPr>
            <a:r>
              <a:rPr lang="en-US" sz="1400" dirty="0">
                <a:solidFill>
                  <a:schemeClr val="tx1"/>
                </a:solidFill>
                <a:latin typeface="Times New Roman" panose="02020603050405020304" pitchFamily="18" charset="0"/>
                <a:cs typeface="Times New Roman" panose="02020603050405020304" pitchFamily="18" charset="0"/>
              </a:rPr>
              <a:t>       labeled data.</a:t>
            </a:r>
          </a:p>
          <a:p>
            <a:pPr>
              <a:buNone/>
            </a:pPr>
            <a:endParaRPr lang="en-US" sz="1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5475042"/>
      </p:ext>
    </p:extLst>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9BBB18-59FF-DDD7-9917-A5280F2C97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DC813E-EEA2-7FB6-E371-3E724856F2A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Dataset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F1AA733-942B-EECC-2E7C-38FE64E1B419}"/>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We chose the Amazon Reviews Dataset from Kaggle: </a:t>
            </a:r>
            <a:r>
              <a:rPr lang="en-US" u="sng" dirty="0">
                <a:latin typeface="Times New Roman" panose="02020603050405020304" pitchFamily="18" charset="0"/>
                <a:cs typeface="Times New Roman" panose="02020603050405020304" pitchFamily="18" charset="0"/>
              </a:rPr>
              <a:t>Link</a:t>
            </a:r>
          </a:p>
          <a:p>
            <a:r>
              <a:rPr lang="en-IN" dirty="0">
                <a:solidFill>
                  <a:schemeClr val="tx1"/>
                </a:solidFill>
                <a:latin typeface="Times New Roman" panose="02020603050405020304" pitchFamily="18" charset="0"/>
                <a:cs typeface="Times New Roman" panose="02020603050405020304" pitchFamily="18" charset="0"/>
              </a:rPr>
              <a:t>The dataset is saved as ‘train.csv’ and has three columns:</a:t>
            </a:r>
          </a:p>
          <a:p>
            <a:pPr marL="457200" indent="-457200">
              <a:buAutoNum type="arabicPeriod"/>
            </a:pPr>
            <a:r>
              <a:rPr lang="en-IN" dirty="0">
                <a:solidFill>
                  <a:schemeClr val="tx1"/>
                </a:solidFill>
                <a:latin typeface="Times New Roman" panose="02020603050405020304" pitchFamily="18" charset="0"/>
                <a:cs typeface="Times New Roman" panose="02020603050405020304" pitchFamily="18" charset="0"/>
              </a:rPr>
              <a:t>Rating – the rating of the review (1 for negative, 2 for positive)</a:t>
            </a:r>
          </a:p>
          <a:p>
            <a:pPr marL="457200" indent="-457200">
              <a:buAutoNum type="arabicPeriod"/>
            </a:pPr>
            <a:r>
              <a:rPr lang="en-IN" dirty="0">
                <a:solidFill>
                  <a:schemeClr val="tx1"/>
                </a:solidFill>
                <a:latin typeface="Times New Roman" panose="02020603050405020304" pitchFamily="18" charset="0"/>
                <a:cs typeface="Times New Roman" panose="02020603050405020304" pitchFamily="18" charset="0"/>
              </a:rPr>
              <a:t>Subject – the subject of the review</a:t>
            </a:r>
          </a:p>
          <a:p>
            <a:pPr marL="457200" indent="-457200">
              <a:buAutoNum type="arabicPeriod"/>
            </a:pPr>
            <a:r>
              <a:rPr lang="en-IN" dirty="0">
                <a:solidFill>
                  <a:schemeClr val="tx1"/>
                </a:solidFill>
                <a:latin typeface="Times New Roman" panose="02020603050405020304" pitchFamily="18" charset="0"/>
                <a:cs typeface="Times New Roman" panose="02020603050405020304" pitchFamily="18" charset="0"/>
              </a:rPr>
              <a:t>Review – the body of the review</a:t>
            </a:r>
          </a:p>
        </p:txBody>
      </p:sp>
    </p:spTree>
    <p:extLst>
      <p:ext uri="{BB962C8B-B14F-4D97-AF65-F5344CB8AC3E}">
        <p14:creationId xmlns:p14="http://schemas.microsoft.com/office/powerpoint/2010/main" val="3683841611"/>
      </p:ext>
    </p:extLst>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88030-2C43-D234-72CC-C921210074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804CA4-BFDA-1952-97E3-56B951E622C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Exploratory Data Analysis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4F33E3-C331-56D2-CD28-4FF7F5D7143B}"/>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Dataset Info and Describe</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98055857-D9FC-CD10-D02B-E0ED6FEA3394}"/>
              </a:ext>
            </a:extLst>
          </p:cNvPr>
          <p:cNvPicPr>
            <a:picLocks noChangeAspect="1"/>
          </p:cNvPicPr>
          <p:nvPr/>
        </p:nvPicPr>
        <p:blipFill>
          <a:blip r:embed="rId2"/>
          <a:stretch>
            <a:fillRect/>
          </a:stretch>
        </p:blipFill>
        <p:spPr>
          <a:xfrm>
            <a:off x="1940401" y="1862900"/>
            <a:ext cx="4376178" cy="4109128"/>
          </a:xfrm>
          <a:prstGeom prst="rect">
            <a:avLst/>
          </a:prstGeom>
        </p:spPr>
      </p:pic>
    </p:spTree>
    <p:extLst>
      <p:ext uri="{BB962C8B-B14F-4D97-AF65-F5344CB8AC3E}">
        <p14:creationId xmlns:p14="http://schemas.microsoft.com/office/powerpoint/2010/main" val="2890724465"/>
      </p:ext>
    </p:extLst>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A04FB-7B86-22DD-BAF3-AA5AA70FB0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E93243-1AE9-77A5-36CC-19067B697F4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Exploratory Data Analysis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7852391-E4D2-4788-1A06-902F28286ACD}"/>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Distribution of Ratings in the Dataset</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F050EB6-7C7C-9848-0A95-93C08350C72C}"/>
              </a:ext>
            </a:extLst>
          </p:cNvPr>
          <p:cNvPicPr>
            <a:picLocks noChangeAspect="1"/>
          </p:cNvPicPr>
          <p:nvPr/>
        </p:nvPicPr>
        <p:blipFill>
          <a:blip r:embed="rId2"/>
          <a:stretch>
            <a:fillRect/>
          </a:stretch>
        </p:blipFill>
        <p:spPr>
          <a:xfrm>
            <a:off x="1064906" y="1883644"/>
            <a:ext cx="5582429" cy="4305901"/>
          </a:xfrm>
          <a:prstGeom prst="rect">
            <a:avLst/>
          </a:prstGeom>
        </p:spPr>
      </p:pic>
      <p:pic>
        <p:nvPicPr>
          <p:cNvPr id="7" name="Picture 6">
            <a:extLst>
              <a:ext uri="{FF2B5EF4-FFF2-40B4-BE49-F238E27FC236}">
                <a16:creationId xmlns:a16="http://schemas.microsoft.com/office/drawing/2014/main" id="{689EEF65-647B-2B21-68E7-7387BFB2BA1C}"/>
              </a:ext>
            </a:extLst>
          </p:cNvPr>
          <p:cNvPicPr>
            <a:picLocks noChangeAspect="1"/>
          </p:cNvPicPr>
          <p:nvPr/>
        </p:nvPicPr>
        <p:blipFill>
          <a:blip r:embed="rId3"/>
          <a:stretch>
            <a:fillRect/>
          </a:stretch>
        </p:blipFill>
        <p:spPr>
          <a:xfrm>
            <a:off x="6802566" y="3348258"/>
            <a:ext cx="1276528" cy="438211"/>
          </a:xfrm>
          <a:prstGeom prst="rect">
            <a:avLst/>
          </a:prstGeom>
        </p:spPr>
      </p:pic>
    </p:spTree>
    <p:extLst>
      <p:ext uri="{BB962C8B-B14F-4D97-AF65-F5344CB8AC3E}">
        <p14:creationId xmlns:p14="http://schemas.microsoft.com/office/powerpoint/2010/main" val="816968326"/>
      </p:ext>
    </p:extLst>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412ED-641C-8CA4-D2CB-B23CB557FF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BF3004-D7EA-B692-BEB2-35E2AAA3B10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Preprocessing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A2795E-B698-A65D-3B80-DA5817C75856}"/>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We apply stop words and stemming along with other text preprocessing to obtain the cleaned review.</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0364E06E-98AB-84EB-C0C3-E584502D61B3}"/>
              </a:ext>
            </a:extLst>
          </p:cNvPr>
          <p:cNvPicPr>
            <a:picLocks noChangeAspect="1"/>
          </p:cNvPicPr>
          <p:nvPr/>
        </p:nvPicPr>
        <p:blipFill>
          <a:blip r:embed="rId2"/>
          <a:stretch>
            <a:fillRect/>
          </a:stretch>
        </p:blipFill>
        <p:spPr>
          <a:xfrm>
            <a:off x="1456244" y="2186739"/>
            <a:ext cx="5303988" cy="4039603"/>
          </a:xfrm>
          <a:prstGeom prst="rect">
            <a:avLst/>
          </a:prstGeom>
        </p:spPr>
      </p:pic>
    </p:spTree>
    <p:extLst>
      <p:ext uri="{BB962C8B-B14F-4D97-AF65-F5344CB8AC3E}">
        <p14:creationId xmlns:p14="http://schemas.microsoft.com/office/powerpoint/2010/main" val="762682866"/>
      </p:ext>
    </p:extLst>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06D6C-82AC-1B79-EE14-F558C65621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F1D022-4E2E-4965-92EB-41AC7054C07B}"/>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Preprocessing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08DB4FB-9984-769D-F48F-50935EFB7869}"/>
              </a:ext>
            </a:extLst>
          </p:cNvPr>
          <p:cNvSpPr>
            <a:spLocks noGrp="1"/>
          </p:cNvSpPr>
          <p:nvPr>
            <p:ph idx="1"/>
          </p:nvPr>
        </p:nvSpPr>
        <p:spPr/>
        <p:txBody>
          <a:bodyPr/>
          <a:lstStyle/>
          <a:p>
            <a:r>
              <a:rPr lang="en-US" dirty="0">
                <a:solidFill>
                  <a:schemeClr val="tx1"/>
                </a:solidFill>
                <a:latin typeface="Times New Roman" panose="02020603050405020304" pitchFamily="18" charset="0"/>
                <a:cs typeface="Times New Roman" panose="02020603050405020304" pitchFamily="18" charset="0"/>
              </a:rPr>
              <a:t>Code for text preprocessing:</a:t>
            </a:r>
          </a:p>
          <a:p>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65ADF02-0546-4446-5E63-202D39449279}"/>
              </a:ext>
            </a:extLst>
          </p:cNvPr>
          <p:cNvPicPr>
            <a:picLocks noChangeAspect="1"/>
          </p:cNvPicPr>
          <p:nvPr/>
        </p:nvPicPr>
        <p:blipFill>
          <a:blip r:embed="rId2"/>
          <a:stretch>
            <a:fillRect/>
          </a:stretch>
        </p:blipFill>
        <p:spPr>
          <a:xfrm>
            <a:off x="827274" y="1725001"/>
            <a:ext cx="5894010" cy="4553566"/>
          </a:xfrm>
          <a:prstGeom prst="rect">
            <a:avLst/>
          </a:prstGeom>
        </p:spPr>
      </p:pic>
    </p:spTree>
    <p:extLst>
      <p:ext uri="{BB962C8B-B14F-4D97-AF65-F5344CB8AC3E}">
        <p14:creationId xmlns:p14="http://schemas.microsoft.com/office/powerpoint/2010/main" val="997038005"/>
      </p:ext>
    </p:extLst>
  </p:cSld>
  <p:clrMapOvr>
    <a:masterClrMapping/>
  </p:clrMapOvr>
  <p:transition>
    <p:wipe dir="d"/>
  </p:transition>
</p:sld>
</file>

<file path=ppt/theme/theme1.xml><?xml version="1.0" encoding="utf-8"?>
<a:theme xmlns:a="http://schemas.openxmlformats.org/drawingml/2006/main" name="SASEPresentatio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Comic Sans MS"/>
        <a:ea typeface=""/>
        <a:cs typeface=""/>
      </a:majorFont>
      <a:minorFont>
        <a:latin typeface="Comic Sans MS"/>
        <a:ea typeface=""/>
        <a:cs typeface=""/>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 id="{2E8CE935-F3DA-4639-839D-0F6A64CCE9C9}" vid="{A99DBA6F-CE1E-45EC-8558-A285390E65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Training Courseware-Template</Template>
  <TotalTime>4359</TotalTime>
  <Words>643</Words>
  <Application>Microsoft Office PowerPoint</Application>
  <PresentationFormat>On-screen Show (4:3)</PresentationFormat>
  <Paragraphs>62</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Comic Sans MS</vt:lpstr>
      <vt:lpstr>Tahoma</vt:lpstr>
      <vt:lpstr>Times New Roman</vt:lpstr>
      <vt:lpstr>SASEPresentation</vt:lpstr>
      <vt:lpstr>Sentimental Analysis on Amazon Reviews</vt:lpstr>
      <vt:lpstr>Abstract</vt:lpstr>
      <vt:lpstr>Problem Statement</vt:lpstr>
      <vt:lpstr>Literature Survey</vt:lpstr>
      <vt:lpstr>Dataset</vt:lpstr>
      <vt:lpstr>Exploratory Data Analysis</vt:lpstr>
      <vt:lpstr>Exploratory Data Analysis</vt:lpstr>
      <vt:lpstr>Preprocessing</vt:lpstr>
      <vt:lpstr>Preprocessing</vt:lpstr>
      <vt:lpstr>Feature Engineering</vt:lpstr>
      <vt:lpstr>Models</vt:lpstr>
      <vt:lpstr>Performance Metrics</vt:lpstr>
      <vt:lpstr>Confusion Matrix</vt:lpstr>
      <vt:lpstr>Testing with Custom Example</vt:lpstr>
      <vt:lpstr>Dimensionality Reduction</vt:lpstr>
      <vt:lpstr>Performance Metrics after Dimensionality Reduction</vt:lpstr>
      <vt:lpstr>Using Grid Search</vt:lpstr>
      <vt:lpstr>Using Grid Search</vt:lpstr>
      <vt:lpstr>Ensemble Models</vt:lpstr>
      <vt:lpstr>Random Forest</vt:lpstr>
      <vt:lpstr>XGBoost</vt:lpstr>
      <vt:lpstr>Stacking Classifier</vt:lpstr>
      <vt:lpstr>Performance Comparison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&lt;Course Title&gt;</dc:title>
  <dc:creator>S Sivakumar</dc:creator>
  <cp:lastModifiedBy>PAUL ANDREW S</cp:lastModifiedBy>
  <cp:revision>506</cp:revision>
  <dcterms:created xsi:type="dcterms:W3CDTF">2016-10-25T05:26:29Z</dcterms:created>
  <dcterms:modified xsi:type="dcterms:W3CDTF">2025-04-08T17:21:19Z</dcterms:modified>
</cp:coreProperties>
</file>