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8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7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061986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e5061986b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5061986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5061986b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Franchise Optimization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1.   </a:t>
            </a:r>
            <a:r>
              <a:rPr lang="en-US"/>
              <a:t>Location-allocation Problem [1] :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Try to find facilities locations to satisfy the demand of the customers given their positions. 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They have to decide which customer should be served by which facility while taking into consideration the demand of each customer.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Models:</a:t>
            </a:r>
            <a:endParaRPr/>
          </a:p>
          <a:p>
            <a:pPr indent="-342900" lvl="4" marL="2114550" rtl="0" algn="l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 sz="1800"/>
              <a:t>General location allocation model.</a:t>
            </a:r>
            <a:endParaRPr/>
          </a:p>
          <a:p>
            <a:pPr indent="-342900" lvl="4" marL="2114550" rtl="0" algn="l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 sz="1800"/>
              <a:t>LA Model Each Customer Covered by Only One Facility.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103311" y="1677972"/>
            <a:ext cx="9662099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6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Location-allocation Problem [1] </a:t>
            </a:r>
            <a:r>
              <a:rPr lang="en-US" sz="1600"/>
              <a:t>: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Solutions:</a:t>
            </a:r>
            <a:endParaRPr/>
          </a:p>
          <a:p>
            <a:pPr indent="-342900" lvl="4" marL="2057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/>
              <a:t>Exact Solution:</a:t>
            </a:r>
            <a:endParaRPr/>
          </a:p>
          <a:p>
            <a:pPr indent="-285750" lvl="5" marL="2448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/>
              <a:t>Differentiate the total distance cost with respect to x and y coordinates.</a:t>
            </a:r>
            <a:endParaRPr/>
          </a:p>
          <a:p>
            <a:pPr indent="-285750" lvl="5" marL="2448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/>
              <a:t>This can only be done if the cost is only a function of the new facility but there is another variable in this problem. </a:t>
            </a:r>
            <a:endParaRPr/>
          </a:p>
          <a:p>
            <a:pPr indent="-285750" lvl="5" marL="2448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/>
              <a:t>we could try a facility-customer combination and find the optimal solution, but this is impossible due to the large number of variables.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103311" y="1677972"/>
            <a:ext cx="9662099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4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/>
              <a:t>Location-allocation Problem [1]</a:t>
            </a:r>
            <a:r>
              <a:rPr lang="en-US" sz="1600"/>
              <a:t> :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Solutions:</a:t>
            </a:r>
            <a:endParaRPr/>
          </a:p>
          <a:p>
            <a:pPr indent="-342900" lvl="4" marL="2057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/>
              <a:t>The Heuristic Approach:</a:t>
            </a:r>
            <a:endParaRPr/>
          </a:p>
          <a:p>
            <a:pPr indent="-285750" lvl="5" marL="2448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/>
              <a:t>Given initial facility location, the local optimal allocation solution will be found.</a:t>
            </a:r>
            <a:endParaRPr/>
          </a:p>
          <a:p>
            <a:pPr indent="-285750" lvl="5" marL="2448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/>
              <a:t>Given the found facility allocation, the local optimal location solution will be found. </a:t>
            </a:r>
            <a:endParaRPr/>
          </a:p>
          <a:p>
            <a:pPr indent="-285750" lvl="5" marL="2448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/>
              <a:t>The algorithm will stop once the last optimal solution is the same as the new one.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en-US" sz="2000"/>
              <a:t>Optimization of competitive facility location for chain stores [2] :</a:t>
            </a:r>
            <a:endParaRPr/>
          </a:p>
          <a:p>
            <a:pPr indent="-342900" lvl="2" marL="12001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Trying to choose the best positions to open a chain of stores.</a:t>
            </a:r>
            <a:endParaRPr/>
          </a:p>
          <a:p>
            <a:pPr indent="-342900" lvl="2" marL="12001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It aims to find the price of each market in the chain depending on its location. </a:t>
            </a:r>
            <a:endParaRPr/>
          </a:p>
          <a:p>
            <a:pPr indent="-342900" lvl="2" marL="12001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competitive location problems take the location and price of the competitors at each location into account in the model, while the non competitor doesn’t</a:t>
            </a:r>
            <a:r>
              <a:rPr lang="en-US" sz="2000"/>
              <a:t>. 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1103311" y="1677972"/>
            <a:ext cx="5725170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ct val="80000"/>
              <a:buAutoNum type="arabicPeriod" startAt="2"/>
            </a:pPr>
            <a:r>
              <a:rPr lang="en-US" sz="2000"/>
              <a:t>Optimization of competitive facility location for chain stores [2] :</a:t>
            </a:r>
            <a:endParaRPr/>
          </a:p>
          <a:p>
            <a:pPr indent="-342900" lvl="2" marL="12001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Model:</a:t>
            </a:r>
            <a:endParaRPr sz="1800"/>
          </a:p>
          <a:p>
            <a:pPr indent="-342925" lvl="3" marL="16573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700"/>
              <a:t>The upper-level model is given the prices of the market in chain A (the candidate) and the prices of competitor chain B</a:t>
            </a:r>
            <a:endParaRPr/>
          </a:p>
          <a:p>
            <a:pPr indent="-342925" lvl="3" marL="16573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700"/>
              <a:t>Using this data as a static data, the model tries to choose the best locations of the stores in the chain. </a:t>
            </a:r>
            <a:endParaRPr/>
          </a:p>
          <a:p>
            <a:pPr indent="-342925" lvl="3" marL="16573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700"/>
              <a:t>The model gives these locations to the low-level model, where the model will choose the prices of each store in A and the predicted prices of store B.</a:t>
            </a:r>
            <a:endParaRPr sz="1500"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481" y="3078502"/>
            <a:ext cx="5213023" cy="306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en-US" sz="2000"/>
              <a:t>Optimization of competitive facility location for chain stores [2] :</a:t>
            </a:r>
            <a:endParaRPr/>
          </a:p>
          <a:p>
            <a:pPr indent="-342900" lvl="2" marL="12001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Solution: The paper chose the Tabu Search Algorithm to solve the bi-level model problem.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86D1D8"/>
                </a:solidFill>
              </a:rPr>
              <a:t>3.</a:t>
            </a:r>
            <a:r>
              <a:rPr lang="en-US" sz="2000"/>
              <a:t> The uncapacitated facility location problem[3] :</a:t>
            </a:r>
            <a:endParaRPr/>
          </a:p>
          <a:p>
            <a:pPr indent="-342900" lvl="2" marL="12001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Model: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2000"/>
              <a:t>Given n possible sites and demands at m locations.</a:t>
            </a:r>
            <a:endParaRPr/>
          </a:p>
          <a:p>
            <a:pPr indent="-342900" lvl="3" marL="16573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2000"/>
              <a:t>Determine the optimal location of facilities to fulfil all demands such that the total cost of establishing the facilities and fulfilling the demands is minimized.</a:t>
            </a:r>
            <a:endParaRPr sz="2000"/>
          </a:p>
          <a:p>
            <a:pPr indent="-251460" lvl="3" marL="16573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Modelling Approaches and solutions 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86D1D8"/>
                </a:solidFill>
              </a:rPr>
              <a:t>3.</a:t>
            </a:r>
            <a:r>
              <a:rPr lang="en-US" sz="2000"/>
              <a:t> The uncapacitated facility location problem[3] :</a:t>
            </a:r>
            <a:endParaRPr/>
          </a:p>
          <a:p>
            <a:pPr indent="-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Solution: </a:t>
            </a:r>
            <a:r>
              <a:rPr lang="en-US"/>
              <a:t>The paper chose the Tabu Search Algorithm to solve the model problem. </a:t>
            </a:r>
            <a:endParaRPr/>
          </a:p>
          <a:p>
            <a:pPr indent="-285750" lvl="1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The proposed algorithm has two subproblems:</a:t>
            </a:r>
            <a:endParaRPr/>
          </a:p>
          <a:p>
            <a:pPr indent="-342900" lvl="4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/>
              <a:t>It finds the optimal locations of the facilities.</a:t>
            </a:r>
            <a:endParaRPr sz="1800"/>
          </a:p>
          <a:p>
            <a:pPr indent="-342900" lvl="4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/>
              <a:t>Using the giving locations from the first subproblem it finds the optimal allocation.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Best Approach: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 :</a:t>
            </a:r>
            <a:endParaRPr/>
          </a:p>
          <a:p>
            <a:pPr indent="-342900" lvl="0" marL="1257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Mostly the inputs is the location and the demand of each customer.</a:t>
            </a:r>
            <a:endParaRPr/>
          </a:p>
          <a:p>
            <a:pPr indent="-342900" lvl="0" marL="1257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The optimizers try to minimize the distance between them.</a:t>
            </a:r>
            <a:endParaRPr/>
          </a:p>
          <a:p>
            <a:pPr indent="-342900" lvl="0" marL="1257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We will consider the facilities as our kitchens and the customers as our restaurants. </a:t>
            </a:r>
            <a:endParaRPr/>
          </a:p>
          <a:p>
            <a:pPr indent="-342900" lvl="0" marL="1257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However, we have to decide the position of the restaurants such that enough restaurants are present in each area.</a:t>
            </a:r>
            <a:endParaRPr/>
          </a:p>
          <a:p>
            <a:pPr indent="-342900" lvl="0" marL="1257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Like what is present in [1] we add a constraint that each restaurant could only be served by one kitchen. 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Best Approach: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Solution: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It was found that these problems are NP problems.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It is hard to find the global optimal solution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Most researchers go with metaheuristics techniques.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For example, genetic algorithms and tabu search methods.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These algorithms give satisfactory results and converge to a local minimum throughout the iterations.</a:t>
            </a:r>
            <a:endParaRPr sz="2100"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Business problem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Research problem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Mathematical formulation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Solutions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Mathematical formulation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1103312" y="1621410"/>
            <a:ext cx="9482989" cy="4626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20" r="0" t="-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Mathematical formulation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1103312" y="1527142"/>
            <a:ext cx="9482989" cy="47212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56" r="0" t="-6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Mathematical formulation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1103312" y="1527142"/>
            <a:ext cx="9482989" cy="47212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20" r="-319" t="-14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Mathematical formulation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1103312" y="1527142"/>
            <a:ext cx="9482989" cy="47212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104" l="-320" r="-255" t="-7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Greedy algorithm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MIP algorithm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DP algorithm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Metaheuristic algorithm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1103312" y="2052918"/>
            <a:ext cx="933216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Greedy algorithm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lang="en-US" sz="1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 units based on (total kitchens price/kitchen capacity)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0" lang="en-US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each unit, take it as kitchen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0" lang="en-US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sort the remaining units based on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(Total restaurant price + transport to chosen kitchen) /restaurant capacity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 as many restaurants as constraints allow</a:t>
            </a:r>
            <a:endParaRPr/>
          </a:p>
          <a:p>
            <a:pPr indent="-147319" lvl="2" marL="11430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MIP algorithm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Implemented the model using or-tools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DP algorithm</a:t>
            </a:r>
            <a:endParaRPr/>
          </a:p>
          <a:p>
            <a:pPr indent="-228240" lvl="1" marL="742950" rtl="0" algn="l"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ourier New"/>
              <a:buChar char="o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hoice Problem.</a:t>
            </a:r>
            <a:endParaRPr/>
          </a:p>
          <a:p>
            <a:pPr indent="-228240" lvl="1" marL="742950" rtl="0" algn="l"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ourier New"/>
              <a:buChar char="o"/>
            </a:pP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 constraint problem</a:t>
            </a:r>
            <a:endParaRPr/>
          </a:p>
          <a:p>
            <a:pPr indent="-228240" lvl="1" marL="742950" rtl="0" algn="l"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ourier New"/>
              <a:buChar char="o"/>
            </a:pP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problem.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DP algorithm</a:t>
            </a:r>
            <a:endParaRPr/>
          </a:p>
          <a:p>
            <a:pPr indent="-285480" lvl="1" marL="74304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Courier New"/>
              <a:buChar char="o"/>
            </a:pPr>
            <a:r>
              <a:rPr b="0" lang="en-US" sz="1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Locations’ choice.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= remaining budget, current location, kitchen capacity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 for unit (Kitchen/Restaurant/not taken).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the results and consider solutions within the budget.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the sub-solution that care more about customers, then cost</a:t>
            </a:r>
            <a:endParaRPr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0" sz="1600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1103312" y="1461156"/>
            <a:ext cx="8946541" cy="48642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20" l="-270" r="0" t="-12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problem</a:t>
            </a:r>
            <a:br>
              <a:rPr lang="en-US"/>
            </a:b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103312" y="1630837"/>
            <a:ext cx="9709232" cy="46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Problem 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Michael Ball wants to build an American cuisine franchise in Cairo.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The demand in Cairo varies with the location.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A lot of options of places to serve the food and to prepare the meals.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His choice will affect the profit of his franchise.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DP algorithm</a:t>
            </a:r>
            <a:endParaRPr/>
          </a:p>
          <a:p>
            <a:pPr indent="-285480" lvl="1" marL="74304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Courier New"/>
              <a:buChar char="o"/>
            </a:pPr>
            <a:r>
              <a:rPr b="0" lang="en-US" sz="1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Problem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with edges from all kitchens to all restaurants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Kitchens supply = kitchens supply</a:t>
            </a:r>
            <a:endParaRPr/>
          </a:p>
          <a:p>
            <a:pPr indent="-228240" lvl="2" marL="11430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Courier New"/>
              <a:buChar char="o"/>
            </a:pPr>
            <a:r>
              <a:rPr b="0" lang="en-US" sz="16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Restaurant supply = - restaurant demand (calculated from demand problem)</a:t>
            </a:r>
            <a:endParaRPr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0" sz="1600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</a:t>
            </a:r>
            <a:r>
              <a:rPr lang="en-US" sz="2000"/>
              <a:t>etaheuristic</a:t>
            </a:r>
            <a:r>
              <a:rPr lang="en-US"/>
              <a:t> algorithm</a:t>
            </a:r>
            <a:endParaRPr/>
          </a:p>
          <a:p>
            <a:pPr indent="-228240" lvl="1" marL="742950" rtl="0" algn="l"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ourier New"/>
              <a:buChar char="o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hoice Problem. </a:t>
            </a:r>
            <a:endParaRPr/>
          </a:p>
          <a:p>
            <a:pPr indent="-228240" lvl="1" marL="742950" rtl="0" algn="l"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ourier New"/>
              <a:buChar char="o"/>
            </a:pP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 constraint problem (same as </a:t>
            </a: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P).</a:t>
            </a:r>
            <a:endParaRPr/>
          </a:p>
          <a:p>
            <a:pPr indent="-228240" lvl="1" marL="742950" rtl="0" algn="l">
              <a:spcBef>
                <a:spcPts val="1001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ourier New"/>
              <a:buChar char="o"/>
            </a:pPr>
            <a:r>
              <a:rPr b="0" lang="en-US" sz="20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problem (same as DP).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</a:t>
            </a:r>
            <a:r>
              <a:rPr lang="en-US" sz="2000"/>
              <a:t>etaheuristic</a:t>
            </a:r>
            <a:r>
              <a:rPr lang="en-US"/>
              <a:t> algorithm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Choice Problem (Genetics):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Initialize with valid solutions.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Probability for each location Not taken (1/8), kitchen (2/8), restaurant (5/8).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Each 2 members get 1 new child.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Probability inheritance for each location Higher Fitness (3/6), Lower Fitness(2/6), Random(1/6).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Sort descendingly according to: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120"/>
              <a:buFont typeface="Courier New"/>
              <a:buChar char="o"/>
            </a:pPr>
            <a:r>
              <a:rPr lang="en-US"/>
              <a:t>fitnessFunction =customers*1e6 + cost + transmission cost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survive of the fittest (keep best n of the population).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</a:pPr>
            <a:r>
              <a:rPr lang="en-US"/>
              <a:t>Repeat till k no changes in fittest.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1104237" y="133125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Input information</a:t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48" y="2945210"/>
            <a:ext cx="2773750" cy="25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1"/>
          <p:cNvPicPr preferRelativeResize="0"/>
          <p:nvPr/>
        </p:nvPicPr>
        <p:blipFill rotWithShape="1">
          <a:blip r:embed="rId4">
            <a:alphaModFix/>
          </a:blip>
          <a:srcRect b="3069" l="-5290" r="5289" t="-3070"/>
          <a:stretch/>
        </p:blipFill>
        <p:spPr>
          <a:xfrm>
            <a:off x="3470200" y="2058388"/>
            <a:ext cx="843915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1104237" y="133125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Output Graph</a:t>
            </a:r>
            <a:endParaRPr/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875" y="1853125"/>
            <a:ext cx="6639726" cy="48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1104237" y="133125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Result details</a:t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325" y="2891500"/>
            <a:ext cx="5486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1103312" y="2052918"/>
            <a:ext cx="9294453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2"/>
                </a:solidFill>
              </a:rPr>
              <a:t>[1] Azarmand, Z., &amp; Neishabouri, E. (2009). Location Allocation Problem. Springer Link.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2"/>
                </a:solidFill>
              </a:rPr>
              <a:t>[2] Shan, W., Yan, Q., Chen, C., Zhang, M., Yao, B., &amp; Fu, X. (2017). Optimization of competitive facility location for chain stores. Springer Science+Business Media, 187–205.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2"/>
                </a:solidFill>
              </a:rPr>
              <a:t>[3] Al-Sultan, K. S., &amp; Al-Fawzan, M. A. (1999). A tabu search approach to the uncapacitated facility location problem. Annals of Operations Research, 91–103.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problem</a:t>
            </a:r>
            <a:br>
              <a:rPr lang="en-US"/>
            </a:b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103312" y="1668544"/>
            <a:ext cx="9709232" cy="4579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Objective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20"/>
              <a:buFont typeface="Courier New"/>
              <a:buChar char="o"/>
            </a:pPr>
            <a:r>
              <a:rPr lang="en-US" sz="1900"/>
              <a:t>Divide Cairo into a set of areas where each area has a demand.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20"/>
              <a:buFont typeface="Courier New"/>
              <a:buChar char="o"/>
            </a:pPr>
            <a:r>
              <a:rPr lang="en-US" sz="1900"/>
              <a:t>Cairo has a set of units that could be utilized as a kitchen or as a restaurant.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20"/>
              <a:buFont typeface="Courier New"/>
              <a:buChar char="o"/>
            </a:pPr>
            <a:r>
              <a:rPr lang="en-US" sz="1900"/>
              <a:t>For each unit we decide whether Michael should rent or not and whether the chosen unit will be a restaurant or kitchen.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20"/>
              <a:buFont typeface="Courier New"/>
              <a:buChar char="o"/>
            </a:pPr>
            <a:r>
              <a:rPr lang="en-US" sz="1900"/>
              <a:t>Kitchens will serve meals to restaurants and restaurants will serve the customers.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problem</a:t>
            </a:r>
            <a:br>
              <a:rPr lang="en-US"/>
            </a:b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103311" y="1677972"/>
            <a:ext cx="9822355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Inputs 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Budget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Cost per distance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The optimisation ratio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List of areas where each area has:</a:t>
            </a:r>
            <a:endParaRPr/>
          </a:p>
          <a:p>
            <a:pPr indent="-228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-"/>
            </a:pPr>
            <a:r>
              <a:rPr lang="en-US" sz="1800"/>
              <a:t>Position, Demand, Fixed radius	</a:t>
            </a:r>
            <a:endParaRPr sz="1800"/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List of units where each unit has the following:</a:t>
            </a:r>
            <a:endParaRPr/>
          </a:p>
          <a:p>
            <a:pPr indent="-228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-"/>
            </a:pPr>
            <a:r>
              <a:rPr lang="en-US" sz="1800"/>
              <a:t>Position                                                   </a:t>
            </a:r>
            <a:endParaRPr/>
          </a:p>
          <a:p>
            <a:pPr indent="-228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-"/>
            </a:pPr>
            <a:r>
              <a:rPr lang="en-US" sz="1800"/>
              <a:t>Yearly rent </a:t>
            </a:r>
            <a:endParaRPr/>
          </a:p>
          <a:p>
            <a:pPr indent="-228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-"/>
            </a:pPr>
            <a:r>
              <a:rPr lang="en-US" sz="1800"/>
              <a:t>Initial cost of starting a restaurant or a kitchen.           </a:t>
            </a:r>
            <a:endParaRPr/>
          </a:p>
          <a:p>
            <a:pPr indent="-228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-"/>
            </a:pPr>
            <a:r>
              <a:rPr lang="en-US" sz="1800"/>
              <a:t>Maximum number of customers served </a:t>
            </a:r>
            <a:r>
              <a:rPr lang="en-US" sz="2100"/>
              <a:t>(restaurant and kitchen).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problem</a:t>
            </a:r>
            <a:br>
              <a:rPr lang="en-US"/>
            </a:b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Outputs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Which units will be kitchens.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/>
              <a:t>Which restaurants will be served by each kitchen.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problem</a:t>
            </a:r>
            <a:br>
              <a:rPr lang="en-US"/>
            </a:b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103311" y="1677972"/>
            <a:ext cx="9784648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Features 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Customers served should not exceed the capacity of the restaurant.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Meals produced should not exceed the capacity of the kitchen.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The total number of customers served by all units inside any area should not exceed the demand for this area.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For each pair of units (u1,u2), if u1 is transporting meals to u2 , then u1 is a kitchen and u2 is a restaurant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For all units that are being provided with meals from some kitchen k, the sum of their customers is equal to the meals produced by that kitchen.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en-US"/>
              <a:t>Each restaurant is only associated with one kitchen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problem</a:t>
            </a:r>
            <a:br>
              <a:rPr lang="en-US"/>
            </a:b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103311" y="1677972"/>
            <a:ext cx="9404723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Key Metrics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maximizing the number of customers served and minimizing the total cost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103311" y="1677972"/>
            <a:ext cx="9614965" cy="457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Problem Analysis and Definition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2000"/>
              <a:t>Location-allocation problem / Facility Location Problem.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2000"/>
              <a:t>Known customer locations and several facilities need to be located.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2000"/>
              <a:t>The optimizer must decide which facility will serve which customer.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2000"/>
              <a:t>The target is to minimize the distance between the customers and their corresponding facilities while satisfying all customers.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