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83" r:id="rId3"/>
    <p:sldId id="289" r:id="rId4"/>
    <p:sldId id="293" r:id="rId5"/>
    <p:sldId id="298" r:id="rId6"/>
    <p:sldId id="296" r:id="rId7"/>
    <p:sldId id="305" r:id="rId8"/>
    <p:sldId id="299" r:id="rId9"/>
    <p:sldId id="301" r:id="rId10"/>
    <p:sldId id="304" r:id="rId11"/>
    <p:sldId id="306" r:id="rId12"/>
    <p:sldId id="303" r:id="rId13"/>
  </p:sldIdLst>
  <p:sldSz cx="9144000" cy="5143500" type="screen16x9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0">
          <p15:clr>
            <a:srgbClr val="A4A3A4"/>
          </p15:clr>
        </p15:guide>
        <p15:guide id="2" pos="27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ttner" initials="B" lastIdx="2" clrIdx="0">
    <p:extLst>
      <p:ext uri="{19B8F6BF-5375-455C-9EA6-DF929625EA0E}">
        <p15:presenceInfo xmlns:p15="http://schemas.microsoft.com/office/powerpoint/2012/main" userId="Bittn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0"/>
    <a:srgbClr val="008000"/>
    <a:srgbClr val="6A3E3E"/>
    <a:srgbClr val="DDDDDD"/>
    <a:srgbClr val="FFCD00"/>
    <a:srgbClr val="FA6E00"/>
    <a:srgbClr val="7CCDE6"/>
    <a:srgbClr val="0080B4"/>
    <a:srgbClr val="005374"/>
    <a:srgbClr val="C6E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46" autoAdjust="0"/>
  </p:normalViewPr>
  <p:slideViewPr>
    <p:cSldViewPr>
      <p:cViewPr varScale="1">
        <p:scale>
          <a:sx n="85" d="100"/>
          <a:sy n="85" d="100"/>
        </p:scale>
        <p:origin x="762" y="48"/>
      </p:cViewPr>
      <p:guideLst>
        <p:guide orient="horz" pos="500"/>
        <p:guide pos="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28T16:27:04.854" idx="2">
    <p:pos x="146" y="146"/>
    <p:text>1.) Zuweisung von Instruction &lt;-&gt; Zahl erklären
2.) Little Endian vs Big Endian
3.) Stringumsetzung erklären mit Terminal 0 = cstring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de-DE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E4AA6088-1FF0-4E53-845C-EFEDD1C948F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52334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2"/>
          <p:cNvSpPr>
            <a:spLocks noChangeArrowheads="1"/>
          </p:cNvSpPr>
          <p:nvPr userDrawn="1"/>
        </p:nvSpPr>
        <p:spPr bwMode="auto">
          <a:xfrm>
            <a:off x="296864" y="1087041"/>
            <a:ext cx="8550275" cy="199072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Platzhalter für Bild, Bild auf Titelfolie hinter das Logo einsetzen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87338" y="3077766"/>
            <a:ext cx="8583612" cy="1644253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pic>
        <p:nvPicPr>
          <p:cNvPr id="6" name="Picture 16" descr="TU_Braunschweig_02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t="376" b="24680"/>
          <a:stretch/>
        </p:blipFill>
        <p:spPr bwMode="auto">
          <a:xfrm>
            <a:off x="287339" y="1080000"/>
            <a:ext cx="8582400" cy="19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287338" y="4680000"/>
            <a:ext cx="8583612" cy="215503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3267075"/>
            <a:ext cx="7772400" cy="654844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der Präsentation</a:t>
            </a:r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4124326"/>
            <a:ext cx="7747000" cy="250031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Vorname, Nachname der Referentin/des Referenten, Datum</a:t>
            </a:r>
            <a:endParaRPr lang="de-DE" dirty="0"/>
          </a:p>
        </p:txBody>
      </p:sp>
      <p:pic>
        <p:nvPicPr>
          <p:cNvPr id="9" name="Picture 13" descr="TUBS_CO_150dpi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86000"/>
            <a:ext cx="2124001" cy="79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1"/>
            <a:ext cx="9144000" cy="850106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3"/>
          <p:cNvSpPr>
            <a:spLocks noGrp="1" noChangeArrowheads="1"/>
          </p:cNvSpPr>
          <p:nvPr userDrawn="1">
            <p:ph type="body" idx="1"/>
          </p:nvPr>
        </p:nvSpPr>
        <p:spPr bwMode="gray">
          <a:xfrm>
            <a:off x="431800" y="1004888"/>
            <a:ext cx="8370888" cy="3467100"/>
          </a:xfrm>
          <a:noFill/>
        </p:spPr>
        <p:txBody>
          <a:bodyPr/>
          <a:lstStyle/>
          <a:p>
            <a:pPr lvl="0">
              <a:buClr>
                <a:srgbClr val="C0C0C0"/>
              </a:buClr>
            </a:pPr>
            <a:r>
              <a:rPr lang="de-DE" sz="2000" smtClean="0">
                <a:solidFill>
                  <a:srgbClr val="C0C0C0"/>
                </a:solidFill>
              </a:rPr>
              <a:t>Textmasterformat bearbeiten</a:t>
            </a:r>
          </a:p>
          <a:p>
            <a:pPr lvl="1">
              <a:buClr>
                <a:srgbClr val="C0C0C0"/>
              </a:buClr>
            </a:pPr>
            <a:r>
              <a:rPr lang="de-DE" sz="2000" smtClean="0">
                <a:solidFill>
                  <a:srgbClr val="C0C0C0"/>
                </a:solidFill>
              </a:rPr>
              <a:t>Zweite Ebene</a:t>
            </a:r>
          </a:p>
          <a:p>
            <a:pPr lvl="2">
              <a:buClr>
                <a:srgbClr val="C0C0C0"/>
              </a:buClr>
            </a:pPr>
            <a:r>
              <a:rPr lang="de-DE" sz="2000" smtClean="0">
                <a:solidFill>
                  <a:srgbClr val="C0C0C0"/>
                </a:solidFill>
              </a:rPr>
              <a:t>Dritte Ebene</a:t>
            </a:r>
          </a:p>
          <a:p>
            <a:pPr lvl="3">
              <a:buClr>
                <a:srgbClr val="C0C0C0"/>
              </a:buClr>
            </a:pPr>
            <a:r>
              <a:rPr lang="de-DE" sz="2000" smtClean="0">
                <a:solidFill>
                  <a:srgbClr val="C0C0C0"/>
                </a:solidFill>
              </a:rPr>
              <a:t>Vierte Ebene</a:t>
            </a:r>
          </a:p>
          <a:p>
            <a:pPr lvl="4">
              <a:buClr>
                <a:srgbClr val="C0C0C0"/>
              </a:buClr>
            </a:pPr>
            <a:r>
              <a:rPr lang="de-DE" sz="2000" smtClean="0">
                <a:solidFill>
                  <a:srgbClr val="C0C0C0"/>
                </a:solidFill>
              </a:rPr>
              <a:t>Fünfte Ebene</a:t>
            </a:r>
            <a:endParaRPr lang="de-DE" sz="2000" dirty="0">
              <a:solidFill>
                <a:srgbClr val="C0C0C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>
            <a:spLocks noChangeArrowheads="1"/>
          </p:cNvSpPr>
          <p:nvPr userDrawn="1"/>
        </p:nvSpPr>
        <p:spPr bwMode="auto">
          <a:xfrm>
            <a:off x="216000" y="288000"/>
            <a:ext cx="8712000" cy="42804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2787774"/>
            <a:ext cx="7772400" cy="873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Zwischentitel</a:t>
            </a:r>
            <a:endParaRPr lang="de-DE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3930774"/>
            <a:ext cx="7747000" cy="3333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Untertitel</a:t>
            </a:r>
            <a:endParaRPr lang="de-DE" dirty="0"/>
          </a:p>
        </p:txBody>
      </p:sp>
      <p:pic>
        <p:nvPicPr>
          <p:cNvPr id="13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hteck 9"/>
          <p:cNvSpPr/>
          <p:nvPr userDrawn="1"/>
        </p:nvSpPr>
        <p:spPr>
          <a:xfrm>
            <a:off x="8928000" y="0"/>
            <a:ext cx="216000" cy="514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pic>
        <p:nvPicPr>
          <p:cNvPr id="11" name="Picture 16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3" b="17163"/>
          <a:stretch/>
        </p:blipFill>
        <p:spPr bwMode="auto">
          <a:xfrm>
            <a:off x="216000" y="288327"/>
            <a:ext cx="8712000" cy="22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4652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1_eigenes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>
            <a:spLocks noChangeArrowheads="1"/>
          </p:cNvSpPr>
          <p:nvPr userDrawn="1"/>
        </p:nvSpPr>
        <p:spPr bwMode="auto">
          <a:xfrm>
            <a:off x="216000" y="288000"/>
            <a:ext cx="8712000" cy="42804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2787774"/>
            <a:ext cx="7772400" cy="873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Zwischentitel</a:t>
            </a:r>
            <a:endParaRPr lang="de-DE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3930774"/>
            <a:ext cx="7747000" cy="3333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Untertitel</a:t>
            </a:r>
            <a:endParaRPr lang="de-DE" dirty="0"/>
          </a:p>
        </p:txBody>
      </p:sp>
      <p:pic>
        <p:nvPicPr>
          <p:cNvPr id="13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Bildplatzhalter 2"/>
          <p:cNvSpPr>
            <a:spLocks noGrp="1"/>
          </p:cNvSpPr>
          <p:nvPr>
            <p:ph type="pic" sz="quarter" idx="10"/>
          </p:nvPr>
        </p:nvSpPr>
        <p:spPr>
          <a:xfrm>
            <a:off x="216000" y="288000"/>
            <a:ext cx="8712000" cy="2268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Rechteck 9"/>
          <p:cNvSpPr/>
          <p:nvPr userDrawn="1"/>
        </p:nvSpPr>
        <p:spPr>
          <a:xfrm>
            <a:off x="8928000" y="0"/>
            <a:ext cx="216000" cy="514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62156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>
            <a:spLocks noChangeArrowheads="1"/>
          </p:cNvSpPr>
          <p:nvPr userDrawn="1"/>
        </p:nvSpPr>
        <p:spPr bwMode="auto">
          <a:xfrm>
            <a:off x="216000" y="288000"/>
            <a:ext cx="8712000" cy="42804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2787774"/>
            <a:ext cx="7772400" cy="873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Zwischentitel</a:t>
            </a:r>
            <a:endParaRPr lang="de-DE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3930774"/>
            <a:ext cx="7747000" cy="3333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Untertitel</a:t>
            </a:r>
            <a:endParaRPr lang="de-DE" dirty="0"/>
          </a:p>
        </p:txBody>
      </p:sp>
      <p:pic>
        <p:nvPicPr>
          <p:cNvPr id="13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hteck 9"/>
          <p:cNvSpPr/>
          <p:nvPr userDrawn="1"/>
        </p:nvSpPr>
        <p:spPr>
          <a:xfrm>
            <a:off x="8927999" y="0"/>
            <a:ext cx="216000" cy="514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pic>
        <p:nvPicPr>
          <p:cNvPr id="9" name="Picture 16"/>
          <p:cNvPicPr preferRelativeResize="0">
            <a:picLocks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3" b="24901"/>
          <a:stretch/>
        </p:blipFill>
        <p:spPr bwMode="auto">
          <a:xfrm>
            <a:off x="216000" y="288327"/>
            <a:ext cx="8712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7576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2_eigenes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>
            <a:spLocks noChangeArrowheads="1"/>
          </p:cNvSpPr>
          <p:nvPr userDrawn="1"/>
        </p:nvSpPr>
        <p:spPr bwMode="auto">
          <a:xfrm>
            <a:off x="216000" y="288000"/>
            <a:ext cx="8712000" cy="42804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2787774"/>
            <a:ext cx="7772400" cy="873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Zwischentitel</a:t>
            </a:r>
            <a:endParaRPr lang="de-DE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3930774"/>
            <a:ext cx="7747000" cy="3333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Untertitel</a:t>
            </a:r>
            <a:endParaRPr lang="de-DE" dirty="0"/>
          </a:p>
        </p:txBody>
      </p:sp>
      <p:pic>
        <p:nvPicPr>
          <p:cNvPr id="13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216000" y="288000"/>
            <a:ext cx="8712000" cy="2268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Rechteck 9"/>
          <p:cNvSpPr/>
          <p:nvPr userDrawn="1"/>
        </p:nvSpPr>
        <p:spPr>
          <a:xfrm>
            <a:off x="8927999" y="0"/>
            <a:ext cx="216000" cy="514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900000"/>
            <a:ext cx="8375650" cy="3456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704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900000"/>
            <a:ext cx="4032000" cy="3420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0"/>
          </p:nvPr>
        </p:nvSpPr>
        <p:spPr>
          <a:xfrm>
            <a:off x="4860032" y="900000"/>
            <a:ext cx="4032000" cy="3420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328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900000"/>
            <a:ext cx="8375650" cy="3456000"/>
          </a:xfrm>
        </p:spPr>
        <p:txBody>
          <a:bodyPr/>
          <a:lstStyle/>
          <a:p>
            <a:r>
              <a:rPr lang="de-DE" smtClean="0"/>
              <a:t>Diagramm durch Klicken auf Symbol hinzufügen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900000"/>
            <a:ext cx="8375650" cy="3456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914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900000"/>
            <a:ext cx="4032000" cy="3420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0"/>
          </p:nvPr>
        </p:nvSpPr>
        <p:spPr>
          <a:xfrm>
            <a:off x="4860032" y="900000"/>
            <a:ext cx="4032000" cy="3420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437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704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1_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900000"/>
            <a:ext cx="8375650" cy="3456000"/>
          </a:xfrm>
        </p:spPr>
        <p:txBody>
          <a:bodyPr/>
          <a:lstStyle/>
          <a:p>
            <a:r>
              <a:rPr lang="de-DE" smtClean="0"/>
              <a:t>Diagramm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33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0" y="4561200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83344"/>
            <a:ext cx="8375650" cy="531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900000"/>
            <a:ext cx="8375650" cy="34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pic>
        <p:nvPicPr>
          <p:cNvPr id="1044" name="Picture 20" descr="TUBS_CO_70vH_150dpi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/>
        </p:nvSpPr>
        <p:spPr>
          <a:xfrm>
            <a:off x="1421650" y="4605338"/>
            <a:ext cx="445554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smtClean="0"/>
              <a:t>Datum | Referent/in | Kurztitel der Präsentation (bitte im Master einfügen) | Seite</a:t>
            </a:r>
            <a:r>
              <a:rPr lang="de-DE" sz="800" baseline="0" dirty="0" smtClean="0"/>
              <a:t> </a:t>
            </a:r>
            <a:fld id="{54091A06-E49E-4F45-A4ED-27B9A60B04AE}" type="slidenum">
              <a:rPr lang="de-DE" sz="8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 smtClean="0"/>
          </a:p>
          <a:p>
            <a:endParaRPr lang="de-DE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2" r:id="rId3"/>
    <p:sldLayoutId id="2147483654" r:id="rId4"/>
    <p:sldLayoutId id="2147483660" r:id="rId5"/>
    <p:sldLayoutId id="2147483667" r:id="rId6"/>
    <p:sldLayoutId id="2147483668" r:id="rId7"/>
    <p:sldLayoutId id="2147483669" r:id="rId8"/>
    <p:sldLayoutId id="2147483670" r:id="rId9"/>
    <p:sldLayoutId id="2147483661" r:id="rId10"/>
    <p:sldLayoutId id="2147483664" r:id="rId11"/>
    <p:sldLayoutId id="2147483665" r:id="rId12"/>
    <p:sldLayoutId id="2147483666" r:id="rId13"/>
    <p:sldLayoutId id="2147483650" r:id="rId14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fimage.net/wp-content/uploads/2017/11/give-up-gif.gif" TargetMode="External"/><Relationship Id="rId2" Type="http://schemas.openxmlformats.org/officeDocument/2006/relationships/hyperlink" Target="https://encrypted-tbn0.gstatic.com/images?q=tbn:ANd9GcRpDY7p3fSZ5RptNo04xbR2lczQD_RuuV-U2mOMO9rsv7jBrN8x0g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Bittner, Paul Maximilian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Lab on MDSD – </a:t>
            </a:r>
            <a:r>
              <a:rPr lang="de-DE" dirty="0" err="1" smtClean="0"/>
              <a:t>Assignment</a:t>
            </a:r>
            <a:r>
              <a:rPr lang="de-DE" dirty="0" smtClean="0"/>
              <a:t> 4: MIL </a:t>
            </a:r>
            <a:r>
              <a:rPr lang="de-DE" dirty="0" err="1" smtClean="0"/>
              <a:t>for</a:t>
            </a:r>
            <a:r>
              <a:rPr lang="de-DE" dirty="0" smtClean="0"/>
              <a:t> Embedded Devices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95486"/>
            <a:ext cx="3333750" cy="704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1404642" y="1491630"/>
            <a:ext cx="6429965" cy="1751385"/>
            <a:chOff x="1404641" y="1195323"/>
            <a:chExt cx="6429965" cy="1751385"/>
          </a:xfrm>
        </p:grpSpPr>
        <p:sp>
          <p:nvSpPr>
            <p:cNvPr id="4" name="Textfeld 3"/>
            <p:cNvSpPr txBox="1"/>
            <p:nvPr/>
          </p:nvSpPr>
          <p:spPr>
            <a:xfrm>
              <a:off x="3197600" y="1746379"/>
              <a:ext cx="2844048" cy="120032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dirty="0">
                  <a:solidFill>
                    <a:srgbClr val="0000C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latin typeface="Consolas" panose="020B0609020204030204" pitchFamily="49" charset="0"/>
                </a:rPr>
                <a:t>Program {</a:t>
              </a:r>
            </a:p>
            <a:p>
              <a:r>
                <a:rPr lang="en-US" dirty="0" smtClean="0">
                  <a:solidFill>
                    <a:srgbClr val="0000C0"/>
                  </a:solidFill>
                  <a:latin typeface="Consolas" panose="020B0609020204030204" pitchFamily="49" charset="0"/>
                </a:rPr>
                <a:t>    long </a:t>
              </a:r>
              <a:r>
                <a:rPr lang="en-US" dirty="0" err="1" smtClean="0">
                  <a:solidFill>
                    <a:srgbClr val="0000C0"/>
                  </a:solidFill>
                  <a:latin typeface="Consolas" panose="020B0609020204030204" pitchFamily="49" charset="0"/>
                </a:rPr>
                <a:t>long</a:t>
              </a:r>
              <a:r>
                <a:rPr lang="en-US" dirty="0" smtClean="0">
                  <a:solidFill>
                    <a:srgbClr val="0000C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smtClean="0">
                  <a:latin typeface="Consolas" panose="020B0609020204030204" pitchFamily="49" charset="0"/>
                </a:rPr>
                <a:t>length;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0000C0"/>
                  </a:solidFill>
                  <a:latin typeface="Consolas" panose="020B0609020204030204" pitchFamily="49" charset="0"/>
                </a:rPr>
                <a:t>    char</a:t>
              </a:r>
              <a:r>
                <a:rPr lang="en-US" dirty="0" smtClean="0">
                  <a:latin typeface="Consolas" panose="020B0609020204030204" pitchFamily="49" charset="0"/>
                </a:rPr>
                <a:t> * code;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 smtClean="0">
                  <a:latin typeface="Consolas" panose="020B0609020204030204" pitchFamily="49" charset="0"/>
                </a:rPr>
                <a:t>};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1404641" y="1195323"/>
              <a:ext cx="6429965" cy="5078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File IO is slow! Having the entire file in memory isn’t that bad</a:t>
              </a:r>
              <a:r>
                <a:rPr lang="en-US" dirty="0" smtClean="0"/>
                <a:t>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8923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 and Results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900000"/>
            <a:ext cx="4932288" cy="345600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MPL unchanged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“Imagine you had ported the MPL </a:t>
            </a:r>
            <a:r>
              <a:rPr lang="en-US" i="1" dirty="0" smtClean="0"/>
              <a:t>infrastructure”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i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All programs, that reduce to MIL can also be reduced to MIL-B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Great performance boost (nearly x30)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900000"/>
            <a:ext cx="3299346" cy="1405521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8388424" y="230641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(3)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7098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arenBoth"/>
            </a:pPr>
            <a:r>
              <a:rPr lang="en-US" dirty="0"/>
              <a:t>Model-Driven Software Development (MDSD) </a:t>
            </a:r>
            <a:r>
              <a:rPr lang="en-US" dirty="0" smtClean="0"/>
              <a:t>Lab: Free </a:t>
            </a:r>
            <a:r>
              <a:rPr lang="en-US" dirty="0"/>
              <a:t>Exercise – MIL for Embedded </a:t>
            </a:r>
            <a:r>
              <a:rPr lang="en-US" dirty="0" smtClean="0"/>
              <a:t>Devices; Dr. Christoph Seidel; 2018</a:t>
            </a:r>
            <a:endParaRPr lang="en-US" dirty="0"/>
          </a:p>
          <a:p>
            <a:pPr marL="342900" indent="-342900">
              <a:buFont typeface="+mj-lt"/>
              <a:buAutoNum type="arabicParenBoth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encrypted-tbn0.gstatic.com/images?q=tbn:ANd9GcRpDY7p3fSZ5RptNo04xbR2lczQD_RuuV-U2mOMO9rsv7jBrN8x0g</a:t>
            </a:r>
            <a:endParaRPr lang="en-US" dirty="0" smtClean="0"/>
          </a:p>
          <a:p>
            <a:pPr marL="342900" indent="-342900">
              <a:buFont typeface="+mj-lt"/>
              <a:buAutoNum type="arabicParenBoth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gifimage.net/wp-content/uploads/2017/11/give-up-gif.gif</a:t>
            </a:r>
            <a:endParaRPr lang="en-US" dirty="0" smtClean="0"/>
          </a:p>
          <a:p>
            <a:pPr marL="342900" indent="-342900">
              <a:buFont typeface="+mj-lt"/>
              <a:buAutoNum type="arabicParenBoth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09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idx="1"/>
          </p:nvPr>
        </p:nvSpPr>
        <p:spPr>
          <a:xfrm>
            <a:off x="431800" y="900000"/>
            <a:ext cx="8375650" cy="3579019"/>
          </a:xfrm>
          <a:noFill/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en-US" i="1" dirty="0"/>
              <a:t>The MIL infrastructure shall be ported to a (theoretical) environment for embedded devices whose resource constraints require</a:t>
            </a:r>
            <a:r>
              <a:rPr lang="en-US" i="1" dirty="0" smtClean="0"/>
              <a:t>: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i="1" dirty="0" smtClean="0"/>
              <a:t>the </a:t>
            </a:r>
            <a:r>
              <a:rPr lang="en-US" i="1" dirty="0"/>
              <a:t>realizing programming language to be suitable for the </a:t>
            </a:r>
            <a:r>
              <a:rPr lang="en-US" i="1" dirty="0" smtClean="0"/>
              <a:t>environment,</a:t>
            </a:r>
            <a:endParaRPr lang="en-US" i="1" dirty="0"/>
          </a:p>
          <a:p>
            <a:pPr marL="828675" lvl="3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C</a:t>
            </a:r>
            <a:r>
              <a:rPr lang="en-US" dirty="0" smtClean="0">
                <a:sym typeface="Wingdings" panose="05000000000000000000" pitchFamily="2" charset="2"/>
              </a:rPr>
              <a:t>++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 smtClean="0"/>
              <a:t>the </a:t>
            </a:r>
            <a:r>
              <a:rPr lang="en-US" i="1" dirty="0"/>
              <a:t>MIL program to be compact in size and easy to </a:t>
            </a:r>
            <a:r>
              <a:rPr lang="en-US" i="1" dirty="0" smtClean="0"/>
              <a:t>process,</a:t>
            </a:r>
          </a:p>
          <a:p>
            <a:pPr marL="828675" lvl="3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 smtClean="0">
                <a:sym typeface="Wingdings" panose="05000000000000000000" pitchFamily="2" charset="2"/>
              </a:rPr>
              <a:t>devise </a:t>
            </a:r>
            <a:r>
              <a:rPr lang="en-US" i="1" dirty="0">
                <a:sym typeface="Wingdings" panose="05000000000000000000" pitchFamily="2" charset="2"/>
              </a:rPr>
              <a:t>a truly binary format for </a:t>
            </a:r>
            <a:r>
              <a:rPr lang="en-US" i="1" dirty="0" smtClean="0">
                <a:sym typeface="Wingdings" panose="05000000000000000000" pitchFamily="2" charset="2"/>
              </a:rPr>
              <a:t>MIL</a:t>
            </a:r>
            <a:endParaRPr lang="en-US" i="1" dirty="0" smtClean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 smtClean="0"/>
              <a:t>the parser and interpreter to be light weight. [1]</a:t>
            </a:r>
          </a:p>
        </p:txBody>
      </p:sp>
    </p:spTree>
    <p:extLst>
      <p:ext uri="{BB962C8B-B14F-4D97-AF65-F5344CB8AC3E}">
        <p14:creationId xmlns:p14="http://schemas.microsoft.com/office/powerpoint/2010/main" val="148636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4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4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 </a:t>
            </a:r>
            <a:r>
              <a:rPr lang="de-DE" dirty="0" err="1" smtClean="0"/>
              <a:t>of</a:t>
            </a:r>
            <a:r>
              <a:rPr lang="de-DE" dirty="0" smtClean="0"/>
              <a:t> MIL-B</a:t>
            </a:r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827584" y="1275606"/>
            <a:ext cx="1368152" cy="648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ln w="0"/>
                <a:solidFill>
                  <a:schemeClr val="tx1"/>
                </a:solidFill>
              </a:rPr>
              <a:t>Instruction</a:t>
            </a:r>
            <a:endParaRPr lang="de-DE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267744" y="1275606"/>
            <a:ext cx="1368152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0"/>
                <a:solidFill>
                  <a:schemeClr val="tx1"/>
                </a:solidFill>
              </a:rPr>
              <a:t>Parameter</a:t>
            </a:r>
          </a:p>
        </p:txBody>
      </p:sp>
      <p:sp>
        <p:nvSpPr>
          <p:cNvPr id="6" name="Rechteck 5"/>
          <p:cNvSpPr/>
          <p:nvPr/>
        </p:nvSpPr>
        <p:spPr>
          <a:xfrm>
            <a:off x="5148064" y="1275606"/>
            <a:ext cx="1368152" cy="648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588224" y="1275606"/>
            <a:ext cx="1368152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100392" y="14149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8" name="Geschweifte Klammer links 7"/>
          <p:cNvSpPr/>
          <p:nvPr/>
        </p:nvSpPr>
        <p:spPr>
          <a:xfrm rot="16200000">
            <a:off x="1223628" y="1599642"/>
            <a:ext cx="576064" cy="1368152"/>
          </a:xfrm>
          <a:prstGeom prst="leftBrac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092314" y="264375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 Byte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3707904" y="1275606"/>
            <a:ext cx="1368152" cy="648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 smtClean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01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 </a:t>
            </a:r>
            <a:r>
              <a:rPr lang="de-DE" dirty="0" err="1" smtClean="0"/>
              <a:t>of</a:t>
            </a:r>
            <a:r>
              <a:rPr lang="de-DE" dirty="0" smtClean="0"/>
              <a:t> MIL-B</a:t>
            </a:r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827584" y="1275606"/>
            <a:ext cx="1368152" cy="648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onsolas" panose="020B0609020204030204" pitchFamily="49" charset="0"/>
              </a:rPr>
              <a:t>014</a:t>
            </a:r>
            <a:endParaRPr lang="de-DE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267744" y="1275606"/>
            <a:ext cx="1368152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onsolas" panose="020B0609020204030204" pitchFamily="49" charset="0"/>
              </a:rPr>
              <a:t>003</a:t>
            </a:r>
            <a:endParaRPr lang="de-DE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582400" y="1275606"/>
            <a:ext cx="1368152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onsolas" panose="020B0609020204030204" pitchFamily="49" charset="0"/>
              </a:rPr>
              <a:t>000</a:t>
            </a:r>
            <a:endParaRPr lang="de-DE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827584" y="2404901"/>
            <a:ext cx="1368152" cy="648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onsolas" panose="020B0609020204030204" pitchFamily="49" charset="0"/>
              </a:rPr>
              <a:t>013</a:t>
            </a:r>
            <a:endParaRPr lang="de-DE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3707904" y="1275606"/>
            <a:ext cx="1368152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onsolas" panose="020B0609020204030204" pitchFamily="49" charset="0"/>
              </a:rPr>
              <a:t>000</a:t>
            </a:r>
            <a:endParaRPr lang="de-DE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5148064" y="1275606"/>
            <a:ext cx="1368152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onsolas" panose="020B0609020204030204" pitchFamily="49" charset="0"/>
              </a:rPr>
              <a:t>000</a:t>
            </a:r>
            <a:endParaRPr lang="de-DE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801741" y="3534196"/>
            <a:ext cx="1368152" cy="648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onsolas" panose="020B0609020204030204" pitchFamily="49" charset="0"/>
              </a:rPr>
              <a:t>021</a:t>
            </a:r>
            <a:endParaRPr lang="de-DE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230384" y="85032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lod</a:t>
            </a:r>
            <a:endParaRPr lang="de-DE" dirty="0">
              <a:solidFill>
                <a:srgbClr val="6A3E3E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2796168" y="8503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00C0"/>
                </a:solidFill>
                <a:latin typeface="Consolas" panose="020B0609020204030204" pitchFamily="49" charset="0"/>
              </a:rPr>
              <a:t>3</a:t>
            </a:r>
            <a:endParaRPr lang="de-DE" dirty="0">
              <a:solidFill>
                <a:srgbClr val="0000C0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1230384" y="197962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yld</a:t>
            </a:r>
            <a:endParaRPr lang="de-DE" dirty="0">
              <a:solidFill>
                <a:srgbClr val="6A3E3E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1230384" y="310891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prt</a:t>
            </a:r>
            <a:endParaRPr lang="de-DE" dirty="0">
              <a:solidFill>
                <a:srgbClr val="6A3E3E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5680882" y="3108918"/>
            <a:ext cx="29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endParaRPr lang="de-DE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4248002" y="3108918"/>
            <a:ext cx="28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8000"/>
                </a:solidFill>
              </a:rPr>
              <a:t>P</a:t>
            </a:r>
            <a:endParaRPr lang="de-DE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7814628" y="3108918"/>
            <a:ext cx="27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8000"/>
                </a:solidFill>
              </a:rPr>
              <a:t>"</a:t>
            </a:r>
            <a:endParaRPr lang="de-DE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2800561" y="3108918"/>
            <a:ext cx="30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8000"/>
                </a:solidFill>
              </a:rPr>
              <a:t>=</a:t>
            </a:r>
            <a:endParaRPr lang="de-DE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2131820" y="3108918"/>
            <a:ext cx="27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8000"/>
                </a:solidFill>
              </a:rPr>
              <a:t>"</a:t>
            </a:r>
            <a:endParaRPr lang="de-DE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2267744" y="3533706"/>
            <a:ext cx="1368152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onsolas" panose="020B0609020204030204" pitchFamily="49" charset="0"/>
              </a:rPr>
              <a:t>061</a:t>
            </a:r>
            <a:endParaRPr lang="de-DE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6582400" y="3533706"/>
            <a:ext cx="1368152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0"/>
                <a:solidFill>
                  <a:schemeClr val="tx1"/>
                </a:solidFill>
                <a:latin typeface="Consolas" panose="020B0609020204030204" pitchFamily="49" charset="0"/>
              </a:rPr>
              <a:t>\0</a:t>
            </a:r>
          </a:p>
        </p:txBody>
      </p:sp>
      <p:sp>
        <p:nvSpPr>
          <p:cNvPr id="42" name="Rechteck 41"/>
          <p:cNvSpPr/>
          <p:nvPr/>
        </p:nvSpPr>
        <p:spPr>
          <a:xfrm>
            <a:off x="3707904" y="3533706"/>
            <a:ext cx="1368152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onsolas" panose="020B0609020204030204" pitchFamily="49" charset="0"/>
              </a:rPr>
              <a:t>080</a:t>
            </a:r>
            <a:endParaRPr lang="de-DE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5148064" y="3533706"/>
            <a:ext cx="1368152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onsolas" panose="020B0609020204030204" pitchFamily="49" charset="0"/>
              </a:rPr>
              <a:t>073</a:t>
            </a:r>
            <a:endParaRPr lang="de-DE" dirty="0" smtClean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11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7" grpId="0"/>
      <p:bldP spid="28" grpId="0"/>
      <p:bldP spid="34" grpId="0"/>
      <p:bldP spid="35" grpId="0"/>
      <p:bldP spid="36" grpId="0"/>
      <p:bldP spid="37" grpId="0"/>
      <p:bldP spid="38" grpId="0"/>
      <p:bldP spid="40" grpId="0" animBg="1"/>
      <p:bldP spid="41" grpId="0" animBg="1"/>
      <p:bldP spid="42" grpId="0" animBg="1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 </a:t>
            </a:r>
            <a:r>
              <a:rPr lang="de-DE" dirty="0" err="1"/>
              <a:t>of</a:t>
            </a:r>
            <a:r>
              <a:rPr lang="de-DE" dirty="0"/>
              <a:t> MIL-B: Jumps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i="1" dirty="0" smtClean="0"/>
              <a:t>“[…] </a:t>
            </a:r>
            <a:r>
              <a:rPr lang="en-US" i="1" dirty="0"/>
              <a:t>include jump markers </a:t>
            </a:r>
            <a:r>
              <a:rPr lang="en-US" i="1" dirty="0" smtClean="0"/>
              <a:t>to […] efficiently </a:t>
            </a:r>
            <a:r>
              <a:rPr lang="en-US" i="1" dirty="0"/>
              <a:t>interpret the byte code format – </a:t>
            </a:r>
            <a:r>
              <a:rPr lang="en-US" i="1" dirty="0" err="1"/>
              <a:t>preferrably</a:t>
            </a:r>
            <a:r>
              <a:rPr lang="en-US" i="1" dirty="0"/>
              <a:t> without having to have the entire file in memory to </a:t>
            </a:r>
            <a:r>
              <a:rPr lang="en-US" i="1" dirty="0" smtClean="0"/>
              <a:t>find </a:t>
            </a:r>
            <a:r>
              <a:rPr lang="en-US" i="1" dirty="0"/>
              <a:t>the adequate </a:t>
            </a:r>
            <a:r>
              <a:rPr lang="en-US" i="1" dirty="0" smtClean="0"/>
              <a:t>jump.” [1]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20925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 </a:t>
            </a:r>
            <a:r>
              <a:rPr lang="en-US" dirty="0" smtClean="0"/>
              <a:t>of</a:t>
            </a:r>
            <a:r>
              <a:rPr lang="de-DE" dirty="0" smtClean="0"/>
              <a:t> MIL-B: Jumps</a:t>
            </a:r>
            <a:endParaRPr lang="de-DE" dirty="0"/>
          </a:p>
        </p:txBody>
      </p:sp>
      <p:sp>
        <p:nvSpPr>
          <p:cNvPr id="13" name="Rechteck 12"/>
          <p:cNvSpPr>
            <a:spLocks noChangeAspect="1"/>
          </p:cNvSpPr>
          <p:nvPr/>
        </p:nvSpPr>
        <p:spPr>
          <a:xfrm>
            <a:off x="1115616" y="2536526"/>
            <a:ext cx="648072" cy="3069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ln w="0"/>
              <a:latin typeface="Consolas" panose="020B0609020204030204" pitchFamily="49" charset="0"/>
            </a:endParaRPr>
          </a:p>
        </p:txBody>
      </p:sp>
      <p:sp>
        <p:nvSpPr>
          <p:cNvPr id="16" name="Rechteck 15"/>
          <p:cNvSpPr>
            <a:spLocks noChangeAspect="1"/>
          </p:cNvSpPr>
          <p:nvPr/>
        </p:nvSpPr>
        <p:spPr>
          <a:xfrm>
            <a:off x="1763688" y="2536526"/>
            <a:ext cx="646000" cy="30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17" name="Rechteck 16"/>
          <p:cNvSpPr>
            <a:spLocks noChangeAspect="1"/>
          </p:cNvSpPr>
          <p:nvPr/>
        </p:nvSpPr>
        <p:spPr>
          <a:xfrm>
            <a:off x="2405272" y="2536526"/>
            <a:ext cx="648072" cy="3069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18" name="Rechteck 17"/>
          <p:cNvSpPr>
            <a:spLocks noChangeAspect="1"/>
          </p:cNvSpPr>
          <p:nvPr/>
        </p:nvSpPr>
        <p:spPr>
          <a:xfrm>
            <a:off x="3046856" y="2536526"/>
            <a:ext cx="648072" cy="3069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23" name="Rechteck 22"/>
          <p:cNvSpPr>
            <a:spLocks noChangeAspect="1"/>
          </p:cNvSpPr>
          <p:nvPr/>
        </p:nvSpPr>
        <p:spPr>
          <a:xfrm>
            <a:off x="4301360" y="2536526"/>
            <a:ext cx="648072" cy="3069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24" name="Rechteck 23"/>
          <p:cNvSpPr>
            <a:spLocks noChangeAspect="1"/>
          </p:cNvSpPr>
          <p:nvPr/>
        </p:nvSpPr>
        <p:spPr>
          <a:xfrm>
            <a:off x="5597504" y="2536526"/>
            <a:ext cx="646000" cy="30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0"/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de-DE" dirty="0" smtClean="0">
              <a:ln w="0"/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hteck 24"/>
          <p:cNvSpPr>
            <a:spLocks noChangeAspect="1"/>
          </p:cNvSpPr>
          <p:nvPr/>
        </p:nvSpPr>
        <p:spPr>
          <a:xfrm>
            <a:off x="4949432" y="2536526"/>
            <a:ext cx="648072" cy="3069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latin typeface="Consolas" panose="020B0609020204030204" pitchFamily="49" charset="0"/>
              </a:rPr>
              <a:t>jmp</a:t>
            </a:r>
            <a:endParaRPr lang="en-US" dirty="0" smtClean="0">
              <a:ln w="0"/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Rechteck 25"/>
          <p:cNvSpPr>
            <a:spLocks noChangeAspect="1"/>
          </p:cNvSpPr>
          <p:nvPr/>
        </p:nvSpPr>
        <p:spPr>
          <a:xfrm>
            <a:off x="6241160" y="2536526"/>
            <a:ext cx="646000" cy="30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0"/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de-DE" dirty="0" smtClean="0">
              <a:ln w="0"/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hteck 26"/>
          <p:cNvSpPr>
            <a:spLocks noChangeAspect="1"/>
          </p:cNvSpPr>
          <p:nvPr/>
        </p:nvSpPr>
        <p:spPr>
          <a:xfrm>
            <a:off x="6882744" y="2536526"/>
            <a:ext cx="646000" cy="30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0"/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de-DE" dirty="0" smtClean="0">
              <a:ln w="0"/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hteck 27"/>
          <p:cNvSpPr>
            <a:spLocks noChangeAspect="1"/>
          </p:cNvSpPr>
          <p:nvPr/>
        </p:nvSpPr>
        <p:spPr>
          <a:xfrm>
            <a:off x="7524328" y="2536526"/>
            <a:ext cx="646000" cy="30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0"/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de-DE" dirty="0" smtClean="0">
              <a:ln w="0"/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813685" y="24997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8244408" y="24997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9" name="Geschweifte Klammer links 8"/>
          <p:cNvSpPr/>
          <p:nvPr/>
        </p:nvSpPr>
        <p:spPr>
          <a:xfrm rot="5400000">
            <a:off x="6739900" y="1105116"/>
            <a:ext cx="288032" cy="2572824"/>
          </a:xfrm>
          <a:prstGeom prst="leftBrace">
            <a:avLst>
              <a:gd name="adj1" fmla="val 108400"/>
              <a:gd name="adj2" fmla="val 83797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/>
          <p:cNvSpPr txBox="1"/>
          <p:nvPr/>
        </p:nvSpPr>
        <p:spPr>
          <a:xfrm>
            <a:off x="6164020" y="2062355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array</a:t>
            </a:r>
            <a:r>
              <a:rPr lang="de-DE" dirty="0" smtClean="0"/>
              <a:t> </a:t>
            </a:r>
            <a:r>
              <a:rPr lang="en-US" dirty="0" smtClean="0"/>
              <a:t>index</a:t>
            </a:r>
            <a:endParaRPr lang="de-DE" dirty="0"/>
          </a:p>
        </p:txBody>
      </p:sp>
      <p:cxnSp>
        <p:nvCxnSpPr>
          <p:cNvPr id="46" name="Gekrümmte Verbindung 45"/>
          <p:cNvCxnSpPr>
            <a:stCxn id="9" idx="1"/>
            <a:endCxn id="13" idx="0"/>
          </p:cNvCxnSpPr>
          <p:nvPr/>
        </p:nvCxnSpPr>
        <p:spPr>
          <a:xfrm rot="16200000" flipH="1" flipV="1">
            <a:off x="3582509" y="104655"/>
            <a:ext cx="289014" cy="4574727"/>
          </a:xfrm>
          <a:prstGeom prst="curvedConnector3">
            <a:avLst>
              <a:gd name="adj1" fmla="val -9393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>
            <a:spLocks noChangeAspect="1"/>
          </p:cNvSpPr>
          <p:nvPr/>
        </p:nvSpPr>
        <p:spPr>
          <a:xfrm>
            <a:off x="5597504" y="2535544"/>
            <a:ext cx="2572824" cy="30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0"/>
                <a:solidFill>
                  <a:schemeClr val="tx1"/>
                </a:solidFill>
                <a:latin typeface="Consolas" panose="020B0609020204030204" pitchFamily="49" charset="0"/>
              </a:rPr>
              <a:t>Begin</a:t>
            </a:r>
            <a:endParaRPr lang="de-DE" dirty="0">
              <a:ln w="0"/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247158" y="249974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Begin: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19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6" grpId="0"/>
      <p:bldP spid="49" grpId="0" animBg="1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 </a:t>
            </a:r>
            <a:r>
              <a:rPr lang="en-US" dirty="0" smtClean="0"/>
              <a:t>of</a:t>
            </a:r>
            <a:r>
              <a:rPr lang="de-DE" dirty="0" smtClean="0"/>
              <a:t> MIL-B: Jumps – </a:t>
            </a:r>
            <a:r>
              <a:rPr lang="de-DE" dirty="0" err="1" smtClean="0"/>
              <a:t>Compilation</a:t>
            </a:r>
            <a:r>
              <a:rPr lang="de-DE" dirty="0" smtClean="0"/>
              <a:t> Problem</a:t>
            </a:r>
            <a:endParaRPr lang="de-DE" dirty="0"/>
          </a:p>
        </p:txBody>
      </p:sp>
      <p:sp>
        <p:nvSpPr>
          <p:cNvPr id="20502" name="Textfeld 20501"/>
          <p:cNvSpPr txBox="1"/>
          <p:nvPr/>
        </p:nvSpPr>
        <p:spPr>
          <a:xfrm>
            <a:off x="1943251" y="3363838"/>
            <a:ext cx="5352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Solution:	Cache unknown jump target and resolve</a:t>
            </a:r>
          </a:p>
          <a:p>
            <a:r>
              <a:rPr lang="en-US" dirty="0"/>
              <a:t>	</a:t>
            </a:r>
            <a:r>
              <a:rPr lang="en-US" dirty="0" smtClean="0"/>
              <a:t>them as soon as their label is found.</a:t>
            </a:r>
            <a:endParaRPr lang="en-US" dirty="0"/>
          </a:p>
        </p:txBody>
      </p:sp>
      <p:sp>
        <p:nvSpPr>
          <p:cNvPr id="99" name="Rechteck 98"/>
          <p:cNvSpPr>
            <a:spLocks noChangeAspect="1"/>
          </p:cNvSpPr>
          <p:nvPr/>
        </p:nvSpPr>
        <p:spPr>
          <a:xfrm>
            <a:off x="1763688" y="2537508"/>
            <a:ext cx="646000" cy="30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latin typeface="Consolas" panose="020B0609020204030204" pitchFamily="49" charset="0"/>
              </a:rPr>
              <a:t>?</a:t>
            </a:r>
            <a:endParaRPr lang="de-DE" dirty="0" smtClean="0">
              <a:ln w="0"/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Rechteck 99"/>
          <p:cNvSpPr>
            <a:spLocks noChangeAspect="1"/>
          </p:cNvSpPr>
          <p:nvPr/>
        </p:nvSpPr>
        <p:spPr>
          <a:xfrm>
            <a:off x="2407344" y="2537508"/>
            <a:ext cx="646000" cy="30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0"/>
                <a:solidFill>
                  <a:schemeClr val="tx1"/>
                </a:solidFill>
                <a:latin typeface="Consolas" panose="020B0609020204030204" pitchFamily="49" charset="0"/>
              </a:rPr>
              <a:t>?</a:t>
            </a:r>
            <a:endParaRPr lang="de-DE" dirty="0" smtClean="0">
              <a:ln w="0"/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Rechteck 100"/>
          <p:cNvSpPr>
            <a:spLocks noChangeAspect="1"/>
          </p:cNvSpPr>
          <p:nvPr/>
        </p:nvSpPr>
        <p:spPr>
          <a:xfrm>
            <a:off x="3048928" y="2537508"/>
            <a:ext cx="646000" cy="30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0"/>
                <a:solidFill>
                  <a:schemeClr val="tx1"/>
                </a:solidFill>
                <a:latin typeface="Consolas" panose="020B0609020204030204" pitchFamily="49" charset="0"/>
              </a:rPr>
              <a:t>?</a:t>
            </a:r>
            <a:endParaRPr lang="de-DE" dirty="0" smtClean="0">
              <a:ln w="0"/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Rechteck 101"/>
          <p:cNvSpPr>
            <a:spLocks noChangeAspect="1"/>
          </p:cNvSpPr>
          <p:nvPr/>
        </p:nvSpPr>
        <p:spPr>
          <a:xfrm>
            <a:off x="3690512" y="2537508"/>
            <a:ext cx="646000" cy="30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0"/>
                <a:solidFill>
                  <a:schemeClr val="tx1"/>
                </a:solidFill>
                <a:latin typeface="Consolas" panose="020B0609020204030204" pitchFamily="49" charset="0"/>
              </a:rPr>
              <a:t>?</a:t>
            </a:r>
            <a:endParaRPr lang="de-DE" dirty="0" smtClean="0">
              <a:ln w="0"/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Textfeld 102"/>
          <p:cNvSpPr txBox="1"/>
          <p:nvPr/>
        </p:nvSpPr>
        <p:spPr>
          <a:xfrm>
            <a:off x="715108" y="250535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104" name="Geschweifte Klammer links 103"/>
          <p:cNvSpPr/>
          <p:nvPr/>
        </p:nvSpPr>
        <p:spPr>
          <a:xfrm rot="5400000">
            <a:off x="2906084" y="1106098"/>
            <a:ext cx="288032" cy="2572824"/>
          </a:xfrm>
          <a:prstGeom prst="leftBrace">
            <a:avLst>
              <a:gd name="adj1" fmla="val 108400"/>
              <a:gd name="adj2" fmla="val 49783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Rechteck 104"/>
          <p:cNvSpPr>
            <a:spLocks noChangeAspect="1"/>
          </p:cNvSpPr>
          <p:nvPr/>
        </p:nvSpPr>
        <p:spPr>
          <a:xfrm>
            <a:off x="1115616" y="2536526"/>
            <a:ext cx="648072" cy="3069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ln w="0"/>
                <a:latin typeface="Consolas" panose="020B0609020204030204" pitchFamily="49" charset="0"/>
              </a:rPr>
              <a:t>jmp</a:t>
            </a:r>
            <a:endParaRPr lang="de-DE" dirty="0">
              <a:ln w="0"/>
              <a:latin typeface="Consolas" panose="020B0609020204030204" pitchFamily="49" charset="0"/>
            </a:endParaRPr>
          </a:p>
        </p:txBody>
      </p:sp>
      <p:sp>
        <p:nvSpPr>
          <p:cNvPr id="106" name="Pfeil nach rechts 105"/>
          <p:cNvSpPr/>
          <p:nvPr/>
        </p:nvSpPr>
        <p:spPr>
          <a:xfrm>
            <a:off x="4482059" y="2431722"/>
            <a:ext cx="1728192" cy="51659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Compiling</a:t>
            </a:r>
            <a:endParaRPr lang="en-US" dirty="0" smtClean="0"/>
          </a:p>
        </p:txBody>
      </p:sp>
      <p:sp>
        <p:nvSpPr>
          <p:cNvPr id="107" name="Freihandform 106"/>
          <p:cNvSpPr/>
          <p:nvPr/>
        </p:nvSpPr>
        <p:spPr>
          <a:xfrm>
            <a:off x="3051740" y="1503095"/>
            <a:ext cx="4427505" cy="1043761"/>
          </a:xfrm>
          <a:custGeom>
            <a:avLst/>
            <a:gdLst>
              <a:gd name="connsiteX0" fmla="*/ 0 w 4427505"/>
              <a:gd name="connsiteY0" fmla="*/ 740831 h 1043761"/>
              <a:gd name="connsiteX1" fmla="*/ 134635 w 4427505"/>
              <a:gd name="connsiteY1" fmla="*/ 432292 h 1043761"/>
              <a:gd name="connsiteX2" fmla="*/ 661958 w 4427505"/>
              <a:gd name="connsiteY2" fmla="*/ 168630 h 1043761"/>
              <a:gd name="connsiteX3" fmla="*/ 1884898 w 4427505"/>
              <a:gd name="connsiteY3" fmla="*/ 336 h 1043761"/>
              <a:gd name="connsiteX4" fmla="*/ 3287352 w 4427505"/>
              <a:gd name="connsiteY4" fmla="*/ 134971 h 1043761"/>
              <a:gd name="connsiteX5" fmla="*/ 4095166 w 4427505"/>
              <a:gd name="connsiteY5" fmla="*/ 449121 h 1043761"/>
              <a:gd name="connsiteX6" fmla="*/ 4145654 w 4427505"/>
              <a:gd name="connsiteY6" fmla="*/ 684733 h 1043761"/>
              <a:gd name="connsiteX7" fmla="*/ 3926871 w 4427505"/>
              <a:gd name="connsiteY7" fmla="*/ 589366 h 1043761"/>
              <a:gd name="connsiteX8" fmla="*/ 3988579 w 4427505"/>
              <a:gd name="connsiteY8" fmla="*/ 443511 h 1043761"/>
              <a:gd name="connsiteX9" fmla="*/ 4190532 w 4427505"/>
              <a:gd name="connsiteY9" fmla="*/ 381803 h 1043761"/>
              <a:gd name="connsiteX10" fmla="*/ 4381266 w 4427505"/>
              <a:gd name="connsiteY10" fmla="*/ 544488 h 1043761"/>
              <a:gd name="connsiteX11" fmla="*/ 4414925 w 4427505"/>
              <a:gd name="connsiteY11" fmla="*/ 808149 h 1043761"/>
              <a:gd name="connsiteX12" fmla="*/ 4207362 w 4427505"/>
              <a:gd name="connsiteY12" fmla="*/ 948395 h 1043761"/>
              <a:gd name="connsiteX13" fmla="*/ 4201752 w 4427505"/>
              <a:gd name="connsiteY13" fmla="*/ 1043761 h 104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27505" h="1043761">
                <a:moveTo>
                  <a:pt x="0" y="740831"/>
                </a:moveTo>
                <a:cubicBezTo>
                  <a:pt x="12154" y="634245"/>
                  <a:pt x="24309" y="527659"/>
                  <a:pt x="134635" y="432292"/>
                </a:cubicBezTo>
                <a:cubicBezTo>
                  <a:pt x="244961" y="336925"/>
                  <a:pt x="370248" y="240623"/>
                  <a:pt x="661958" y="168630"/>
                </a:cubicBezTo>
                <a:cubicBezTo>
                  <a:pt x="953668" y="96637"/>
                  <a:pt x="1447332" y="5946"/>
                  <a:pt x="1884898" y="336"/>
                </a:cubicBezTo>
                <a:cubicBezTo>
                  <a:pt x="2322464" y="-5274"/>
                  <a:pt x="2918974" y="60174"/>
                  <a:pt x="3287352" y="134971"/>
                </a:cubicBezTo>
                <a:cubicBezTo>
                  <a:pt x="3655730" y="209768"/>
                  <a:pt x="3952116" y="357494"/>
                  <a:pt x="4095166" y="449121"/>
                </a:cubicBezTo>
                <a:cubicBezTo>
                  <a:pt x="4238216" y="540748"/>
                  <a:pt x="4173703" y="661359"/>
                  <a:pt x="4145654" y="684733"/>
                </a:cubicBezTo>
                <a:cubicBezTo>
                  <a:pt x="4117605" y="708107"/>
                  <a:pt x="3953050" y="629570"/>
                  <a:pt x="3926871" y="589366"/>
                </a:cubicBezTo>
                <a:cubicBezTo>
                  <a:pt x="3900692" y="549162"/>
                  <a:pt x="3944636" y="478105"/>
                  <a:pt x="3988579" y="443511"/>
                </a:cubicBezTo>
                <a:cubicBezTo>
                  <a:pt x="4032522" y="408917"/>
                  <a:pt x="4125084" y="364974"/>
                  <a:pt x="4190532" y="381803"/>
                </a:cubicBezTo>
                <a:cubicBezTo>
                  <a:pt x="4255980" y="398632"/>
                  <a:pt x="4343867" y="473430"/>
                  <a:pt x="4381266" y="544488"/>
                </a:cubicBezTo>
                <a:cubicBezTo>
                  <a:pt x="4418665" y="615546"/>
                  <a:pt x="4443909" y="740831"/>
                  <a:pt x="4414925" y="808149"/>
                </a:cubicBezTo>
                <a:cubicBezTo>
                  <a:pt x="4385941" y="875467"/>
                  <a:pt x="4242891" y="909126"/>
                  <a:pt x="4207362" y="948395"/>
                </a:cubicBezTo>
                <a:cubicBezTo>
                  <a:pt x="4171833" y="987664"/>
                  <a:pt x="4212037" y="1001688"/>
                  <a:pt x="4201752" y="1043761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Gerade Verbindung mit Pfeil 107"/>
          <p:cNvCxnSpPr>
            <a:stCxn id="107" idx="13"/>
          </p:cNvCxnSpPr>
          <p:nvPr/>
        </p:nvCxnSpPr>
        <p:spPr>
          <a:xfrm>
            <a:off x="7253492" y="2546856"/>
            <a:ext cx="54812" cy="1431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feld 108"/>
          <p:cNvSpPr txBox="1"/>
          <p:nvPr/>
        </p:nvSpPr>
        <p:spPr>
          <a:xfrm>
            <a:off x="3858325" y="864489"/>
            <a:ext cx="2351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 of upcoming</a:t>
            </a:r>
          </a:p>
          <a:p>
            <a:r>
              <a:rPr lang="en-US" dirty="0" smtClean="0"/>
              <a:t>instructions unknown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6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and Interpreter: Fast and Small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1800" dirty="0" err="1" smtClean="0"/>
              <a:t>No</a:t>
            </a:r>
            <a:r>
              <a:rPr lang="de-DE" sz="1800" dirty="0" smtClean="0"/>
              <a:t> </a:t>
            </a:r>
            <a:r>
              <a:rPr lang="en-US" sz="1800" b="0" dirty="0" smtClean="0"/>
              <a:t>parser</a:t>
            </a:r>
            <a:r>
              <a:rPr lang="de-DE" sz="1800" b="0" dirty="0" smtClean="0"/>
              <a:t> </a:t>
            </a:r>
            <a:r>
              <a:rPr lang="de-DE" sz="1800" b="0" dirty="0" err="1" smtClean="0"/>
              <a:t>needed</a:t>
            </a:r>
            <a:r>
              <a:rPr lang="de-DE" sz="1800" b="0" dirty="0" smtClean="0"/>
              <a:t> </a:t>
            </a:r>
            <a:r>
              <a:rPr lang="de-DE" sz="1800" b="0" dirty="0" err="1" smtClean="0"/>
              <a:t>because</a:t>
            </a:r>
            <a:r>
              <a:rPr lang="de-DE" sz="1800" b="0" dirty="0" smtClean="0"/>
              <a:t> </a:t>
            </a:r>
            <a:r>
              <a:rPr lang="de-DE" sz="1800" b="0" dirty="0" err="1" smtClean="0"/>
              <a:t>file</a:t>
            </a:r>
            <a:r>
              <a:rPr lang="de-DE" sz="1800" b="0" dirty="0" smtClean="0"/>
              <a:t> </a:t>
            </a:r>
            <a:r>
              <a:rPr lang="de-DE" sz="1800" b="0" dirty="0" err="1" smtClean="0"/>
              <a:t>is</a:t>
            </a:r>
            <a:r>
              <a:rPr lang="de-DE" sz="1800" b="0" dirty="0" smtClean="0"/>
              <a:t> AST.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i="1" dirty="0" smtClean="0"/>
              <a:t>Handle </a:t>
            </a:r>
            <a:r>
              <a:rPr lang="en-US" sz="1800" i="1" dirty="0"/>
              <a:t>jump targets without the need for having the </a:t>
            </a:r>
            <a:r>
              <a:rPr lang="en-US" sz="1800" i="1" dirty="0" smtClean="0"/>
              <a:t>entire file </a:t>
            </a:r>
            <a:r>
              <a:rPr lang="en-US" sz="1800" i="1" dirty="0"/>
              <a:t>in </a:t>
            </a:r>
            <a:r>
              <a:rPr lang="en-US" sz="1800" i="1" dirty="0" smtClean="0"/>
              <a:t>memory [1]:</a:t>
            </a:r>
          </a:p>
          <a:p>
            <a:pPr algn="ctr">
              <a:lnSpc>
                <a:spcPct val="150000"/>
              </a:lnSpc>
            </a:pPr>
            <a:r>
              <a:rPr lang="de-DE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using</a:t>
            </a:r>
            <a:r>
              <a:rPr lang="de-DE" sz="1800" dirty="0">
                <a:latin typeface="Consolas" panose="020B0609020204030204" pitchFamily="49" charset="0"/>
              </a:rPr>
              <a:t> </a:t>
            </a:r>
            <a:r>
              <a:rPr lang="de-DE" sz="1800" dirty="0" err="1">
                <a:latin typeface="Consolas" panose="020B0609020204030204" pitchFamily="49" charset="0"/>
              </a:rPr>
              <a:t>Program</a:t>
            </a:r>
            <a:r>
              <a:rPr lang="de-DE" sz="1800" dirty="0">
                <a:latin typeface="Consolas" panose="020B0609020204030204" pitchFamily="49" charset="0"/>
              </a:rPr>
              <a:t> = </a:t>
            </a:r>
            <a:r>
              <a:rPr lang="de-DE" sz="1800" dirty="0" err="1">
                <a:latin typeface="Consolas" panose="020B0609020204030204" pitchFamily="49" charset="0"/>
              </a:rPr>
              <a:t>std</a:t>
            </a:r>
            <a:r>
              <a:rPr lang="de-DE" sz="1800" dirty="0">
                <a:latin typeface="Consolas" panose="020B0609020204030204" pitchFamily="49" charset="0"/>
              </a:rPr>
              <a:t>::</a:t>
            </a:r>
            <a:r>
              <a:rPr lang="de-DE" sz="1800" dirty="0" err="1">
                <a:latin typeface="Consolas" panose="020B0609020204030204" pitchFamily="49" charset="0"/>
              </a:rPr>
              <a:t>ifstream</a:t>
            </a:r>
            <a:r>
              <a:rPr lang="de-DE" sz="1800" dirty="0">
                <a:latin typeface="Consolas" panose="020B0609020204030204" pitchFamily="49" charset="0"/>
              </a:rPr>
              <a:t>;</a:t>
            </a:r>
            <a:endParaRPr lang="de-DE" sz="1800" dirty="0" smtClean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dirty="0" smtClean="0"/>
          </a:p>
        </p:txBody>
      </p:sp>
      <p:sp>
        <p:nvSpPr>
          <p:cNvPr id="17" name="Multiplizieren 16"/>
          <p:cNvSpPr/>
          <p:nvPr/>
        </p:nvSpPr>
        <p:spPr>
          <a:xfrm>
            <a:off x="432902" y="75327"/>
            <a:ext cx="864096" cy="792088"/>
          </a:xfrm>
          <a:prstGeom prst="mathMultiply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989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Optimisations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</a:t>
            </a:r>
            <a:r>
              <a:rPr lang="en-US" dirty="0" smtClean="0"/>
              <a:t>void virtual function calls and branching</a:t>
            </a:r>
          </a:p>
          <a:p>
            <a:pPr marL="4762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ym typeface="Wingdings" panose="05000000000000000000" pitchFamily="2" charset="2"/>
              </a:rPr>
              <a:t>Create function table at compile time such that the instruction itself is an index in that table.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Avoid function calls:</a:t>
            </a:r>
          </a:p>
          <a:p>
            <a:pPr marL="5334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Macros, 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inline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Avoid even more function calls by avoiding indirections</a:t>
            </a:r>
          </a:p>
          <a:p>
            <a:pPr marL="5334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no wrappers but </a:t>
            </a:r>
            <a:r>
              <a:rPr lang="en-US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typedef</a:t>
            </a:r>
            <a:r>
              <a:rPr lang="en-US" dirty="0" err="1" smtClean="0"/>
              <a:t>s</a:t>
            </a:r>
            <a:endParaRPr lang="en-US" dirty="0" smtClean="0"/>
          </a:p>
          <a:p>
            <a:pPr marL="5334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shrinks program size, too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475" y="2283718"/>
            <a:ext cx="2085975" cy="219075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8388424" y="405525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(2)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4571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TUBraunschweig_PPT2007_Folienpool_16_9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TUBraunschweig_PPT2007_Folienpool_16_9</Template>
  <TotalTime>0</TotalTime>
  <Words>375</Words>
  <Application>Microsoft Office PowerPoint</Application>
  <PresentationFormat>Bildschirmpräsentation (16:9)</PresentationFormat>
  <Paragraphs>92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Consolas</vt:lpstr>
      <vt:lpstr>Courier New</vt:lpstr>
      <vt:lpstr>Wingdings</vt:lpstr>
      <vt:lpstr>TUBraunschweig_PPT2007_Folienpool_16_9</vt:lpstr>
      <vt:lpstr>Lab on MDSD – Assignment 4: MIL for Embedded Devices</vt:lpstr>
      <vt:lpstr>Task</vt:lpstr>
      <vt:lpstr>Design of MIL-B</vt:lpstr>
      <vt:lpstr>Design of MIL-B</vt:lpstr>
      <vt:lpstr>Design of MIL-B: Jumps</vt:lpstr>
      <vt:lpstr>Design of MIL-B: Jumps</vt:lpstr>
      <vt:lpstr>Design of MIL-B: Jumps – Compilation Problem</vt:lpstr>
      <vt:lpstr>Parser and Interpreter: Fast and Small</vt:lpstr>
      <vt:lpstr>Optimisations</vt:lpstr>
      <vt:lpstr>Problem</vt:lpstr>
      <vt:lpstr>Reflection and Results</vt:lpstr>
      <vt:lpstr>References</vt:lpstr>
    </vt:vector>
  </TitlesOfParts>
  <Company>MyCompany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Bittner</dc:creator>
  <cp:lastModifiedBy>Bittner</cp:lastModifiedBy>
  <cp:revision>37</cp:revision>
  <dcterms:created xsi:type="dcterms:W3CDTF">2019-01-28T12:39:24Z</dcterms:created>
  <dcterms:modified xsi:type="dcterms:W3CDTF">2019-01-28T21:22:52Z</dcterms:modified>
</cp:coreProperties>
</file>