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9" r:id="rId4"/>
    <p:sldId id="293" r:id="rId5"/>
    <p:sldId id="298" r:id="rId6"/>
    <p:sldId id="296" r:id="rId7"/>
    <p:sldId id="305" r:id="rId8"/>
    <p:sldId id="299" r:id="rId9"/>
    <p:sldId id="301" r:id="rId10"/>
    <p:sldId id="304" r:id="rId11"/>
    <p:sldId id="306" r:id="rId12"/>
    <p:sldId id="303" r:id="rId13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ttner" initials="B" lastIdx="2" clrIdx="0">
    <p:extLst>
      <p:ext uri="{19B8F6BF-5375-455C-9EA6-DF929625EA0E}">
        <p15:presenceInfo xmlns:p15="http://schemas.microsoft.com/office/powerpoint/2012/main" userId="Bitt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008000"/>
    <a:srgbClr val="6A3E3E"/>
    <a:srgbClr val="DDDDDD"/>
    <a:srgbClr val="FFCD00"/>
    <a:srgbClr val="FA6E00"/>
    <a:srgbClr val="7CCDE6"/>
    <a:srgbClr val="0080B4"/>
    <a:srgbClr val="00537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46" autoAdjust="0"/>
  </p:normalViewPr>
  <p:slideViewPr>
    <p:cSldViewPr>
      <p:cViewPr varScale="1">
        <p:scale>
          <a:sx n="85" d="100"/>
          <a:sy n="85" d="100"/>
        </p:scale>
        <p:origin x="762" y="48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8T16:27:04.854" idx="2">
    <p:pos x="146" y="146"/>
    <p:text>1.) Zuweisung von Instruction &lt;-&gt; Zahl erklären
2.) Little Endian vs Big Endian
3.) Stringumsetzung erklären mit Terminal 0 = cstring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Paul Maximilian Bittner, 31/01/2019</a:t>
            </a:r>
          </a:p>
          <a:p>
            <a:endParaRPr lang="de-DE" dirty="0"/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000" smtClean="0">
                <a:solidFill>
                  <a:srgbClr val="C0C0C0"/>
                </a:solidFill>
              </a:rPr>
              <a:t>Fünfte Ebene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Zwischentitel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31/01/2019 </a:t>
            </a:r>
            <a:r>
              <a:rPr lang="de-DE" sz="800" dirty="0" smtClean="0"/>
              <a:t>| </a:t>
            </a:r>
            <a:r>
              <a:rPr lang="de-DE" sz="800" dirty="0" smtClean="0"/>
              <a:t>Paul Maximilian Bittner | Lab on MDSD: MIL </a:t>
            </a:r>
            <a:r>
              <a:rPr lang="de-DE" sz="800" dirty="0" err="1" smtClean="0"/>
              <a:t>for</a:t>
            </a:r>
            <a:r>
              <a:rPr lang="de-DE" sz="800" dirty="0" smtClean="0"/>
              <a:t> Embedded Devices | Page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fimage.net/wp-content/uploads/2017/11/give-up-gif.gif" TargetMode="External"/><Relationship Id="rId2" Type="http://schemas.openxmlformats.org/officeDocument/2006/relationships/hyperlink" Target="https://encrypted-tbn0.gstatic.com/images?q=tbn:ANd9GcRpDY7p3fSZ5RptNo04xbR2lczQD_RuuV-U2mOMO9rsv7jBrN8x0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Lab on MDSD – </a:t>
            </a:r>
            <a:r>
              <a:rPr lang="de-DE" dirty="0" err="1" smtClean="0"/>
              <a:t>Assignment</a:t>
            </a:r>
            <a:r>
              <a:rPr lang="de-DE" dirty="0" smtClean="0"/>
              <a:t> 4: MIL </a:t>
            </a:r>
            <a:r>
              <a:rPr lang="de-DE" dirty="0" err="1" smtClean="0"/>
              <a:t>for</a:t>
            </a:r>
            <a:r>
              <a:rPr lang="de-DE" dirty="0" smtClean="0"/>
              <a:t> Embedded Devices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5486"/>
            <a:ext cx="3333750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04642" y="1491630"/>
            <a:ext cx="6429965" cy="1751385"/>
            <a:chOff x="1404641" y="1195323"/>
            <a:chExt cx="6429965" cy="1751385"/>
          </a:xfrm>
        </p:grpSpPr>
        <p:sp>
          <p:nvSpPr>
            <p:cNvPr id="4" name="Textfeld 3"/>
            <p:cNvSpPr txBox="1"/>
            <p:nvPr/>
          </p:nvSpPr>
          <p:spPr>
            <a:xfrm>
              <a:off x="3197600" y="1746379"/>
              <a:ext cx="2464136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</a:rPr>
                <a:t>Program {</a:t>
              </a:r>
            </a:p>
            <a:p>
              <a:r>
                <a:rPr lang="en-US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 err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size_t</a:t>
              </a:r>
              <a:r>
                <a:rPr lang="en-US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length</a:t>
              </a:r>
              <a:r>
                <a:rPr lang="en-US" dirty="0" smtClean="0">
                  <a:latin typeface="Consolas" panose="020B0609020204030204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    char</a:t>
              </a:r>
              <a:r>
                <a:rPr lang="en-US" dirty="0" smtClean="0">
                  <a:latin typeface="Consolas" panose="020B0609020204030204" pitchFamily="49" charset="0"/>
                </a:rPr>
                <a:t> * code;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</a:rPr>
                <a:t>};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404641" y="1195323"/>
              <a:ext cx="6429965" cy="5078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File IO is slow! Having the entire file in memory isn’t that bad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and 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6444456" cy="3456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MPL unchanged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“Imagine you had ported the MPL </a:t>
            </a:r>
            <a:r>
              <a:rPr lang="en-US" i="1" dirty="0" smtClean="0"/>
              <a:t>infrastructure”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All programs, that reduce to MIL can also be reduced to MIL-B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Great performance boost </a:t>
            </a:r>
            <a:r>
              <a:rPr lang="en-US" dirty="0" smtClean="0"/>
              <a:t>for cached version: (nearly </a:t>
            </a:r>
            <a:r>
              <a:rPr lang="en-US" dirty="0" smtClean="0"/>
              <a:t>x30)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00000"/>
            <a:ext cx="3299346" cy="140552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388424" y="230641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09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Both"/>
            </a:pPr>
            <a:r>
              <a:rPr lang="en-US" dirty="0"/>
              <a:t>Model-Driven Software Development (MDSD) </a:t>
            </a:r>
            <a:r>
              <a:rPr lang="en-US" dirty="0" smtClean="0"/>
              <a:t>Lab: Free </a:t>
            </a:r>
            <a:r>
              <a:rPr lang="en-US" dirty="0"/>
              <a:t>Exercise – MIL for Embedded </a:t>
            </a:r>
            <a:r>
              <a:rPr lang="en-US" dirty="0" smtClean="0"/>
              <a:t>Devices; Dr. Christoph Seidel; 2018</a:t>
            </a:r>
            <a:endParaRPr lang="en-US" dirty="0"/>
          </a:p>
          <a:p>
            <a:pPr marL="342900" indent="-342900">
              <a:buFont typeface="+mj-lt"/>
              <a:buAutoNum type="arabicParenBoth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encrypted-tbn0.gstatic.com/images?q=tbn:ANd9GcRpDY7p3fSZ5RptNo04xbR2lczQD_RuuV-U2mOMO9rsv7jBrN8x0g</a:t>
            </a:r>
            <a:endParaRPr lang="en-US" dirty="0" smtClean="0"/>
          </a:p>
          <a:p>
            <a:pPr marL="342900" indent="-342900">
              <a:buFont typeface="+mj-lt"/>
              <a:buAutoNum type="arabicParenBoth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gifimage.net/wp-content/uploads/2017/11/give-up-gif.gif</a:t>
            </a:r>
            <a:endParaRPr lang="en-US" dirty="0" smtClean="0"/>
          </a:p>
          <a:p>
            <a:pPr marL="342900" indent="-342900">
              <a:buFont typeface="+mj-lt"/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900000"/>
            <a:ext cx="8375650" cy="3579019"/>
          </a:xfrm>
          <a:noFill/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i="1" dirty="0"/>
              <a:t>The MIL infrastructure shall be ported to a (theoretical) environment for embedded devices whose resource constraints require</a:t>
            </a:r>
            <a:r>
              <a:rPr lang="en-US" i="1" dirty="0" smtClean="0"/>
              <a:t>: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</a:t>
            </a:r>
            <a:r>
              <a:rPr lang="en-US" i="1" dirty="0"/>
              <a:t>realizing programming language to be suitable for the </a:t>
            </a:r>
            <a:r>
              <a:rPr lang="en-US" i="1" dirty="0" smtClean="0"/>
              <a:t>environment,</a:t>
            </a:r>
            <a:endParaRPr lang="en-US" i="1" dirty="0"/>
          </a:p>
          <a:p>
            <a:pPr marL="828675" lvl="3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++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</a:t>
            </a:r>
            <a:r>
              <a:rPr lang="en-US" i="1" dirty="0"/>
              <a:t>MIL program to be compact in size and easy to </a:t>
            </a:r>
            <a:r>
              <a:rPr lang="en-US" i="1" dirty="0" smtClean="0"/>
              <a:t>process</a:t>
            </a:r>
            <a:r>
              <a:rPr lang="en-US" i="1" dirty="0"/>
              <a:t>,</a:t>
            </a:r>
          </a:p>
          <a:p>
            <a:pPr marL="828675" lvl="3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i="1" dirty="0" smtClean="0">
                <a:sym typeface="Wingdings" panose="05000000000000000000" pitchFamily="2" charset="2"/>
              </a:rPr>
              <a:t>devise </a:t>
            </a:r>
            <a:r>
              <a:rPr lang="en-US" i="1" dirty="0">
                <a:sym typeface="Wingdings" panose="05000000000000000000" pitchFamily="2" charset="2"/>
              </a:rPr>
              <a:t>a truly binary format for </a:t>
            </a:r>
            <a:r>
              <a:rPr lang="en-US" i="1" dirty="0" smtClean="0">
                <a:sym typeface="Wingdings" panose="05000000000000000000" pitchFamily="2" charset="2"/>
              </a:rPr>
              <a:t>MIL</a:t>
            </a:r>
            <a:endParaRPr lang="en-US" i="1" dirty="0" smtClean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i="1" dirty="0" smtClean="0"/>
              <a:t>the </a:t>
            </a:r>
            <a:r>
              <a:rPr lang="en-US" i="1" dirty="0" smtClean="0"/>
              <a:t>parser and interpreter to be light weight. [1]</a:t>
            </a:r>
          </a:p>
        </p:txBody>
      </p:sp>
    </p:spTree>
    <p:extLst>
      <p:ext uri="{BB962C8B-B14F-4D97-AF65-F5344CB8AC3E}">
        <p14:creationId xmlns:p14="http://schemas.microsoft.com/office/powerpoint/2010/main" val="14863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MIL-B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2758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n w="0"/>
                <a:solidFill>
                  <a:schemeClr val="tx1"/>
                </a:solidFill>
              </a:rPr>
              <a:t>Instruction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26774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</a:rPr>
              <a:t>Parameter</a:t>
            </a:r>
          </a:p>
        </p:txBody>
      </p:sp>
      <p:sp>
        <p:nvSpPr>
          <p:cNvPr id="6" name="Rechteck 5"/>
          <p:cNvSpPr/>
          <p:nvPr/>
        </p:nvSpPr>
        <p:spPr>
          <a:xfrm>
            <a:off x="514806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8822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00392" y="1414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1223628" y="1599642"/>
            <a:ext cx="576064" cy="1368152"/>
          </a:xfrm>
          <a:prstGeom prst="leftBrac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92314" y="264375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Byte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70790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MIL-B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27584" y="127560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014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26774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582400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7584" y="2404901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013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0790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148064" y="12756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000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01741" y="3534196"/>
            <a:ext cx="1368152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021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0384" y="8503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lod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796168" y="8503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3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30384" y="19796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yld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230384" y="31089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prt</a:t>
            </a:r>
            <a:endParaRPr lang="de-DE" dirty="0">
              <a:solidFill>
                <a:srgbClr val="6A3E3E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680882" y="3108918"/>
            <a:ext cx="2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248002" y="3108918"/>
            <a:ext cx="2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P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130552" y="3108918"/>
            <a:ext cx="2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"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800561" y="3108918"/>
            <a:ext cx="30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=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131820" y="3108918"/>
            <a:ext cx="27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8000"/>
                </a:solidFill>
              </a:rPr>
              <a:t>"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26774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061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6582400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\0</a:t>
            </a:r>
          </a:p>
        </p:txBody>
      </p:sp>
      <p:sp>
        <p:nvSpPr>
          <p:cNvPr id="42" name="Rechteck 41"/>
          <p:cNvSpPr/>
          <p:nvPr/>
        </p:nvSpPr>
        <p:spPr>
          <a:xfrm>
            <a:off x="370790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080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148064" y="3533706"/>
            <a:ext cx="136815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073</a:t>
            </a:r>
            <a:endParaRPr lang="de-DE" dirty="0" smtClean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1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 animBg="1"/>
      <p:bldP spid="25" grpId="0"/>
      <p:bldP spid="34" grpId="0"/>
      <p:bldP spid="35" grpId="0"/>
      <p:bldP spid="36" grpId="0"/>
      <p:bldP spid="37" grpId="0"/>
      <p:bldP spid="38" grpId="0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of</a:t>
            </a:r>
            <a:r>
              <a:rPr lang="de-DE" dirty="0"/>
              <a:t> MIL-B: Jumps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i="1" dirty="0" smtClean="0"/>
              <a:t>“[…] </a:t>
            </a:r>
            <a:r>
              <a:rPr lang="en-US" i="1" dirty="0"/>
              <a:t>include jump markers </a:t>
            </a:r>
            <a:r>
              <a:rPr lang="en-US" i="1" dirty="0" smtClean="0"/>
              <a:t>to […] efficiently </a:t>
            </a:r>
            <a:r>
              <a:rPr lang="en-US" i="1" dirty="0"/>
              <a:t>interpret the byte code format – </a:t>
            </a:r>
            <a:r>
              <a:rPr lang="en-US" i="1" dirty="0" err="1"/>
              <a:t>preferrably</a:t>
            </a:r>
            <a:r>
              <a:rPr lang="en-US" i="1" dirty="0"/>
              <a:t> without having to have the entire file in memory to </a:t>
            </a:r>
            <a:r>
              <a:rPr lang="en-US" i="1" dirty="0" smtClean="0"/>
              <a:t>find </a:t>
            </a:r>
            <a:r>
              <a:rPr lang="en-US" i="1" dirty="0"/>
              <a:t>the adequate </a:t>
            </a:r>
            <a:r>
              <a:rPr lang="en-US" i="1" dirty="0" smtClean="0"/>
              <a:t>jump.” [1]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09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en-US" dirty="0" smtClean="0"/>
              <a:t>of</a:t>
            </a:r>
            <a:r>
              <a:rPr lang="de-DE" dirty="0" smtClean="0"/>
              <a:t> MIL-B: Jumps</a:t>
            </a:r>
            <a:endParaRPr lang="de-DE" dirty="0"/>
          </a:p>
        </p:txBody>
      </p:sp>
      <p:sp>
        <p:nvSpPr>
          <p:cNvPr id="13" name="Rechteck 12"/>
          <p:cNvSpPr>
            <a:spLocks noChangeAspect="1"/>
          </p:cNvSpPr>
          <p:nvPr/>
        </p:nvSpPr>
        <p:spPr>
          <a:xfrm>
            <a:off x="111561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0"/>
              <a:latin typeface="Consolas" panose="020B0609020204030204" pitchFamily="49" charset="0"/>
            </a:endParaRPr>
          </a:p>
        </p:txBody>
      </p:sp>
      <p:sp>
        <p:nvSpPr>
          <p:cNvPr id="16" name="Rechteck 15"/>
          <p:cNvSpPr>
            <a:spLocks noChangeAspect="1"/>
          </p:cNvSpPr>
          <p:nvPr/>
        </p:nvSpPr>
        <p:spPr>
          <a:xfrm>
            <a:off x="1763688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/>
        </p:nvSpPr>
        <p:spPr>
          <a:xfrm>
            <a:off x="2405272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/>
        </p:nvSpPr>
        <p:spPr>
          <a:xfrm>
            <a:off x="304685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4301360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4" name="Rechteck 23"/>
          <p:cNvSpPr>
            <a:spLocks noChangeAspect="1"/>
          </p:cNvSpPr>
          <p:nvPr/>
        </p:nvSpPr>
        <p:spPr>
          <a:xfrm>
            <a:off x="5597504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4949432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jmp</a:t>
            </a:r>
            <a:endParaRPr lang="en-US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6241160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6882744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Rechteck 27"/>
          <p:cNvSpPr>
            <a:spLocks noChangeAspect="1"/>
          </p:cNvSpPr>
          <p:nvPr/>
        </p:nvSpPr>
        <p:spPr>
          <a:xfrm>
            <a:off x="7524328" y="2536526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813685" y="24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8244408" y="2499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9" name="Geschweifte Klammer links 8"/>
          <p:cNvSpPr/>
          <p:nvPr/>
        </p:nvSpPr>
        <p:spPr>
          <a:xfrm rot="5400000">
            <a:off x="6739900" y="1105116"/>
            <a:ext cx="288032" cy="2572824"/>
          </a:xfrm>
          <a:prstGeom prst="leftBrace">
            <a:avLst>
              <a:gd name="adj1" fmla="val 108400"/>
              <a:gd name="adj2" fmla="val 83797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6164020" y="206235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r>
              <a:rPr lang="de-DE" dirty="0" smtClean="0"/>
              <a:t> </a:t>
            </a:r>
            <a:r>
              <a:rPr lang="en-US" dirty="0" smtClean="0"/>
              <a:t>index</a:t>
            </a:r>
            <a:endParaRPr lang="de-DE" dirty="0"/>
          </a:p>
        </p:txBody>
      </p:sp>
      <p:cxnSp>
        <p:nvCxnSpPr>
          <p:cNvPr id="46" name="Gekrümmte Verbindung 45"/>
          <p:cNvCxnSpPr>
            <a:stCxn id="9" idx="1"/>
            <a:endCxn id="13" idx="0"/>
          </p:cNvCxnSpPr>
          <p:nvPr/>
        </p:nvCxnSpPr>
        <p:spPr>
          <a:xfrm rot="16200000" flipH="1" flipV="1">
            <a:off x="3582509" y="104655"/>
            <a:ext cx="289014" cy="4574727"/>
          </a:xfrm>
          <a:prstGeom prst="curvedConnector3">
            <a:avLst>
              <a:gd name="adj1" fmla="val -939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>
            <a:spLocks noChangeAspect="1"/>
          </p:cNvSpPr>
          <p:nvPr/>
        </p:nvSpPr>
        <p:spPr>
          <a:xfrm>
            <a:off x="5597504" y="2535544"/>
            <a:ext cx="2572824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de-DE" dirty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7158" y="24997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Begin: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/>
      <p:bldP spid="49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en-US" dirty="0" smtClean="0"/>
              <a:t>of</a:t>
            </a:r>
            <a:r>
              <a:rPr lang="de-DE" dirty="0" smtClean="0"/>
              <a:t> MIL-B: Jumps – </a:t>
            </a:r>
            <a:r>
              <a:rPr lang="de-DE" dirty="0" err="1" smtClean="0"/>
              <a:t>Compilation</a:t>
            </a:r>
            <a:r>
              <a:rPr lang="de-DE" dirty="0" smtClean="0"/>
              <a:t> Problem</a:t>
            </a:r>
            <a:endParaRPr lang="de-DE" dirty="0"/>
          </a:p>
        </p:txBody>
      </p:sp>
      <p:sp>
        <p:nvSpPr>
          <p:cNvPr id="20502" name="Textfeld 20501"/>
          <p:cNvSpPr txBox="1"/>
          <p:nvPr/>
        </p:nvSpPr>
        <p:spPr>
          <a:xfrm>
            <a:off x="1943251" y="3363838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	Cache unknown jump target and resolve</a:t>
            </a:r>
          </a:p>
          <a:p>
            <a:r>
              <a:rPr lang="en-US" dirty="0"/>
              <a:t>	</a:t>
            </a:r>
            <a:r>
              <a:rPr lang="en-US" dirty="0" smtClean="0"/>
              <a:t>them as soon as their label is found.</a:t>
            </a:r>
            <a:endParaRPr lang="en-US" dirty="0"/>
          </a:p>
        </p:txBody>
      </p:sp>
      <p:sp>
        <p:nvSpPr>
          <p:cNvPr id="99" name="Rechteck 98"/>
          <p:cNvSpPr>
            <a:spLocks noChangeAspect="1"/>
          </p:cNvSpPr>
          <p:nvPr/>
        </p:nvSpPr>
        <p:spPr>
          <a:xfrm>
            <a:off x="1763688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de-DE" dirty="0" smtClean="0">
              <a:ln w="0"/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Rechteck 99"/>
          <p:cNvSpPr>
            <a:spLocks noChangeAspect="1"/>
          </p:cNvSpPr>
          <p:nvPr/>
        </p:nvSpPr>
        <p:spPr>
          <a:xfrm>
            <a:off x="2407344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1" name="Rechteck 100"/>
          <p:cNvSpPr>
            <a:spLocks noChangeAspect="1"/>
          </p:cNvSpPr>
          <p:nvPr/>
        </p:nvSpPr>
        <p:spPr>
          <a:xfrm>
            <a:off x="3048928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2" name="Rechteck 101"/>
          <p:cNvSpPr>
            <a:spLocks noChangeAspect="1"/>
          </p:cNvSpPr>
          <p:nvPr/>
        </p:nvSpPr>
        <p:spPr>
          <a:xfrm>
            <a:off x="3690512" y="2537508"/>
            <a:ext cx="64600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0"/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715108" y="2505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2906084" y="1106098"/>
            <a:ext cx="288032" cy="2572824"/>
          </a:xfrm>
          <a:prstGeom prst="leftBrace">
            <a:avLst>
              <a:gd name="adj1" fmla="val 108400"/>
              <a:gd name="adj2" fmla="val 4978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/>
          <p:cNvSpPr>
            <a:spLocks noChangeAspect="1"/>
          </p:cNvSpPr>
          <p:nvPr/>
        </p:nvSpPr>
        <p:spPr>
          <a:xfrm>
            <a:off x="1115616" y="2536526"/>
            <a:ext cx="648072" cy="306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n w="0"/>
                <a:latin typeface="Consolas" panose="020B0609020204030204" pitchFamily="49" charset="0"/>
              </a:rPr>
              <a:t>jmp</a:t>
            </a:r>
            <a:endParaRPr lang="de-DE" dirty="0">
              <a:ln w="0"/>
              <a:latin typeface="Consolas" panose="020B0609020204030204" pitchFamily="49" charset="0"/>
            </a:endParaRPr>
          </a:p>
        </p:txBody>
      </p:sp>
      <p:sp>
        <p:nvSpPr>
          <p:cNvPr id="106" name="Pfeil nach rechts 105"/>
          <p:cNvSpPr/>
          <p:nvPr/>
        </p:nvSpPr>
        <p:spPr>
          <a:xfrm>
            <a:off x="4482059" y="2431722"/>
            <a:ext cx="1728192" cy="51659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Compiling</a:t>
            </a:r>
          </a:p>
        </p:txBody>
      </p:sp>
      <p:sp>
        <p:nvSpPr>
          <p:cNvPr id="107" name="Freihandform 106"/>
          <p:cNvSpPr/>
          <p:nvPr/>
        </p:nvSpPr>
        <p:spPr>
          <a:xfrm>
            <a:off x="3051740" y="1503095"/>
            <a:ext cx="4427505" cy="1043761"/>
          </a:xfrm>
          <a:custGeom>
            <a:avLst/>
            <a:gdLst>
              <a:gd name="connsiteX0" fmla="*/ 0 w 4427505"/>
              <a:gd name="connsiteY0" fmla="*/ 740831 h 1043761"/>
              <a:gd name="connsiteX1" fmla="*/ 134635 w 4427505"/>
              <a:gd name="connsiteY1" fmla="*/ 432292 h 1043761"/>
              <a:gd name="connsiteX2" fmla="*/ 661958 w 4427505"/>
              <a:gd name="connsiteY2" fmla="*/ 168630 h 1043761"/>
              <a:gd name="connsiteX3" fmla="*/ 1884898 w 4427505"/>
              <a:gd name="connsiteY3" fmla="*/ 336 h 1043761"/>
              <a:gd name="connsiteX4" fmla="*/ 3287352 w 4427505"/>
              <a:gd name="connsiteY4" fmla="*/ 134971 h 1043761"/>
              <a:gd name="connsiteX5" fmla="*/ 4095166 w 4427505"/>
              <a:gd name="connsiteY5" fmla="*/ 449121 h 1043761"/>
              <a:gd name="connsiteX6" fmla="*/ 4145654 w 4427505"/>
              <a:gd name="connsiteY6" fmla="*/ 684733 h 1043761"/>
              <a:gd name="connsiteX7" fmla="*/ 3926871 w 4427505"/>
              <a:gd name="connsiteY7" fmla="*/ 589366 h 1043761"/>
              <a:gd name="connsiteX8" fmla="*/ 3988579 w 4427505"/>
              <a:gd name="connsiteY8" fmla="*/ 443511 h 1043761"/>
              <a:gd name="connsiteX9" fmla="*/ 4190532 w 4427505"/>
              <a:gd name="connsiteY9" fmla="*/ 381803 h 1043761"/>
              <a:gd name="connsiteX10" fmla="*/ 4381266 w 4427505"/>
              <a:gd name="connsiteY10" fmla="*/ 544488 h 1043761"/>
              <a:gd name="connsiteX11" fmla="*/ 4414925 w 4427505"/>
              <a:gd name="connsiteY11" fmla="*/ 808149 h 1043761"/>
              <a:gd name="connsiteX12" fmla="*/ 4207362 w 4427505"/>
              <a:gd name="connsiteY12" fmla="*/ 948395 h 1043761"/>
              <a:gd name="connsiteX13" fmla="*/ 4201752 w 4427505"/>
              <a:gd name="connsiteY13" fmla="*/ 1043761 h 104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7505" h="1043761">
                <a:moveTo>
                  <a:pt x="0" y="740831"/>
                </a:moveTo>
                <a:cubicBezTo>
                  <a:pt x="12154" y="634245"/>
                  <a:pt x="24309" y="527659"/>
                  <a:pt x="134635" y="432292"/>
                </a:cubicBezTo>
                <a:cubicBezTo>
                  <a:pt x="244961" y="336925"/>
                  <a:pt x="370248" y="240623"/>
                  <a:pt x="661958" y="168630"/>
                </a:cubicBezTo>
                <a:cubicBezTo>
                  <a:pt x="953668" y="96637"/>
                  <a:pt x="1447332" y="5946"/>
                  <a:pt x="1884898" y="336"/>
                </a:cubicBezTo>
                <a:cubicBezTo>
                  <a:pt x="2322464" y="-5274"/>
                  <a:pt x="2918974" y="60174"/>
                  <a:pt x="3287352" y="134971"/>
                </a:cubicBezTo>
                <a:cubicBezTo>
                  <a:pt x="3655730" y="209768"/>
                  <a:pt x="3952116" y="357494"/>
                  <a:pt x="4095166" y="449121"/>
                </a:cubicBezTo>
                <a:cubicBezTo>
                  <a:pt x="4238216" y="540748"/>
                  <a:pt x="4173703" y="661359"/>
                  <a:pt x="4145654" y="684733"/>
                </a:cubicBezTo>
                <a:cubicBezTo>
                  <a:pt x="4117605" y="708107"/>
                  <a:pt x="3953050" y="629570"/>
                  <a:pt x="3926871" y="589366"/>
                </a:cubicBezTo>
                <a:cubicBezTo>
                  <a:pt x="3900692" y="549162"/>
                  <a:pt x="3944636" y="478105"/>
                  <a:pt x="3988579" y="443511"/>
                </a:cubicBezTo>
                <a:cubicBezTo>
                  <a:pt x="4032522" y="408917"/>
                  <a:pt x="4125084" y="364974"/>
                  <a:pt x="4190532" y="381803"/>
                </a:cubicBezTo>
                <a:cubicBezTo>
                  <a:pt x="4255980" y="398632"/>
                  <a:pt x="4343867" y="473430"/>
                  <a:pt x="4381266" y="544488"/>
                </a:cubicBezTo>
                <a:cubicBezTo>
                  <a:pt x="4418665" y="615546"/>
                  <a:pt x="4443909" y="740831"/>
                  <a:pt x="4414925" y="808149"/>
                </a:cubicBezTo>
                <a:cubicBezTo>
                  <a:pt x="4385941" y="875467"/>
                  <a:pt x="4242891" y="909126"/>
                  <a:pt x="4207362" y="948395"/>
                </a:cubicBezTo>
                <a:cubicBezTo>
                  <a:pt x="4171833" y="987664"/>
                  <a:pt x="4212037" y="1001688"/>
                  <a:pt x="4201752" y="1043761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Gerade Verbindung mit Pfeil 107"/>
          <p:cNvCxnSpPr>
            <a:stCxn id="107" idx="13"/>
          </p:cNvCxnSpPr>
          <p:nvPr/>
        </p:nvCxnSpPr>
        <p:spPr>
          <a:xfrm>
            <a:off x="7253492" y="2546856"/>
            <a:ext cx="54812" cy="14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3858325" y="864489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of upcoming</a:t>
            </a:r>
          </a:p>
          <a:p>
            <a:r>
              <a:rPr lang="en-US" dirty="0" smtClean="0"/>
              <a:t>instructions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and Interpreter: Fast and Small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en-US" sz="1800" b="0" dirty="0" smtClean="0"/>
              <a:t>parser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needed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because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file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is</a:t>
            </a:r>
            <a:r>
              <a:rPr lang="de-DE" sz="1800" b="0" dirty="0" smtClean="0"/>
              <a:t> AST.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i="1" dirty="0" smtClean="0"/>
              <a:t>Handle </a:t>
            </a:r>
            <a:r>
              <a:rPr lang="en-US" sz="1800" i="1" dirty="0"/>
              <a:t>jump targets without the need for having the </a:t>
            </a:r>
            <a:r>
              <a:rPr lang="en-US" sz="1800" i="1" dirty="0" smtClean="0"/>
              <a:t>entire file </a:t>
            </a:r>
            <a:r>
              <a:rPr lang="en-US" sz="1800" i="1" dirty="0"/>
              <a:t>in </a:t>
            </a:r>
            <a:r>
              <a:rPr lang="en-US" sz="1800" i="1" dirty="0" smtClean="0"/>
              <a:t>memory [1]:</a:t>
            </a:r>
          </a:p>
          <a:p>
            <a:pPr algn="ctr">
              <a:lnSpc>
                <a:spcPct val="150000"/>
              </a:lnSpc>
            </a:pPr>
            <a:r>
              <a:rPr lang="de-DE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using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Program</a:t>
            </a:r>
            <a:r>
              <a:rPr lang="de-DE" sz="1800" dirty="0">
                <a:latin typeface="Consolas" panose="020B0609020204030204" pitchFamily="49" charset="0"/>
              </a:rPr>
              <a:t> = </a:t>
            </a:r>
            <a:r>
              <a:rPr lang="de-DE" sz="1800" dirty="0" err="1">
                <a:latin typeface="Consolas" panose="020B0609020204030204" pitchFamily="49" charset="0"/>
              </a:rPr>
              <a:t>std</a:t>
            </a:r>
            <a:r>
              <a:rPr lang="de-DE" sz="1800" dirty="0">
                <a:latin typeface="Consolas" panose="020B0609020204030204" pitchFamily="49" charset="0"/>
              </a:rPr>
              <a:t>::</a:t>
            </a:r>
            <a:r>
              <a:rPr lang="de-DE" sz="1800" dirty="0" err="1">
                <a:latin typeface="Consolas" panose="020B0609020204030204" pitchFamily="49" charset="0"/>
              </a:rPr>
              <a:t>ifstream</a:t>
            </a:r>
            <a:r>
              <a:rPr lang="de-DE" sz="1800" dirty="0">
                <a:latin typeface="Consolas" panose="020B0609020204030204" pitchFamily="49" charset="0"/>
              </a:rPr>
              <a:t>;</a:t>
            </a:r>
            <a:endParaRPr lang="de-DE" sz="1800" dirty="0" smtClean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17" name="Multiplizieren 16"/>
          <p:cNvSpPr/>
          <p:nvPr/>
        </p:nvSpPr>
        <p:spPr>
          <a:xfrm>
            <a:off x="432902" y="75327"/>
            <a:ext cx="864096" cy="792088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8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void virtual function calls and branching</a:t>
            </a:r>
          </a:p>
          <a:p>
            <a:pPr marL="476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Create function table at compile time such that the instruction itself is an index in that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function calls:</a:t>
            </a:r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Macros,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even more function calls by avoiding indirections</a:t>
            </a:r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no wrappers but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typedef</a:t>
            </a:r>
            <a:r>
              <a:rPr lang="en-US" dirty="0" err="1" smtClean="0"/>
              <a:t>s</a:t>
            </a:r>
            <a:endParaRPr lang="en-US" dirty="0" smtClean="0"/>
          </a:p>
          <a:p>
            <a:pPr marL="5334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shrinks program size, too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2283718"/>
            <a:ext cx="2085975" cy="21907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88424" y="40552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(2)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57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TUBraunschweig_PPT2007_Folienpool_16_9</Template>
  <TotalTime>0</TotalTime>
  <Words>374</Words>
  <Application>Microsoft Office PowerPoint</Application>
  <PresentationFormat>Bildschirmpräsentation (16:9)</PresentationFormat>
  <Paragraphs>91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Courier New</vt:lpstr>
      <vt:lpstr>Wingdings</vt:lpstr>
      <vt:lpstr>TUBraunschweig_PPT2007_Folienpool_16_9</vt:lpstr>
      <vt:lpstr>Lab on MDSD – Assignment 4: MIL for Embedded Devices</vt:lpstr>
      <vt:lpstr>Task</vt:lpstr>
      <vt:lpstr>Design of MIL-B</vt:lpstr>
      <vt:lpstr>Design of MIL-B</vt:lpstr>
      <vt:lpstr>Design of MIL-B: Jumps</vt:lpstr>
      <vt:lpstr>Design of MIL-B: Jumps</vt:lpstr>
      <vt:lpstr>Design of MIL-B: Jumps – Compilation Problem</vt:lpstr>
      <vt:lpstr>Parser and Interpreter: Fast and Small</vt:lpstr>
      <vt:lpstr>Optimisations</vt:lpstr>
      <vt:lpstr>Problem</vt:lpstr>
      <vt:lpstr>Reflection and Results</vt:lpstr>
      <vt:lpstr>References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Bittner</dc:creator>
  <cp:lastModifiedBy>Bittner</cp:lastModifiedBy>
  <cp:revision>52</cp:revision>
  <dcterms:created xsi:type="dcterms:W3CDTF">2019-01-28T12:39:24Z</dcterms:created>
  <dcterms:modified xsi:type="dcterms:W3CDTF">2019-01-30T09:34:10Z</dcterms:modified>
</cp:coreProperties>
</file>