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338" r:id="rId5"/>
    <p:sldId id="337" r:id="rId6"/>
    <p:sldId id="339" r:id="rId7"/>
    <p:sldId id="340" r:id="rId8"/>
    <p:sldId id="342" r:id="rId9"/>
    <p:sldId id="343" r:id="rId10"/>
    <p:sldId id="344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41" r:id="rId21"/>
    <p:sldId id="355" r:id="rId22"/>
    <p:sldId id="356" r:id="rId23"/>
    <p:sldId id="357" r:id="rId24"/>
    <p:sldId id="358" r:id="rId25"/>
    <p:sldId id="359" r:id="rId26"/>
    <p:sldId id="361" r:id="rId27"/>
    <p:sldId id="362" r:id="rId28"/>
    <p:sldId id="363" r:id="rId29"/>
    <p:sldId id="364" r:id="rId30"/>
    <p:sldId id="365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87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8" r:id="rId53"/>
    <p:sldId id="389" r:id="rId54"/>
    <p:sldId id="390" r:id="rId55"/>
    <p:sldId id="391" r:id="rId56"/>
    <p:sldId id="392" r:id="rId57"/>
    <p:sldId id="393" r:id="rId58"/>
    <p:sldId id="394" r:id="rId59"/>
    <p:sldId id="333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1641" y="582929"/>
            <a:ext cx="4220717" cy="89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6069" y="582929"/>
            <a:ext cx="4991861" cy="897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545" y="1974596"/>
            <a:ext cx="6918909" cy="391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066800"/>
            <a:ext cx="6553200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10" dirty="0">
                <a:latin typeface="Calibri"/>
                <a:cs typeface="Calibri"/>
              </a:rPr>
              <a:t>Lecture</a:t>
            </a:r>
            <a:r>
              <a:rPr sz="4400" spc="-95" dirty="0">
                <a:latin typeface="Calibri"/>
                <a:cs typeface="Calibri"/>
              </a:rPr>
              <a:t> </a:t>
            </a:r>
            <a:r>
              <a:rPr lang="es-ES" sz="4400" dirty="0">
                <a:latin typeface="Calibri"/>
                <a:cs typeface="Calibri"/>
              </a:rPr>
              <a:t>3</a:t>
            </a:r>
            <a:r>
              <a:rPr sz="4400" dirty="0" smtClean="0">
                <a:latin typeface="Calibri"/>
                <a:cs typeface="Calibri"/>
              </a:rPr>
              <a:t>:</a:t>
            </a:r>
            <a:r>
              <a:rPr lang="es-ES" sz="4400" dirty="0" smtClean="0">
                <a:latin typeface="Calibri"/>
                <a:cs typeface="Calibri"/>
              </a:rPr>
              <a:t/>
            </a:r>
            <a:br>
              <a:rPr lang="es-ES" sz="4400" dirty="0" smtClean="0">
                <a:latin typeface="Calibri"/>
                <a:cs typeface="Calibri"/>
              </a:rPr>
            </a:br>
            <a:r>
              <a:rPr lang="es-ES" sz="4400" dirty="0" err="1" smtClean="0">
                <a:latin typeface="Calibri"/>
                <a:cs typeface="Calibri"/>
              </a:rPr>
              <a:t>Intro</a:t>
            </a:r>
            <a:r>
              <a:rPr lang="es-ES" sz="4400" dirty="0" smtClean="0">
                <a:latin typeface="Calibri"/>
                <a:cs typeface="Calibri"/>
              </a:rPr>
              <a:t> to linear </a:t>
            </a:r>
            <a:r>
              <a:rPr lang="es-ES" sz="4400" dirty="0" err="1" smtClean="0">
                <a:latin typeface="Calibri"/>
                <a:cs typeface="Calibri"/>
              </a:rPr>
              <a:t>models</a:t>
            </a:r>
            <a:r>
              <a:rPr lang="es-ES" sz="4400" dirty="0" smtClean="0">
                <a:latin typeface="Calibri"/>
                <a:cs typeface="Calibri"/>
              </a:rPr>
              <a:t>: Simple linear </a:t>
            </a:r>
            <a:r>
              <a:rPr lang="es-ES" sz="440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7392" y="3833241"/>
            <a:ext cx="465010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2800" spc="-15" dirty="0" smtClean="0">
                <a:solidFill>
                  <a:srgbClr val="888888"/>
                </a:solidFill>
                <a:latin typeface="Calibri"/>
                <a:cs typeface="Calibri"/>
              </a:rPr>
              <a:t>PDSS3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1026" name="Picture 2" descr="https://upload.wikimedia.org/wikipedia/commons/thumb/c/c1/Wiki_slope_in_2d.svg/800px-Wiki_slope_in_2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23197"/>
            <a:ext cx="2686076" cy="289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800600" y="5257800"/>
            <a:ext cx="668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 smtClean="0"/>
              <a:t>slope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2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8976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897682" cy="369332"/>
              </a:xfrm>
              <a:prstGeom prst="rect">
                <a:avLst/>
              </a:prstGeom>
              <a:blipFill>
                <a:blip r:embed="rId4"/>
                <a:stretch>
                  <a:fillRect l="-21088" t="-26667" r="-54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8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1294137" cy="576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1294137" cy="576504"/>
              </a:xfrm>
              <a:prstGeom prst="rect">
                <a:avLst/>
              </a:prstGeom>
              <a:blipFill>
                <a:blip r:embed="rId4"/>
                <a:stretch>
                  <a:fillRect l="-14623" b="-1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3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1608838" cy="5765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1608838" cy="576504"/>
              </a:xfrm>
              <a:prstGeom prst="rect">
                <a:avLst/>
              </a:prstGeom>
              <a:blipFill>
                <a:blip r:embed="rId4"/>
                <a:stretch>
                  <a:fillRect l="-11787" b="-1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89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2413418" cy="62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2413418" cy="621389"/>
              </a:xfrm>
              <a:prstGeom prst="rect">
                <a:avLst/>
              </a:prstGeom>
              <a:blipFill>
                <a:blip r:embed="rId4"/>
                <a:stretch>
                  <a:fillRect l="-784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3586238" cy="62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2−(−1)</m:t>
                        </m:r>
                      </m:num>
                      <m:den/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3586238" cy="621389"/>
              </a:xfrm>
              <a:prstGeom prst="rect">
                <a:avLst/>
              </a:prstGeom>
              <a:blipFill>
                <a:blip r:embed="rId4"/>
                <a:stretch>
                  <a:fillRect l="-5272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1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3586238" cy="62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2−(−1)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3586238" cy="621389"/>
              </a:xfrm>
              <a:prstGeom prst="rect">
                <a:avLst/>
              </a:prstGeom>
              <a:blipFill>
                <a:blip r:embed="rId4"/>
                <a:stretch>
                  <a:fillRect l="-5272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5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492182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4116255" cy="62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2−(−1)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2−0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4116255" cy="621389"/>
              </a:xfrm>
              <a:prstGeom prst="rect">
                <a:avLst/>
              </a:prstGeom>
              <a:blipFill>
                <a:blip r:embed="rId4"/>
                <a:stretch>
                  <a:fillRect l="-4593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4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2057400"/>
            <a:ext cx="48006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slope is defined as the change in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, ‘delta y’) over the change in </a:t>
            </a:r>
            <a:r>
              <a:rPr lang="en-US" sz="2000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(</a:t>
            </a:r>
            <a:r>
              <a:rPr lang="en-US" dirty="0" err="1">
                <a:latin typeface="TimesNewRomanPSMT"/>
              </a:rPr>
              <a:t>Δ</a:t>
            </a:r>
            <a:r>
              <a:rPr lang="en-US" i="1" dirty="0" err="1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, ‘</a:t>
            </a:r>
            <a:r>
              <a:rPr lang="en-US" dirty="0">
                <a:latin typeface="TimesNewRomanPSMT"/>
              </a:rPr>
              <a:t>delta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’)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038600"/>
            <a:ext cx="1265695" cy="762000"/>
          </a:xfrm>
          <a:prstGeom prst="rect">
            <a:avLst/>
          </a:prstGeom>
        </p:spPr>
      </p:pic>
      <p:pic>
        <p:nvPicPr>
          <p:cNvPr id="2050" name="Picture 2" descr="https://upload.wikimedia.org/wikipedia/commons/b/bf/Slope_of_lines_illustrat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53558"/>
            <a:ext cx="4876800" cy="369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800600" y="5257800"/>
                <a:ext cx="4116255" cy="6213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 smtClean="0"/>
                  <a:t>slope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400"/>
                          <m:t>Δ</m:t>
                        </m:r>
                        <m:r>
                          <m:rPr>
                            <m:nor/>
                          </m:rPr>
                          <a:rPr lang="es-ES" sz="2400" b="0" i="1" smtClean="0"/>
                          <m:t>x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2−(−1)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2−0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257800"/>
                <a:ext cx="4116255" cy="621389"/>
              </a:xfrm>
              <a:prstGeom prst="rect">
                <a:avLst/>
              </a:prstGeom>
              <a:blipFill>
                <a:blip r:embed="rId4"/>
                <a:stretch>
                  <a:fillRect l="-4593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/>
          <p:cNvSpPr/>
          <p:nvPr/>
        </p:nvSpPr>
        <p:spPr>
          <a:xfrm>
            <a:off x="3276600" y="6019800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Thus, for each increase in x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by 1 unit, the</a:t>
            </a:r>
          </a:p>
          <a:p>
            <a:r>
              <a:rPr lang="en-US" dirty="0">
                <a:latin typeface="TimesNewRomanPSMT"/>
              </a:rPr>
              <a:t>predicted </a:t>
            </a:r>
            <a:r>
              <a:rPr lang="en-US" dirty="0" smtClean="0">
                <a:latin typeface="TimesNewRomanPSMT"/>
              </a:rPr>
              <a:t>value of y increases </a:t>
            </a:r>
            <a:r>
              <a:rPr lang="en-US" dirty="0">
                <a:latin typeface="TimesNewRomanPSMT"/>
              </a:rPr>
              <a:t>by </a:t>
            </a:r>
            <a:r>
              <a:rPr lang="en-US" dirty="0" smtClean="0">
                <a:latin typeface="TimesNewRomanPSMT"/>
              </a:rPr>
              <a:t>3/2</a:t>
            </a:r>
            <a:endParaRPr lang="en-US" dirty="0"/>
          </a:p>
        </p:txBody>
      </p:sp>
      <p:sp>
        <p:nvSpPr>
          <p:cNvPr id="8" name="Cerrar llave 7"/>
          <p:cNvSpPr/>
          <p:nvPr/>
        </p:nvSpPr>
        <p:spPr>
          <a:xfrm>
            <a:off x="3429000" y="3886200"/>
            <a:ext cx="381000" cy="914400"/>
          </a:xfrm>
          <a:prstGeom prst="rightBrac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ángulo rectángulo 10"/>
          <p:cNvSpPr/>
          <p:nvPr/>
        </p:nvSpPr>
        <p:spPr>
          <a:xfrm rot="16200000">
            <a:off x="2696135" y="4029635"/>
            <a:ext cx="876300" cy="58942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6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475107"/>
            <a:ext cx="340677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90" dirty="0">
                <a:latin typeface="Calibri"/>
                <a:cs typeface="Calibri"/>
              </a:rPr>
              <a:t>Today’s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lecture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263130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will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cover:</a:t>
            </a:r>
            <a:endParaRPr sz="3200" dirty="0">
              <a:latin typeface="Calibri"/>
              <a:cs typeface="Calibri"/>
            </a:endParaRPr>
          </a:p>
          <a:p>
            <a:pPr marL="754380" lvl="1" indent="-28448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015" algn="l"/>
              </a:tabLst>
            </a:pPr>
            <a:r>
              <a:rPr lang="es-ES" sz="2800" spc="-10" dirty="0" smtClean="0">
                <a:latin typeface="Calibri"/>
                <a:cs typeface="Calibri"/>
              </a:rPr>
              <a:t>Simple linear </a:t>
            </a:r>
            <a:r>
              <a:rPr lang="es-ES" sz="2800" spc="-10" dirty="0" err="1" smtClean="0">
                <a:latin typeface="Calibri"/>
                <a:cs typeface="Calibri"/>
              </a:rPr>
              <a:t>regression</a:t>
            </a:r>
            <a:r>
              <a:rPr lang="es-ES" sz="2800" spc="-10" dirty="0" smtClean="0">
                <a:latin typeface="Calibri"/>
                <a:cs typeface="Calibri"/>
              </a:rPr>
              <a:t> </a:t>
            </a:r>
            <a:r>
              <a:rPr lang="es-ES" sz="2800" spc="-10" dirty="0" err="1" smtClean="0">
                <a:latin typeface="Calibri"/>
                <a:cs typeface="Calibri"/>
              </a:rPr>
              <a:t>using</a:t>
            </a:r>
            <a:r>
              <a:rPr lang="es-ES" sz="2800" spc="-10" dirty="0" smtClean="0">
                <a:latin typeface="Calibri"/>
                <a:cs typeface="Calibri"/>
              </a:rPr>
              <a:t> 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10" name="Rectángulo 9"/>
          <p:cNvSpPr/>
          <p:nvPr/>
        </p:nvSpPr>
        <p:spPr>
          <a:xfrm>
            <a:off x="685800" y="2057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However, a slope is not enough to specify a line. For any given slope, there is </a:t>
            </a:r>
            <a:r>
              <a:rPr lang="en-US" dirty="0" smtClean="0">
                <a:latin typeface="TimesNewRomanPSMT"/>
              </a:rPr>
              <a:t>an infinity </a:t>
            </a:r>
            <a:r>
              <a:rPr lang="en-US" dirty="0">
                <a:latin typeface="TimesNewRomanPSMT"/>
              </a:rPr>
              <a:t>of possible lines.</a:t>
            </a:r>
            <a:endParaRPr lang="en-US" dirty="0"/>
          </a:p>
        </p:txBody>
      </p:sp>
      <p:pic>
        <p:nvPicPr>
          <p:cNvPr id="4098" name="Picture 2" descr="How to Graph Points on a Coordinate P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200650" cy="394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14"/>
          <p:cNvCxnSpPr/>
          <p:nvPr/>
        </p:nvCxnSpPr>
        <p:spPr>
          <a:xfrm flipH="1">
            <a:off x="2971800" y="31242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H="1">
            <a:off x="3124200" y="32766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3276600" y="34290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H="1">
            <a:off x="3429000" y="35814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3581400" y="37338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H="1">
            <a:off x="3733800" y="38862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H="1">
            <a:off x="3886200" y="40386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H="1">
            <a:off x="4038600" y="41910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>
            <a:off x="4191000" y="43434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 flipH="1">
            <a:off x="4343400" y="4495800"/>
            <a:ext cx="20574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10" name="Rectángulo 9"/>
          <p:cNvSpPr/>
          <p:nvPr/>
        </p:nvSpPr>
        <p:spPr>
          <a:xfrm>
            <a:off x="685800" y="20574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4.2b shows two lines with the same slope but </a:t>
            </a:r>
            <a:r>
              <a:rPr lang="en-US" dirty="0" smtClean="0"/>
              <a:t>differing ‘intercepts</a:t>
            </a:r>
            <a:r>
              <a:rPr lang="en-US" dirty="0"/>
              <a:t>’. You can think of the intercept informally as the point ‘where the </a:t>
            </a:r>
            <a:r>
              <a:rPr lang="en-US" dirty="0" smtClean="0"/>
              <a:t>line starts</a:t>
            </a:r>
            <a:r>
              <a:rPr lang="en-US" dirty="0"/>
              <a:t>’ on the </a:t>
            </a:r>
            <a:r>
              <a:rPr lang="en-US" i="1" dirty="0"/>
              <a:t>y</a:t>
            </a:r>
            <a:r>
              <a:rPr lang="en-US" dirty="0"/>
              <a:t>-axis. As the </a:t>
            </a:r>
            <a:r>
              <a:rPr lang="en-US" i="1" dirty="0"/>
              <a:t>y</a:t>
            </a:r>
            <a:r>
              <a:rPr lang="en-US" dirty="0"/>
              <a:t>-axis is located at </a:t>
            </a:r>
            <a:r>
              <a:rPr lang="en-US" i="1" dirty="0"/>
              <a:t>x </a:t>
            </a:r>
            <a:r>
              <a:rPr lang="en-US" dirty="0"/>
              <a:t>= 0, this means that the intercept </a:t>
            </a:r>
            <a:r>
              <a:rPr lang="en-US" dirty="0" smtClean="0"/>
              <a:t>is the </a:t>
            </a:r>
            <a:r>
              <a:rPr lang="en-US" dirty="0"/>
              <a:t>predicted </a:t>
            </a:r>
            <a:r>
              <a:rPr lang="en-US" i="1" dirty="0"/>
              <a:t>y</a:t>
            </a:r>
            <a:r>
              <a:rPr lang="en-US" dirty="0"/>
              <a:t>-value for </a:t>
            </a:r>
            <a:r>
              <a:rPr lang="en-US" i="1" dirty="0"/>
              <a:t>x </a:t>
            </a:r>
            <a:r>
              <a:rPr lang="en-US" dirty="0"/>
              <a:t>= 0.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76600"/>
            <a:ext cx="6257925" cy="3505554"/>
          </a:xfrm>
          <a:prstGeom prst="rect">
            <a:avLst/>
          </a:prstGeom>
        </p:spPr>
      </p:pic>
      <p:cxnSp>
        <p:nvCxnSpPr>
          <p:cNvPr id="7" name="Conector recto de flecha 6"/>
          <p:cNvCxnSpPr>
            <a:endCxn id="12" idx="1"/>
          </p:cNvCxnSpPr>
          <p:nvPr/>
        </p:nvCxnSpPr>
        <p:spPr>
          <a:xfrm>
            <a:off x="5791200" y="4800600"/>
            <a:ext cx="1783081" cy="7180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574281" y="5334000"/>
            <a:ext cx="103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= 1 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7543800" y="3733800"/>
            <a:ext cx="103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0 </a:t>
            </a:r>
            <a:r>
              <a:rPr lang="en-US" dirty="0" smtClean="0"/>
              <a:t>= 2 </a:t>
            </a:r>
            <a:endParaRPr lang="en-US" dirty="0"/>
          </a:p>
        </p:txBody>
      </p:sp>
      <p:cxnSp>
        <p:nvCxnSpPr>
          <p:cNvPr id="14" name="Conector recto de flecha 13"/>
          <p:cNvCxnSpPr>
            <a:endCxn id="24" idx="1"/>
          </p:cNvCxnSpPr>
          <p:nvPr/>
        </p:nvCxnSpPr>
        <p:spPr>
          <a:xfrm flipV="1">
            <a:off x="5791200" y="3918466"/>
            <a:ext cx="1752600" cy="424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3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sp>
        <p:nvSpPr>
          <p:cNvPr id="6" name="Rectángulo 5"/>
          <p:cNvSpPr/>
          <p:nvPr/>
        </p:nvSpPr>
        <p:spPr>
          <a:xfrm>
            <a:off x="609600" y="1997839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Once the intercept and slope are fixed, there can be only one line. In </a:t>
            </a:r>
            <a:r>
              <a:rPr lang="en-US" dirty="0" smtClean="0">
                <a:latin typeface="TimesNewRomanPSMT"/>
              </a:rPr>
              <a:t>math-speak, the </a:t>
            </a:r>
            <a:r>
              <a:rPr lang="en-US" dirty="0">
                <a:latin typeface="TimesNewRomanPSMT"/>
              </a:rPr>
              <a:t>line is said to be ‘uniquely specified’ by these two numbers. </a:t>
            </a:r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intercept </a:t>
            </a:r>
            <a:r>
              <a:rPr lang="en-US" dirty="0" smtClean="0">
                <a:latin typeface="TimesNewRomanPSMT"/>
              </a:rPr>
              <a:t>and slope </a:t>
            </a:r>
            <a:r>
              <a:rPr lang="en-US" dirty="0">
                <a:latin typeface="TimesNewRomanPSMT"/>
              </a:rPr>
              <a:t>are both ‘coefficients’ of the regression model. </a:t>
            </a:r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The </a:t>
            </a:r>
            <a:r>
              <a:rPr lang="en-US" dirty="0">
                <a:latin typeface="TimesNewRomanPSMT"/>
              </a:rPr>
              <a:t>letters </a:t>
            </a:r>
            <a:r>
              <a:rPr lang="en-US" i="1" dirty="0">
                <a:latin typeface="TimesNewRomanPS-ItalicMT"/>
              </a:rPr>
              <a:t>b</a:t>
            </a:r>
            <a:r>
              <a:rPr lang="en-US" sz="800" dirty="0">
                <a:latin typeface="TimesNewRomanPSMT"/>
              </a:rPr>
              <a:t>0 </a:t>
            </a:r>
            <a:r>
              <a:rPr lang="en-US" dirty="0">
                <a:latin typeface="TimesNewRomanPSMT"/>
              </a:rPr>
              <a:t>and </a:t>
            </a:r>
            <a:r>
              <a:rPr lang="en-US" i="1" dirty="0">
                <a:latin typeface="TimesNewRomanPS-ItalicMT"/>
              </a:rPr>
              <a:t>b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are </a:t>
            </a:r>
            <a:r>
              <a:rPr lang="en-US" dirty="0" smtClean="0">
                <a:latin typeface="TimesNewRomanPSMT"/>
              </a:rPr>
              <a:t>commonly used </a:t>
            </a:r>
            <a:r>
              <a:rPr lang="en-US" dirty="0">
                <a:latin typeface="TimesNewRomanPSMT"/>
              </a:rPr>
              <a:t>to represent the intercept and the slope. Thus, the regression line has </a:t>
            </a:r>
            <a:r>
              <a:rPr lang="en-US" dirty="0" smtClean="0">
                <a:latin typeface="TimesNewRomanPSMT"/>
              </a:rPr>
              <a:t>the following </a:t>
            </a:r>
            <a:r>
              <a:rPr lang="en-US" dirty="0">
                <a:latin typeface="TimesNewRomanPSMT"/>
              </a:rPr>
              <a:t>form: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724400"/>
            <a:ext cx="2457450" cy="857250"/>
          </a:xfrm>
          <a:prstGeom prst="rect">
            <a:avLst/>
          </a:prstGeom>
        </p:spPr>
      </p:pic>
      <p:cxnSp>
        <p:nvCxnSpPr>
          <p:cNvPr id="11" name="Conector recto de flecha 10"/>
          <p:cNvCxnSpPr/>
          <p:nvPr/>
        </p:nvCxnSpPr>
        <p:spPr>
          <a:xfrm flipV="1">
            <a:off x="3124200" y="5334000"/>
            <a:ext cx="1066800" cy="7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2362200" y="60198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Intercept: </a:t>
            </a:r>
          </a:p>
          <a:p>
            <a:r>
              <a:rPr lang="en-US" dirty="0" smtClean="0"/>
              <a:t>predicted y value for x=0</a:t>
            </a:r>
          </a:p>
          <a:p>
            <a:endParaRPr lang="en-US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 flipV="1">
            <a:off x="4953000" y="5334000"/>
            <a:ext cx="4572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5029200" y="6019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Slope:</a:t>
            </a:r>
          </a:p>
          <a:p>
            <a:r>
              <a:rPr lang="en-US" dirty="0" smtClean="0"/>
              <a:t>Change in y over change in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2286000"/>
            <a:ext cx="6010835" cy="3943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48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62600" y="2667000"/>
                <a:ext cx="3581400" cy="1909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regression line: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Slope=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x</m:t>
                        </m:r>
                      </m:den>
                    </m:f>
                  </m:oMath>
                </a14:m>
                <a:r>
                  <a:rPr lang="en-US" dirty="0" smtClean="0"/>
                  <a:t> = -70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67000"/>
                <a:ext cx="3581400" cy="1909690"/>
              </a:xfrm>
              <a:prstGeom prst="rect">
                <a:avLst/>
              </a:prstGeom>
              <a:blipFill>
                <a:blip r:embed="rId3"/>
                <a:stretch>
                  <a:fillRect l="-1533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riángulo rectángulo 9"/>
          <p:cNvSpPr/>
          <p:nvPr/>
        </p:nvSpPr>
        <p:spPr>
          <a:xfrm rot="16200000" flipH="1">
            <a:off x="1752600" y="3200400"/>
            <a:ext cx="304800" cy="6096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/>
          <p:cNvCxnSpPr>
            <a:stCxn id="10" idx="4"/>
          </p:cNvCxnSpPr>
          <p:nvPr/>
        </p:nvCxnSpPr>
        <p:spPr>
          <a:xfrm>
            <a:off x="2209800" y="3657600"/>
            <a:ext cx="0" cy="17526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1600200" y="3429000"/>
            <a:ext cx="0" cy="1905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errar llave 16"/>
          <p:cNvSpPr/>
          <p:nvPr/>
        </p:nvSpPr>
        <p:spPr>
          <a:xfrm>
            <a:off x="2209800" y="3352800"/>
            <a:ext cx="3352800" cy="30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5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2286000"/>
            <a:ext cx="6010835" cy="3943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48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62600" y="2667000"/>
                <a:ext cx="3581400" cy="218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regression line: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Slope=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x</m:t>
                        </m:r>
                      </m:den>
                    </m:f>
                  </m:oMath>
                </a14:m>
                <a:r>
                  <a:rPr lang="en-US" dirty="0" smtClean="0"/>
                  <a:t> = -70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Intercept = 880ms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67000"/>
                <a:ext cx="3581400" cy="2186689"/>
              </a:xfrm>
              <a:prstGeom prst="rect">
                <a:avLst/>
              </a:prstGeom>
              <a:blipFill>
                <a:blip r:embed="rId3"/>
                <a:stretch>
                  <a:fillRect l="-1533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angular 7"/>
          <p:cNvCxnSpPr/>
          <p:nvPr/>
        </p:nvCxnSpPr>
        <p:spPr>
          <a:xfrm>
            <a:off x="1600200" y="3352800"/>
            <a:ext cx="3962400" cy="990600"/>
          </a:xfrm>
          <a:prstGeom prst="bentConnector3">
            <a:avLst>
              <a:gd name="adj1" fmla="val 8461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2286000"/>
            <a:ext cx="6010835" cy="39433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048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5562600" y="2667000"/>
                <a:ext cx="3581400" cy="218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Calculating regression line: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Slope=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y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/>
                          <m:t>Δ</m:t>
                        </m:r>
                        <m:r>
                          <m:rPr>
                            <m:nor/>
                          </m:rPr>
                          <a:rPr lang="es-ES" i="1"/>
                          <m:t>x</m:t>
                        </m:r>
                      </m:den>
                    </m:f>
                  </m:oMath>
                </a14:m>
                <a:r>
                  <a:rPr lang="en-US" dirty="0" smtClean="0"/>
                  <a:t> = -70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𝑚𝑠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Intercept = 880ms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667000"/>
                <a:ext cx="3581400" cy="2186689"/>
              </a:xfrm>
              <a:prstGeom prst="rect">
                <a:avLst/>
              </a:prstGeom>
              <a:blipFill>
                <a:blip r:embed="rId3"/>
                <a:stretch>
                  <a:fillRect l="-1533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4572000"/>
            <a:ext cx="2000250" cy="69776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1" y="5638800"/>
            <a:ext cx="464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657600" y="1295400"/>
            <a:ext cx="1904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Fitted </a:t>
            </a:r>
            <a:r>
              <a:rPr lang="en-US" sz="2400" b="1" dirty="0" smtClean="0"/>
              <a:t>Values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228600" y="18288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Let’s see what response duration the regression model predicts for </a:t>
            </a:r>
            <a:r>
              <a:rPr lang="en-US" dirty="0" smtClean="0">
                <a:latin typeface="TimesNewRomanPSMT"/>
              </a:rPr>
              <a:t>a random word, for example: </a:t>
            </a:r>
            <a:r>
              <a:rPr lang="en-US" i="1" dirty="0" smtClean="0">
                <a:latin typeface="TimesNewRomanPS-ItalicMT"/>
              </a:rPr>
              <a:t>script</a:t>
            </a:r>
          </a:p>
          <a:p>
            <a:endParaRPr lang="en-US" i="1" dirty="0">
              <a:latin typeface="TimesNewRomanPS-ItalicMT"/>
            </a:endParaRPr>
          </a:p>
          <a:p>
            <a:r>
              <a:rPr lang="en-US" dirty="0" smtClean="0">
                <a:latin typeface="TimesNewRomanPS-ItalicMT"/>
              </a:rPr>
              <a:t>Given that we know that script has a (log) frequency of 3.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724400"/>
            <a:ext cx="6098106" cy="99062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10000"/>
            <a:ext cx="5915891" cy="10668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894" y="3200400"/>
            <a:ext cx="2000250" cy="697761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28600" y="3352800"/>
            <a:ext cx="33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regression model: 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28600" y="4202668"/>
            <a:ext cx="33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example regression model: 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228600" y="5029200"/>
            <a:ext cx="33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example regression model: 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228600" y="58674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expected response duration for </a:t>
            </a:r>
            <a:r>
              <a:rPr lang="en-US" i="1" dirty="0">
                <a:latin typeface="TimesNewRomanPS-ItalicMT"/>
              </a:rPr>
              <a:t>script </a:t>
            </a:r>
            <a:r>
              <a:rPr lang="en-US" dirty="0">
                <a:latin typeface="TimesNewRomanPSMT"/>
              </a:rPr>
              <a:t>is 670ms. Such a prediction is called a</a:t>
            </a:r>
          </a:p>
          <a:p>
            <a:r>
              <a:rPr lang="en-US" dirty="0">
                <a:latin typeface="TimesNewRomanPSMT"/>
              </a:rPr>
              <a:t>‘fitted value’, as it results from ‘fitting’ a regression model to a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6098106" cy="990621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6481482" y="3200400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expected response duration for </a:t>
            </a:r>
            <a:r>
              <a:rPr lang="en-US" i="1" dirty="0">
                <a:latin typeface="TimesNewRomanPS-ItalicMT"/>
              </a:rPr>
              <a:t>script </a:t>
            </a:r>
            <a:r>
              <a:rPr lang="en-US" dirty="0">
                <a:latin typeface="TimesNewRomanPSMT"/>
              </a:rPr>
              <a:t>is 670ms. Such a prediction is called a</a:t>
            </a:r>
          </a:p>
          <a:p>
            <a:r>
              <a:rPr lang="en-US" dirty="0">
                <a:latin typeface="TimesNewRomanPSMT"/>
              </a:rPr>
              <a:t>‘fitted value’, as it results from ‘fitting’ a regression model to a dataset.</a:t>
            </a:r>
            <a:endParaRPr lang="en-US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" y="2600325"/>
            <a:ext cx="6010835" cy="3943350"/>
          </a:xfrm>
          <a:prstGeom prst="rect">
            <a:avLst/>
          </a:prstGeom>
        </p:spPr>
      </p:pic>
      <p:cxnSp>
        <p:nvCxnSpPr>
          <p:cNvPr id="21" name="Conector recto 20"/>
          <p:cNvCxnSpPr/>
          <p:nvPr/>
        </p:nvCxnSpPr>
        <p:spPr>
          <a:xfrm>
            <a:off x="3810000" y="4495800"/>
            <a:ext cx="0" cy="1219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 flipH="1">
            <a:off x="1524000" y="4495800"/>
            <a:ext cx="228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733800" y="4419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/>
          <p:cNvSpPr/>
          <p:nvPr/>
        </p:nvSpPr>
        <p:spPr>
          <a:xfrm>
            <a:off x="3657600" y="1295400"/>
            <a:ext cx="1904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Fitted </a:t>
            </a:r>
            <a:r>
              <a:rPr lang="en-US" sz="2400" b="1" dirty="0" smtClean="0"/>
              <a:t>Values</a:t>
            </a:r>
            <a:endParaRPr lang="en-US" sz="2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191000" y="3733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3886200" y="3962400"/>
            <a:ext cx="30480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8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886200" y="1219200"/>
            <a:ext cx="1388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Residuals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381000" y="17526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frequency model doesn’t fit any of the data points perfectly. The extent to </a:t>
            </a:r>
            <a:r>
              <a:rPr lang="en-US" dirty="0" smtClean="0">
                <a:latin typeface="TimesNewRomanPSMT"/>
              </a:rPr>
              <a:t>which the </a:t>
            </a:r>
            <a:r>
              <a:rPr lang="en-US" dirty="0">
                <a:latin typeface="TimesNewRomanPSMT"/>
              </a:rPr>
              <a:t>model is wrong for any specific data point is quantified by the </a:t>
            </a:r>
            <a:r>
              <a:rPr lang="en-US" b="1" dirty="0">
                <a:latin typeface="TimesNewRomanPSMT"/>
              </a:rPr>
              <a:t>residuals</a:t>
            </a:r>
            <a:r>
              <a:rPr lang="en-US" dirty="0">
                <a:latin typeface="TimesNewRomanPSMT"/>
              </a:rPr>
              <a:t>, </a:t>
            </a:r>
            <a:r>
              <a:rPr lang="en-US" dirty="0" smtClean="0">
                <a:latin typeface="TimesNewRomanPSMT"/>
              </a:rPr>
              <a:t>which </a:t>
            </a:r>
            <a:r>
              <a:rPr lang="en-US" b="1" dirty="0" smtClean="0">
                <a:latin typeface="TimesNewRomanPSMT"/>
              </a:rPr>
              <a:t>are </a:t>
            </a:r>
            <a:r>
              <a:rPr lang="en-US" b="1" dirty="0">
                <a:latin typeface="TimesNewRomanPSMT"/>
              </a:rPr>
              <a:t>the vertical distances of the observed data from the regression line</a:t>
            </a:r>
            <a:endParaRPr lang="en-US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743200"/>
            <a:ext cx="6315075" cy="4029075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-12700" y="2057400"/>
            <a:ext cx="9144000" cy="4241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286000" y="6172200"/>
            <a:ext cx="1143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943600" y="6172200"/>
            <a:ext cx="8382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ector 22"/>
          <p:cNvSpPr/>
          <p:nvPr/>
        </p:nvSpPr>
        <p:spPr>
          <a:xfrm>
            <a:off x="3368040" y="3581400"/>
            <a:ext cx="121919" cy="121919"/>
          </a:xfrm>
          <a:prstGeom prst="flowChartConnec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ector 25"/>
          <p:cNvSpPr/>
          <p:nvPr/>
        </p:nvSpPr>
        <p:spPr>
          <a:xfrm>
            <a:off x="4953000" y="4343400"/>
            <a:ext cx="121919" cy="121919"/>
          </a:xfrm>
          <a:prstGeom prst="flowChartConnector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27"/>
          <p:cNvCxnSpPr/>
          <p:nvPr/>
        </p:nvCxnSpPr>
        <p:spPr>
          <a:xfrm>
            <a:off x="6019800" y="6400800"/>
            <a:ext cx="12192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2286000" y="6553200"/>
            <a:ext cx="381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2895600" y="6553200"/>
            <a:ext cx="3810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1143000"/>
            <a:ext cx="84582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last </a:t>
            </a:r>
            <a:r>
              <a:rPr lang="en-US" sz="2000" dirty="0" smtClean="0"/>
              <a:t>lecture </a:t>
            </a:r>
            <a:r>
              <a:rPr lang="en-US" sz="2000" dirty="0"/>
              <a:t>focused on modeling distributions with </a:t>
            </a:r>
            <a:r>
              <a:rPr lang="en-US" sz="2000" dirty="0" smtClean="0"/>
              <a:t>means and medians. This lecture teaches you </a:t>
            </a:r>
            <a:r>
              <a:rPr lang="en-US" sz="2000" dirty="0"/>
              <a:t>how to condition a mean on another variable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</a:t>
            </a:r>
            <a:r>
              <a:rPr lang="en-US" sz="2000" dirty="0" smtClean="0"/>
              <a:t>ou </a:t>
            </a:r>
            <a:r>
              <a:rPr lang="en-US" sz="2000" dirty="0"/>
              <a:t>will create models </a:t>
            </a:r>
            <a:r>
              <a:rPr lang="en-US" sz="2000" dirty="0" smtClean="0"/>
              <a:t>that predict </a:t>
            </a:r>
            <a:r>
              <a:rPr lang="en-US" sz="2000" i="1" dirty="0"/>
              <a:t>conditional means</a:t>
            </a:r>
            <a:r>
              <a:rPr lang="en-US" sz="2000" dirty="0"/>
              <a:t>—means that shift around depending on what value </a:t>
            </a:r>
            <a:r>
              <a:rPr lang="en-US" sz="2000" dirty="0" smtClean="0"/>
              <a:t>some other </a:t>
            </a:r>
            <a:r>
              <a:rPr lang="en-US" sz="2000" dirty="0"/>
              <a:t>piece of data assumes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modeling such conditional means, you move </a:t>
            </a:r>
            <a:r>
              <a:rPr lang="en-US" sz="2000" dirty="0" smtClean="0"/>
              <a:t>from the </a:t>
            </a:r>
            <a:r>
              <a:rPr lang="en-US" sz="2000" dirty="0"/>
              <a:t>topic of univariate statistics (describing single variables) to bivariate </a:t>
            </a:r>
            <a:r>
              <a:rPr lang="en-US" sz="2000" dirty="0" smtClean="0"/>
              <a:t>statistics (describing </a:t>
            </a:r>
            <a:r>
              <a:rPr lang="en-US" sz="2000" dirty="0"/>
              <a:t>the relationship between two variables).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464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219200"/>
            <a:ext cx="363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Fitted values and Residuals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609600" y="1981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relationship between fitted values, observed values, and residuals can be </a:t>
            </a:r>
            <a:r>
              <a:rPr lang="en-US" dirty="0" smtClean="0"/>
              <a:t>summarized as </a:t>
            </a:r>
            <a:r>
              <a:rPr lang="en-US" dirty="0"/>
              <a:t>follows: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5600"/>
            <a:ext cx="5037670" cy="5334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 flipH="1">
            <a:off x="685800" y="3657600"/>
            <a:ext cx="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114799"/>
            <a:ext cx="4922521" cy="46438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33400" y="4876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02124"/>
                </a:solidFill>
              </a:rPr>
              <a:t>Is summary, residuals are</a:t>
            </a:r>
            <a:r>
              <a:rPr lang="en-US" dirty="0">
                <a:solidFill>
                  <a:srgbClr val="202124"/>
                </a:solidFill>
              </a:rPr>
              <a:t> </a:t>
            </a:r>
            <a:r>
              <a:rPr lang="en-US" b="1" dirty="0">
                <a:solidFill>
                  <a:srgbClr val="202124"/>
                </a:solidFill>
              </a:rPr>
              <a:t>the difference between the observed value and the mean value that the model predicts for that </a:t>
            </a:r>
            <a:r>
              <a:rPr lang="en-US" b="1" dirty="0" smtClean="0">
                <a:solidFill>
                  <a:srgbClr val="202124"/>
                </a:solidFill>
              </a:rPr>
              <a:t>observation. </a:t>
            </a:r>
            <a:r>
              <a:rPr lang="en-US" dirty="0"/>
              <a:t> </a:t>
            </a:r>
            <a:r>
              <a:rPr lang="en-US" dirty="0" smtClean="0"/>
              <a:t>A residual </a:t>
            </a:r>
            <a:r>
              <a:rPr lang="en-US" dirty="0"/>
              <a:t>is the error in a </a:t>
            </a:r>
            <a:r>
              <a:rPr lang="en-US" dirty="0" smtClean="0"/>
              <a:t>result.</a:t>
            </a:r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715000"/>
            <a:ext cx="251875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219200"/>
            <a:ext cx="363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Fitted values and Residuals</a:t>
            </a:r>
            <a:endParaRPr lang="en-US" sz="2400" dirty="0"/>
          </a:p>
        </p:txBody>
      </p:sp>
      <p:sp>
        <p:nvSpPr>
          <p:cNvPr id="12" name="Rectángulo 11"/>
          <p:cNvSpPr/>
          <p:nvPr/>
        </p:nvSpPr>
        <p:spPr>
          <a:xfrm>
            <a:off x="609600" y="19812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So, the </a:t>
            </a:r>
            <a:r>
              <a:rPr lang="en-US" dirty="0"/>
              <a:t>regression equation </a:t>
            </a:r>
            <a:r>
              <a:rPr lang="en-US" dirty="0" smtClean="0"/>
              <a:t>has two parts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53000"/>
            <a:ext cx="2518756" cy="685800"/>
          </a:xfrm>
          <a:prstGeom prst="rect">
            <a:avLst/>
          </a:prstGeom>
        </p:spPr>
      </p:pic>
      <p:sp>
        <p:nvSpPr>
          <p:cNvPr id="5" name="Cerrar llave 4"/>
          <p:cNvSpPr/>
          <p:nvPr/>
        </p:nvSpPr>
        <p:spPr>
          <a:xfrm rot="5400000">
            <a:off x="4495800" y="4876800"/>
            <a:ext cx="228600" cy="1447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errar llave 13"/>
          <p:cNvSpPr/>
          <p:nvPr/>
        </p:nvSpPr>
        <p:spPr>
          <a:xfrm rot="16200000">
            <a:off x="5600700" y="4838700"/>
            <a:ext cx="228600" cy="3048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609600" y="2667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part is ‘deterministic’ and allows you to make predictions for conditional</a:t>
            </a:r>
          </a:p>
          <a:p>
            <a:r>
              <a:rPr lang="en-US" dirty="0" smtClean="0"/>
              <a:t>means (a mean dependent on </a:t>
            </a:r>
            <a:r>
              <a:rPr lang="en-US" i="1" dirty="0" smtClean="0"/>
              <a:t>x</a:t>
            </a:r>
            <a:r>
              <a:rPr lang="en-US" dirty="0" smtClean="0"/>
              <a:t>). </a:t>
            </a:r>
            <a:endParaRPr lang="en-US" dirty="0"/>
          </a:p>
        </p:txBody>
      </p:sp>
      <p:sp>
        <p:nvSpPr>
          <p:cNvPr id="15" name="Rectángulo 14"/>
          <p:cNvSpPr/>
          <p:nvPr/>
        </p:nvSpPr>
        <p:spPr>
          <a:xfrm>
            <a:off x="609600" y="364867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Then, there is a ‘stochastic’ part of the model that gives you the error of the predictions, represented by </a:t>
            </a:r>
            <a:r>
              <a:rPr lang="en-US" i="1" dirty="0"/>
              <a:t>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61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1524000" y="1219200"/>
            <a:ext cx="620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Assumptions: Normality and Constant Variance</a:t>
            </a:r>
            <a:endParaRPr lang="en-US" sz="2400" dirty="0"/>
          </a:p>
        </p:txBody>
      </p:sp>
      <p:sp>
        <p:nvSpPr>
          <p:cNvPr id="7" name="Rectángulo 6"/>
          <p:cNvSpPr/>
          <p:nvPr/>
        </p:nvSpPr>
        <p:spPr>
          <a:xfrm>
            <a:off x="685800" y="19050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333333"/>
              </a:solidFill>
              <a:latin typeface="Domine"/>
            </a:endParaRPr>
          </a:p>
          <a:p>
            <a:endParaRPr lang="en-US" b="1" dirty="0">
              <a:solidFill>
                <a:srgbClr val="333333"/>
              </a:solidFill>
              <a:latin typeface="Domine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omine"/>
              </a:rPr>
              <a:t>We </a:t>
            </a:r>
            <a:r>
              <a:rPr lang="en-US" b="1" dirty="0">
                <a:solidFill>
                  <a:srgbClr val="333333"/>
                </a:solidFill>
                <a:latin typeface="Domine"/>
              </a:rPr>
              <a:t>make a few assumptions when we use linear regression to model the relationship between a response and a predictor. </a:t>
            </a:r>
            <a:endParaRPr lang="en-US" b="1" dirty="0" smtClean="0">
              <a:solidFill>
                <a:srgbClr val="333333"/>
              </a:solidFill>
              <a:latin typeface="Domine"/>
            </a:endParaRPr>
          </a:p>
          <a:p>
            <a:endParaRPr lang="en-US" b="1" dirty="0" smtClean="0">
              <a:solidFill>
                <a:srgbClr val="333333"/>
              </a:solidFill>
              <a:latin typeface="Domine"/>
            </a:endParaRPr>
          </a:p>
          <a:p>
            <a:endParaRPr lang="en-US" b="1" dirty="0">
              <a:solidFill>
                <a:srgbClr val="333333"/>
              </a:solidFill>
              <a:latin typeface="Domine"/>
            </a:endParaRPr>
          </a:p>
          <a:p>
            <a:endParaRPr lang="en-US" b="1" dirty="0" smtClean="0">
              <a:solidFill>
                <a:srgbClr val="333333"/>
              </a:solidFill>
              <a:latin typeface="Domine"/>
            </a:endParaRPr>
          </a:p>
          <a:p>
            <a:endParaRPr lang="en-US" b="1" dirty="0">
              <a:solidFill>
                <a:srgbClr val="333333"/>
              </a:solidFill>
              <a:latin typeface="Domine"/>
            </a:endParaRPr>
          </a:p>
          <a:p>
            <a:r>
              <a:rPr lang="en-US" b="1" dirty="0" smtClean="0">
                <a:solidFill>
                  <a:srgbClr val="333333"/>
                </a:solidFill>
                <a:latin typeface="Domine"/>
              </a:rPr>
              <a:t>These </a:t>
            </a:r>
            <a:r>
              <a:rPr lang="en-US" b="1" dirty="0">
                <a:solidFill>
                  <a:srgbClr val="333333"/>
                </a:solidFill>
                <a:latin typeface="Domine"/>
              </a:rPr>
              <a:t>assumptions are essentially conditions that should be met before </a:t>
            </a:r>
            <a:r>
              <a:rPr lang="en-US" b="1" dirty="0" smtClean="0">
                <a:solidFill>
                  <a:srgbClr val="333333"/>
                </a:solidFill>
                <a:latin typeface="Domine"/>
              </a:rPr>
              <a:t>we </a:t>
            </a:r>
            <a:r>
              <a:rPr lang="en-US" b="1" dirty="0">
                <a:solidFill>
                  <a:srgbClr val="333333"/>
                </a:solidFill>
                <a:latin typeface="Domine"/>
              </a:rPr>
              <a:t>use a model to make a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1524000" y="1219200"/>
            <a:ext cx="620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Assumptions: Normality and Constant Variance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8310562" cy="355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1524000" y="1219200"/>
            <a:ext cx="6202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Assumptions: Normality and Constant Variance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096"/>
            <a:ext cx="6219825" cy="509587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400800" y="2286000"/>
            <a:ext cx="251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Case (a): violation of constant variance; </a:t>
            </a:r>
            <a:r>
              <a:rPr lang="en-US" dirty="0">
                <a:latin typeface="TimesNewRomanPSMT"/>
              </a:rPr>
              <a:t>the residuals are larger for larger </a:t>
            </a:r>
            <a:r>
              <a:rPr lang="en-US" i="1" dirty="0" smtClean="0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-values.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6400800" y="4419600"/>
            <a:ext cx="259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Case (b): violation of normality; the </a:t>
            </a:r>
            <a:r>
              <a:rPr lang="en-US" dirty="0">
                <a:latin typeface="TimesNewRomanPSMT"/>
              </a:rPr>
              <a:t>residuals</a:t>
            </a:r>
          </a:p>
          <a:p>
            <a:r>
              <a:rPr lang="en-US" dirty="0">
                <a:latin typeface="TimesNewRomanPSMT"/>
              </a:rPr>
              <a:t>r</a:t>
            </a:r>
            <a:r>
              <a:rPr lang="en-US" dirty="0" smtClean="0">
                <a:latin typeface="TimesNewRomanPSMT"/>
              </a:rPr>
              <a:t>eveal a </a:t>
            </a:r>
            <a:r>
              <a:rPr lang="en-US" dirty="0">
                <a:latin typeface="TimesNewRomanPSMT"/>
              </a:rPr>
              <a:t>‘positive skew’, i.e., there are a few infrequent extreme </a:t>
            </a:r>
            <a:r>
              <a:rPr lang="en-US" dirty="0" smtClean="0">
                <a:latin typeface="TimesNewRomanPSMT"/>
              </a:rPr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1905000"/>
            <a:ext cx="800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The residuals are useful for creating a measure of the ‘goodness of fit’ of a </a:t>
            </a:r>
            <a:r>
              <a:rPr lang="en-US" dirty="0" smtClean="0">
                <a:latin typeface="TimesNewRomanPSMT"/>
              </a:rPr>
              <a:t>model—how well </a:t>
            </a:r>
            <a:r>
              <a:rPr lang="en-US" dirty="0">
                <a:latin typeface="TimesNewRomanPSMT"/>
              </a:rPr>
              <a:t>a model ‘fits’ the observations overall. </a:t>
            </a:r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endParaRPr lang="en-US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A </a:t>
            </a:r>
            <a:r>
              <a:rPr lang="en-US" dirty="0">
                <a:latin typeface="TimesNewRomanPSMT"/>
              </a:rPr>
              <a:t>well-fitting model will have small 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228600" y="1905000"/>
            <a:ext cx="86868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NewRomanPSMT"/>
              </a:rPr>
              <a:t>To get an overall measure of ‘misfit’, the residuals can be squared and </a:t>
            </a:r>
            <a:r>
              <a:rPr lang="en-US" dirty="0" smtClean="0">
                <a:latin typeface="TimesNewRomanPSMT"/>
              </a:rPr>
              <a:t>summed.</a:t>
            </a:r>
            <a:endParaRPr lang="en-US" sz="800" dirty="0" smtClean="0">
              <a:latin typeface="TimesNewRomanPSMT"/>
            </a:endParaRPr>
          </a:p>
          <a:p>
            <a:endParaRPr lang="en-US" sz="800" dirty="0">
              <a:latin typeface="TimesNewRomanPSMT"/>
            </a:endParaRPr>
          </a:p>
          <a:p>
            <a:endParaRPr lang="en-US" sz="800" dirty="0" smtClean="0">
              <a:latin typeface="TimesNewRomanPS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NewRomanPSMT"/>
              </a:rPr>
              <a:t>The corresponding </a:t>
            </a:r>
            <a:r>
              <a:rPr lang="en-US" dirty="0">
                <a:latin typeface="TimesNewRomanPSMT"/>
              </a:rPr>
              <a:t>measure is called ‘sum of squared errors’ (</a:t>
            </a:r>
            <a:r>
              <a:rPr lang="en-US" i="1" dirty="0">
                <a:latin typeface="TimesNewRomanPS-ItalicMT"/>
              </a:rPr>
              <a:t>SSE</a:t>
            </a:r>
            <a:r>
              <a:rPr lang="en-US" dirty="0" smtClean="0">
                <a:latin typeface="TimesNewRomanPSMT"/>
              </a:rPr>
              <a:t>).</a:t>
            </a:r>
          </a:p>
          <a:p>
            <a:endParaRPr lang="en-US" dirty="0">
              <a:latin typeface="TimesNewRomanPSMT"/>
            </a:endParaRPr>
          </a:p>
          <a:p>
            <a:r>
              <a:rPr lang="en-US" u="sng" dirty="0" smtClean="0">
                <a:latin typeface="TimesNewRomanPSMT"/>
              </a:rPr>
              <a:t>Example:</a:t>
            </a:r>
          </a:p>
          <a:p>
            <a:endParaRPr lang="en-US" dirty="0" smtClean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Which is a better model?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R</a:t>
            </a:r>
            <a:r>
              <a:rPr lang="en-US" dirty="0" smtClean="0">
                <a:latin typeface="TimesNewRomanPSMT"/>
              </a:rPr>
              <a:t>egression model with </a:t>
            </a:r>
            <a:r>
              <a:rPr lang="en-US" dirty="0">
                <a:latin typeface="TimesNewRomanPSMT"/>
              </a:rPr>
              <a:t>the slope of –70.24 has an </a:t>
            </a:r>
            <a:r>
              <a:rPr lang="en-US" i="1" dirty="0">
                <a:latin typeface="TimesNewRomanPS-ItalicMT"/>
              </a:rPr>
              <a:t>SSE </a:t>
            </a:r>
            <a:r>
              <a:rPr lang="en-US" dirty="0">
                <a:latin typeface="TimesNewRomanPSMT"/>
              </a:rPr>
              <a:t>of 42,609. </a:t>
            </a:r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Z</a:t>
            </a:r>
            <a:r>
              <a:rPr lang="en-US" dirty="0" smtClean="0">
                <a:latin typeface="TimesNewRomanPSMT"/>
              </a:rPr>
              <a:t>ero-slope </a:t>
            </a:r>
            <a:r>
              <a:rPr lang="en-US" dirty="0">
                <a:latin typeface="TimesNewRomanPSMT"/>
              </a:rPr>
              <a:t>model has an </a:t>
            </a:r>
            <a:r>
              <a:rPr lang="en-US" i="1" dirty="0">
                <a:latin typeface="TimesNewRomanPS-ItalicMT"/>
              </a:rPr>
              <a:t>SSE </a:t>
            </a:r>
            <a:r>
              <a:rPr lang="en-US" dirty="0" smtClean="0">
                <a:latin typeface="TimesNewRomanPSMT"/>
              </a:rPr>
              <a:t>of 152,767.</a:t>
            </a:r>
          </a:p>
          <a:p>
            <a:endParaRPr lang="en-US" dirty="0">
              <a:latin typeface="TimesNewRomanPSMT"/>
            </a:endParaRPr>
          </a:p>
          <a:p>
            <a:r>
              <a:rPr lang="en-US" i="1" dirty="0" smtClean="0">
                <a:latin typeface="TimesNewRomanPSMT"/>
              </a:rPr>
              <a:t>The regression model with </a:t>
            </a:r>
            <a:r>
              <a:rPr lang="en-US" i="1" dirty="0">
                <a:latin typeface="TimesNewRomanPSMT"/>
              </a:rPr>
              <a:t>the estimated slope (</a:t>
            </a:r>
            <a:r>
              <a:rPr lang="en-US" i="1" dirty="0">
                <a:latin typeface="TimesNewRomanPS-ItalicMT"/>
              </a:rPr>
              <a:t>b</a:t>
            </a:r>
            <a:r>
              <a:rPr lang="en-US" sz="800" i="1" dirty="0">
                <a:latin typeface="TimesNewRomanPSMT"/>
              </a:rPr>
              <a:t>1 </a:t>
            </a:r>
            <a:r>
              <a:rPr lang="en-US" i="1" dirty="0">
                <a:latin typeface="TimesNewRomanPSMT"/>
              </a:rPr>
              <a:t>= −70.28) results in the smallest residuals. </a:t>
            </a:r>
            <a:r>
              <a:rPr lang="en-US" i="1" dirty="0" smtClean="0">
                <a:latin typeface="TimesNewRomanPSMT"/>
              </a:rPr>
              <a:t>Regression is </a:t>
            </a:r>
            <a:r>
              <a:rPr lang="en-US" i="1" dirty="0">
                <a:latin typeface="TimesNewRomanPSMT"/>
              </a:rPr>
              <a:t>sometimes called ‘least squares regression’ because it yields the coefficients </a:t>
            </a:r>
            <a:r>
              <a:rPr lang="en-US" i="1" dirty="0" smtClean="0">
                <a:latin typeface="TimesNewRomanPSMT"/>
              </a:rPr>
              <a:t>that minimize </a:t>
            </a:r>
            <a:r>
              <a:rPr lang="en-US" i="1" dirty="0">
                <a:latin typeface="TimesNewRomanPSMT"/>
              </a:rPr>
              <a:t>the squared residuals.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2994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pic>
        <p:nvPicPr>
          <p:cNvPr id="15362" name="Picture 2" descr="File:Least Squares.gif - Wikiped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067175" cy="355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/>
          <p:cNvCxnSpPr/>
          <p:nvPr/>
        </p:nvCxnSpPr>
        <p:spPr>
          <a:xfrm flipH="1">
            <a:off x="6477000" y="28194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315200" y="2667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Smallest SSE</a:t>
            </a:r>
            <a:endParaRPr lang="en-U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019800" y="624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SSE</a:t>
            </a:r>
            <a:endParaRPr lang="en-US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791200" y="5715000"/>
            <a:ext cx="533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14600"/>
            <a:ext cx="3859306" cy="32004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191000" y="18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NewRomanPSMT"/>
              </a:rPr>
              <a:t>The zero-slope model (also called the “intercept-only model”) </a:t>
            </a:r>
            <a:r>
              <a:rPr lang="en-US" dirty="0">
                <a:latin typeface="TimesNewRomanPSMT"/>
              </a:rPr>
              <a:t>can be a useful a reference model or ‘null model’ for</a:t>
            </a:r>
          </a:p>
          <a:p>
            <a:r>
              <a:rPr lang="en-US" dirty="0">
                <a:latin typeface="TimesNewRomanPSMT"/>
              </a:rPr>
              <a:t>comparing </a:t>
            </a:r>
            <a:r>
              <a:rPr lang="en-US" i="1" dirty="0">
                <a:latin typeface="TimesNewRomanPS-ItalicMT"/>
              </a:rPr>
              <a:t>SSE </a:t>
            </a:r>
            <a:r>
              <a:rPr lang="en-US" dirty="0">
                <a:latin typeface="TimesNewRomanPSMT"/>
              </a:rPr>
              <a:t>values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191000" y="33528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NewRomanPSMT"/>
              </a:rPr>
              <a:t>This </a:t>
            </a:r>
            <a:r>
              <a:rPr lang="en-US" dirty="0">
                <a:latin typeface="TimesNewRomanPSMT"/>
              </a:rPr>
              <a:t>‘null </a:t>
            </a:r>
            <a:r>
              <a:rPr lang="en-US" dirty="0" smtClean="0">
                <a:latin typeface="TimesNewRomanPSMT"/>
              </a:rPr>
              <a:t>model’ without </a:t>
            </a:r>
            <a:r>
              <a:rPr lang="en-US" dirty="0">
                <a:latin typeface="TimesNewRomanPSMT"/>
              </a:rPr>
              <a:t>a slope can be </a:t>
            </a:r>
            <a:r>
              <a:rPr lang="en-US" dirty="0" smtClean="0">
                <a:latin typeface="TimesNewRomanPSMT"/>
              </a:rPr>
              <a:t>used to calculate the </a:t>
            </a:r>
            <a:r>
              <a:rPr lang="en-US" i="1" dirty="0">
                <a:latin typeface="TimesNewRomanPS-ItalicMT"/>
              </a:rPr>
              <a:t>R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(‘R squared</a:t>
            </a:r>
            <a:r>
              <a:rPr lang="en-US" dirty="0" smtClean="0">
                <a:latin typeface="TimesNewRomanPSMT"/>
              </a:rPr>
              <a:t>’), which is value that measures the strength of the relationship between our two variables.</a:t>
            </a:r>
            <a:endParaRPr lang="en-US" dirty="0"/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The formula for </a:t>
            </a:r>
            <a:r>
              <a:rPr lang="en-US" i="1" dirty="0">
                <a:latin typeface="TimesNewRomanPS-ItalicMT"/>
              </a:rPr>
              <a:t>R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is as follows: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638800"/>
            <a:ext cx="17670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sp>
        <p:nvSpPr>
          <p:cNvPr id="7" name="Rectángulo 6"/>
          <p:cNvSpPr/>
          <p:nvPr/>
        </p:nvSpPr>
        <p:spPr>
          <a:xfrm>
            <a:off x="457200" y="1752600"/>
            <a:ext cx="7924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NewRomanPSMT"/>
              </a:rPr>
              <a:t>Example: Calculating </a:t>
            </a:r>
            <a:r>
              <a:rPr lang="en-US" sz="2400" b="1" i="1" dirty="0"/>
              <a:t>R</a:t>
            </a:r>
            <a:r>
              <a:rPr lang="en-US" sz="2400" b="1" baseline="30000" dirty="0"/>
              <a:t>2</a:t>
            </a:r>
            <a:endParaRPr lang="en-US" sz="2400" b="1" dirty="0"/>
          </a:p>
          <a:p>
            <a:endParaRPr lang="en-US" dirty="0" smtClean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SSE </a:t>
            </a:r>
            <a:r>
              <a:rPr lang="en-US" dirty="0">
                <a:latin typeface="TimesNewRomanPSMT"/>
              </a:rPr>
              <a:t>of the </a:t>
            </a:r>
            <a:r>
              <a:rPr lang="en-US" dirty="0" smtClean="0">
                <a:latin typeface="TimesNewRomanPSMT"/>
              </a:rPr>
              <a:t>regression </a:t>
            </a:r>
            <a:r>
              <a:rPr lang="en-US" dirty="0">
                <a:latin typeface="TimesNewRomanPSMT"/>
              </a:rPr>
              <a:t>model </a:t>
            </a:r>
            <a:r>
              <a:rPr lang="en-US" dirty="0" smtClean="0">
                <a:latin typeface="TimesNewRomanPSMT"/>
              </a:rPr>
              <a:t>is 42,609.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The</a:t>
            </a:r>
            <a:r>
              <a:rPr lang="en-US" i="1" dirty="0" smtClean="0">
                <a:latin typeface="TimesNewRomanPSMT"/>
              </a:rPr>
              <a:t> SSE </a:t>
            </a:r>
            <a:r>
              <a:rPr lang="en-US" dirty="0" smtClean="0">
                <a:latin typeface="TimesNewRomanPSMT"/>
              </a:rPr>
              <a:t>of the null model is 152,767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42,609 divided by 152,767 is 0.28</a:t>
            </a:r>
            <a:r>
              <a:rPr lang="en-US" dirty="0">
                <a:latin typeface="TimesNewRomanPSM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Then </a:t>
            </a:r>
            <a:r>
              <a:rPr lang="en-US" i="1" dirty="0">
                <a:latin typeface="TimesNewRomanPS-ItalicMT"/>
              </a:rPr>
              <a:t>R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value then </a:t>
            </a:r>
            <a:r>
              <a:rPr lang="en-US" dirty="0" smtClean="0">
                <a:latin typeface="TimesNewRomanPSMT"/>
              </a:rPr>
              <a:t>is 1 </a:t>
            </a:r>
            <a:r>
              <a:rPr lang="en-US" dirty="0">
                <a:latin typeface="TimesNewRomanPSMT"/>
              </a:rPr>
              <a:t>− 0.28 = </a:t>
            </a:r>
            <a:r>
              <a:rPr lang="en-US" dirty="0" smtClean="0">
                <a:latin typeface="TimesNewRomanPSMT"/>
              </a:rPr>
              <a:t>0.72.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This </a:t>
            </a:r>
            <a:r>
              <a:rPr lang="en-US" dirty="0">
                <a:latin typeface="TimesNewRomanPSMT"/>
              </a:rPr>
              <a:t>number can be conceptualized as how much variance is ‘described’ by a </a:t>
            </a:r>
            <a:r>
              <a:rPr lang="en-US" dirty="0" smtClean="0">
                <a:latin typeface="TimesNewRomanPSMT"/>
              </a:rPr>
              <a:t>model. In </a:t>
            </a:r>
            <a:r>
              <a:rPr lang="en-US" dirty="0">
                <a:latin typeface="TimesNewRomanPSMT"/>
              </a:rPr>
              <a:t>this case, 72% of the variation in response durations can be accounted for </a:t>
            </a:r>
            <a:r>
              <a:rPr lang="en-US" dirty="0" smtClean="0">
                <a:latin typeface="TimesNewRomanPSMT"/>
              </a:rPr>
              <a:t>by incorporating </a:t>
            </a:r>
            <a:r>
              <a:rPr lang="en-US" dirty="0">
                <a:latin typeface="TimesNewRomanPSMT"/>
              </a:rPr>
              <a:t>word frequency into the </a:t>
            </a:r>
            <a:r>
              <a:rPr lang="en-US" dirty="0" smtClean="0">
                <a:latin typeface="TimesNewRomanPSMT"/>
              </a:rPr>
              <a:t>model.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NewRomanPSM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NewRomanPSMT"/>
              </a:rPr>
              <a:t>Conversely</a:t>
            </a:r>
            <a:r>
              <a:rPr lang="en-US" dirty="0">
                <a:latin typeface="TimesNewRomanPSMT"/>
              </a:rPr>
              <a:t>, 32% of the variation </a:t>
            </a:r>
            <a:r>
              <a:rPr lang="en-US" dirty="0" smtClean="0">
                <a:latin typeface="TimesNewRomanPSMT"/>
              </a:rPr>
              <a:t>in response </a:t>
            </a:r>
            <a:r>
              <a:rPr lang="en-US" dirty="0">
                <a:latin typeface="TimesNewRomanPSMT"/>
              </a:rPr>
              <a:t>durations is due to chance, or due to factors the model omits. 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209800"/>
            <a:ext cx="17670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11430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0" dirty="0" smtClean="0">
                <a:cs typeface="Calibri"/>
              </a:rPr>
              <a:t>Example: Word frequency (from Bodo Winder SFL).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spc="-10" dirty="0">
              <a:cs typeface="Calibri"/>
            </a:endParaRPr>
          </a:p>
          <a:p>
            <a:endParaRPr lang="en-U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Many studies </a:t>
            </a:r>
            <a:r>
              <a:rPr lang="en-US" dirty="0"/>
              <a:t>have found that frequent words are comprehended faster </a:t>
            </a:r>
            <a:r>
              <a:rPr lang="en-US" dirty="0" smtClean="0"/>
              <a:t>than infrequent </a:t>
            </a:r>
            <a:r>
              <a:rPr lang="en-US" dirty="0"/>
              <a:t>words (e.g., Postman &amp; Conger, 1954; Solomon &amp; Postman, 1952; </a:t>
            </a:r>
            <a:r>
              <a:rPr lang="en-US" dirty="0" err="1" smtClean="0"/>
              <a:t>Jescheniak</a:t>
            </a:r>
            <a:r>
              <a:rPr lang="en-US" dirty="0" smtClean="0"/>
              <a:t> &amp; </a:t>
            </a:r>
            <a:r>
              <a:rPr lang="en-US" dirty="0" err="1"/>
              <a:t>Levelt</a:t>
            </a:r>
            <a:r>
              <a:rPr lang="en-US" dirty="0"/>
              <a:t>, 1994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18481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14600" y="121920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Measuring Model Fit with </a:t>
            </a:r>
            <a:r>
              <a:rPr lang="en-US" sz="2400" b="1" i="1" dirty="0" smtClean="0"/>
              <a:t>R</a:t>
            </a:r>
            <a:r>
              <a:rPr lang="en-US" sz="2400" b="1" baseline="30000" dirty="0"/>
              <a:t>2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19400"/>
            <a:ext cx="7143348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8604647" cy="8382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87681" y="2514600"/>
            <a:ext cx="560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 your </a:t>
            </a:r>
            <a:r>
              <a:rPr lang="en-US" dirty="0" err="1" smtClean="0"/>
              <a:t>tidyverse</a:t>
            </a:r>
            <a:r>
              <a:rPr lang="en-US" dirty="0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768267" cy="12668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90600" y="2514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First, let’s generate some </a:t>
            </a:r>
            <a:r>
              <a:rPr lang="en-US" dirty="0">
                <a:latin typeface="TimesNewRomanPSMT"/>
              </a:rPr>
              <a:t>random </a:t>
            </a:r>
            <a:r>
              <a:rPr lang="en-US" dirty="0" smtClean="0">
                <a:latin typeface="TimesNewRomanPSMT"/>
              </a:rPr>
              <a:t>data, for example, 50 random </a:t>
            </a:r>
            <a:r>
              <a:rPr lang="en-US" dirty="0">
                <a:latin typeface="TimesNewRomanPSMT"/>
              </a:rPr>
              <a:t>normally distributed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9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990600" y="2514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Check the vector. Each student will have different data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05200"/>
            <a:ext cx="7839974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914400" y="251460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be able to do anything bivariate, you need </a:t>
            </a:r>
            <a:r>
              <a:rPr lang="en-US" i="1" dirty="0"/>
              <a:t>y</a:t>
            </a:r>
            <a:r>
              <a:rPr lang="en-US" dirty="0"/>
              <a:t>-values to go with the </a:t>
            </a:r>
            <a:r>
              <a:rPr lang="en-US" i="1" dirty="0"/>
              <a:t>x</a:t>
            </a:r>
            <a:r>
              <a:rPr lang="en-US" dirty="0"/>
              <a:t>-values. </a:t>
            </a:r>
            <a:r>
              <a:rPr lang="en-US" dirty="0" smtClean="0"/>
              <a:t>Let’s say </a:t>
            </a:r>
            <a:r>
              <a:rPr lang="en-US" dirty="0"/>
              <a:t>that the intercept is 10 and the slope is 3: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7764692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6" y="3505200"/>
            <a:ext cx="8400184" cy="84772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62000" y="21336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Let’s plot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against </a:t>
            </a:r>
            <a:r>
              <a:rPr lang="en-US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in a scatterplot (using the optional argument </a:t>
            </a:r>
            <a:r>
              <a:rPr lang="en-US" dirty="0" err="1">
                <a:latin typeface="CourierNewPSMT"/>
              </a:rPr>
              <a:t>pch</a:t>
            </a:r>
            <a:r>
              <a:rPr lang="en-US" dirty="0">
                <a:latin typeface="CourierNewPSMT"/>
              </a:rPr>
              <a:t> = 19 </a:t>
            </a:r>
            <a:r>
              <a:rPr lang="en-US" dirty="0" smtClean="0">
                <a:latin typeface="TimesNewRomanPSMT"/>
              </a:rPr>
              <a:t>to change </a:t>
            </a:r>
            <a:r>
              <a:rPr lang="en-US" dirty="0">
                <a:latin typeface="TimesNewRomanPSMT"/>
              </a:rPr>
              <a:t>the </a:t>
            </a:r>
            <a:r>
              <a:rPr lang="en-US" dirty="0" err="1" smtClean="0">
                <a:latin typeface="TimesNewRomanPSMT"/>
              </a:rPr>
              <a:t>p</a:t>
            </a:r>
            <a:r>
              <a:rPr lang="en-US" dirty="0" err="1">
                <a:latin typeface="TimesNewRomanPSMT"/>
              </a:rPr>
              <a:t>characters</a:t>
            </a:r>
            <a:r>
              <a:rPr lang="en-US" dirty="0">
                <a:latin typeface="TimesNewRomanPSMT"/>
              </a:rPr>
              <a:t> to filled circles</a:t>
            </a:r>
            <a:r>
              <a:rPr lang="en-US" dirty="0" smtClean="0">
                <a:latin typeface="TimesNewRomanPSMT"/>
              </a:rPr>
              <a:t>). This </a:t>
            </a:r>
            <a:r>
              <a:rPr lang="en-US" dirty="0">
                <a:latin typeface="TimesNewRomanPSMT"/>
              </a:rPr>
              <a:t>reveals a straight </a:t>
            </a:r>
            <a:r>
              <a:rPr lang="en-US" dirty="0" smtClean="0">
                <a:latin typeface="TimesNewRomanPSMT"/>
              </a:rPr>
              <a:t>line. In </a:t>
            </a:r>
            <a:r>
              <a:rPr lang="en-US" dirty="0">
                <a:latin typeface="TimesNewRomanPSMT"/>
              </a:rPr>
              <a:t>other words,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is a perfect function of </a:t>
            </a:r>
            <a:r>
              <a:rPr lang="en-US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—something that would</a:t>
            </a:r>
          </a:p>
          <a:p>
            <a:r>
              <a:rPr lang="en-US" dirty="0">
                <a:latin typeface="TimesNewRomanPSMT"/>
              </a:rPr>
              <a:t>never happen in </a:t>
            </a:r>
            <a:r>
              <a:rPr lang="en-US" dirty="0" smtClean="0">
                <a:latin typeface="TimesNewRomanPSMT"/>
              </a:rPr>
              <a:t>social sciences data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219575"/>
            <a:ext cx="30575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2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52800"/>
            <a:ext cx="7721473" cy="1014413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38200" y="236220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So, let’s add noise. To </a:t>
            </a:r>
            <a:r>
              <a:rPr lang="en-US" dirty="0">
                <a:latin typeface="TimesNewRomanPSMT"/>
              </a:rPr>
              <a:t>add noise, the </a:t>
            </a:r>
            <a:r>
              <a:rPr lang="en-US" dirty="0" err="1">
                <a:latin typeface="CourierNewPSMT"/>
              </a:rPr>
              <a:t>rnorm</a:t>
            </a:r>
            <a:r>
              <a:rPr lang="en-US" dirty="0">
                <a:latin typeface="CourierNewPSMT"/>
              </a:rPr>
              <a:t>() </a:t>
            </a:r>
            <a:r>
              <a:rPr lang="en-US" dirty="0">
                <a:latin typeface="TimesNewRomanPSMT"/>
              </a:rPr>
              <a:t>function is used a second time to generate residuals.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9" name="Rectángulo 8"/>
          <p:cNvSpPr/>
          <p:nvPr/>
        </p:nvSpPr>
        <p:spPr>
          <a:xfrm>
            <a:off x="838200" y="23622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Let’s plot the </a:t>
            </a:r>
            <a:r>
              <a:rPr lang="en-US" dirty="0" err="1" smtClean="0">
                <a:latin typeface="TimesNewRomanPSMT"/>
              </a:rPr>
              <a:t>varibles</a:t>
            </a:r>
            <a:r>
              <a:rPr lang="en-US" dirty="0" smtClean="0">
                <a:latin typeface="TimesNewRomanPSMT"/>
              </a:rPr>
              <a:t> with the error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6" y="3124200"/>
            <a:ext cx="8400184" cy="8477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14800"/>
            <a:ext cx="5491162" cy="2486398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419600" y="4038600"/>
            <a:ext cx="28194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9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2362200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data is in place. Specifically, you generated random data where </a:t>
            </a:r>
            <a:r>
              <a:rPr lang="en-US" i="1" dirty="0">
                <a:latin typeface="TimesNewRomanPS-ItalicMT"/>
              </a:rPr>
              <a:t>y </a:t>
            </a:r>
            <a:r>
              <a:rPr lang="en-US" dirty="0">
                <a:latin typeface="TimesNewRomanPSMT"/>
              </a:rPr>
              <a:t>depends on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 smtClean="0">
                <a:latin typeface="TimesNewRomanPSMT"/>
              </a:rPr>
              <a:t>.</a:t>
            </a:r>
          </a:p>
          <a:p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endParaRPr lang="en-US" dirty="0" smtClean="0">
              <a:latin typeface="TimesNewRomanPSMT"/>
            </a:endParaRP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Since you generated the data yourself, you know that the intercept is 10 and the </a:t>
            </a:r>
            <a:r>
              <a:rPr lang="en-US" dirty="0" smtClean="0">
                <a:latin typeface="TimesNewRomanPSMT"/>
              </a:rPr>
              <a:t>slope is </a:t>
            </a:r>
            <a:r>
              <a:rPr lang="en-US" dirty="0">
                <a:latin typeface="TimesNewRomanPSMT"/>
              </a:rPr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1979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667000" y="13716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20574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Let’s see whether regression is able to retrieve these coefficients from the data.</a:t>
            </a:r>
          </a:p>
          <a:p>
            <a:endParaRPr lang="en-US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For </a:t>
            </a:r>
            <a:r>
              <a:rPr lang="en-US" dirty="0">
                <a:latin typeface="TimesNewRomanPSMT"/>
              </a:rPr>
              <a:t>this, use the </a:t>
            </a:r>
            <a:r>
              <a:rPr lang="en-US" dirty="0">
                <a:latin typeface="CourierNewPSMT"/>
              </a:rPr>
              <a:t>lm() </a:t>
            </a:r>
            <a:r>
              <a:rPr lang="en-US" dirty="0">
                <a:latin typeface="TimesNewRomanPSMT"/>
              </a:rPr>
              <a:t>function, which stands for linear model. The syntax used in</a:t>
            </a:r>
          </a:p>
          <a:p>
            <a:r>
              <a:rPr lang="en-US" dirty="0">
                <a:latin typeface="TimesNewRomanPSMT"/>
              </a:rPr>
              <a:t>‘</a:t>
            </a:r>
            <a:r>
              <a:rPr lang="en-US" dirty="0">
                <a:latin typeface="CourierNewPSMT"/>
              </a:rPr>
              <a:t>y ~ x</a:t>
            </a:r>
            <a:r>
              <a:rPr lang="en-US" dirty="0">
                <a:latin typeface="TimesNewRomanPSMT"/>
              </a:rPr>
              <a:t>’ is called ‘formula notation’, and it can be paraphrased as ‘</a:t>
            </a:r>
            <a:r>
              <a:rPr lang="en-US" dirty="0">
                <a:latin typeface="CourierNewPSMT"/>
              </a:rPr>
              <a:t>y </a:t>
            </a:r>
            <a:r>
              <a:rPr lang="en-US" dirty="0">
                <a:latin typeface="TimesNewRomanPSMT"/>
              </a:rPr>
              <a:t>as a function </a:t>
            </a:r>
            <a:r>
              <a:rPr lang="en-US" dirty="0" smtClean="0">
                <a:latin typeface="TimesNewRomanPSMT"/>
              </a:rPr>
              <a:t>of </a:t>
            </a:r>
            <a:r>
              <a:rPr lang="en-US" dirty="0" smtClean="0">
                <a:latin typeface="CourierNewPSMT"/>
              </a:rPr>
              <a:t>x</a:t>
            </a:r>
            <a:r>
              <a:rPr lang="en-US" dirty="0">
                <a:latin typeface="TimesNewRomanPSMT"/>
              </a:rPr>
              <a:t>’. Usually, you want to save linear models in R objects so that you can access </a:t>
            </a:r>
            <a:r>
              <a:rPr lang="en-US" dirty="0" smtClean="0">
                <a:latin typeface="TimesNewRomanPSMT"/>
              </a:rPr>
              <a:t>them for </a:t>
            </a:r>
            <a:r>
              <a:rPr lang="en-US" dirty="0">
                <a:latin typeface="TimesNewRomanPSMT"/>
              </a:rPr>
              <a:t>later use.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03378"/>
            <a:ext cx="8048625" cy="299656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876800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The deviations from the exact values 10</a:t>
            </a:r>
          </a:p>
          <a:p>
            <a:r>
              <a:rPr lang="en-US" dirty="0">
                <a:latin typeface="TimesNewRomanPSMT"/>
              </a:rPr>
              <a:t>and 3 </a:t>
            </a:r>
            <a:r>
              <a:rPr lang="en-US" dirty="0" smtClean="0">
                <a:latin typeface="TimesNewRomanPSMT"/>
              </a:rPr>
              <a:t>are due </a:t>
            </a:r>
            <a:r>
              <a:rPr lang="en-US" dirty="0">
                <a:latin typeface="TimesNewRomanPSMT"/>
              </a:rPr>
              <a:t>to the random noise that was added </a:t>
            </a:r>
            <a:r>
              <a:rPr lang="en-US" dirty="0" smtClean="0">
                <a:latin typeface="TimesNewRomanPSMT"/>
              </a:rPr>
              <a:t>to the </a:t>
            </a:r>
            <a:r>
              <a:rPr lang="en-US" dirty="0">
                <a:latin typeface="TimesNewRomanPSMT"/>
              </a:rPr>
              <a:t>data.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4114800" y="57150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it seems to be a correlation between response duration and word frequency (</a:t>
            </a:r>
            <a:r>
              <a:rPr lang="en-US" dirty="0" err="1" smtClean="0"/>
              <a:t>Balota</a:t>
            </a:r>
            <a:r>
              <a:rPr lang="en-US" dirty="0" smtClean="0"/>
              <a:t> </a:t>
            </a:r>
            <a:r>
              <a:rPr lang="en-US" dirty="0"/>
              <a:t>et al., 2007).</a:t>
            </a: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5524500" cy="383857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95835" y="5562600"/>
            <a:ext cx="883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</a:t>
            </a:r>
            <a:r>
              <a:rPr lang="en-US" i="1" dirty="0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-axis extends from 400</a:t>
            </a:r>
            <a:r>
              <a:rPr lang="en-US" i="1" dirty="0">
                <a:latin typeface="TimesNewRomanPS-ItalicMT"/>
              </a:rPr>
              <a:t>ms </a:t>
            </a:r>
            <a:r>
              <a:rPr lang="en-US" dirty="0" smtClean="0">
                <a:latin typeface="TimesNewRomanPSMT"/>
              </a:rPr>
              <a:t>to 1000</a:t>
            </a:r>
            <a:r>
              <a:rPr lang="en-US" i="1" dirty="0" smtClean="0">
                <a:latin typeface="TimesNewRomanPS-ItalicMT"/>
              </a:rPr>
              <a:t>ms. </a:t>
            </a:r>
            <a:r>
              <a:rPr lang="en-US" dirty="0" smtClean="0">
                <a:latin typeface="TimesNewRomanPSMT"/>
              </a:rPr>
              <a:t>Longer </a:t>
            </a:r>
            <a:r>
              <a:rPr lang="en-US" dirty="0">
                <a:latin typeface="TimesNewRomanPSMT"/>
              </a:rPr>
              <a:t>response durations (up on the graph) mean that </a:t>
            </a:r>
            <a:r>
              <a:rPr lang="en-US" dirty="0" smtClean="0">
                <a:latin typeface="TimesNewRomanPSMT"/>
              </a:rPr>
              <a:t>participants responded </a:t>
            </a:r>
            <a:r>
              <a:rPr lang="en-US" dirty="0">
                <a:latin typeface="TimesNewRomanPSMT"/>
              </a:rPr>
              <a:t>more slowly; shorter response durations (down on the graph) mean </a:t>
            </a:r>
            <a:r>
              <a:rPr lang="en-US" dirty="0" smtClean="0">
                <a:latin typeface="TimesNewRomanPSMT"/>
              </a:rPr>
              <a:t>they responded </a:t>
            </a:r>
            <a:r>
              <a:rPr lang="en-US" dirty="0">
                <a:latin typeface="TimesNewRomanPSMT"/>
              </a:rPr>
              <a:t>faster. </a:t>
            </a:r>
            <a:r>
              <a:rPr lang="en-US" dirty="0" smtClean="0">
                <a:latin typeface="TimesNewRomanPSMT"/>
              </a:rPr>
              <a:t>Word frequencies are represented on the x-axis on a logarithmic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7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8" name="Rectángulo 7"/>
          <p:cNvSpPr/>
          <p:nvPr/>
        </p:nvSpPr>
        <p:spPr>
          <a:xfrm>
            <a:off x="609600" y="121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</a:t>
            </a:r>
            <a:r>
              <a:rPr lang="en-US" dirty="0">
                <a:latin typeface="CourierNewPSMT"/>
              </a:rPr>
              <a:t>fitted() </a:t>
            </a:r>
            <a:r>
              <a:rPr lang="en-US" dirty="0">
                <a:latin typeface="TimesNewRomanPSMT"/>
              </a:rPr>
              <a:t>and </a:t>
            </a:r>
            <a:r>
              <a:rPr lang="en-US" dirty="0">
                <a:latin typeface="CourierNewPSMT"/>
              </a:rPr>
              <a:t>residuals() </a:t>
            </a:r>
            <a:r>
              <a:rPr lang="en-US" dirty="0">
                <a:latin typeface="TimesNewRomanPSMT"/>
              </a:rPr>
              <a:t>functions can be used to retrieve the model’s</a:t>
            </a:r>
          </a:p>
          <a:p>
            <a:r>
              <a:rPr lang="en-US" dirty="0">
                <a:latin typeface="TimesNewRomanPSMT"/>
              </a:rPr>
              <a:t>fitted values and residuals. The following command uses the </a:t>
            </a:r>
            <a:r>
              <a:rPr lang="en-US" dirty="0">
                <a:latin typeface="CourierNewPSMT"/>
              </a:rPr>
              <a:t>head() </a:t>
            </a:r>
            <a:r>
              <a:rPr lang="en-US" dirty="0" smtClean="0">
                <a:latin typeface="TimesNewRomanPSMT"/>
              </a:rPr>
              <a:t>function merely </a:t>
            </a:r>
            <a:r>
              <a:rPr lang="en-US" dirty="0">
                <a:latin typeface="TimesNewRomanPSMT"/>
              </a:rPr>
              <a:t>to reduce the output to the first six values.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7339012" cy="336417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81000" y="5956441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first element of the output of </a:t>
            </a:r>
            <a:r>
              <a:rPr lang="en-US" dirty="0">
                <a:latin typeface="CourierNewPSMT"/>
              </a:rPr>
              <a:t>fitted(</a:t>
            </a:r>
            <a:r>
              <a:rPr lang="en-US" dirty="0" err="1">
                <a:latin typeface="CourierNewPSMT"/>
              </a:rPr>
              <a:t>xmdl</a:t>
            </a:r>
            <a:r>
              <a:rPr lang="en-US" dirty="0">
                <a:latin typeface="CourierNewPSMT"/>
              </a:rPr>
              <a:t>) </a:t>
            </a:r>
            <a:r>
              <a:rPr lang="en-US" dirty="0">
                <a:latin typeface="TimesNewRomanPSMT"/>
              </a:rPr>
              <a:t>is the prediction for the first data</a:t>
            </a:r>
          </a:p>
          <a:p>
            <a:r>
              <a:rPr lang="en-US" dirty="0">
                <a:latin typeface="TimesNewRomanPSMT"/>
              </a:rPr>
              <a:t>point, and so on. Similarly, the first element of the output of </a:t>
            </a:r>
            <a:r>
              <a:rPr lang="en-US" dirty="0">
                <a:latin typeface="CourierNewPSMT"/>
              </a:rPr>
              <a:t>residuals(</a:t>
            </a:r>
            <a:r>
              <a:rPr lang="en-US" dirty="0" err="1">
                <a:latin typeface="CourierNewPSMT"/>
              </a:rPr>
              <a:t>xmdl</a:t>
            </a:r>
            <a:r>
              <a:rPr lang="en-US" dirty="0">
                <a:latin typeface="CourierNewPSMT"/>
              </a:rPr>
              <a:t>) </a:t>
            </a:r>
            <a:r>
              <a:rPr lang="en-US" dirty="0">
                <a:latin typeface="TimesNewRomanPSMT"/>
              </a:rPr>
              <a:t>is</a:t>
            </a:r>
          </a:p>
          <a:p>
            <a:r>
              <a:rPr lang="en-US" dirty="0">
                <a:latin typeface="TimesNewRomanPSMT"/>
              </a:rPr>
              <a:t>the deviation of the model’s prediction for the first data point,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3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685800" y="16764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A very useful function to apply to linear model objects is </a:t>
            </a:r>
            <a:r>
              <a:rPr lang="en-US" dirty="0">
                <a:latin typeface="CourierNewPSMT"/>
              </a:rPr>
              <a:t>summary()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6715125" cy="4604362"/>
          </a:xfrm>
          <a:prstGeom prst="rect">
            <a:avLst/>
          </a:prstGeom>
        </p:spPr>
      </p:pic>
      <p:cxnSp>
        <p:nvCxnSpPr>
          <p:cNvPr id="9" name="Conector recto de flecha 8"/>
          <p:cNvCxnSpPr/>
          <p:nvPr/>
        </p:nvCxnSpPr>
        <p:spPr>
          <a:xfrm flipH="1">
            <a:off x="3124200" y="3048000"/>
            <a:ext cx="8382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>
            <a:off x="3124200" y="3352800"/>
            <a:ext cx="8382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62400" y="2743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intercept</a:t>
            </a:r>
            <a:endParaRPr lang="en-US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962400" y="3124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slope</a:t>
            </a:r>
            <a:endParaRPr lang="en-US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3886200" y="4419600"/>
            <a:ext cx="8382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4648200" y="4199039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R</a:t>
            </a:r>
            <a:r>
              <a:rPr lang="en-US" b="1" baseline="30000" dirty="0"/>
              <a:t>2</a:t>
            </a:r>
            <a:endParaRPr lang="en-US" dirty="0"/>
          </a:p>
        </p:txBody>
      </p:sp>
      <p:sp>
        <p:nvSpPr>
          <p:cNvPr id="20" name="Rectángulo 19"/>
          <p:cNvSpPr/>
          <p:nvPr/>
        </p:nvSpPr>
        <p:spPr>
          <a:xfrm>
            <a:off x="7010400" y="2743200"/>
            <a:ext cx="213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A p-value less than 0.05 (typically ≤ 0.05) is statistically significant</a:t>
            </a:r>
            <a:r>
              <a:rPr lang="en-US" dirty="0" smtClean="0">
                <a:solidFill>
                  <a:srgbClr val="202124"/>
                </a:solidFill>
              </a:rPr>
              <a:t>. Rejection of null hypothesis (i.e. rejection of zero effect)</a:t>
            </a:r>
            <a:endParaRPr lang="en-US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6172200" y="3276600"/>
            <a:ext cx="838200" cy="19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7" name="Rectángulo 6"/>
          <p:cNvSpPr/>
          <p:nvPr/>
        </p:nvSpPr>
        <p:spPr>
          <a:xfrm>
            <a:off x="838200" y="16764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</a:t>
            </a:r>
            <a:r>
              <a:rPr lang="en-US" dirty="0" err="1">
                <a:latin typeface="CourierNewPSMT"/>
              </a:rPr>
              <a:t>coef</a:t>
            </a:r>
            <a:r>
              <a:rPr lang="en-US" dirty="0">
                <a:latin typeface="CourierNewPSMT"/>
              </a:rPr>
              <a:t>() </a:t>
            </a:r>
            <a:r>
              <a:rPr lang="en-US" dirty="0">
                <a:latin typeface="TimesNewRomanPSMT"/>
              </a:rPr>
              <a:t>function retrieves the coefficients of a linear model. The output of </a:t>
            </a:r>
            <a:r>
              <a:rPr lang="en-US" dirty="0" smtClean="0">
                <a:latin typeface="TimesNewRomanPSMT"/>
              </a:rPr>
              <a:t>this is </a:t>
            </a:r>
            <a:r>
              <a:rPr lang="en-US" dirty="0">
                <a:latin typeface="TimesNewRomanPSMT"/>
              </a:rPr>
              <a:t>a vector of coefficients.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90800"/>
            <a:ext cx="7530177" cy="12477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62000" y="4110335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This vector can be indexed as usual. The following commands retrieve the </a:t>
            </a:r>
            <a:r>
              <a:rPr lang="en-US" dirty="0" smtClean="0">
                <a:latin typeface="TimesNewRomanPSMT"/>
              </a:rPr>
              <a:t>intercept and </a:t>
            </a:r>
            <a:r>
              <a:rPr lang="en-US" dirty="0">
                <a:latin typeface="TimesNewRomanPSMT"/>
              </a:rPr>
              <a:t>slope, respectively.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029200"/>
            <a:ext cx="7734300" cy="28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9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10" name="Rectángulo 9"/>
          <p:cNvSpPr/>
          <p:nvPr/>
        </p:nvSpPr>
        <p:spPr>
          <a:xfrm>
            <a:off x="838200" y="13716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This vector can be indexed as usual. The following commands retrieve the </a:t>
            </a:r>
            <a:r>
              <a:rPr lang="en-US" dirty="0" smtClean="0">
                <a:latin typeface="TimesNewRomanPSMT"/>
              </a:rPr>
              <a:t>intercept and </a:t>
            </a:r>
            <a:r>
              <a:rPr lang="en-US" dirty="0">
                <a:latin typeface="TimesNewRomanPSMT"/>
              </a:rPr>
              <a:t>slope, respectively.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7734300" cy="28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885259" cy="2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685800" y="19812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following command computes the fitted value for an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-value of 10: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61648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533400" y="1582341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</a:t>
            </a:r>
            <a:r>
              <a:rPr lang="en-US" dirty="0">
                <a:latin typeface="CourierNewPSMT"/>
              </a:rPr>
              <a:t>predict() </a:t>
            </a:r>
            <a:r>
              <a:rPr lang="en-US" dirty="0">
                <a:latin typeface="TimesNewRomanPSMT"/>
              </a:rPr>
              <a:t>function is useful for generating predictions for fitted models,</a:t>
            </a:r>
          </a:p>
          <a:p>
            <a:r>
              <a:rPr lang="en-US" dirty="0">
                <a:latin typeface="TimesNewRomanPSMT"/>
              </a:rPr>
              <a:t>thus saving you some arithmetic. The function takes two inputs: first, a model </a:t>
            </a:r>
            <a:r>
              <a:rPr lang="en-US" dirty="0" smtClean="0">
                <a:latin typeface="TimesNewRomanPSMT"/>
              </a:rPr>
              <a:t>which forms </a:t>
            </a:r>
            <a:r>
              <a:rPr lang="en-US" dirty="0">
                <a:latin typeface="TimesNewRomanPSMT"/>
              </a:rPr>
              <a:t>the basis for generating predictions; second, a set of new values to </a:t>
            </a:r>
            <a:r>
              <a:rPr lang="en-US" dirty="0" smtClean="0">
                <a:latin typeface="TimesNewRomanPSMT"/>
              </a:rPr>
              <a:t>generate predictions </a:t>
            </a:r>
            <a:r>
              <a:rPr lang="en-US" dirty="0">
                <a:latin typeface="TimesNewRomanPSMT"/>
              </a:rPr>
              <a:t>for</a:t>
            </a:r>
            <a:r>
              <a:rPr lang="en-US" dirty="0" smtClean="0">
                <a:latin typeface="TimesNewRomanPSMT"/>
              </a:rPr>
              <a:t>.</a:t>
            </a:r>
          </a:p>
          <a:p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Let’s generate predictions for a sequence of numbers from –3 to +3 using the </a:t>
            </a:r>
            <a:r>
              <a:rPr lang="en-US" dirty="0" err="1">
                <a:latin typeface="CourierNewPSMT"/>
              </a:rPr>
              <a:t>seq</a:t>
            </a:r>
            <a:r>
              <a:rPr lang="en-US" dirty="0" smtClean="0">
                <a:latin typeface="CourierNewPSMT"/>
              </a:rPr>
              <a:t>() </a:t>
            </a:r>
            <a:r>
              <a:rPr lang="en-US" dirty="0" smtClean="0">
                <a:latin typeface="TimesNewRomanPSMT"/>
              </a:rPr>
              <a:t>function</a:t>
            </a:r>
            <a:r>
              <a:rPr lang="en-US" dirty="0">
                <a:latin typeface="TimesNewRomanPSMT"/>
              </a:rPr>
              <a:t>. This particular sequence is specified to increase in 0.1 intervals (</a:t>
            </a:r>
            <a:r>
              <a:rPr lang="en-US" dirty="0">
                <a:latin typeface="CourierNewPSMT"/>
              </a:rPr>
              <a:t>by = 0.1</a:t>
            </a:r>
            <a:r>
              <a:rPr lang="en-US" dirty="0">
                <a:latin typeface="TimesNewRomanPSMT"/>
              </a:rPr>
              <a:t>).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9600"/>
            <a:ext cx="820226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5" name="Rectángulo 4"/>
          <p:cNvSpPr/>
          <p:nvPr/>
        </p:nvSpPr>
        <p:spPr>
          <a:xfrm>
            <a:off x="609600" y="1676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NewRomanPSMT"/>
              </a:rPr>
              <a:t>The </a:t>
            </a:r>
            <a:r>
              <a:rPr lang="en-US">
                <a:latin typeface="CourierNewPSMT"/>
              </a:rPr>
              <a:t>predict() </a:t>
            </a:r>
            <a:r>
              <a:rPr lang="en-US">
                <a:latin typeface="TimesNewRomanPSMT"/>
              </a:rPr>
              <a:t>function needs a data frame or </a:t>
            </a:r>
            <a:r>
              <a:rPr lang="en-US" dirty="0" err="1">
                <a:latin typeface="TimesNewRomanPSMT"/>
              </a:rPr>
              <a:t>tibble</a:t>
            </a:r>
            <a:r>
              <a:rPr lang="en-US" dirty="0">
                <a:latin typeface="TimesNewRomanPSMT"/>
              </a:rPr>
              <a:t> as input. Importantly, the</a:t>
            </a:r>
          </a:p>
          <a:p>
            <a:r>
              <a:rPr lang="en-US" dirty="0">
                <a:latin typeface="TimesNewRomanPSMT"/>
              </a:rPr>
              <a:t>column has to be named ‘</a:t>
            </a:r>
            <a:r>
              <a:rPr lang="en-US" dirty="0">
                <a:latin typeface="CourierNewPSMT"/>
              </a:rPr>
              <a:t>x</a:t>
            </a:r>
            <a:r>
              <a:rPr lang="en-US" dirty="0">
                <a:latin typeface="TimesNewRomanPSMT"/>
              </a:rPr>
              <a:t>’, because this is the name of the predictor in </a:t>
            </a:r>
            <a:r>
              <a:rPr lang="en-US" dirty="0" err="1">
                <a:latin typeface="CourierNewPSMT"/>
              </a:rPr>
              <a:t>xmdl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24200"/>
            <a:ext cx="8490072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1771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2590800" y="762000"/>
            <a:ext cx="361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 Simple Linear Model in R</a:t>
            </a:r>
            <a:endParaRPr lang="en-US" sz="2400" dirty="0"/>
          </a:p>
        </p:txBody>
      </p:sp>
      <p:sp>
        <p:nvSpPr>
          <p:cNvPr id="6" name="Rectángulo 5"/>
          <p:cNvSpPr/>
          <p:nvPr/>
        </p:nvSpPr>
        <p:spPr>
          <a:xfrm>
            <a:off x="914400" y="13716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Now that you have a </a:t>
            </a:r>
            <a:r>
              <a:rPr lang="en-US" dirty="0" err="1">
                <a:latin typeface="TimesNewRomanPSMT"/>
              </a:rPr>
              <a:t>tibble</a:t>
            </a:r>
            <a:r>
              <a:rPr lang="en-US" dirty="0">
                <a:latin typeface="TimesNewRomanPSMT"/>
              </a:rPr>
              <a:t> to generate predictions for, you can use </a:t>
            </a:r>
            <a:r>
              <a:rPr lang="en-US" dirty="0">
                <a:latin typeface="CourierNewPSMT"/>
              </a:rPr>
              <a:t>predict()</a:t>
            </a:r>
            <a:r>
              <a:rPr lang="en-US" dirty="0">
                <a:latin typeface="TimesNewRomanPSMT"/>
              </a:rPr>
              <a:t>. </a:t>
            </a:r>
            <a:r>
              <a:rPr lang="en-US" dirty="0" smtClean="0">
                <a:latin typeface="TimesNewRomanPSMT"/>
              </a:rPr>
              <a:t>The following </a:t>
            </a:r>
            <a:r>
              <a:rPr lang="en-US" dirty="0">
                <a:latin typeface="TimesNewRomanPSMT"/>
              </a:rPr>
              <a:t>code stores the output of the </a:t>
            </a:r>
            <a:r>
              <a:rPr lang="en-US" dirty="0" err="1">
                <a:latin typeface="CourierNewPSMT"/>
              </a:rPr>
              <a:t>mypreds</a:t>
            </a:r>
            <a:r>
              <a:rPr lang="en-US" dirty="0">
                <a:latin typeface="CourierNewPSMT"/>
              </a:rPr>
              <a:t> </a:t>
            </a:r>
            <a:r>
              <a:rPr lang="en-US" dirty="0" err="1">
                <a:latin typeface="TimesNewRomanPSMT"/>
              </a:rPr>
              <a:t>tibble</a:t>
            </a:r>
            <a:r>
              <a:rPr lang="en-US" dirty="0">
                <a:latin typeface="TimesNewRomanPSMT"/>
              </a:rPr>
              <a:t> in a new column, called </a:t>
            </a:r>
            <a:r>
              <a:rPr lang="en-US" dirty="0">
                <a:latin typeface="CourierNewPSMT"/>
              </a:rPr>
              <a:t>fit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6462713" cy="17013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10000"/>
            <a:ext cx="2667000" cy="2888166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4191000" y="4248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PSMT"/>
              </a:rPr>
              <a:t>So, for an </a:t>
            </a:r>
            <a:r>
              <a:rPr lang="en-US" i="1" dirty="0">
                <a:latin typeface="TimesNewRomanPS-ItalicMT"/>
              </a:rPr>
              <a:t>x</a:t>
            </a:r>
            <a:r>
              <a:rPr lang="en-US" dirty="0">
                <a:latin typeface="TimesNewRomanPSMT"/>
              </a:rPr>
              <a:t>-value of –2.66, the model predicts a </a:t>
            </a:r>
            <a:r>
              <a:rPr lang="en-US" i="1" dirty="0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-value of 2.63, and so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-35859"/>
            <a:ext cx="7058355" cy="677108"/>
          </a:xfrm>
        </p:spPr>
        <p:txBody>
          <a:bodyPr/>
          <a:lstStyle/>
          <a:p>
            <a:pPr algn="ctr"/>
            <a:r>
              <a:rPr lang="en-US" dirty="0" smtClean="0"/>
              <a:t>Hands-on lab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3400" y="702469"/>
            <a:ext cx="8072119" cy="2462213"/>
          </a:xfrm>
        </p:spPr>
        <p:txBody>
          <a:bodyPr/>
          <a:lstStyle/>
          <a:p>
            <a:pPr marL="12700" algn="just">
              <a:tabLst>
                <a:tab pos="355600" algn="l"/>
              </a:tabLst>
            </a:pPr>
            <a:endParaRPr lang="es-ES" sz="2000" spc="-5" dirty="0" smtClean="0">
              <a:cs typeface="Calibri"/>
            </a:endParaRPr>
          </a:p>
          <a:p>
            <a:pPr marL="12700" algn="just">
              <a:tabLst>
                <a:tab pos="355600" algn="l"/>
              </a:tabLst>
            </a:pPr>
            <a:endParaRPr lang="es-ES" sz="2000" spc="-5" dirty="0">
              <a:cs typeface="Calibri"/>
            </a:endParaRPr>
          </a:p>
          <a:p>
            <a:pPr marL="12700" algn="just">
              <a:tabLst>
                <a:tab pos="355600" algn="l"/>
              </a:tabLst>
            </a:pPr>
            <a:r>
              <a:rPr lang="es-ES" sz="2000" spc="-5" dirty="0" err="1" smtClean="0">
                <a:cs typeface="Calibri"/>
              </a:rPr>
              <a:t>Week</a:t>
            </a:r>
            <a:r>
              <a:rPr lang="es-ES" sz="2000" spc="-5" dirty="0" smtClean="0">
                <a:cs typeface="Calibri"/>
              </a:rPr>
              <a:t> 3</a:t>
            </a:r>
          </a:p>
          <a:p>
            <a:pPr marL="12700" algn="just">
              <a:tabLst>
                <a:tab pos="355600" algn="l"/>
              </a:tabLst>
            </a:pPr>
            <a:endParaRPr lang="es-ES" sz="2000" spc="-5" dirty="0">
              <a:cs typeface="Calibri"/>
            </a:endParaRPr>
          </a:p>
          <a:p>
            <a:pPr marL="355600" indent="-342900" algn="just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2000" spc="-5" dirty="0" err="1" smtClean="0">
                <a:cs typeface="Calibri"/>
              </a:rPr>
              <a:t>Lab</a:t>
            </a:r>
            <a:r>
              <a:rPr lang="es-ES" sz="2000" spc="-5" dirty="0" smtClean="0">
                <a:cs typeface="Calibri"/>
              </a:rPr>
              <a:t> 3</a:t>
            </a:r>
          </a:p>
          <a:p>
            <a:pPr marL="12700" algn="just">
              <a:tabLst>
                <a:tab pos="355600" algn="l"/>
              </a:tabLst>
            </a:pPr>
            <a:endParaRPr lang="es-ES" sz="2000" spc="-5" dirty="0"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s-ES" sz="2000" spc="-5" dirty="0" smtClean="0">
                <a:cs typeface="Calibri"/>
              </a:rPr>
              <a:t>Problem_set_3</a:t>
            </a:r>
          </a:p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endParaRPr lang="es-ES" sz="2000" spc="-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9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it seems to be a correlation between response duration and word frequency (</a:t>
            </a:r>
            <a:r>
              <a:rPr lang="en-US" dirty="0" err="1" smtClean="0"/>
              <a:t>Balota</a:t>
            </a:r>
            <a:r>
              <a:rPr lang="en-US" dirty="0" smtClean="0"/>
              <a:t> </a:t>
            </a:r>
            <a:r>
              <a:rPr lang="en-US" dirty="0"/>
              <a:t>et al., 2007).</a:t>
            </a: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5524500" cy="3838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8600" y="5653189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NewRomanPSMT"/>
              </a:rPr>
              <a:t>The relationship between response duration and frequency is neatly summarized by</a:t>
            </a:r>
          </a:p>
          <a:p>
            <a:r>
              <a:rPr lang="en-US" dirty="0">
                <a:latin typeface="TimesNewRomanPSMT"/>
              </a:rPr>
              <a:t>a line. This line is the regression line, which represents the average response </a:t>
            </a:r>
            <a:r>
              <a:rPr lang="en-US" dirty="0" smtClean="0">
                <a:latin typeface="TimesNewRomanPSMT"/>
              </a:rPr>
              <a:t>duration for </a:t>
            </a:r>
            <a:r>
              <a:rPr lang="en-US" dirty="0">
                <a:latin typeface="TimesNewRomanPSMT"/>
              </a:rPr>
              <a:t>different frequency </a:t>
            </a:r>
            <a:r>
              <a:rPr lang="en-US" dirty="0" smtClean="0">
                <a:latin typeface="TimesNewRomanPSMT"/>
              </a:rPr>
              <a:t>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example, it seems to be a correlation between response duration and word frequency (</a:t>
            </a:r>
            <a:r>
              <a:rPr lang="en-US" dirty="0" err="1" smtClean="0"/>
              <a:t>Balota</a:t>
            </a:r>
            <a:r>
              <a:rPr lang="en-US" dirty="0" smtClean="0"/>
              <a:t> </a:t>
            </a:r>
            <a:r>
              <a:rPr lang="en-US" dirty="0"/>
              <a:t>et al., 2007).</a:t>
            </a:r>
            <a:endParaRPr lang="en-US" spc="-1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5524500" cy="38385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8600" y="5867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Simple linear regression </a:t>
            </a:r>
            <a:r>
              <a:rPr lang="en-US" dirty="0"/>
              <a:t>is an approach that models </a:t>
            </a:r>
            <a:r>
              <a:rPr lang="en-US" dirty="0" smtClean="0"/>
              <a:t>a single </a:t>
            </a:r>
            <a:r>
              <a:rPr lang="en-US" dirty="0"/>
              <a:t>continuous response variable as a function of a predictor variable.</a:t>
            </a:r>
          </a:p>
        </p:txBody>
      </p:sp>
    </p:spTree>
    <p:extLst>
      <p:ext uri="{BB962C8B-B14F-4D97-AF65-F5344CB8AC3E}">
        <p14:creationId xmlns:p14="http://schemas.microsoft.com/office/powerpoint/2010/main" val="8875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5750998" cy="21383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143000" y="18288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names for dependent variable (y) and independent variable (x)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533400" y="5257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NewRomanPSMT"/>
              </a:rPr>
              <a:t>It </a:t>
            </a:r>
            <a:r>
              <a:rPr lang="en-US" dirty="0">
                <a:latin typeface="TimesNewRomanPSMT"/>
              </a:rPr>
              <a:t>is important to remember </a:t>
            </a:r>
            <a:r>
              <a:rPr lang="en-US" dirty="0" smtClean="0">
                <a:latin typeface="TimesNewRomanPSMT"/>
              </a:rPr>
              <a:t>that the </a:t>
            </a:r>
            <a:r>
              <a:rPr lang="en-US" dirty="0">
                <a:latin typeface="TimesNewRomanPSMT"/>
              </a:rPr>
              <a:t>regression model cannot tell you whether there actually is a causal </a:t>
            </a:r>
            <a:r>
              <a:rPr lang="en-US" dirty="0" smtClean="0">
                <a:latin typeface="TimesNewRomanPSMT"/>
              </a:rPr>
              <a:t>relationship between </a:t>
            </a:r>
            <a:r>
              <a:rPr lang="en-US" i="1" dirty="0">
                <a:latin typeface="TimesNewRomanPS-ItalicMT"/>
              </a:rPr>
              <a:t>x </a:t>
            </a:r>
            <a:r>
              <a:rPr lang="en-US" dirty="0">
                <a:latin typeface="TimesNewRomanPSMT"/>
              </a:rPr>
              <a:t>and </a:t>
            </a:r>
            <a:r>
              <a:rPr lang="en-US" i="1" dirty="0">
                <a:latin typeface="TimesNewRomanPS-ItalicMT"/>
              </a:rPr>
              <a:t>y</a:t>
            </a:r>
            <a:r>
              <a:rPr lang="en-US" dirty="0">
                <a:latin typeface="TimesNewRomanPS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475107"/>
            <a:ext cx="541019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4400" spc="-90" dirty="0" smtClean="0">
                <a:latin typeface="Calibri"/>
                <a:cs typeface="Calibri"/>
              </a:rPr>
              <a:t>Simple linear </a:t>
            </a:r>
            <a:r>
              <a:rPr lang="es-ES" sz="4400" spc="-90" dirty="0" err="1" smtClean="0">
                <a:latin typeface="Calibri"/>
                <a:cs typeface="Calibri"/>
              </a:rPr>
              <a:t>regression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4800" y="838200"/>
            <a:ext cx="84582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lvl="1">
              <a:lnSpc>
                <a:spcPct val="100000"/>
              </a:lnSpc>
              <a:spcBef>
                <a:spcPts val="670"/>
              </a:spcBef>
              <a:tabLst>
                <a:tab pos="755015" algn="l"/>
              </a:tabLst>
            </a:pPr>
            <a:endParaRPr lang="es-ES" sz="2000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10" dirty="0" smtClean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200400" y="1371600"/>
            <a:ext cx="284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NewRomanPS-BoldMT"/>
              </a:rPr>
              <a:t>Intercepts and Slopes</a:t>
            </a:r>
            <a:endParaRPr lang="en-US" sz="2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037368" cy="4800600"/>
          </a:xfrm>
          <a:prstGeom prst="rect">
            <a:avLst/>
          </a:prstGeom>
        </p:spPr>
      </p:pic>
      <p:cxnSp>
        <p:nvCxnSpPr>
          <p:cNvPr id="10" name="Conector recto de flecha 9"/>
          <p:cNvCxnSpPr/>
          <p:nvPr/>
        </p:nvCxnSpPr>
        <p:spPr>
          <a:xfrm>
            <a:off x="2743200" y="3276600"/>
            <a:ext cx="3810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057400" y="2971800"/>
            <a:ext cx="309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Positive slope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2209800" y="4419600"/>
            <a:ext cx="609600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1524000" y="4648200"/>
            <a:ext cx="309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Negative slope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12321</TotalTime>
  <Words>2542</Words>
  <Application>Microsoft Office PowerPoint</Application>
  <PresentationFormat>Presentación en pantalla (4:3)</PresentationFormat>
  <Paragraphs>362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CourierNewPSMT</vt:lpstr>
      <vt:lpstr>Domine</vt:lpstr>
      <vt:lpstr>TimesNewRomanPS-BoldMT</vt:lpstr>
      <vt:lpstr>TimesNewRomanPS-ItalicMT</vt:lpstr>
      <vt:lpstr>TimesNewRomanPSMT</vt:lpstr>
      <vt:lpstr>Office Theme</vt:lpstr>
      <vt:lpstr>Lecture 3: Intro to linear models: Simple linear regression</vt:lpstr>
      <vt:lpstr>Today’s lecture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Presentación de PowerPoint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Simple linear regression</vt:lpstr>
      <vt:lpstr>Hands-on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Course Introduction</dc:title>
  <dc:creator>Tom Booth</dc:creator>
  <cp:lastModifiedBy>Jose</cp:lastModifiedBy>
  <cp:revision>85</cp:revision>
  <dcterms:created xsi:type="dcterms:W3CDTF">2021-10-06T14:33:01Z</dcterms:created>
  <dcterms:modified xsi:type="dcterms:W3CDTF">2023-10-16T08:49:34Z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2021-10-06T00:00:00Z</vt:filetime>
  </property>
</Properties>
</file>