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1555" r:id="rId5"/>
    <p:sldId id="1562" r:id="rId6"/>
    <p:sldId id="1563" r:id="rId7"/>
    <p:sldId id="1564" r:id="rId8"/>
    <p:sldId id="1567" r:id="rId9"/>
    <p:sldId id="1568" r:id="rId10"/>
    <p:sldId id="1572" r:id="rId11"/>
    <p:sldId id="1571" r:id="rId12"/>
    <p:sldId id="1573" r:id="rId13"/>
  </p:sldIdLst>
  <p:sldSz cx="12192000" cy="6858000"/>
  <p:notesSz cx="9775825" cy="6645275"/>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22C"/>
    <a:srgbClr val="004050"/>
    <a:srgbClr val="F7916D"/>
    <a:srgbClr val="28CFF9"/>
    <a:srgbClr val="000000"/>
    <a:srgbClr val="09EDB8"/>
    <a:srgbClr val="7E007C"/>
    <a:srgbClr val="BE7FBD"/>
    <a:srgbClr val="E5ECED"/>
    <a:srgbClr val="FF00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89" autoAdjust="0"/>
    <p:restoredTop sz="66949" autoAdjust="0"/>
  </p:normalViewPr>
  <p:slideViewPr>
    <p:cSldViewPr snapToGrid="0" snapToObjects="1" showGuides="1">
      <p:cViewPr varScale="1">
        <p:scale>
          <a:sx n="40" d="100"/>
          <a:sy n="40" d="100"/>
        </p:scale>
        <p:origin x="1224" y="34"/>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cite_note-2"/><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dirty="0"/>
              <a:t>Anything after *** is best NOT read aloud without preparation.</a:t>
            </a:r>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2569185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88089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a:t>***</a:t>
            </a:r>
          </a:p>
          <a:p>
            <a:r>
              <a:rPr lang="en-GB" b="1" dirty="0"/>
              <a:t>Java Technology </a:t>
            </a:r>
            <a:r>
              <a:rPr lang="en-GB" dirty="0"/>
              <a:t>is one way of </a:t>
            </a:r>
            <a:r>
              <a:rPr lang="en-GB" b="1" dirty="0"/>
              <a:t>implementing applications </a:t>
            </a:r>
            <a:r>
              <a:rPr lang="en-GB" b="0" dirty="0"/>
              <a:t>written in the </a:t>
            </a:r>
            <a:r>
              <a:rPr lang="en-GB" b="1" dirty="0"/>
              <a:t>Java programming language.</a:t>
            </a:r>
          </a:p>
          <a:p>
            <a:r>
              <a:rPr lang="en-GB" dirty="0"/>
              <a:t>The syntax of the </a:t>
            </a:r>
            <a:r>
              <a:rPr lang="en-GB" b="1" dirty="0"/>
              <a:t>Java programming language </a:t>
            </a:r>
            <a:r>
              <a:rPr lang="en-GB" dirty="0"/>
              <a:t>is similar to C++ syntax and the semantics are similar to </a:t>
            </a:r>
            <a:r>
              <a:rPr lang="en-GB" dirty="0" err="1"/>
              <a:t>SmallTalk</a:t>
            </a:r>
            <a:r>
              <a:rPr lang="en-GB" dirty="0"/>
              <a:t> semantics. You can use the Java programming language to create all kinds of applications that you could create using any conventional programming language.</a:t>
            </a:r>
          </a:p>
          <a:p>
            <a:r>
              <a:rPr lang="en-GB" dirty="0"/>
              <a:t>As a </a:t>
            </a:r>
            <a:r>
              <a:rPr lang="en-GB" b="1" dirty="0"/>
              <a:t>development environment</a:t>
            </a:r>
            <a:r>
              <a:rPr lang="en-GB" dirty="0"/>
              <a:t>, Java technology provides the programmer with the </a:t>
            </a:r>
            <a:r>
              <a:rPr lang="en-GB" b="1" dirty="0"/>
              <a:t>Java Development Kit (JDK</a:t>
            </a:r>
            <a:r>
              <a:rPr lang="en-GB" dirty="0"/>
              <a:t>), a large suite of tools: a compiler, an interpreter, a Documentation generator, a class file packaging tool, and so on.</a:t>
            </a:r>
          </a:p>
          <a:p>
            <a:r>
              <a:rPr lang="en-GB" b="1" dirty="0"/>
              <a:t>Java applications</a:t>
            </a:r>
            <a:r>
              <a:rPr lang="en-GB" b="1" i="1" dirty="0"/>
              <a:t> </a:t>
            </a:r>
            <a:r>
              <a:rPr lang="en-GB" dirty="0"/>
              <a:t>are typically standalone programs. They are typically general-purpose programs that run on any machine where </a:t>
            </a:r>
            <a:r>
              <a:rPr lang="en-GB" b="1" dirty="0"/>
              <a:t>the Java runtime environment (JRE)</a:t>
            </a:r>
            <a:r>
              <a:rPr lang="en-GB" dirty="0"/>
              <a:t> is installed.</a:t>
            </a:r>
          </a:p>
          <a:p>
            <a:r>
              <a:rPr lang="en-GB" dirty="0"/>
              <a:t>The main </a:t>
            </a:r>
            <a:r>
              <a:rPr lang="en-GB" b="1" dirty="0"/>
              <a:t>deployment environment provides</a:t>
            </a:r>
            <a:r>
              <a:rPr lang="en-GB" dirty="0"/>
              <a:t> the JRE, supplied by the Java SDK (Software Development Kit) and</a:t>
            </a:r>
            <a:r>
              <a:rPr lang="en-GB" baseline="0" dirty="0"/>
              <a:t> </a:t>
            </a:r>
            <a:r>
              <a:rPr lang="en-GB" dirty="0"/>
              <a:t>contains the complete set of class files for all of the Java packages, including basic language classes, GUI component classes, an advanced Collections API and so on.</a:t>
            </a:r>
          </a:p>
          <a:p>
            <a:endParaRPr lang="en-GB" dirty="0"/>
          </a:p>
        </p:txBody>
      </p:sp>
    </p:spTree>
    <p:extLst>
      <p:ext uri="{BB962C8B-B14F-4D97-AF65-F5344CB8AC3E}">
        <p14:creationId xmlns:p14="http://schemas.microsoft.com/office/powerpoint/2010/main" val="192871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r>
              <a:rPr lang="en-GB" sz="2400" dirty="0">
                <a:highlight>
                  <a:srgbClr val="0000FF"/>
                </a:highlight>
              </a:rPr>
              <a:t>The Compile diagram (top left) </a:t>
            </a:r>
            <a:r>
              <a:rPr lang="en-GB" sz="2400" dirty="0"/>
              <a:t>foreshadows testing.</a:t>
            </a:r>
          </a:p>
          <a:p>
            <a:endParaRPr lang="en-GB" sz="2400" dirty="0"/>
          </a:p>
          <a:p>
            <a:r>
              <a:rPr lang="en-GB" sz="2400" dirty="0"/>
              <a:t>The slide illustrates how Java technology programs can be compiled and then run on the Java virtual machine (JVM). There are many implementations of the JVM on different hardware and operating system platforms.</a:t>
            </a:r>
          </a:p>
          <a:p>
            <a:r>
              <a:rPr lang="en-GB" sz="2400" dirty="0"/>
              <a:t>***</a:t>
            </a:r>
          </a:p>
          <a:p>
            <a:r>
              <a:rPr lang="en-GB" sz="2400" dirty="0"/>
              <a:t>Consider an application consisting of two classes, </a:t>
            </a:r>
            <a:r>
              <a:rPr lang="en-GB" sz="2400" dirty="0" err="1"/>
              <a:t>ClassA</a:t>
            </a:r>
            <a:r>
              <a:rPr lang="en-GB" sz="2400" dirty="0"/>
              <a:t> and </a:t>
            </a:r>
            <a:r>
              <a:rPr lang="en-GB" sz="2400" dirty="0" err="1"/>
              <a:t>ClassB</a:t>
            </a:r>
            <a:r>
              <a:rPr lang="en-GB" sz="2400" dirty="0"/>
              <a:t> which are defined in files called ClassA.java</a:t>
            </a:r>
            <a:r>
              <a:rPr lang="en-GB" sz="2400" baseline="0" dirty="0"/>
              <a:t> and ClassB.java respectively</a:t>
            </a:r>
            <a:r>
              <a:rPr lang="en-GB" sz="2400" dirty="0"/>
              <a:t>. When you have created a source file, you can compile the class with the following command:</a:t>
            </a:r>
          </a:p>
          <a:p>
            <a:r>
              <a:rPr lang="en-GB" sz="2400" b="1" dirty="0" err="1"/>
              <a:t>javac</a:t>
            </a:r>
            <a:r>
              <a:rPr lang="en-GB" sz="2400" b="1" dirty="0"/>
              <a:t> </a:t>
            </a:r>
            <a:r>
              <a:rPr lang="en-GB" sz="2400" b="1" i="1" dirty="0"/>
              <a:t>classname</a:t>
            </a:r>
            <a:r>
              <a:rPr lang="en-GB" sz="2400" b="1" dirty="0"/>
              <a:t>.java</a:t>
            </a:r>
          </a:p>
          <a:p>
            <a:endParaRPr lang="en-GB" sz="2400" b="1" dirty="0"/>
          </a:p>
          <a:p>
            <a:r>
              <a:rPr lang="en-GB" sz="2400" dirty="0"/>
              <a:t>If the compiler does not return any messages, the new files </a:t>
            </a:r>
            <a:r>
              <a:rPr lang="en-GB" sz="2400" dirty="0" err="1"/>
              <a:t>ClassA.class</a:t>
            </a:r>
            <a:r>
              <a:rPr lang="en-GB" sz="2400" dirty="0"/>
              <a:t> and </a:t>
            </a:r>
            <a:r>
              <a:rPr lang="en-GB" sz="2400" dirty="0" err="1"/>
              <a:t>ClassB.class</a:t>
            </a:r>
            <a:r>
              <a:rPr lang="en-GB" sz="2400" dirty="0"/>
              <a:t> are stored in the same directory as the source file. These .class files contain semi-compiled java byte code.</a:t>
            </a:r>
          </a:p>
          <a:p>
            <a:r>
              <a:rPr lang="en-GB" sz="2400" dirty="0"/>
              <a:t>To run your application, use the Java interpreter. The executables for the Java technology tools (</a:t>
            </a:r>
            <a:r>
              <a:rPr lang="en-GB" sz="2400" dirty="0" err="1"/>
              <a:t>javac</a:t>
            </a:r>
            <a:r>
              <a:rPr lang="en-GB" sz="2400" dirty="0"/>
              <a:t>, java, </a:t>
            </a:r>
            <a:r>
              <a:rPr lang="en-GB" sz="2400" dirty="0" err="1"/>
              <a:t>javadoc</a:t>
            </a:r>
            <a:r>
              <a:rPr lang="en-GB" sz="2400" dirty="0"/>
              <a:t>, and so on) are always located in a ‘bin’ directory.</a:t>
            </a:r>
          </a:p>
          <a:p>
            <a:r>
              <a:rPr lang="en-GB" sz="2400" b="1" dirty="0"/>
              <a:t>	java </a:t>
            </a:r>
            <a:r>
              <a:rPr lang="en-GB" sz="2400" b="1" dirty="0" err="1"/>
              <a:t>ClassA</a:t>
            </a:r>
            <a:endParaRPr lang="en-GB" sz="2400" b="1" dirty="0"/>
          </a:p>
          <a:p>
            <a:endParaRPr lang="en-GB" sz="2400" dirty="0"/>
          </a:p>
          <a:p>
            <a:r>
              <a:rPr lang="en-GB" sz="2400" b="1" dirty="0"/>
              <a:t>Note</a:t>
            </a:r>
            <a:r>
              <a:rPr lang="en-GB" sz="2400" dirty="0"/>
              <a:t>:  If any errors are encountered, then the Java Technology software will report the specific error:</a:t>
            </a:r>
          </a:p>
          <a:p>
            <a:pPr marL="171450" indent="-171450">
              <a:buFont typeface="Wingdings" panose="05000000000000000000" pitchFamily="2" charset="2"/>
              <a:buChar char="§"/>
            </a:pPr>
            <a:r>
              <a:rPr lang="en-GB" sz="2400" b="1" dirty="0"/>
              <a:t>Compile-time errors </a:t>
            </a:r>
            <a:r>
              <a:rPr lang="en-GB" sz="2400" dirty="0"/>
              <a:t>– generated by the java compiler (javac.exe)</a:t>
            </a:r>
          </a:p>
          <a:p>
            <a:pPr marL="171450" indent="-171450">
              <a:buFont typeface="Wingdings" panose="05000000000000000000" pitchFamily="2" charset="2"/>
              <a:buChar char="§"/>
            </a:pPr>
            <a:r>
              <a:rPr lang="en-GB" sz="2400" b="1" dirty="0"/>
              <a:t>Run-time Errors </a:t>
            </a:r>
            <a:r>
              <a:rPr lang="en-GB" sz="2400" dirty="0"/>
              <a:t>– generated by the JVM (java.exe)</a:t>
            </a:r>
          </a:p>
          <a:p>
            <a:endParaRPr lang="en-GB" sz="2400" dirty="0"/>
          </a:p>
          <a:p>
            <a:r>
              <a:rPr lang="en-GB" sz="2400" dirty="0"/>
              <a:t>A </a:t>
            </a:r>
            <a:r>
              <a:rPr lang="en-GB" sz="2400" b="1" dirty="0"/>
              <a:t>Java Virtual Machine (JVM) </a:t>
            </a:r>
            <a:r>
              <a:rPr lang="en-GB" sz="2400" dirty="0"/>
              <a:t>is:</a:t>
            </a:r>
          </a:p>
          <a:p>
            <a:pPr marL="171450" indent="-171450">
              <a:buFont typeface="Wingdings" panose="05000000000000000000" pitchFamily="2" charset="2"/>
              <a:buChar char="§"/>
            </a:pPr>
            <a:r>
              <a:rPr lang="en-GB" sz="2400" i="1" dirty="0"/>
              <a:t>An imaginary machine that is implemented by emulating it in software on a real machine. Code used by the Java virtual machine is stored in </a:t>
            </a:r>
            <a:r>
              <a:rPr lang="en-GB" sz="2400" dirty="0"/>
              <a:t>.class </a:t>
            </a:r>
            <a:r>
              <a:rPr lang="en-GB" sz="2400" i="1" dirty="0"/>
              <a:t>files, each of which contains code for at most one public class.</a:t>
            </a:r>
          </a:p>
          <a:p>
            <a:pPr marL="171433" indent="-171433">
              <a:buFont typeface="Arial" panose="020B0604020202020204" pitchFamily="34" charset="0"/>
              <a:buChar char="•"/>
            </a:pPr>
            <a:endParaRPr lang="en-GB" sz="2400" i="1" dirty="0"/>
          </a:p>
          <a:p>
            <a:r>
              <a:rPr lang="en-GB" sz="2400" dirty="0"/>
              <a:t>The JVM supports </a:t>
            </a:r>
            <a:r>
              <a:rPr lang="en-GB" sz="2400" b="1" dirty="0"/>
              <a:t>Garbage Collection</a:t>
            </a:r>
            <a:r>
              <a:rPr lang="en-GB" sz="2400" dirty="0"/>
              <a:t>, which is concerned with recovering computer memory automatically, when the data that memory holds is no longer required.</a:t>
            </a:r>
          </a:p>
          <a:p>
            <a:endParaRPr lang="en-GB" sz="2400" dirty="0"/>
          </a:p>
          <a:p>
            <a:r>
              <a:rPr lang="en-GB" sz="2400" dirty="0"/>
              <a:t>The JVM provides </a:t>
            </a:r>
            <a:r>
              <a:rPr lang="en-GB" sz="2400" b="1" dirty="0"/>
              <a:t>code security</a:t>
            </a:r>
            <a:r>
              <a:rPr lang="en-GB" sz="2400" dirty="0"/>
              <a:t>, by ensuring that the code loaded does not contain any invalid</a:t>
            </a:r>
            <a:r>
              <a:rPr lang="en-GB" sz="2400" baseline="0" dirty="0"/>
              <a:t> Java instructions</a:t>
            </a:r>
            <a:r>
              <a:rPr lang="en-GB" sz="2400" dirty="0"/>
              <a:t>.</a:t>
            </a:r>
          </a:p>
          <a:p>
            <a:endParaRPr lang="en-GB" sz="2400" dirty="0"/>
          </a:p>
          <a:p>
            <a:pPr rtl="0"/>
            <a:r>
              <a:rPr lang="en-GB" sz="2400" dirty="0"/>
              <a:t>A Java virtual machine (JVM) interprets compiled Java binary code (called bytecode) for a computer's processor (or "hardware platform") so that it can perform a Java program's instructions. Java was designed to allow application programs to be built that could be run on any platform without having to be rewritten or recompiled by the programmer for each separate platform. A Java virtual machine makes this possible because it is aware of the specific instruction lengths and other particularities of the platform.</a:t>
            </a:r>
            <a:r>
              <a:rPr lang="en-GB" sz="2400" baseline="30000" dirty="0">
                <a:hlinkClick r:id="rId3" action="ppaction://hlinkfile"/>
              </a:rPr>
              <a:t>[2]</a:t>
            </a:r>
            <a:endParaRPr lang="en-GB" sz="2400" dirty="0"/>
          </a:p>
          <a:p>
            <a:pPr rtl="0"/>
            <a:r>
              <a:rPr lang="en-GB" sz="2400" dirty="0"/>
              <a:t>JIT compiling, not interpreting, is used in most JVMs today to achieve greater speed.</a:t>
            </a:r>
          </a:p>
          <a:p>
            <a:endParaRPr lang="en-GB" sz="2400" dirty="0"/>
          </a:p>
          <a:p>
            <a:endParaRPr lang="en-GB" sz="2400" dirty="0"/>
          </a:p>
        </p:txBody>
      </p:sp>
    </p:spTree>
    <p:extLst>
      <p:ext uri="{BB962C8B-B14F-4D97-AF65-F5344CB8AC3E}">
        <p14:creationId xmlns:p14="http://schemas.microsoft.com/office/powerpoint/2010/main" val="3077434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p:spPr>
        <p:txBody>
          <a:bodyPr/>
          <a:lstStyle/>
          <a:p>
            <a:r>
              <a:rPr lang="en-US" dirty="0"/>
              <a:t>Good practice:</a:t>
            </a:r>
          </a:p>
          <a:p>
            <a:r>
              <a:rPr lang="en-US" dirty="0"/>
              <a:t>Each class belongs to only one package.</a:t>
            </a:r>
          </a:p>
          <a:p>
            <a:r>
              <a:rPr lang="en-US" dirty="0"/>
              <a:t>Always place your classes inside a package that you define.</a:t>
            </a:r>
          </a:p>
          <a:p>
            <a:r>
              <a:rPr lang="en-US" dirty="0"/>
              <a:t>Otherwise it will belong to a default package which</a:t>
            </a:r>
            <a:r>
              <a:rPr lang="en-US" baseline="0" dirty="0"/>
              <a:t> may result in </a:t>
            </a:r>
            <a:r>
              <a:rPr lang="en-US" dirty="0"/>
              <a:t>naming conflicts with other classes.</a:t>
            </a:r>
          </a:p>
          <a:p>
            <a:r>
              <a:rPr lang="en-GB" dirty="0"/>
              <a:t>There are many ways to group classes into meaningful packages.</a:t>
            </a:r>
          </a:p>
          <a:p>
            <a:r>
              <a:rPr lang="en-GB" dirty="0"/>
              <a:t>There is no right or wrong way; but a common technique is to group classes into a package by semantic similarity.</a:t>
            </a:r>
          </a:p>
          <a:p>
            <a:endParaRPr lang="en-US" dirty="0"/>
          </a:p>
          <a:p>
            <a:r>
              <a:rPr lang="en-US" dirty="0"/>
              <a:t>***</a:t>
            </a:r>
          </a:p>
          <a:p>
            <a:r>
              <a:rPr lang="en-US" dirty="0"/>
              <a:t>So if Program belongs to </a:t>
            </a:r>
            <a:r>
              <a:rPr lang="en-US" dirty="0" err="1"/>
              <a:t>qa.apprentice</a:t>
            </a:r>
            <a:r>
              <a:rPr lang="en-US" dirty="0"/>
              <a:t>, then its fully qualified name is </a:t>
            </a:r>
            <a:r>
              <a:rPr lang="en-US" dirty="0" err="1"/>
              <a:t>qa.apprentice.Program</a:t>
            </a:r>
            <a:r>
              <a:rPr lang="en-US" dirty="0"/>
              <a:t>.  </a:t>
            </a:r>
          </a:p>
          <a:p>
            <a:r>
              <a:rPr lang="en-US" dirty="0"/>
              <a:t>We can avoid typing the fully qualified name by using an import statement(s) described soon.</a:t>
            </a:r>
          </a:p>
          <a:p>
            <a:endParaRPr lang="en-GB" dirty="0"/>
          </a:p>
          <a:p>
            <a:r>
              <a:rPr lang="en-GB" dirty="0"/>
              <a:t>For example, a QA software system could contain a set of domain objects (such as hr and </a:t>
            </a:r>
            <a:r>
              <a:rPr lang="en-US" sz="1200" dirty="0">
                <a:solidFill>
                  <a:srgbClr val="000000"/>
                </a:solidFill>
                <a:latin typeface="Lucida Console" pitchFamily="49" charset="0"/>
              </a:rPr>
              <a:t>apprentice</a:t>
            </a:r>
            <a:r>
              <a:rPr lang="en-GB" dirty="0"/>
              <a:t>), a set of classes such as Program, and</a:t>
            </a:r>
            <a:r>
              <a:rPr lang="en-GB" baseline="0" dirty="0"/>
              <a:t> Timetable and others for things like </a:t>
            </a:r>
            <a:r>
              <a:rPr lang="en-GB" dirty="0"/>
              <a:t>GUI panels (not included on the slide) that are used to create the main data entry application. All of these packages are contained in the top-level package called QA. Please note,</a:t>
            </a:r>
            <a:r>
              <a:rPr lang="en-GB" baseline="0" dirty="0"/>
              <a:t> packages enable us to create two distinct classes called Timesheet, one belonging to the qa.hr package and the other to </a:t>
            </a:r>
            <a:r>
              <a:rPr lang="en-GB" baseline="0" dirty="0" err="1"/>
              <a:t>qa</a:t>
            </a:r>
            <a:r>
              <a:rPr lang="en-GB" baseline="0" dirty="0"/>
              <a:t>.</a:t>
            </a:r>
            <a:r>
              <a:rPr lang="en-US" sz="1200" dirty="0">
                <a:solidFill>
                  <a:srgbClr val="000000"/>
                </a:solidFill>
                <a:latin typeface="Lucida Console" pitchFamily="49" charset="0"/>
              </a:rPr>
              <a:t> Apprentice package. In the old days,</a:t>
            </a:r>
            <a:r>
              <a:rPr lang="en-US" sz="1200" baseline="0" dirty="0">
                <a:solidFill>
                  <a:srgbClr val="000000"/>
                </a:solidFill>
                <a:latin typeface="Lucida Console" pitchFamily="49" charset="0"/>
              </a:rPr>
              <a:t> we had to come up with different names for these such as </a:t>
            </a:r>
            <a:r>
              <a:rPr lang="en-US" sz="1200" baseline="0" dirty="0" err="1">
                <a:solidFill>
                  <a:srgbClr val="000000"/>
                </a:solidFill>
                <a:latin typeface="Lucida Console" pitchFamily="49" charset="0"/>
              </a:rPr>
              <a:t>HrTimesheet</a:t>
            </a:r>
            <a:r>
              <a:rPr lang="en-US" sz="1200" baseline="0" dirty="0">
                <a:solidFill>
                  <a:srgbClr val="000000"/>
                </a:solidFill>
                <a:latin typeface="Lucida Console" pitchFamily="49" charset="0"/>
              </a:rPr>
              <a:t> and </a:t>
            </a:r>
            <a:r>
              <a:rPr lang="en-US" sz="1200" baseline="0" dirty="0" err="1">
                <a:solidFill>
                  <a:srgbClr val="000000"/>
                </a:solidFill>
                <a:latin typeface="Lucida Console" pitchFamily="49" charset="0"/>
              </a:rPr>
              <a:t>A</a:t>
            </a:r>
            <a:r>
              <a:rPr lang="en-US" sz="1200" dirty="0" err="1">
                <a:solidFill>
                  <a:srgbClr val="000000"/>
                </a:solidFill>
                <a:latin typeface="Lucida Console" pitchFamily="49" charset="0"/>
              </a:rPr>
              <a:t>pprenticeTimesheet</a:t>
            </a:r>
            <a:r>
              <a:rPr lang="en-US" sz="1200" dirty="0">
                <a:solidFill>
                  <a:srgbClr val="000000"/>
                </a:solidFill>
                <a:latin typeface="Lucida Console" pitchFamily="49" charset="0"/>
              </a:rPr>
              <a:t>! </a:t>
            </a:r>
          </a:p>
          <a:p>
            <a:r>
              <a:rPr lang="en-US" sz="1200" dirty="0">
                <a:solidFill>
                  <a:srgbClr val="000000"/>
                </a:solidFill>
                <a:latin typeface="Lucida Console" pitchFamily="49" charset="0"/>
              </a:rPr>
              <a:t>You'll learn more about defining and using packages at a</a:t>
            </a:r>
            <a:r>
              <a:rPr lang="en-US" sz="1200" baseline="0" dirty="0">
                <a:solidFill>
                  <a:srgbClr val="000000"/>
                </a:solidFill>
                <a:latin typeface="Lucida Console" pitchFamily="49" charset="0"/>
              </a:rPr>
              <a:t> later date in this course.</a:t>
            </a:r>
          </a:p>
          <a:p>
            <a:br>
              <a:rPr lang="en-US" sz="1200" dirty="0">
                <a:solidFill>
                  <a:srgbClr val="000000"/>
                </a:solidFill>
                <a:latin typeface="Lucida Console" pitchFamily="49" charset="0"/>
              </a:rPr>
            </a:br>
            <a:endParaRPr lang="en-GB" dirty="0"/>
          </a:p>
          <a:p>
            <a:endParaRPr lang="en-US" dirty="0"/>
          </a:p>
          <a:p>
            <a:endParaRPr lang="en-GB" dirty="0"/>
          </a:p>
        </p:txBody>
      </p:sp>
    </p:spTree>
    <p:extLst>
      <p:ext uri="{BB962C8B-B14F-4D97-AF65-F5344CB8AC3E}">
        <p14:creationId xmlns:p14="http://schemas.microsoft.com/office/powerpoint/2010/main" val="318511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When a class belongs to a package, the full name of that class includes the dot separated package name. </a:t>
            </a:r>
            <a:endParaRPr lang="en-GB" dirty="0"/>
          </a:p>
          <a:p>
            <a:r>
              <a:rPr lang="en-GB" dirty="0"/>
              <a:t>This</a:t>
            </a:r>
            <a:r>
              <a:rPr lang="en-GB" baseline="0" dirty="0"/>
              <a:t> class is effectively named </a:t>
            </a:r>
            <a:r>
              <a:rPr lang="en-GB" baseline="0" dirty="0" err="1"/>
              <a:t>qa.apprentice.Program</a:t>
            </a:r>
            <a:endParaRPr lang="en-GB" baseline="0" dirty="0"/>
          </a:p>
          <a:p>
            <a:endParaRPr lang="en-GB" baseline="0" dirty="0"/>
          </a:p>
          <a:p>
            <a:r>
              <a:rPr lang="en-US" dirty="0"/>
              <a:t>We can avoid typing the fully qualified name of a class when using the class elsewhere by using an import statement.</a:t>
            </a:r>
            <a:endParaRPr lang="en-GB" dirty="0"/>
          </a:p>
        </p:txBody>
      </p:sp>
    </p:spTree>
    <p:extLst>
      <p:ext uri="{BB962C8B-B14F-4D97-AF65-F5344CB8AC3E}">
        <p14:creationId xmlns:p14="http://schemas.microsoft.com/office/powerpoint/2010/main" val="1517592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79084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r>
              <a:rPr lang="en-US" dirty="0"/>
              <a:t>***</a:t>
            </a:r>
          </a:p>
          <a:p>
            <a:r>
              <a:rPr lang="en-US" dirty="0"/>
              <a:t>During this lab, you'll learn</a:t>
            </a:r>
          </a:p>
          <a:p>
            <a:pPr marL="171450" indent="-171450">
              <a:buFont typeface="Arial" panose="020B0604020202020204" pitchFamily="34" charset="0"/>
              <a:buChar char="•"/>
            </a:pPr>
            <a:r>
              <a:rPr lang="en-GB" dirty="0"/>
              <a:t>How to write a standalone Java application, as is demonstrated by the Java example of the "Hello, World" program </a:t>
            </a:r>
          </a:p>
          <a:p>
            <a:pPr marL="171450" indent="-171450">
              <a:buFont typeface="Arial" panose="020B0604020202020204" pitchFamily="34" charset="0"/>
              <a:buChar char="•"/>
            </a:pPr>
            <a:r>
              <a:rPr lang="en-GB" dirty="0"/>
              <a:t>How to compile</a:t>
            </a:r>
            <a:r>
              <a:rPr lang="en-GB" baseline="0" dirty="0"/>
              <a:t> </a:t>
            </a:r>
            <a:r>
              <a:rPr lang="en-GB" dirty="0"/>
              <a:t>a program using Eclipse and also by</a:t>
            </a:r>
            <a:r>
              <a:rPr lang="en-GB" baseline="0" dirty="0"/>
              <a:t> using the </a:t>
            </a:r>
            <a:r>
              <a:rPr lang="en-GB" dirty="0"/>
              <a:t>command line.</a:t>
            </a:r>
          </a:p>
          <a:p>
            <a:pPr marL="171450" indent="-171450">
              <a:buFont typeface="Arial" panose="020B0604020202020204" pitchFamily="34" charset="0"/>
              <a:buChar char="•"/>
            </a:pPr>
            <a:r>
              <a:rPr lang="en-GB" dirty="0"/>
              <a:t>A Java application has an entry point called main(). Also, the execution of the Java program will end when the main() ends.</a:t>
            </a:r>
          </a:p>
          <a:p>
            <a:pPr marL="171450" indent="-171450">
              <a:buFont typeface="Wingdings" panose="05000000000000000000" pitchFamily="2" charset="2"/>
              <a:buChar char="§"/>
            </a:pPr>
            <a:r>
              <a:rPr lang="en-GB" dirty="0"/>
              <a:t>Names are case sensitive, so System is different from system</a:t>
            </a:r>
          </a:p>
          <a:p>
            <a:pPr marL="171450" indent="-171450">
              <a:buFont typeface="Wingdings" panose="05000000000000000000" pitchFamily="2" charset="2"/>
              <a:buChar char="§"/>
            </a:pPr>
            <a:r>
              <a:rPr lang="en-GB" dirty="0"/>
              <a:t>Statements are terminated with semi-colons</a:t>
            </a:r>
          </a:p>
          <a:p>
            <a:pPr marL="171450" indent="-171450">
              <a:buFont typeface="Wingdings" panose="05000000000000000000" pitchFamily="2" charset="2"/>
              <a:buChar char="§"/>
            </a:pPr>
            <a:r>
              <a:rPr lang="en-GB" dirty="0"/>
              <a:t>All code must be contained within a class definition</a:t>
            </a:r>
          </a:p>
          <a:p>
            <a:pPr lvl="0"/>
            <a:endParaRPr lang="en-GB" dirty="0"/>
          </a:p>
        </p:txBody>
      </p:sp>
    </p:spTree>
    <p:extLst>
      <p:ext uri="{BB962C8B-B14F-4D97-AF65-F5344CB8AC3E}">
        <p14:creationId xmlns:p14="http://schemas.microsoft.com/office/powerpoint/2010/main" val="1304267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73090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5"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a:xfrm>
            <a:off x="385301" y="1914129"/>
            <a:ext cx="3807876" cy="2277604"/>
          </a:xfrm>
        </p:spPr>
        <p:txBody>
          <a:bodyPr/>
          <a:lstStyle/>
          <a:p>
            <a:r>
              <a:rPr lang="en-GB" dirty="0"/>
              <a:t>Introduction </a:t>
            </a:r>
            <a:br>
              <a:rPr lang="en-GB" dirty="0"/>
            </a:br>
            <a:r>
              <a:rPr lang="en-GB" dirty="0"/>
              <a:t>to Java and Eclipse</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GB" dirty="0"/>
              <a:t>Contents</a:t>
            </a:r>
            <a:endParaRPr lang="en-IN" dirty="0"/>
          </a:p>
        </p:txBody>
      </p:sp>
      <p:sp>
        <p:nvSpPr>
          <p:cNvPr id="5" name="Text Placeholder 4"/>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introduce Java Technologies and the Java language</a:t>
            </a:r>
          </a:p>
          <a:p>
            <a:pPr marL="684000" lvl="1" indent="-342900">
              <a:buSzPct val="115000"/>
            </a:pPr>
            <a:r>
              <a:rPr lang="en-GB" dirty="0"/>
              <a:t>Take a look around Eclipse</a:t>
            </a:r>
          </a:p>
          <a:p>
            <a:pPr marL="342900" indent="-342900">
              <a:buChar char="•"/>
            </a:pPr>
            <a:r>
              <a:rPr lang="en-GB" b="1" dirty="0"/>
              <a:t>Contents</a:t>
            </a:r>
          </a:p>
          <a:p>
            <a:pPr marL="684000" lvl="1" indent="-342900">
              <a:buSzPct val="115000"/>
            </a:pPr>
            <a:r>
              <a:rPr lang="en-GB" dirty="0"/>
              <a:t>The Java story</a:t>
            </a:r>
          </a:p>
          <a:p>
            <a:pPr marL="684000" lvl="1" indent="-342900">
              <a:buSzPct val="115000"/>
            </a:pPr>
            <a:r>
              <a:rPr lang="en-GB" dirty="0"/>
              <a:t>Basic code construction</a:t>
            </a:r>
          </a:p>
          <a:p>
            <a:pPr marL="684000" lvl="1" indent="-342900">
              <a:buSzPct val="115000"/>
            </a:pPr>
            <a:r>
              <a:rPr lang="en-GB" dirty="0"/>
              <a:t>Your first application </a:t>
            </a:r>
          </a:p>
          <a:p>
            <a:pPr marL="342900" indent="-342900">
              <a:buChar char="•"/>
            </a:pPr>
            <a:r>
              <a:rPr lang="en-GB" b="1" dirty="0"/>
              <a:t>Hands on Labs</a:t>
            </a:r>
          </a:p>
          <a:p>
            <a:pPr marL="684000" lvl="1" indent="-342900">
              <a:buSzPct val="115000"/>
            </a:pPr>
            <a:r>
              <a:rPr lang="en-GB" dirty="0"/>
              <a:t>Create and build a simple program</a:t>
            </a:r>
          </a:p>
          <a:p>
            <a:pPr marL="342900" indent="-342900">
              <a:buChar char="•"/>
            </a:pPr>
            <a:endParaRPr lang="en-IN" b="1" dirty="0"/>
          </a:p>
        </p:txBody>
      </p:sp>
    </p:spTree>
    <p:extLst>
      <p:ext uri="{BB962C8B-B14F-4D97-AF65-F5344CB8AC3E}">
        <p14:creationId xmlns:p14="http://schemas.microsoft.com/office/powerpoint/2010/main" val="3826248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Java?</a:t>
            </a:r>
          </a:p>
        </p:txBody>
      </p:sp>
      <p:sp>
        <p:nvSpPr>
          <p:cNvPr id="3" name="Content Placeholder 2"/>
          <p:cNvSpPr>
            <a:spLocks noGrp="1"/>
          </p:cNvSpPr>
          <p:nvPr>
            <p:ph idx="1"/>
          </p:nvPr>
        </p:nvSpPr>
        <p:spPr/>
        <p:txBody>
          <a:bodyPr vert="horz" lIns="0" tIns="0" rIns="0" bIns="0" rtlCol="0" anchor="t" anchorCtr="0">
            <a:noAutofit/>
          </a:bodyPr>
          <a:lstStyle/>
          <a:p>
            <a:pPr marL="342900" indent="-342900">
              <a:buFont typeface="Arial" panose="020B0604020202020204" pitchFamily="34" charset="0"/>
              <a:buChar char="•"/>
            </a:pPr>
            <a:r>
              <a:rPr lang="en-GB" b="1" dirty="0"/>
              <a:t>Originally named ‘Oak’ (1991)</a:t>
            </a:r>
          </a:p>
          <a:p>
            <a:pPr marL="684000" lvl="1" indent="-342900">
              <a:buSzPct val="115000"/>
            </a:pPr>
            <a:r>
              <a:rPr lang="en-GB" dirty="0"/>
              <a:t>Sun (</a:t>
            </a:r>
            <a:r>
              <a:rPr lang="en-GB" i="1" dirty="0" err="1"/>
              <a:t>MicroSystems</a:t>
            </a:r>
            <a:r>
              <a:rPr lang="en-GB" dirty="0"/>
              <a:t>) project lead by </a:t>
            </a:r>
            <a:r>
              <a:rPr lang="en-GB" i="1" dirty="0"/>
              <a:t>James Gosling </a:t>
            </a:r>
          </a:p>
          <a:p>
            <a:pPr marL="342900" indent="-342900">
              <a:buFont typeface="Arial" panose="020B0604020202020204" pitchFamily="34" charset="0"/>
              <a:buChar char="•"/>
            </a:pPr>
            <a:r>
              <a:rPr lang="en-GB" b="1" dirty="0"/>
              <a:t>Created for enabling devices with different CPUs to share s/w</a:t>
            </a:r>
          </a:p>
          <a:p>
            <a:pPr marL="342900" indent="-342900">
              <a:buFont typeface="Arial" panose="020B0604020202020204" pitchFamily="34" charset="0"/>
              <a:buChar char="•"/>
            </a:pPr>
            <a:r>
              <a:rPr lang="en-GB" b="1" dirty="0"/>
              <a:t>Java was used for web pages with multi-media components</a:t>
            </a:r>
          </a:p>
          <a:p>
            <a:pPr marL="342900" indent="-342900">
              <a:buFont typeface="Arial" panose="020B0604020202020204" pitchFamily="34" charset="0"/>
              <a:buChar char="•"/>
            </a:pPr>
            <a:endParaRPr lang="en-GB" b="1" dirty="0"/>
          </a:p>
        </p:txBody>
      </p:sp>
      <p:sp>
        <p:nvSpPr>
          <p:cNvPr id="5" name="Rounded Rectangular Callout 4"/>
          <p:cNvSpPr/>
          <p:nvPr/>
        </p:nvSpPr>
        <p:spPr>
          <a:xfrm>
            <a:off x="4971516" y="3553040"/>
            <a:ext cx="4158837" cy="385201"/>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Development Kit (JDK</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6" name="Rounded Rectangular Callout 5"/>
          <p:cNvSpPr/>
          <p:nvPr/>
        </p:nvSpPr>
        <p:spPr>
          <a:xfrm>
            <a:off x="4971518" y="4584255"/>
            <a:ext cx="4158838" cy="509157"/>
          </a:xfrm>
          <a:prstGeom prst="wedgeRoundRectCallout">
            <a:avLst>
              <a:gd name="adj1" fmla="val -57500"/>
              <a:gd name="adj2" fmla="val 14224"/>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rPr>
              <a:t>Java runtime Environment  (JRE</a:t>
            </a:r>
            <a:r>
              <a:rPr lang="en-GB" sz="1400" dirty="0">
                <a:solidFill>
                  <a:schemeClr val="tx1"/>
                </a:solidFill>
              </a:rPr>
              <a:t>)</a:t>
            </a:r>
            <a:endParaRPr lang="en-GB" sz="1400" dirty="0">
              <a:solidFill>
                <a:schemeClr val="tx1"/>
              </a:solidFill>
              <a:latin typeface="Arial" pitchFamily="34" charset="0"/>
              <a:cs typeface="Arial" pitchFamily="34" charset="0"/>
            </a:endParaRPr>
          </a:p>
        </p:txBody>
      </p:sp>
      <p:sp>
        <p:nvSpPr>
          <p:cNvPr id="7" name="Rounded Rectangular Callout 6"/>
          <p:cNvSpPr/>
          <p:nvPr/>
        </p:nvSpPr>
        <p:spPr>
          <a:xfrm>
            <a:off x="5018925" y="5541954"/>
            <a:ext cx="4107830" cy="654628"/>
          </a:xfrm>
          <a:prstGeom prst="wedgeRoundRectCallout">
            <a:avLst>
              <a:gd name="adj1" fmla="val -58071"/>
              <a:gd name="adj2" fmla="val -26592"/>
              <a:gd name="adj3" fmla="val 16667"/>
            </a:avLst>
          </a:prstGeom>
          <a:solidFill>
            <a:srgbClr val="F3622C">
              <a:alpha val="50000"/>
            </a:srgbClr>
          </a:solidFill>
          <a:ln w="19050">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Java SDK (Software Development Kit)</a:t>
            </a:r>
            <a:br>
              <a:rPr lang="en-GB" sz="1400" dirty="0">
                <a:solidFill>
                  <a:schemeClr val="tx1"/>
                </a:solidFill>
              </a:rPr>
            </a:br>
            <a:r>
              <a:rPr lang="en-GB" sz="1400" dirty="0">
                <a:solidFill>
                  <a:schemeClr val="tx1"/>
                </a:solidFill>
              </a:rPr>
              <a:t>Java’s </a:t>
            </a:r>
            <a:r>
              <a:rPr lang="en-GB" sz="1400" b="1" dirty="0">
                <a:solidFill>
                  <a:schemeClr val="tx1"/>
                </a:solidFill>
              </a:rPr>
              <a:t>F</a:t>
            </a:r>
            <a:r>
              <a:rPr lang="en-GB" sz="1400" dirty="0">
                <a:solidFill>
                  <a:schemeClr val="tx1"/>
                </a:solidFill>
              </a:rPr>
              <a:t>ramework </a:t>
            </a:r>
            <a:r>
              <a:rPr lang="en-GB" sz="1400" b="1" dirty="0">
                <a:solidFill>
                  <a:schemeClr val="tx1"/>
                </a:solidFill>
              </a:rPr>
              <a:t>C</a:t>
            </a:r>
            <a:r>
              <a:rPr lang="en-GB" sz="1400" dirty="0">
                <a:solidFill>
                  <a:schemeClr val="tx1"/>
                </a:solidFill>
              </a:rPr>
              <a:t>lass </a:t>
            </a:r>
            <a:r>
              <a:rPr lang="en-GB" sz="1400" b="1" dirty="0">
                <a:solidFill>
                  <a:schemeClr val="tx1"/>
                </a:solidFill>
              </a:rPr>
              <a:t>L</a:t>
            </a:r>
            <a:r>
              <a:rPr lang="en-GB" sz="1400" dirty="0">
                <a:solidFill>
                  <a:schemeClr val="tx1"/>
                </a:solidFill>
              </a:rPr>
              <a:t>ibrary for all apps</a:t>
            </a:r>
            <a:endParaRPr lang="en-GB" sz="1400" dirty="0">
              <a:solidFill>
                <a:schemeClr val="tx1"/>
              </a:solidFill>
              <a:latin typeface="Arial" pitchFamily="34" charset="0"/>
              <a:cs typeface="Arial" pitchFamily="34" charset="0"/>
            </a:endParaRPr>
          </a:p>
        </p:txBody>
      </p:sp>
      <p:pic>
        <p:nvPicPr>
          <p:cNvPr id="1026" name="Picture 2" descr="James Gosling - DC Computer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7787" y="991715"/>
            <a:ext cx="2639947" cy="20044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367348" y="3185826"/>
            <a:ext cx="9214397" cy="300584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GB" b="1" dirty="0"/>
              <a:t>So, what is Java?</a:t>
            </a:r>
          </a:p>
          <a:p>
            <a:pPr marL="684000" lvl="1" indent="-342900">
              <a:buSzPct val="115000"/>
            </a:pPr>
            <a:r>
              <a:rPr lang="en-GB" dirty="0"/>
              <a:t>A programming language</a:t>
            </a:r>
          </a:p>
          <a:p>
            <a:pPr marL="684000" lvl="1" indent="-342900">
              <a:buSzPct val="115000"/>
            </a:pPr>
            <a:r>
              <a:rPr lang="en-GB" dirty="0"/>
              <a:t>A development environment</a:t>
            </a:r>
          </a:p>
          <a:p>
            <a:pPr marL="684000" lvl="1" indent="-342900">
              <a:buSzPct val="115000"/>
            </a:pPr>
            <a:endParaRPr lang="en-GB" dirty="0"/>
          </a:p>
          <a:p>
            <a:pPr marL="684000" lvl="1" indent="-342900">
              <a:buSzPct val="115000"/>
            </a:pPr>
            <a:r>
              <a:rPr lang="en-GB" dirty="0"/>
              <a:t>An application environment</a:t>
            </a:r>
          </a:p>
          <a:p>
            <a:pPr marL="684000" lvl="1" indent="-342900">
              <a:buSzPct val="115000"/>
            </a:pPr>
            <a:endParaRPr lang="en-GB" dirty="0"/>
          </a:p>
          <a:p>
            <a:pPr marL="684000" lvl="1" indent="-342900">
              <a:buSzPct val="115000"/>
            </a:pPr>
            <a:r>
              <a:rPr lang="en-GB" dirty="0"/>
              <a:t>A deployment environment</a:t>
            </a:r>
          </a:p>
        </p:txBody>
      </p:sp>
    </p:spTree>
    <p:extLst>
      <p:ext uri="{BB962C8B-B14F-4D97-AF65-F5344CB8AC3E}">
        <p14:creationId xmlns:p14="http://schemas.microsoft.com/office/powerpoint/2010/main" val="394658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157" y="1267655"/>
            <a:ext cx="4660737" cy="5298881"/>
          </a:xfrm>
          <a:prstGeom prst="rect">
            <a:avLst/>
          </a:prstGeom>
        </p:spPr>
      </p:pic>
      <p:sp>
        <p:nvSpPr>
          <p:cNvPr id="5122" name="Rectangle 2"/>
          <p:cNvSpPr>
            <a:spLocks noGrp="1" noChangeArrowheads="1"/>
          </p:cNvSpPr>
          <p:nvPr>
            <p:ph type="title"/>
          </p:nvPr>
        </p:nvSpPr>
        <p:spPr/>
        <p:txBody>
          <a:bodyPr/>
          <a:lstStyle/>
          <a:p>
            <a:pPr eaLnBrk="1" hangingPunct="1"/>
            <a:r>
              <a:rPr lang="en-GB" dirty="0"/>
              <a:t>Compiling and Running a Java App</a:t>
            </a:r>
          </a:p>
        </p:txBody>
      </p:sp>
      <p:sp>
        <p:nvSpPr>
          <p:cNvPr id="3" name="Rectangle 2"/>
          <p:cNvSpPr/>
          <p:nvPr/>
        </p:nvSpPr>
        <p:spPr>
          <a:xfrm>
            <a:off x="5700606" y="1368256"/>
            <a:ext cx="5677439" cy="1631216"/>
          </a:xfrm>
          <a:prstGeom prst="rect">
            <a:avLst/>
          </a:prstGeom>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pPr defTabSz="739775" eaLnBrk="0" hangingPunct="0">
              <a:defRPr/>
            </a:pPr>
            <a:r>
              <a:rPr lang="en-GB" sz="1600" dirty="0">
                <a:solidFill>
                  <a:srgbClr val="0000FF"/>
                </a:solidFill>
                <a:latin typeface="Lucida Console" pitchFamily="49" charset="0"/>
              </a:rPr>
              <a:t>public class</a:t>
            </a:r>
            <a:r>
              <a:rPr lang="en-GB" sz="1600" dirty="0">
                <a:latin typeface="Lucida Console" pitchFamily="49" charset="0"/>
              </a:rPr>
              <a:t> </a:t>
            </a:r>
            <a:r>
              <a:rPr lang="en-GB" sz="1600" dirty="0">
                <a:solidFill>
                  <a:srgbClr val="000000"/>
                </a:solidFill>
                <a:latin typeface="Lucida Console" pitchFamily="49" charset="0"/>
              </a:rPr>
              <a:t>Greeting {</a:t>
            </a:r>
          </a:p>
          <a:p>
            <a:pPr defTabSz="739775" eaLnBrk="0" hangingPunct="0">
              <a:tabLst>
                <a:tab pos="341313" algn="l"/>
                <a:tab pos="682625" algn="l"/>
                <a:tab pos="1025525" algn="l"/>
                <a:tab pos="1376363" algn="l"/>
              </a:tabLst>
              <a:defRPr/>
            </a:pPr>
            <a:r>
              <a:rPr lang="en-GB" sz="1600" dirty="0">
                <a:solidFill>
                  <a:srgbClr val="0000FF"/>
                </a:solidFill>
                <a:latin typeface="Lucida Console" pitchFamily="49" charset="0"/>
              </a:rPr>
              <a:t>  public</a:t>
            </a:r>
            <a:r>
              <a:rPr lang="en-GB" sz="1600" dirty="0">
                <a:solidFill>
                  <a:srgbClr val="0000C8"/>
                </a:solidFill>
                <a:latin typeface="Lucida Console" pitchFamily="49" charset="0"/>
              </a:rPr>
              <a:t> </a:t>
            </a:r>
            <a:r>
              <a:rPr lang="en-GB" sz="1600" dirty="0">
                <a:solidFill>
                  <a:srgbClr val="0000FF"/>
                </a:solidFill>
                <a:latin typeface="Lucida Console" pitchFamily="49" charset="0"/>
              </a:rPr>
              <a:t>static</a:t>
            </a:r>
            <a:r>
              <a:rPr lang="en-GB" sz="1600" dirty="0">
                <a:solidFill>
                  <a:srgbClr val="0000C8"/>
                </a:solidFill>
                <a:latin typeface="Lucida Console" pitchFamily="49" charset="0"/>
              </a:rPr>
              <a:t> </a:t>
            </a:r>
            <a:r>
              <a:rPr lang="en-GB" sz="1600" dirty="0">
                <a:solidFill>
                  <a:srgbClr val="0000FF"/>
                </a:solidFill>
                <a:latin typeface="Lucida Console" pitchFamily="49" charset="0"/>
              </a:rPr>
              <a:t>void</a:t>
            </a:r>
            <a:r>
              <a:rPr lang="en-GB" sz="1600" dirty="0">
                <a:latin typeface="Lucida Console" pitchFamily="49" charset="0"/>
              </a:rPr>
              <a:t> </a:t>
            </a:r>
            <a:r>
              <a:rPr lang="en-GB" sz="1600" dirty="0">
                <a:solidFill>
                  <a:srgbClr val="000000"/>
                </a:solidFill>
                <a:latin typeface="Lucida Console" pitchFamily="49" charset="0"/>
              </a:rPr>
              <a:t>main(</a:t>
            </a:r>
            <a:r>
              <a:rPr lang="en-GB" sz="1600" dirty="0">
                <a:solidFill>
                  <a:srgbClr val="0000FF"/>
                </a:solidFill>
                <a:latin typeface="Lucida Console" pitchFamily="49" charset="0"/>
              </a:rPr>
              <a:t>String</a:t>
            </a:r>
            <a:r>
              <a:rPr lang="en-GB" sz="1600" dirty="0">
                <a:solidFill>
                  <a:srgbClr val="000000"/>
                </a:solidFill>
                <a:latin typeface="Lucida Console" pitchFamily="49" charset="0"/>
              </a:rPr>
              <a:t>[ ] </a:t>
            </a:r>
            <a:r>
              <a:rPr lang="en-GB" sz="1600" dirty="0" err="1">
                <a:solidFill>
                  <a:srgbClr val="000000"/>
                </a:solidFill>
                <a:latin typeface="Lucida Console" pitchFamily="49" charset="0"/>
              </a:rPr>
              <a:t>args</a:t>
            </a:r>
            <a:r>
              <a:rPr lang="en-GB" sz="1600" dirty="0">
                <a:solidFill>
                  <a:srgbClr val="000000"/>
                </a:solidFill>
                <a:latin typeface="Lucida Console" pitchFamily="49" charset="0"/>
              </a:rPr>
              <a:t>)</a:t>
            </a:r>
            <a:r>
              <a:rPr lang="en-GB" sz="1600" dirty="0">
                <a:latin typeface="Lucida Console" pitchFamily="49" charset="0"/>
              </a:rPr>
              <a:t> </a:t>
            </a:r>
            <a:r>
              <a:rPr lang="en-GB" sz="1600"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      ...</a:t>
            </a:r>
            <a:br>
              <a:rPr lang="en-GB" sz="1600" dirty="0">
                <a:solidFill>
                  <a:srgbClr val="000000"/>
                </a:solidFill>
                <a:latin typeface="Lucida Console" pitchFamily="49" charset="0"/>
              </a:rPr>
            </a:br>
            <a:r>
              <a:rPr lang="en-GB" sz="1600" dirty="0">
                <a:solidFill>
                  <a:srgbClr val="000000"/>
                </a:solidFill>
                <a:latin typeface="Lucida Console" pitchFamily="49" charset="0"/>
              </a:rPr>
              <a:t>      ...</a:t>
            </a:r>
            <a:endParaRPr lang="en-GB" sz="1600" dirty="0">
              <a:latin typeface="Lucida Console" pitchFamily="49" charset="0"/>
            </a:endParaRPr>
          </a:p>
          <a:p>
            <a:pPr defTabSz="739775" eaLnBrk="0" hangingPunct="0">
              <a:tabLst>
                <a:tab pos="341313" algn="l"/>
                <a:tab pos="682625" algn="l"/>
                <a:tab pos="1025525" algn="l"/>
                <a:tab pos="1376363" algn="l"/>
              </a:tabLst>
              <a:defRPr/>
            </a:pPr>
            <a:r>
              <a:rPr lang="en-GB" sz="1600" dirty="0">
                <a:latin typeface="Lucida Console" pitchFamily="49" charset="0"/>
              </a:rPr>
              <a:t>  </a:t>
            </a:r>
            <a:r>
              <a:rPr lang="en-GB" sz="1600" dirty="0">
                <a:solidFill>
                  <a:srgbClr val="000000"/>
                </a:solidFill>
                <a:latin typeface="Lucida Console" pitchFamily="49" charset="0"/>
              </a:rPr>
              <a:t>} </a:t>
            </a:r>
            <a:r>
              <a:rPr lang="en-GB" sz="1600" dirty="0">
                <a:solidFill>
                  <a:schemeClr val="accent6">
                    <a:lumMod val="50000"/>
                  </a:schemeClr>
                </a:solidFill>
                <a:latin typeface="Lucida Console" pitchFamily="49" charset="0"/>
              </a:rPr>
              <a:t>// end of main method </a:t>
            </a:r>
          </a:p>
          <a:p>
            <a:pPr defTabSz="739775" eaLnBrk="0" hangingPunct="0">
              <a:tabLst>
                <a:tab pos="341313" algn="l"/>
                <a:tab pos="682625" algn="l"/>
                <a:tab pos="1025525" algn="l"/>
                <a:tab pos="1376363" algn="l"/>
              </a:tabLst>
              <a:defRPr/>
            </a:pPr>
            <a:r>
              <a:rPr lang="en-GB" sz="1600" dirty="0">
                <a:solidFill>
                  <a:srgbClr val="000000"/>
                </a:solidFill>
                <a:latin typeface="Lucida Console" pitchFamily="49" charset="0"/>
              </a:rPr>
              <a:t>}</a:t>
            </a:r>
          </a:p>
        </p:txBody>
      </p:sp>
      <p:cxnSp>
        <p:nvCxnSpPr>
          <p:cNvPr id="6" name="Straight Arrow Connector 5"/>
          <p:cNvCxnSpPr>
            <a:stCxn id="3" idx="2"/>
            <a:endCxn id="13" idx="0"/>
          </p:cNvCxnSpPr>
          <p:nvPr/>
        </p:nvCxnSpPr>
        <p:spPr>
          <a:xfrm flipH="1">
            <a:off x="8539325" y="2999472"/>
            <a:ext cx="1" cy="905878"/>
          </a:xfrm>
          <a:prstGeom prst="straightConnector1">
            <a:avLst/>
          </a:prstGeom>
          <a:ln>
            <a:solidFill>
              <a:schemeClr val="tx1"/>
            </a:solidFill>
            <a:tailEnd type="triangle"/>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7231504" y="3905350"/>
            <a:ext cx="2615642" cy="1039091"/>
          </a:xfrm>
          <a:prstGeom prst="rect">
            <a:avLst/>
          </a:prstGeom>
          <a:solidFill>
            <a:schemeClr val="bg1"/>
          </a:solidFill>
          <a:ln w="19050">
            <a:solidFill>
              <a:srgbClr val="F3622C"/>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err="1">
                <a:solidFill>
                  <a:schemeClr val="tx1"/>
                </a:solidFill>
                <a:cs typeface="Arial" pitchFamily="34" charset="0"/>
              </a:rPr>
              <a:t>Greeting.class</a:t>
            </a:r>
            <a:br>
              <a:rPr lang="en-GB" dirty="0">
                <a:solidFill>
                  <a:schemeClr val="tx1"/>
                </a:solidFill>
                <a:cs typeface="Arial" pitchFamily="34" charset="0"/>
              </a:rPr>
            </a:br>
            <a:r>
              <a:rPr lang="en-GB" b="1" dirty="0">
                <a:solidFill>
                  <a:schemeClr val="tx1"/>
                </a:solidFill>
                <a:cs typeface="Arial" pitchFamily="34" charset="0"/>
              </a:rPr>
              <a:t>Byte code</a:t>
            </a:r>
          </a:p>
        </p:txBody>
      </p:sp>
    </p:spTree>
    <p:extLst>
      <p:ext uri="{BB962C8B-B14F-4D97-AF65-F5344CB8AC3E}">
        <p14:creationId xmlns:p14="http://schemas.microsoft.com/office/powerpoint/2010/main" val="136643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Java Packages</a:t>
            </a:r>
            <a:endParaRPr lang="en-US" dirty="0"/>
          </a:p>
        </p:txBody>
      </p:sp>
      <p:sp>
        <p:nvSpPr>
          <p:cNvPr id="14339" name="Rectangle 3"/>
          <p:cNvSpPr>
            <a:spLocks noGrp="1" noChangeArrowheads="1"/>
          </p:cNvSpPr>
          <p:nvPr>
            <p:ph idx="1"/>
          </p:nvPr>
        </p:nvSpPr>
        <p:spPr>
          <a:xfrm>
            <a:off x="341272" y="1368256"/>
            <a:ext cx="11516239" cy="748758"/>
          </a:xfrm>
        </p:spPr>
        <p:txBody>
          <a:bodyPr vert="horz" lIns="0" tIns="0" rIns="0" bIns="0" rtlCol="0" anchor="t" anchorCtr="0">
            <a:noAutofit/>
          </a:bodyPr>
          <a:lstStyle/>
          <a:p>
            <a:r>
              <a:rPr lang="en-US" b="1" dirty="0"/>
              <a:t>Used to group types and avoid naming conflicts</a:t>
            </a:r>
          </a:p>
          <a:p>
            <a:pPr marL="342000" lvl="1" indent="-342900">
              <a:buSzPct val="115000"/>
            </a:pPr>
            <a:r>
              <a:rPr lang="en-US" dirty="0"/>
              <a:t>Affects location of the compiled code </a:t>
            </a:r>
          </a:p>
        </p:txBody>
      </p:sp>
      <p:sp>
        <p:nvSpPr>
          <p:cNvPr id="824324" name="Rectangle 4"/>
          <p:cNvSpPr>
            <a:spLocks noChangeArrowheads="1"/>
          </p:cNvSpPr>
          <p:nvPr/>
        </p:nvSpPr>
        <p:spPr bwMode="auto">
          <a:xfrm>
            <a:off x="2491344" y="2336757"/>
            <a:ext cx="7510311"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Program {</a:t>
            </a:r>
          </a:p>
          <a:p>
            <a:pPr defTabSz="739775" eaLnBrk="0" hangingPunct="0">
              <a:defRPr/>
            </a:pPr>
            <a:r>
              <a:rPr lang="en-US" dirty="0">
                <a:solidFill>
                  <a:schemeClr val="bg2"/>
                </a:solidFill>
                <a:latin typeface="Lucida Console" pitchFamily="49" charset="0"/>
              </a:rPr>
              <a:t>  </a:t>
            </a:r>
            <a:r>
              <a:rPr lang="en-US" dirty="0">
                <a:solidFill>
                  <a:srgbClr val="0000FF"/>
                </a:solidFill>
                <a:latin typeface="Lucida Console" pitchFamily="49" charset="0"/>
              </a:rPr>
              <a:t>public static void </a:t>
            </a:r>
            <a:r>
              <a:rPr lang="en-US" dirty="0">
                <a:latin typeface="Lucida Console" pitchFamily="49" charset="0"/>
              </a:rPr>
              <a:t>main(String[] </a:t>
            </a:r>
            <a:r>
              <a:rPr lang="en-US" dirty="0" err="1">
                <a:latin typeface="Lucida Console" pitchFamily="49" charset="0"/>
              </a:rPr>
              <a:t>args</a:t>
            </a:r>
            <a:r>
              <a:rPr lang="en-US" dirty="0">
                <a:latin typeface="Lucida Console" pitchFamily="49" charset="0"/>
              </a:rPr>
              <a:t> ) {  </a:t>
            </a:r>
          </a:p>
          <a:p>
            <a:pPr defTabSz="739775" eaLnBrk="0" hangingPunct="0">
              <a:defRPr/>
            </a:pPr>
            <a:r>
              <a:rPr lang="en-US" dirty="0">
                <a:latin typeface="Lucida Console" pitchFamily="49" charset="0"/>
              </a:rPr>
              <a:t>      . . .</a:t>
            </a:r>
          </a:p>
          <a:p>
            <a:pPr defTabSz="739775" eaLnBrk="0" hangingPunct="0">
              <a:defRPr/>
            </a:pPr>
            <a:r>
              <a:rPr lang="en-US" dirty="0">
                <a:latin typeface="Lucida Console" pitchFamily="49" charset="0"/>
              </a:rPr>
              <a:t>  } </a:t>
            </a:r>
            <a:r>
              <a:rPr lang="en-US" dirty="0">
                <a:solidFill>
                  <a:schemeClr val="accent6">
                    <a:lumMod val="50000"/>
                  </a:schemeClr>
                </a:solidFill>
                <a:latin typeface="Lucida Console" pitchFamily="49" charset="0"/>
              </a:rPr>
              <a:t>// end of method Main</a:t>
            </a:r>
          </a:p>
          <a:p>
            <a:pPr defTabSz="739775" eaLnBrk="0" hangingPunct="0">
              <a:defRPr/>
            </a:pPr>
            <a:r>
              <a:rPr lang="en-US" dirty="0">
                <a:solidFill>
                  <a:srgbClr val="000000"/>
                </a:solidFill>
                <a:latin typeface="Lucida Console" pitchFamily="49" charset="0"/>
              </a:rPr>
              <a:t>}</a:t>
            </a:r>
            <a:r>
              <a:rPr lang="en-US" dirty="0">
                <a:solidFill>
                  <a:srgbClr val="008000"/>
                </a:solidFill>
                <a:latin typeface="Lucida Console" pitchFamily="49" charset="0"/>
              </a:rPr>
              <a:t>   // end of class Program</a:t>
            </a:r>
          </a:p>
        </p:txBody>
      </p:sp>
      <p:sp>
        <p:nvSpPr>
          <p:cNvPr id="6" name="Line 7"/>
          <p:cNvSpPr>
            <a:spLocks noChangeShapeType="1"/>
          </p:cNvSpPr>
          <p:nvPr/>
        </p:nvSpPr>
        <p:spPr bwMode="auto">
          <a:xfrm flipH="1" flipV="1">
            <a:off x="5975781" y="2500461"/>
            <a:ext cx="1025116" cy="0"/>
          </a:xfrm>
          <a:prstGeom prst="line">
            <a:avLst/>
          </a:prstGeom>
          <a:ln>
            <a:solidFill>
              <a:srgbClr val="004050"/>
            </a:solidFill>
            <a:headEnd/>
            <a:tailEnd type="triangle" w="med" len="med"/>
          </a:ln>
        </p:spPr>
        <p:style>
          <a:lnRef idx="3">
            <a:schemeClr val="accent4"/>
          </a:lnRef>
          <a:fillRef idx="0">
            <a:schemeClr val="accent4"/>
          </a:fillRef>
          <a:effectRef idx="2">
            <a:schemeClr val="accent4"/>
          </a:effectRef>
          <a:fontRef idx="minor">
            <a:schemeClr val="tx1"/>
          </a:fontRef>
        </p:style>
        <p:txBody>
          <a:bodyPr wrap="square">
            <a:spAutoFit/>
          </a:bodyPr>
          <a:lstStyle/>
          <a:p>
            <a:endParaRPr lang="en-GB"/>
          </a:p>
        </p:txBody>
      </p:sp>
      <p:sp>
        <p:nvSpPr>
          <p:cNvPr id="5" name="Rectangle 9"/>
          <p:cNvSpPr>
            <a:spLocks noChangeArrowheads="1"/>
          </p:cNvSpPr>
          <p:nvPr/>
        </p:nvSpPr>
        <p:spPr bwMode="auto">
          <a:xfrm>
            <a:off x="6936509" y="2335205"/>
            <a:ext cx="3078867" cy="307777"/>
          </a:xfrm>
          <a:prstGeom prst="rect">
            <a:avLst/>
          </a:prstGeom>
          <a:solidFill>
            <a:srgbClr val="004050"/>
          </a:solidFill>
          <a:ln>
            <a:headEnd/>
            <a:tailEnd/>
          </a:ln>
          <a:effectLst/>
        </p:spPr>
        <p:style>
          <a:lnRef idx="0">
            <a:schemeClr val="accent4"/>
          </a:lnRef>
          <a:fillRef idx="3">
            <a:schemeClr val="accent4"/>
          </a:fillRef>
          <a:effectRef idx="3">
            <a:schemeClr val="accent4"/>
          </a:effectRef>
          <a:fontRef idx="minor">
            <a:schemeClr val="lt1"/>
          </a:fontRef>
        </p:style>
        <p:txBody>
          <a:bodyPr wrap="square" anchor="ctr">
            <a:spAutoFit/>
          </a:bodyPr>
          <a:lstStyle/>
          <a:p>
            <a:pPr algn="ctr" eaLnBrk="0" hangingPunct="0">
              <a:spcBef>
                <a:spcPct val="50000"/>
              </a:spcBef>
            </a:pPr>
            <a:r>
              <a:rPr lang="en-GB" sz="1400" dirty="0"/>
              <a:t>One of these at top of every file</a:t>
            </a:r>
          </a:p>
        </p:txBody>
      </p:sp>
      <p:sp>
        <p:nvSpPr>
          <p:cNvPr id="7" name="Rectangle 4"/>
          <p:cNvSpPr>
            <a:spLocks noChangeArrowheads="1"/>
          </p:cNvSpPr>
          <p:nvPr/>
        </p:nvSpPr>
        <p:spPr bwMode="auto">
          <a:xfrm>
            <a:off x="2491344" y="4567338"/>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a:solidFill>
                  <a:srgbClr val="000000"/>
                </a:solidFill>
                <a:latin typeface="Lucida Console" pitchFamily="49" charset="0"/>
              </a:rPr>
              <a:t>qa.hr;</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
        <p:nvSpPr>
          <p:cNvPr id="8" name="Rectangle 4"/>
          <p:cNvSpPr>
            <a:spLocks noChangeArrowheads="1"/>
          </p:cNvSpPr>
          <p:nvPr/>
        </p:nvSpPr>
        <p:spPr bwMode="auto">
          <a:xfrm>
            <a:off x="6356813" y="4567337"/>
            <a:ext cx="3667009" cy="1474763"/>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US" dirty="0">
                <a:solidFill>
                  <a:srgbClr val="0000FF"/>
                </a:solidFill>
                <a:latin typeface="Lucida Console" pitchFamily="49" charset="0"/>
              </a:rPr>
              <a:t>package</a:t>
            </a:r>
            <a:r>
              <a:rPr lang="en-US" dirty="0">
                <a:latin typeface="Lucida Console" pitchFamily="49" charset="0"/>
              </a:rPr>
              <a:t> </a:t>
            </a:r>
            <a:r>
              <a:rPr lang="en-US" dirty="0" err="1">
                <a:solidFill>
                  <a:srgbClr val="000000"/>
                </a:solidFill>
                <a:latin typeface="Lucida Console" pitchFamily="49" charset="0"/>
              </a:rPr>
              <a:t>qa.apprentice</a:t>
            </a:r>
            <a:r>
              <a:rPr lang="en-US" dirty="0">
                <a:solidFill>
                  <a:srgbClr val="000000"/>
                </a:solidFill>
                <a:latin typeface="Lucida Console" pitchFamily="49" charset="0"/>
              </a:rPr>
              <a:t>;</a:t>
            </a:r>
            <a:br>
              <a:rPr lang="en-US" dirty="0">
                <a:solidFill>
                  <a:srgbClr val="000000"/>
                </a:solidFill>
                <a:latin typeface="Lucida Console" pitchFamily="49" charset="0"/>
              </a:rPr>
            </a:br>
            <a:endParaRPr lang="en-US" dirty="0">
              <a:solidFill>
                <a:srgbClr val="000000"/>
              </a:solidFill>
              <a:latin typeface="Lucida Console" pitchFamily="49" charset="0"/>
            </a:endParaRPr>
          </a:p>
          <a:p>
            <a:pPr defTabSz="739775" eaLnBrk="0" hangingPunct="0">
              <a:defRPr/>
            </a:pPr>
            <a:r>
              <a:rPr lang="en-US" dirty="0">
                <a:solidFill>
                  <a:srgbClr val="0000FF"/>
                </a:solidFill>
                <a:latin typeface="Lucida Console" pitchFamily="49" charset="0"/>
              </a:rPr>
              <a:t>public class</a:t>
            </a:r>
            <a:r>
              <a:rPr lang="en-US" dirty="0">
                <a:latin typeface="Lucida Console" pitchFamily="49" charset="0"/>
              </a:rPr>
              <a:t> </a:t>
            </a:r>
            <a:r>
              <a:rPr lang="en-US" dirty="0">
                <a:solidFill>
                  <a:srgbClr val="000000"/>
                </a:solidFill>
                <a:latin typeface="Lucida Console" pitchFamily="49" charset="0"/>
              </a:rPr>
              <a:t>Timetable {</a:t>
            </a:r>
          </a:p>
          <a:p>
            <a:pPr defTabSz="739775" eaLnBrk="0" hangingPunct="0">
              <a:defRPr/>
            </a:pPr>
            <a:r>
              <a:rPr lang="en-US" dirty="0">
                <a:solidFill>
                  <a:schemeClr val="accent6">
                    <a:lumMod val="50000"/>
                  </a:schemeClr>
                </a:solidFill>
                <a:latin typeface="Lucida Console" pitchFamily="49" charset="0"/>
              </a:rPr>
              <a:t> // code</a:t>
            </a:r>
            <a:endParaRPr lang="en-US" dirty="0">
              <a:solidFill>
                <a:srgbClr val="000000"/>
              </a:solidFill>
              <a:latin typeface="Lucida Console" pitchFamily="49" charset="0"/>
            </a:endParaRPr>
          </a:p>
          <a:p>
            <a:pPr defTabSz="739775" eaLnBrk="0" hangingPunct="0">
              <a:defRPr/>
            </a:pPr>
            <a:r>
              <a:rPr lang="en-US" dirty="0">
                <a:solidFill>
                  <a:srgbClr val="000000"/>
                </a:solidFill>
                <a:latin typeface="Lucida Console" pitchFamily="49" charset="0"/>
              </a:rPr>
              <a:t>}</a:t>
            </a:r>
            <a:endParaRPr lang="en-US" dirty="0">
              <a:solidFill>
                <a:srgbClr val="008000"/>
              </a:solidFill>
              <a:latin typeface="Lucida Console" pitchFamily="49" charset="0"/>
            </a:endParaRPr>
          </a:p>
        </p:txBody>
      </p:sp>
    </p:spTree>
    <p:extLst>
      <p:ext uri="{BB962C8B-B14F-4D97-AF65-F5344CB8AC3E}">
        <p14:creationId xmlns:p14="http://schemas.microsoft.com/office/powerpoint/2010/main" val="271451650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Packages and import statements</a:t>
            </a:r>
          </a:p>
        </p:txBody>
      </p:sp>
      <p:sp>
        <p:nvSpPr>
          <p:cNvPr id="3" name="Rectangle 3"/>
          <p:cNvSpPr txBox="1">
            <a:spLocks noChangeArrowheads="1"/>
          </p:cNvSpPr>
          <p:nvPr/>
        </p:nvSpPr>
        <p:spPr>
          <a:xfrm>
            <a:off x="1773239" y="780615"/>
            <a:ext cx="8709025" cy="5568950"/>
          </a:xfrm>
          <a:prstGeom prst="rect">
            <a:avLst/>
          </a:prstGeom>
        </p:spPr>
        <p:txBody>
          <a:bodyPr/>
          <a:lstStyle/>
          <a:p>
            <a:pPr marL="288925" indent="-288925" eaLnBrk="0" fontAlgn="base" hangingPunct="0">
              <a:lnSpc>
                <a:spcPct val="120000"/>
              </a:lnSpc>
              <a:spcBef>
                <a:spcPct val="60000"/>
              </a:spcBef>
              <a:spcAft>
                <a:spcPct val="0"/>
              </a:spcAft>
              <a:buClr>
                <a:schemeClr val="bg2"/>
              </a:buClr>
              <a:buFontTx/>
              <a:buChar char="•"/>
              <a:defRPr/>
            </a:pPr>
            <a:endParaRPr lang="en-US" sz="2400" b="1" kern="0" dirty="0">
              <a:solidFill>
                <a:srgbClr val="134183"/>
              </a:solidFill>
            </a:endParaRPr>
          </a:p>
        </p:txBody>
      </p:sp>
      <p:sp>
        <p:nvSpPr>
          <p:cNvPr id="6" name="Rectangle 4"/>
          <p:cNvSpPr>
            <a:spLocks noChangeArrowheads="1"/>
          </p:cNvSpPr>
          <p:nvPr/>
        </p:nvSpPr>
        <p:spPr bwMode="auto">
          <a:xfrm>
            <a:off x="1986161" y="1519822"/>
            <a:ext cx="6690251" cy="407048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lIns="90488" tIns="44450" rIns="90488" bIns="44450"/>
          <a:lstStyle/>
          <a:p>
            <a:pPr defTabSz="739775" eaLnBrk="0" hangingPunct="0">
              <a:defRPr/>
            </a:pPr>
            <a:r>
              <a:rPr lang="en-GB" dirty="0">
                <a:solidFill>
                  <a:srgbClr val="0000C8"/>
                </a:solidFill>
                <a:latin typeface="Lucida Console" pitchFamily="49" charset="0"/>
              </a:rPr>
              <a:t>package</a:t>
            </a:r>
            <a:r>
              <a:rPr lang="en-GB" dirty="0">
                <a:solidFill>
                  <a:srgbClr val="0000FF"/>
                </a:solidFill>
                <a:latin typeface="Lucida Console" pitchFamily="49" charset="0"/>
              </a:rPr>
              <a:t> </a:t>
            </a:r>
            <a:r>
              <a:rPr lang="en-GB" dirty="0" err="1">
                <a:solidFill>
                  <a:srgbClr val="000000"/>
                </a:solidFill>
                <a:latin typeface="Lucida Console" pitchFamily="49" charset="0"/>
              </a:rPr>
              <a:t>qa.apprentice</a:t>
            </a:r>
            <a:r>
              <a:rPr lang="en-GB" dirty="0">
                <a:solidFill>
                  <a:srgbClr val="000000"/>
                </a:solidFill>
                <a:latin typeface="Lucida Console" pitchFamily="49" charset="0"/>
              </a:rPr>
              <a:t>;</a:t>
            </a:r>
            <a:br>
              <a:rPr lang="en-GB" dirty="0">
                <a:solidFill>
                  <a:srgbClr val="000000"/>
                </a:solidFill>
                <a:latin typeface="Lucida Console" pitchFamily="49" charset="0"/>
              </a:rPr>
            </a:br>
            <a:br>
              <a:rPr lang="en-GB" dirty="0">
                <a:solidFill>
                  <a:srgbClr val="000000"/>
                </a:solidFill>
                <a:latin typeface="Lucida Console" pitchFamily="49" charset="0"/>
              </a:rPr>
            </a:br>
            <a:r>
              <a:rPr lang="en-GB" b="1" dirty="0">
                <a:solidFill>
                  <a:srgbClr val="0000C8"/>
                </a:solidFill>
                <a:latin typeface="Lucida Console" pitchFamily="49" charset="0"/>
              </a:rPr>
              <a:t>import </a:t>
            </a:r>
            <a:r>
              <a:rPr lang="en-GB" b="1" dirty="0">
                <a:latin typeface="Lucida Console" pitchFamily="49" charset="0"/>
              </a:rPr>
              <a:t>java.io.*</a:t>
            </a:r>
            <a:r>
              <a:rPr lang="en-GB" dirty="0">
                <a:latin typeface="Lucida Console" pitchFamily="49" charset="0"/>
              </a:rPr>
              <a:t>;</a:t>
            </a:r>
          </a:p>
          <a:p>
            <a:pPr defTabSz="739775" eaLnBrk="0" hangingPunct="0">
              <a:defRPr/>
            </a:pPr>
            <a:br>
              <a:rPr lang="en-GB" dirty="0">
                <a:solidFill>
                  <a:srgbClr val="0000FF"/>
                </a:solidFill>
                <a:latin typeface="Lucida Console" pitchFamily="49" charset="0"/>
              </a:rPr>
            </a:br>
            <a:r>
              <a:rPr lang="en-GB" dirty="0">
                <a:solidFill>
                  <a:srgbClr val="0000FF"/>
                </a:solidFill>
                <a:latin typeface="Lucida Console" pitchFamily="49" charset="0"/>
              </a:rPr>
              <a:t>public class</a:t>
            </a:r>
            <a:r>
              <a:rPr lang="en-GB" dirty="0">
                <a:latin typeface="Lucida Console" pitchFamily="49" charset="0"/>
              </a:rPr>
              <a:t> </a:t>
            </a:r>
            <a:r>
              <a:rPr lang="en-GB" dirty="0">
                <a:solidFill>
                  <a:srgbClr val="000000"/>
                </a:solidFill>
                <a:latin typeface="Lucida Console" pitchFamily="49" charset="0"/>
              </a:rPr>
              <a:t>Program {</a:t>
            </a:r>
          </a:p>
          <a:p>
            <a:pPr defTabSz="739775" eaLnBrk="0" hangingPunct="0">
              <a:tabLst>
                <a:tab pos="341313" algn="l"/>
                <a:tab pos="682625" algn="l"/>
                <a:tab pos="1025525" algn="l"/>
                <a:tab pos="1376363" algn="l"/>
              </a:tabLst>
              <a:defRPr/>
            </a:pPr>
            <a:r>
              <a:rPr lang="en-GB" dirty="0">
                <a:solidFill>
                  <a:srgbClr val="0000FF"/>
                </a:solidFill>
                <a:latin typeface="Lucida Console" pitchFamily="49" charset="0"/>
              </a:rPr>
              <a:t>  public</a:t>
            </a:r>
            <a:r>
              <a:rPr lang="en-GB" dirty="0">
                <a:solidFill>
                  <a:srgbClr val="0000C8"/>
                </a:solidFill>
                <a:latin typeface="Lucida Console" pitchFamily="49" charset="0"/>
              </a:rPr>
              <a:t> </a:t>
            </a:r>
            <a:r>
              <a:rPr lang="en-GB" dirty="0">
                <a:solidFill>
                  <a:srgbClr val="0000FF"/>
                </a:solidFill>
                <a:latin typeface="Lucida Console" pitchFamily="49" charset="0"/>
              </a:rPr>
              <a:t>static</a:t>
            </a:r>
            <a:r>
              <a:rPr lang="en-GB" dirty="0">
                <a:solidFill>
                  <a:srgbClr val="0000C8"/>
                </a:solidFill>
                <a:latin typeface="Lucida Console" pitchFamily="49" charset="0"/>
              </a:rPr>
              <a:t> </a:t>
            </a:r>
            <a:r>
              <a:rPr lang="en-GB" dirty="0">
                <a:solidFill>
                  <a:srgbClr val="0000FF"/>
                </a:solidFill>
                <a:latin typeface="Lucida Console" pitchFamily="49" charset="0"/>
              </a:rPr>
              <a:t>void</a:t>
            </a:r>
            <a:r>
              <a:rPr lang="en-GB" dirty="0">
                <a:latin typeface="Lucida Console" pitchFamily="49" charset="0"/>
              </a:rPr>
              <a:t> </a:t>
            </a:r>
            <a:r>
              <a:rPr lang="en-GB" dirty="0">
                <a:solidFill>
                  <a:srgbClr val="000000"/>
                </a:solidFill>
                <a:latin typeface="Lucida Console" pitchFamily="49" charset="0"/>
              </a:rPr>
              <a:t>main(</a:t>
            </a:r>
            <a:r>
              <a:rPr lang="en-GB" dirty="0">
                <a:solidFill>
                  <a:srgbClr val="0000FF"/>
                </a:solidFill>
                <a:latin typeface="Lucida Console" pitchFamily="49" charset="0"/>
              </a:rPr>
              <a:t>String</a:t>
            </a:r>
            <a:r>
              <a:rPr lang="en-GB" dirty="0">
                <a:solidFill>
                  <a:srgbClr val="000000"/>
                </a:solidFill>
                <a:latin typeface="Lucida Console" pitchFamily="49" charset="0"/>
              </a:rPr>
              <a:t>[ ] </a:t>
            </a:r>
            <a:r>
              <a:rPr lang="en-GB" dirty="0" err="1">
                <a:solidFill>
                  <a:srgbClr val="000000"/>
                </a:solidFill>
                <a:latin typeface="Lucida Console" pitchFamily="49" charset="0"/>
              </a:rPr>
              <a:t>args</a:t>
            </a:r>
            <a:r>
              <a:rPr lang="en-GB" dirty="0">
                <a:solidFill>
                  <a:srgbClr val="000000"/>
                </a:solidFill>
                <a:latin typeface="Lucida Console" pitchFamily="49" charset="0"/>
              </a:rPr>
              <a:t>)</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    </a:t>
            </a:r>
            <a:r>
              <a:rPr lang="en-GB" b="1" dirty="0" err="1">
                <a:solidFill>
                  <a:srgbClr val="000000"/>
                </a:solidFill>
                <a:latin typeface="Lucida Console" pitchFamily="49" charset="0"/>
              </a:rPr>
              <a:t>TimeTable</a:t>
            </a:r>
            <a:r>
              <a:rPr lang="en-GB" dirty="0">
                <a:solidFill>
                  <a:srgbClr val="000000"/>
                </a:solidFill>
                <a:latin typeface="Lucida Console" pitchFamily="49" charset="0"/>
              </a:rPr>
              <a:t> </a:t>
            </a:r>
            <a:r>
              <a:rPr lang="en-GB" dirty="0" err="1">
                <a:solidFill>
                  <a:srgbClr val="000000"/>
                </a:solidFill>
                <a:latin typeface="Lucida Console" pitchFamily="49" charset="0"/>
              </a:rPr>
              <a:t>qaaTimetable</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br>
              <a:rPr lang="en-GB" dirty="0">
                <a:solidFill>
                  <a:srgbClr val="000000"/>
                </a:solidFill>
                <a:latin typeface="Lucida Console" pitchFamily="49" charset="0"/>
              </a:rPr>
            </a:br>
            <a:r>
              <a:rPr lang="en-GB" dirty="0">
                <a:solidFill>
                  <a:srgbClr val="000000"/>
                </a:solidFill>
                <a:latin typeface="Lucida Console" pitchFamily="49" charset="0"/>
              </a:rPr>
              <a:t>    </a:t>
            </a:r>
            <a:r>
              <a:rPr lang="en-GB" b="1" dirty="0" err="1">
                <a:solidFill>
                  <a:srgbClr val="000000"/>
                </a:solidFill>
                <a:latin typeface="Lucida Console" pitchFamily="49" charset="0"/>
              </a:rPr>
              <a:t>FileReader</a:t>
            </a:r>
            <a:r>
              <a:rPr lang="en-GB" dirty="0">
                <a:solidFill>
                  <a:srgbClr val="000000"/>
                </a:solidFill>
                <a:latin typeface="Lucida Console" pitchFamily="49" charset="0"/>
              </a:rPr>
              <a:t> </a:t>
            </a:r>
            <a:r>
              <a:rPr lang="en-GB" dirty="0" err="1">
                <a:solidFill>
                  <a:srgbClr val="000000"/>
                </a:solidFill>
                <a:latin typeface="Lucida Console" pitchFamily="49" charset="0"/>
              </a:rPr>
              <a:t>fr</a:t>
            </a:r>
            <a:r>
              <a:rPr lang="en-GB" dirty="0">
                <a:solidFill>
                  <a:srgbClr val="000000"/>
                </a:solidFill>
                <a:latin typeface="Lucida Console" pitchFamily="49" charset="0"/>
              </a:rPr>
              <a:t>;</a:t>
            </a:r>
          </a:p>
          <a:p>
            <a:pPr defTabSz="739775" eaLnBrk="0" hangingPunct="0">
              <a:tabLst>
                <a:tab pos="341313" algn="l"/>
                <a:tab pos="682625" algn="l"/>
                <a:tab pos="1025525" algn="l"/>
                <a:tab pos="1376363" algn="l"/>
              </a:tabLst>
              <a:defRPr/>
            </a:pPr>
            <a:br>
              <a:rPr lang="en-GB" dirty="0">
                <a:solidFill>
                  <a:srgbClr val="000000"/>
                </a:solidFill>
                <a:latin typeface="Lucida Console" pitchFamily="49" charset="0"/>
              </a:rPr>
            </a:br>
            <a:r>
              <a:rPr lang="en-GB" dirty="0">
                <a:solidFill>
                  <a:srgbClr val="000000"/>
                </a:solidFill>
                <a:latin typeface="Lucida Console" pitchFamily="49" charset="0"/>
              </a:rPr>
              <a:t>    </a:t>
            </a:r>
            <a:r>
              <a:rPr lang="en-GB" dirty="0">
                <a:solidFill>
                  <a:schemeClr val="accent6">
                    <a:lumMod val="50000"/>
                  </a:schemeClr>
                </a:solidFill>
                <a:latin typeface="Lucida Console" pitchFamily="49" charset="0"/>
              </a:rPr>
              <a:t>... using ‘</a:t>
            </a:r>
            <a:r>
              <a:rPr lang="en-GB" dirty="0" err="1">
                <a:solidFill>
                  <a:schemeClr val="accent6">
                    <a:lumMod val="50000"/>
                  </a:schemeClr>
                </a:solidFill>
                <a:latin typeface="Lucida Console" pitchFamily="49" charset="0"/>
              </a:rPr>
              <a:t>fr</a:t>
            </a:r>
            <a:r>
              <a:rPr lang="en-GB" dirty="0">
                <a:solidFill>
                  <a:schemeClr val="accent6">
                    <a:lumMod val="50000"/>
                  </a:schemeClr>
                </a:solidFill>
                <a:latin typeface="Lucida Console" pitchFamily="49" charset="0"/>
              </a:rPr>
              <a:t>’ and </a:t>
            </a:r>
            <a:r>
              <a:rPr lang="en-GB" dirty="0" err="1">
                <a:solidFill>
                  <a:schemeClr val="accent6">
                    <a:lumMod val="50000"/>
                  </a:schemeClr>
                </a:solidFill>
                <a:latin typeface="Lucida Console" pitchFamily="49" charset="0"/>
              </a:rPr>
              <a:t>qaaTimeTable</a:t>
            </a:r>
            <a:r>
              <a:rPr lang="en-GB" dirty="0">
                <a:solidFill>
                  <a:schemeClr val="accent6">
                    <a:lumMod val="50000"/>
                  </a:schemeClr>
                </a:solidFill>
                <a:latin typeface="Lucida Console" pitchFamily="49" charset="0"/>
              </a:rPr>
              <a:t> ...</a:t>
            </a:r>
          </a:p>
          <a:p>
            <a:pPr defTabSz="739775" eaLnBrk="0" hangingPunct="0">
              <a:tabLst>
                <a:tab pos="341313" algn="l"/>
                <a:tab pos="682625" algn="l"/>
                <a:tab pos="1025525" algn="l"/>
                <a:tab pos="1376363" algn="l"/>
              </a:tabLst>
              <a:defRPr/>
            </a:pPr>
            <a:r>
              <a:rPr lang="en-GB" dirty="0">
                <a:latin typeface="Lucida Console" pitchFamily="49" charset="0"/>
              </a:rPr>
              <a:t>  </a:t>
            </a:r>
            <a:r>
              <a:rPr lang="en-GB" dirty="0">
                <a:solidFill>
                  <a:srgbClr val="000000"/>
                </a:solidFill>
                <a:latin typeface="Lucida Console" pitchFamily="49" charset="0"/>
              </a:rPr>
              <a:t>}</a:t>
            </a:r>
            <a:endParaRPr lang="en-GB" dirty="0">
              <a:solidFill>
                <a:schemeClr val="accent6">
                  <a:lumMod val="50000"/>
                </a:schemeClr>
              </a:solidFill>
              <a:latin typeface="Lucida Console" pitchFamily="49" charset="0"/>
            </a:endParaRPr>
          </a:p>
          <a:p>
            <a:pPr defTabSz="739775" eaLnBrk="0" hangingPunct="0">
              <a:tabLst>
                <a:tab pos="341313" algn="l"/>
                <a:tab pos="682625" algn="l"/>
                <a:tab pos="1025525" algn="l"/>
                <a:tab pos="1376363" algn="l"/>
              </a:tabLst>
              <a:defRPr/>
            </a:pPr>
            <a:r>
              <a:rPr lang="en-GB" dirty="0">
                <a:solidFill>
                  <a:srgbClr val="000000"/>
                </a:solidFill>
                <a:latin typeface="Lucida Console" pitchFamily="49" charset="0"/>
              </a:rPr>
              <a:t>}</a:t>
            </a:r>
          </a:p>
        </p:txBody>
      </p:sp>
    </p:spTree>
    <p:extLst>
      <p:ext uri="{BB962C8B-B14F-4D97-AF65-F5344CB8AC3E}">
        <p14:creationId xmlns:p14="http://schemas.microsoft.com/office/powerpoint/2010/main" val="4034051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b="1" dirty="0"/>
              <a:t>Java</a:t>
            </a:r>
          </a:p>
          <a:p>
            <a:pPr marL="342900" indent="-342900">
              <a:buChar char="•"/>
            </a:pPr>
            <a:endParaRPr lang="en-GB" b="1" dirty="0"/>
          </a:p>
          <a:p>
            <a:pPr marL="342900" indent="-342900">
              <a:buChar char="•"/>
            </a:pPr>
            <a:r>
              <a:rPr lang="en-GB" b="1" dirty="0"/>
              <a:t>Basic code construction in Java</a:t>
            </a:r>
          </a:p>
          <a:p>
            <a:pPr marL="684000" lvl="1" indent="-342900">
              <a:spcAft>
                <a:spcPts val="650"/>
              </a:spcAft>
              <a:buSzPct val="115000"/>
            </a:pPr>
            <a:r>
              <a:rPr lang="en-GB" dirty="0"/>
              <a:t> packages</a:t>
            </a:r>
          </a:p>
          <a:p>
            <a:pPr marL="684000" lvl="1" indent="-342900">
              <a:spcAft>
                <a:spcPts val="650"/>
              </a:spcAft>
              <a:buSzPct val="115000"/>
            </a:pPr>
            <a:endParaRPr lang="en-GB" dirty="0"/>
          </a:p>
          <a:p>
            <a:pPr marL="342900" indent="-342900">
              <a:buChar char="•"/>
            </a:pPr>
            <a:r>
              <a:rPr lang="en-GB" b="1" dirty="0"/>
              <a:t>How programs are compiled and run </a:t>
            </a:r>
          </a:p>
          <a:p>
            <a:pPr marL="342900" indent="-342900">
              <a:buChar char="•"/>
            </a:pPr>
            <a:endParaRPr lang="en-GB" b="1" dirty="0"/>
          </a:p>
          <a:p>
            <a:pPr marL="342900" indent="-342900">
              <a:buChar char="•"/>
            </a:pPr>
            <a:endParaRPr lang="en-GB" b="1" dirty="0"/>
          </a:p>
          <a:p>
            <a:pPr marL="342900" indent="-342900">
              <a:buChar char="•"/>
            </a:pPr>
            <a:endParaRPr lang="en-IN" b="1" dirty="0"/>
          </a:p>
        </p:txBody>
      </p:sp>
    </p:spTree>
    <p:extLst>
      <p:ext uri="{BB962C8B-B14F-4D97-AF65-F5344CB8AC3E}">
        <p14:creationId xmlns:p14="http://schemas.microsoft.com/office/powerpoint/2010/main" val="2027800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GB" dirty="0"/>
              <a:t>Hands On Labs</a:t>
            </a:r>
            <a:endParaRPr lang="en-IN" dirty="0"/>
          </a:p>
        </p:txBody>
      </p:sp>
      <p:sp>
        <p:nvSpPr>
          <p:cNvPr id="4" name="Text Placeholder 3"/>
          <p:cNvSpPr>
            <a:spLocks noGrp="1"/>
          </p:cNvSpPr>
          <p:nvPr>
            <p:ph type="body" sz="quarter" idx="15"/>
          </p:nvPr>
        </p:nvSpPr>
        <p:spPr>
          <a:xfrm>
            <a:off x="5037138" y="1349984"/>
            <a:ext cx="6757698" cy="4094163"/>
          </a:xfrm>
        </p:spPr>
        <p:txBody>
          <a:bodyPr vert="horz" lIns="0" tIns="0" rIns="0" bIns="0" rtlCol="0" anchor="t" anchorCtr="0">
            <a:noAutofit/>
          </a:bodyPr>
          <a:lstStyle/>
          <a:p>
            <a:pPr marL="342900" indent="-342900">
              <a:buChar char="•"/>
            </a:pPr>
            <a:r>
              <a:rPr lang="en-GB" b="1" dirty="0"/>
              <a:t>In this lab you will learn:</a:t>
            </a:r>
          </a:p>
          <a:p>
            <a:pPr marL="684000" lvl="1" indent="-342900">
              <a:buSzPct val="115000"/>
            </a:pPr>
            <a:r>
              <a:rPr lang="en-GB" dirty="0"/>
              <a:t>How to create and build and run a  program</a:t>
            </a:r>
          </a:p>
          <a:p>
            <a:pPr marL="684000" lvl="1" indent="-342900">
              <a:buSzPct val="115000"/>
            </a:pPr>
            <a:r>
              <a:rPr lang="en-GB" dirty="0"/>
              <a:t>How to use an IDE to create an application</a:t>
            </a:r>
          </a:p>
          <a:p>
            <a:pPr marL="684000" lvl="1" indent="-342900">
              <a:buSzPct val="115000"/>
            </a:pPr>
            <a:r>
              <a:rPr lang="en-GB" dirty="0"/>
              <a:t>Compile code in Command line</a:t>
            </a:r>
          </a:p>
          <a:p>
            <a:pPr marL="684000" lvl="1" indent="-342900">
              <a:buSzPct val="115000"/>
            </a:pPr>
            <a:r>
              <a:rPr lang="en-GB" dirty="0"/>
              <a:t>Naming convention</a:t>
            </a:r>
          </a:p>
          <a:p>
            <a:pPr marL="684000" lvl="1" indent="-342900">
              <a:buSzPct val="115000"/>
            </a:pPr>
            <a:r>
              <a:rPr lang="en-GB" dirty="0"/>
              <a:t>The role of the </a:t>
            </a:r>
            <a:r>
              <a:rPr lang="en-GB" dirty="0">
                <a:solidFill>
                  <a:srgbClr val="F3622C"/>
                </a:solidFill>
              </a:rPr>
              <a:t>main</a:t>
            </a:r>
            <a:r>
              <a:rPr lang="en-GB" dirty="0"/>
              <a:t>() method</a:t>
            </a:r>
          </a:p>
          <a:p>
            <a:pPr marL="684000" lvl="1" indent="-342900">
              <a:buSzPct val="115000"/>
            </a:pPr>
            <a:r>
              <a:rPr lang="en-GB" dirty="0"/>
              <a:t>The role of packages</a:t>
            </a:r>
          </a:p>
          <a:p>
            <a:pPr marL="342900" indent="-342900">
              <a:buChar char="•"/>
            </a:pPr>
            <a:endParaRPr lang="en-IN" b="1" dirty="0"/>
          </a:p>
        </p:txBody>
      </p:sp>
      <p:sp>
        <p:nvSpPr>
          <p:cNvPr id="2" name="TextBox 1"/>
          <p:cNvSpPr txBox="1"/>
          <p:nvPr/>
        </p:nvSpPr>
        <p:spPr>
          <a:xfrm>
            <a:off x="4898571" y="4367193"/>
            <a:ext cx="7154884" cy="923330"/>
          </a:xfrm>
          <a:prstGeom prst="rect">
            <a:avLst/>
          </a:prstGeom>
          <a:solidFill>
            <a:schemeClr val="bg1"/>
          </a:solidFill>
          <a:ln w="19050">
            <a:solidFill>
              <a:srgbClr val="F3622C"/>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GB" dirty="0">
                <a:cs typeface="Arial" pitchFamily="34" charset="0"/>
              </a:rPr>
              <a:t>This lab forms the foundation for all the other labs.</a:t>
            </a:r>
            <a:br>
              <a:rPr lang="en-GB" dirty="0">
                <a:cs typeface="Arial" pitchFamily="34" charset="0"/>
              </a:rPr>
            </a:br>
            <a:r>
              <a:rPr lang="en-GB" dirty="0">
                <a:cs typeface="Arial" pitchFamily="34" charset="0"/>
              </a:rPr>
              <a:t>Please make sure you complete this lab and understand each step</a:t>
            </a:r>
          </a:p>
        </p:txBody>
      </p:sp>
    </p:spTree>
    <p:extLst>
      <p:ext uri="{BB962C8B-B14F-4D97-AF65-F5344CB8AC3E}">
        <p14:creationId xmlns:p14="http://schemas.microsoft.com/office/powerpoint/2010/main" val="18673031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06B6A7-AEF4-FC03-12D8-7F16F65256BF}"/>
              </a:ext>
            </a:extLst>
          </p:cNvPr>
          <p:cNvSpPr>
            <a:spLocks noGrp="1"/>
          </p:cNvSpPr>
          <p:nvPr>
            <p:ph type="body" sz="quarter" idx="10"/>
          </p:nvPr>
        </p:nvSpPr>
        <p:spPr/>
        <p:txBody>
          <a:bodyPr/>
          <a:lstStyle/>
          <a:p>
            <a:endParaRPr lang="en-GB"/>
          </a:p>
        </p:txBody>
      </p:sp>
      <p:sp>
        <p:nvSpPr>
          <p:cNvPr id="3" name="Text Placeholder 2">
            <a:extLst>
              <a:ext uri="{FF2B5EF4-FFF2-40B4-BE49-F238E27FC236}">
                <a16:creationId xmlns:a16="http://schemas.microsoft.com/office/drawing/2014/main" id="{5944DB36-2FD6-809E-DDF5-857A3A3DD0AF}"/>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820255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8F143C-5F8F-4F12-A25E-E0CFB4EDDD8F}">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 ds:uri="E64DA411-94AE-4202-97C9-83273A834252"/>
    <ds:schemaRef ds:uri="04dd4f8b-4e55-4b0f-90ae-c416a13e2e63"/>
    <ds:schemaRef ds:uri="51b58b7f-359e-418a-8fc0-c5d77d026bdc"/>
  </ds:schemaRefs>
</ds:datastoreItem>
</file>

<file path=customXml/itemProps2.xml><?xml version="1.0" encoding="utf-8"?>
<ds:datastoreItem xmlns:ds="http://schemas.openxmlformats.org/officeDocument/2006/customXml" ds:itemID="{A2382F62-A944-4358-A074-D52AD1409C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A4E4C-4430-4993-B430-D45066C7803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12901</TotalTime>
  <Words>1437</Words>
  <Application>Microsoft Office PowerPoint</Application>
  <PresentationFormat>Widescreen</PresentationFormat>
  <Paragraphs>136</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Krana Fat B</vt:lpstr>
      <vt:lpstr>Lucida Console</vt:lpstr>
      <vt:lpstr>Montserrat</vt:lpstr>
      <vt:lpstr>Wingdings</vt:lpstr>
      <vt:lpstr>Master</vt:lpstr>
      <vt:lpstr>Introduction  to Java and Eclipse</vt:lpstr>
      <vt:lpstr>PowerPoint Presentation</vt:lpstr>
      <vt:lpstr>What is Java?</vt:lpstr>
      <vt:lpstr>Compiling and Running a Java App</vt:lpstr>
      <vt:lpstr>Java Packages</vt:lpstr>
      <vt:lpstr>Java Packages and import statements</vt:lpstr>
      <vt:lpstr>PowerPoint Presentation</vt:lpstr>
      <vt:lpstr>PowerPoint Presentation</vt:lpstr>
      <vt:lpstr>PowerPoint Presentation</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976</cp:revision>
  <cp:lastPrinted>2019-07-03T09:46:41Z</cp:lastPrinted>
  <dcterms:created xsi:type="dcterms:W3CDTF">2019-09-05T08:17:12Z</dcterms:created>
  <dcterms:modified xsi:type="dcterms:W3CDTF">2024-12-16T15:20:12Z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