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1555" r:id="rId5"/>
    <p:sldId id="1559" r:id="rId6"/>
    <p:sldId id="1560" r:id="rId7"/>
    <p:sldId id="1561" r:id="rId8"/>
    <p:sldId id="1562" r:id="rId9"/>
    <p:sldId id="1563" r:id="rId10"/>
    <p:sldId id="1564" r:id="rId11"/>
    <p:sldId id="1565" r:id="rId12"/>
    <p:sldId id="1566" r:id="rId13"/>
    <p:sldId id="1567" r:id="rId14"/>
    <p:sldId id="1568" r:id="rId15"/>
    <p:sldId id="1570" r:id="rId16"/>
    <p:sldId id="1569" r:id="rId17"/>
  </p:sldIdLst>
  <p:sldSz cx="12192000" cy="6858000"/>
  <p:notesSz cx="9775825" cy="6645275"/>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 id="3" name="Sterne, Symon" initials="SS" lastIdx="71" clrIdx="2">
    <p:extLst>
      <p:ext uri="{19B8F6BF-5375-455C-9EA6-DF929625EA0E}">
        <p15:presenceInfo xmlns:p15="http://schemas.microsoft.com/office/powerpoint/2012/main" userId="S-1-5-21-3476036342-1731177862-1559577602-5281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28CFF9"/>
    <a:srgbClr val="F7916D"/>
    <a:srgbClr val="7E007C"/>
    <a:srgbClr val="FF004C"/>
    <a:srgbClr val="F3622C"/>
    <a:srgbClr val="000000"/>
    <a:srgbClr val="09EDB8"/>
    <a:srgbClr val="BE7FBD"/>
    <a:srgbClr val="E5EC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08" autoAdjust="0"/>
    <p:restoredTop sz="77255" autoAdjust="0"/>
  </p:normalViewPr>
  <p:slideViewPr>
    <p:cSldViewPr snapToGrid="0" snapToObjects="1" showGuides="1">
      <p:cViewPr varScale="1">
        <p:scale>
          <a:sx n="46" d="100"/>
          <a:sy n="46" d="100"/>
        </p:scale>
        <p:origin x="950" y="43"/>
      </p:cViewPr>
      <p:guideLst>
        <p:guide pos="3840"/>
        <p:guide orient="horz" pos="3770"/>
      </p:guideLst>
    </p:cSldViewPr>
  </p:slideViewPr>
  <p:notesTextViewPr>
    <p:cViewPr>
      <p:scale>
        <a:sx n="75" d="100"/>
        <a:sy n="75" d="100"/>
      </p:scale>
      <p:origin x="0" y="0"/>
    </p:cViewPr>
  </p:notesTextViewPr>
  <p:sorterViewPr>
    <p:cViewPr>
      <p:scale>
        <a:sx n="66" d="100"/>
        <a:sy n="66" d="100"/>
      </p:scale>
      <p:origin x="0" y="0"/>
    </p:cViewPr>
  </p:sorterViewPr>
  <p:notesViewPr>
    <p:cSldViewPr snapToGrid="0" snapToObjects="1" showGuides="1">
      <p:cViewPr varScale="1">
        <p:scale>
          <a:sx n="133" d="100"/>
          <a:sy n="133" d="100"/>
        </p:scale>
        <p:origin x="2016" y="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36347" cy="33345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537144" y="0"/>
            <a:ext cx="4236347" cy="333451"/>
          </a:xfrm>
          <a:prstGeom prst="rect">
            <a:avLst/>
          </a:prstGeom>
        </p:spPr>
        <p:txBody>
          <a:bodyPr vert="horz" lIns="91440" tIns="45720" rIns="91440" bIns="45720" rtlCol="0"/>
          <a:lstStyle>
            <a:lvl1pPr algn="r">
              <a:defRPr sz="1200"/>
            </a:lvl1pPr>
          </a:lstStyle>
          <a:p>
            <a:fld id="{86D088FE-3E68-47FE-8BA4-634CD34BABBC}" type="datetimeFigureOut">
              <a:rPr lang="en-GB" smtClean="0"/>
              <a:t>16/12/2024</a:t>
            </a:fld>
            <a:endParaRPr lang="en-GB"/>
          </a:p>
        </p:txBody>
      </p:sp>
      <p:sp>
        <p:nvSpPr>
          <p:cNvPr id="4" name="Footer Placeholder 3"/>
          <p:cNvSpPr>
            <a:spLocks noGrp="1"/>
          </p:cNvSpPr>
          <p:nvPr>
            <p:ph type="ftr" sz="quarter" idx="2"/>
          </p:nvPr>
        </p:nvSpPr>
        <p:spPr>
          <a:xfrm>
            <a:off x="0" y="6311825"/>
            <a:ext cx="4236347" cy="33345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537144" y="6311825"/>
            <a:ext cx="4236347" cy="333450"/>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36191" cy="33341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537372" y="0"/>
            <a:ext cx="4236191" cy="333418"/>
          </a:xfrm>
          <a:prstGeom prst="rect">
            <a:avLst/>
          </a:prstGeom>
        </p:spPr>
        <p:txBody>
          <a:bodyPr vert="horz" lIns="91440" tIns="45720" rIns="91440" bIns="45720" rtlCol="0"/>
          <a:lstStyle>
            <a:lvl1pPr algn="r">
              <a:defRPr sz="1200"/>
            </a:lvl1pPr>
          </a:lstStyle>
          <a:p>
            <a:fld id="{1D6B66C6-1E92-0F4E-A300-9D4ED1F0C23F}" type="datetimeFigureOut">
              <a:rPr lang="en-GB" smtClean="0"/>
              <a:t>16/12/2024</a:t>
            </a:fld>
            <a:endParaRPr lang="en-GB"/>
          </a:p>
        </p:txBody>
      </p:sp>
      <p:sp>
        <p:nvSpPr>
          <p:cNvPr id="4" name="Slide Image Placeholder 3"/>
          <p:cNvSpPr>
            <a:spLocks noGrp="1" noRot="1" noChangeAspect="1"/>
          </p:cNvSpPr>
          <p:nvPr>
            <p:ph type="sldImg" idx="2"/>
          </p:nvPr>
        </p:nvSpPr>
        <p:spPr>
          <a:xfrm>
            <a:off x="2894013" y="830263"/>
            <a:ext cx="3987800" cy="22431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77583" y="3198039"/>
            <a:ext cx="7820660" cy="261657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311859"/>
            <a:ext cx="4236191" cy="33341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537372" y="6311859"/>
            <a:ext cx="4236191" cy="333417"/>
          </a:xfrm>
          <a:prstGeom prst="rect">
            <a:avLst/>
          </a:prstGeom>
        </p:spPr>
        <p:txBody>
          <a:bodyPr vert="horz" lIns="91440" tIns="45720" rIns="91440" bIns="45720" rtlCol="0" anchor="b"/>
          <a:lstStyle>
            <a:lvl1pPr algn="r">
              <a:defRPr sz="1200"/>
            </a:lvl1pPr>
          </a:lstStyle>
          <a:p>
            <a:fld id="{548901C6-1DA1-FB44-ABEE-06A0FEB7738E}" type="slidenum">
              <a:rPr lang="en-GB" smtClean="0"/>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Notes marked “Readable” can be optionally read aloud to learners.</a:t>
            </a:r>
          </a:p>
          <a:p>
            <a:r>
              <a:rPr lang="en-GB" dirty="0"/>
              <a:t>Anything after *** is best NOT read aloud without preparation.</a:t>
            </a:r>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t>1</a:t>
            </a:fld>
            <a:endParaRPr lang="en-GB"/>
          </a:p>
        </p:txBody>
      </p:sp>
    </p:spTree>
    <p:extLst>
      <p:ext uri="{BB962C8B-B14F-4D97-AF65-F5344CB8AC3E}">
        <p14:creationId xmlns:p14="http://schemas.microsoft.com/office/powerpoint/2010/main" val="3870619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aseline="0" dirty="0"/>
              <a:t>Readable</a:t>
            </a:r>
          </a:p>
          <a:p>
            <a:r>
              <a:rPr lang="en-GB" baseline="0" dirty="0"/>
              <a:t>Try and get it exactly right.</a:t>
            </a:r>
          </a:p>
          <a:p>
            <a:r>
              <a:rPr lang="en-GB" baseline="0" dirty="0"/>
              <a:t> </a:t>
            </a:r>
            <a:r>
              <a:rPr lang="en-GB" dirty="0"/>
              <a:t> </a:t>
            </a:r>
          </a:p>
        </p:txBody>
      </p:sp>
    </p:spTree>
    <p:extLst>
      <p:ext uri="{BB962C8B-B14F-4D97-AF65-F5344CB8AC3E}">
        <p14:creationId xmlns:p14="http://schemas.microsoft.com/office/powerpoint/2010/main" val="6355402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aseline="0" dirty="0"/>
              <a:t> Don’t look here... work it out!</a:t>
            </a:r>
            <a:endParaRPr lang="en-GB" dirty="0"/>
          </a:p>
        </p:txBody>
      </p:sp>
    </p:spTree>
    <p:extLst>
      <p:ext uri="{BB962C8B-B14F-4D97-AF65-F5344CB8AC3E}">
        <p14:creationId xmlns:p14="http://schemas.microsoft.com/office/powerpoint/2010/main" val="2074669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p:spPr>
        <p:txBody>
          <a:bodyPr/>
          <a:lstStyle/>
          <a:p>
            <a:endParaRPr lang="en-GB" dirty="0"/>
          </a:p>
        </p:txBody>
      </p:sp>
    </p:spTree>
    <p:extLst>
      <p:ext uri="{BB962C8B-B14F-4D97-AF65-F5344CB8AC3E}">
        <p14:creationId xmlns:p14="http://schemas.microsoft.com/office/powerpoint/2010/main" val="17672297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070961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341065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Tree>
    <p:extLst>
      <p:ext uri="{BB962C8B-B14F-4D97-AF65-F5344CB8AC3E}">
        <p14:creationId xmlns:p14="http://schemas.microsoft.com/office/powerpoint/2010/main" val="3361715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a:t>***</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a:t>Boolean values, or expressions that result in Boolean values, can be combined using the logical operators &amp;&amp;, || and !, which represent AND, OR and NOT operations, respectively.</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a:t>Watch out for operator precedence. If resolved</a:t>
            </a:r>
            <a:r>
              <a:rPr lang="en-GB" baseline="0" dirty="0"/>
              <a:t> from left to right (as we would read it) the third example would appear to yield a result of </a:t>
            </a:r>
            <a:r>
              <a:rPr lang="en-GB" b="1" baseline="0" dirty="0"/>
              <a:t>false</a:t>
            </a:r>
            <a:r>
              <a:rPr lang="en-GB" b="0" baseline="0" dirty="0"/>
              <a:t> </a:t>
            </a:r>
            <a:r>
              <a:rPr lang="en-GB" baseline="0" dirty="0"/>
              <a:t>such that the message would not be written to the console. This is incorrect.</a:t>
            </a:r>
            <a:br>
              <a:rPr lang="en-GB" baseline="0" dirty="0"/>
            </a:br>
            <a:r>
              <a:rPr lang="en-GB" baseline="0" dirty="0"/>
              <a:t>From left to right a </a:t>
            </a:r>
            <a:r>
              <a:rPr lang="en-GB" b="1" baseline="0" dirty="0"/>
              <a:t>true </a:t>
            </a:r>
            <a:r>
              <a:rPr lang="en-GB" b="0" baseline="0" dirty="0"/>
              <a:t>(var1 does equal 1) </a:t>
            </a:r>
            <a:r>
              <a:rPr lang="en-GB" baseline="0" dirty="0" err="1"/>
              <a:t>OR’d</a:t>
            </a:r>
            <a:r>
              <a:rPr lang="en-GB" baseline="0" dirty="0"/>
              <a:t> with a </a:t>
            </a:r>
            <a:r>
              <a:rPr lang="en-GB" b="1" baseline="0" dirty="0"/>
              <a:t>true</a:t>
            </a:r>
            <a:r>
              <a:rPr lang="en-GB" baseline="0" dirty="0"/>
              <a:t> </a:t>
            </a:r>
            <a:r>
              <a:rPr lang="en-GB" b="0" baseline="0" dirty="0"/>
              <a:t>(var2 does equal 2) </a:t>
            </a:r>
            <a:r>
              <a:rPr lang="en-GB" baseline="0" dirty="0"/>
              <a:t>yields a </a:t>
            </a:r>
            <a:r>
              <a:rPr lang="en-GB" b="1" baseline="0" dirty="0"/>
              <a:t>true</a:t>
            </a:r>
            <a:r>
              <a:rPr lang="en-GB" b="0" baseline="0" dirty="0"/>
              <a:t>, </a:t>
            </a:r>
            <a:r>
              <a:rPr lang="en-GB" b="0" baseline="0" dirty="0" err="1"/>
              <a:t>AND’ing</a:t>
            </a:r>
            <a:r>
              <a:rPr lang="en-GB" b="0" baseline="0" dirty="0"/>
              <a:t> this result with a </a:t>
            </a:r>
            <a:r>
              <a:rPr lang="en-GB" b="1" baseline="0" dirty="0"/>
              <a:t>false</a:t>
            </a:r>
            <a:r>
              <a:rPr lang="en-GB" b="0" baseline="0" dirty="0"/>
              <a:t> (var3 does not equal 1) would yield a final result of </a:t>
            </a:r>
            <a:r>
              <a:rPr lang="en-GB" b="1" baseline="0" dirty="0"/>
              <a:t>false</a:t>
            </a:r>
            <a:r>
              <a:rPr lang="en-GB" b="0" baseline="0" dirty="0"/>
              <a:t>. However, although this appears to make logical sense, it is not the result that a running program would produce. This is because all AND’s are executed before OR’s no matter where they appear in the sequence. Consequently we would do the AND first followed by the OR.  </a:t>
            </a:r>
            <a:r>
              <a:rPr lang="en-GB" b="0" baseline="0" dirty="0" err="1"/>
              <a:t>AND’ing</a:t>
            </a:r>
            <a:r>
              <a:rPr lang="en-GB" b="0" baseline="0" dirty="0"/>
              <a:t> a </a:t>
            </a:r>
            <a:r>
              <a:rPr lang="en-GB" b="1" baseline="0" dirty="0"/>
              <a:t>true </a:t>
            </a:r>
            <a:r>
              <a:rPr lang="en-GB" b="0" baseline="0" dirty="0"/>
              <a:t>(var2 does equal 2) with a </a:t>
            </a:r>
            <a:r>
              <a:rPr lang="en-GB" b="1" baseline="0" dirty="0"/>
              <a:t>false </a:t>
            </a:r>
            <a:r>
              <a:rPr lang="en-GB" b="0" baseline="0" dirty="0"/>
              <a:t>(var3 does not equal 1) would yield a </a:t>
            </a:r>
            <a:r>
              <a:rPr lang="en-GB" b="1" baseline="0" dirty="0"/>
              <a:t>false</a:t>
            </a:r>
            <a:r>
              <a:rPr lang="en-GB" b="0" baseline="0" dirty="0"/>
              <a:t>, </a:t>
            </a:r>
            <a:r>
              <a:rPr lang="en-GB" b="0" baseline="0" dirty="0" err="1"/>
              <a:t>OR’ing</a:t>
            </a:r>
            <a:r>
              <a:rPr lang="en-GB" b="0" baseline="0" dirty="0"/>
              <a:t> this result with a </a:t>
            </a:r>
            <a:r>
              <a:rPr lang="en-GB" b="1" baseline="0" dirty="0"/>
              <a:t>true</a:t>
            </a:r>
            <a:r>
              <a:rPr lang="en-GB" b="0" baseline="0" dirty="0"/>
              <a:t> (var1 does equal 1) would yield a final result of </a:t>
            </a:r>
            <a:r>
              <a:rPr lang="en-GB" b="1" baseline="0" dirty="0"/>
              <a:t>true </a:t>
            </a:r>
            <a:r>
              <a:rPr lang="en-GB" b="0" baseline="0" dirty="0"/>
              <a:t>and the message would get written to the Console! If you would prefer to get the former outcome you can always prioritise things by using parentheses in much the same way you would when doing a maths calculation when you wanted an addition to be done before a multiplication:</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a:t>if </a:t>
            </a:r>
            <a:r>
              <a:rPr lang="en-GB" b="1" dirty="0"/>
              <a:t>((</a:t>
            </a:r>
            <a:r>
              <a:rPr lang="en-GB" dirty="0"/>
              <a:t>(var1 == 1) || (var2 == 2)</a:t>
            </a:r>
            <a:r>
              <a:rPr lang="en-GB" b="1" dirty="0"/>
              <a:t>)</a:t>
            </a:r>
            <a:r>
              <a:rPr lang="en-GB" dirty="0"/>
              <a:t> &amp;&amp; (var3 == 1)).</a:t>
            </a:r>
            <a:endParaRPr lang="en-GB" b="1" dirty="0"/>
          </a:p>
          <a:p>
            <a:endParaRPr lang="en-GB" dirty="0"/>
          </a:p>
        </p:txBody>
      </p:sp>
    </p:spTree>
    <p:extLst>
      <p:ext uri="{BB962C8B-B14F-4D97-AF65-F5344CB8AC3E}">
        <p14:creationId xmlns:p14="http://schemas.microsoft.com/office/powerpoint/2010/main" val="1735968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0" baseline="0" dirty="0"/>
              <a:t>Readable</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0" baseline="0" dirty="0"/>
              <a:t>An example of how ‘!’ (NOT) can be used with  a method call instead of ‘== false’ which looks ‘amateurish’.</a:t>
            </a:r>
            <a:endParaRPr lang="en-GB" b="0" dirty="0"/>
          </a:p>
          <a:p>
            <a:endParaRPr lang="en-GB" dirty="0"/>
          </a:p>
        </p:txBody>
      </p:sp>
    </p:spTree>
    <p:extLst>
      <p:ext uri="{BB962C8B-B14F-4D97-AF65-F5344CB8AC3E}">
        <p14:creationId xmlns:p14="http://schemas.microsoft.com/office/powerpoint/2010/main" val="1821109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a:t>Readable</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a:t>Simply used to reverse ‘true’ to ‘false’ or ‘false’ to ‘true’.</a:t>
            </a:r>
          </a:p>
        </p:txBody>
      </p:sp>
    </p:spTree>
    <p:extLst>
      <p:ext uri="{BB962C8B-B14F-4D97-AF65-F5344CB8AC3E}">
        <p14:creationId xmlns:p14="http://schemas.microsoft.com/office/powerpoint/2010/main" val="1303398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a:t>***</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a:t>Both &amp;&amp; and || support "short-circuit evaluation". This means that if the expression on the left of the &amp;&amp; operator evaluates to false, the evaluation will be cut short (i.e. the expression on the right of the operator is never evaluated) and the result will be false.</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a:t>But if the expression on the left of the || operator evaluates to true, the evaluation will be cut short (i.e. the expression on the right of the operator is never evaluated) and the result will be true.</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a:t>In the 2</a:t>
            </a:r>
            <a:r>
              <a:rPr lang="en-GB" baseline="30000" dirty="0"/>
              <a:t>nd</a:t>
            </a:r>
            <a:r>
              <a:rPr lang="en-GB" dirty="0"/>
              <a:t> code fragment – you will learn what a null is later in the course – </a:t>
            </a:r>
            <a:r>
              <a:rPr lang="en-GB" dirty="0" err="1"/>
              <a:t>s.length</a:t>
            </a:r>
            <a:r>
              <a:rPr lang="en-GB" dirty="0"/>
              <a:t>() would throw a </a:t>
            </a:r>
            <a:r>
              <a:rPr lang="en-GB" dirty="0" err="1"/>
              <a:t>NullPointerException</a:t>
            </a:r>
            <a:r>
              <a:rPr lang="en-GB" baseline="0" dirty="0"/>
              <a:t> if s was null, but we have structured the code so that the runtime only looks at s&lt;dot&gt; if in fact s is not null.</a:t>
            </a:r>
            <a:endParaRPr lang="en-GB" dirty="0"/>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endParaRPr lang="en-GB" dirty="0"/>
          </a:p>
          <a:p>
            <a:endParaRPr lang="en-GB" dirty="0"/>
          </a:p>
        </p:txBody>
      </p:sp>
    </p:spTree>
    <p:extLst>
      <p:ext uri="{BB962C8B-B14F-4D97-AF65-F5344CB8AC3E}">
        <p14:creationId xmlns:p14="http://schemas.microsoft.com/office/powerpoint/2010/main" val="3650596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a:t>Readable</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a:t>2 code fragments that do the same thing.</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a:t>In ‘A’ crucially, there</a:t>
            </a:r>
            <a:r>
              <a:rPr lang="en-GB" baseline="0" dirty="0"/>
              <a:t> is nothing to be done after the if / else, IF that is the case then ‘B’ will achieve same outcome.</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aseline="0" dirty="0"/>
              <a:t>In a void method ‘return;’ means ‘exit now’.</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aseline="0" dirty="0"/>
              <a:t>This is a technique that often avoids nesting an ‘if’.</a:t>
            </a:r>
            <a:endParaRPr lang="en-GB" dirty="0"/>
          </a:p>
        </p:txBody>
      </p:sp>
    </p:spTree>
    <p:extLst>
      <p:ext uri="{BB962C8B-B14F-4D97-AF65-F5344CB8AC3E}">
        <p14:creationId xmlns:p14="http://schemas.microsoft.com/office/powerpoint/2010/main" val="1775873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a:t>***</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a:t>The</a:t>
            </a:r>
            <a:r>
              <a:rPr lang="en-GB" baseline="0" dirty="0"/>
              <a:t> method for simplicity has to return a </a:t>
            </a:r>
            <a:r>
              <a:rPr lang="en-GB" baseline="0" dirty="0" err="1"/>
              <a:t>boolean</a:t>
            </a:r>
            <a:r>
              <a:rPr lang="en-GB" baseline="0" dirty="0"/>
              <a:t> (true or false) but could be returning anything.</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aseline="0" dirty="0"/>
              <a:t>All 6 code fragments achieve that and could work for any return type at all.</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aseline="0" dirty="0"/>
              <a:t>‘B’ is more common than ‘A’ perhaps.</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aseline="0" dirty="0"/>
              <a:t>‘B’s </a:t>
            </a:r>
            <a:r>
              <a:rPr lang="en-GB" baseline="0" dirty="0" err="1"/>
              <a:t>mindset</a:t>
            </a:r>
            <a:r>
              <a:rPr lang="en-GB" baseline="0" dirty="0"/>
              <a:t> is:</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aseline="0" dirty="0"/>
              <a:t>Line 1, let’s be pessimistic and set a default return value and then allows line 3 or maybe other lines to change the ‘</a:t>
            </a:r>
            <a:r>
              <a:rPr lang="en-GB" baseline="0" dirty="0" err="1"/>
              <a:t>retval</a:t>
            </a:r>
            <a:r>
              <a:rPr lang="en-GB" baseline="0" dirty="0"/>
              <a:t>’ to another value.</a:t>
            </a:r>
            <a:endParaRPr lang="en-GB" dirty="0"/>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aseline="0" dirty="0"/>
              <a:t>The purists would perhaps not like ‘C’ or ‘D’ as they have ‘multiple exit points’ instead of always having one ‘return’ statement at the end.</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aseline="0" dirty="0"/>
              <a:t>‘D’ would probably be more common than ‘C’ the ‘else’ is just superfluous as ‘return ...’ will exit at that point.</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aseline="0" dirty="0"/>
              <a:t>‘E’ and ‘F’ are identical really, the parentheses are just for readability. You will see ‘E’ &amp; ‘F’ a lot, returning what an expression (or method call) evaluates to.</a:t>
            </a:r>
          </a:p>
        </p:txBody>
      </p:sp>
    </p:spTree>
    <p:extLst>
      <p:ext uri="{BB962C8B-B14F-4D97-AF65-F5344CB8AC3E}">
        <p14:creationId xmlns:p14="http://schemas.microsoft.com/office/powerpoint/2010/main" val="21663747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122128098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
          <a:stretch/>
        </p:blipFill>
        <p:spPr>
          <a:xfrm>
            <a:off x="-6057" y="3264823"/>
            <a:ext cx="5967455" cy="2859259"/>
          </a:xfrm>
          <a:prstGeom prst="rect">
            <a:avLst/>
          </a:prstGeom>
        </p:spPr>
      </p:pic>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137035841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ct val="100000"/>
              </a:lnSpc>
              <a:defRPr sz="3600" spc="60" baseline="0">
                <a:solidFill>
                  <a:srgbClr val="004050"/>
                </a:solidFill>
              </a:defRPr>
            </a:lvl1pPr>
          </a:lstStyle>
          <a:p>
            <a:r>
              <a:rPr lang="en-US" noProof="0" dirty="0"/>
              <a:t>CLICK TO EDIT MASTER TITLE STYLE</a:t>
            </a:r>
            <a:endParaRPr lang="en-GB" noProof="0" dirty="0"/>
          </a:p>
        </p:txBody>
      </p:sp>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rgbClr val="004050"/>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2116144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grpSp>
        <p:nvGrpSpPr>
          <p:cNvPr id="2" name="Group 1"/>
          <p:cNvGrpSpPr/>
          <p:nvPr userDrawn="1"/>
        </p:nvGrpSpPr>
        <p:grpSpPr>
          <a:xfrm>
            <a:off x="-6058" y="3516217"/>
            <a:ext cx="5797612" cy="2396903"/>
            <a:chOff x="1320045" y="4580698"/>
            <a:chExt cx="3312434" cy="1370734"/>
          </a:xfrm>
          <a:solidFill>
            <a:srgbClr val="28CFF9"/>
          </a:solidFill>
        </p:grpSpPr>
        <p:sp>
          <p:nvSpPr>
            <p:cNvPr id="12" name="Rectangle 11"/>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5" name="Freeform 14">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7" name="Freeform 16">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8221067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2894767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F8D237"/>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1786"/>
            <a:ext cx="8212667"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5471"/>
            <a:ext cx="8146316"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spTree>
    <p:extLst>
      <p:ext uri="{BB962C8B-B14F-4D97-AF65-F5344CB8AC3E}">
        <p14:creationId xmlns:p14="http://schemas.microsoft.com/office/powerpoint/2010/main" val="12235614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4" name="Rectangle 13"/>
          <p:cNvSpPr/>
          <p:nvPr userDrawn="1"/>
        </p:nvSpPr>
        <p:spPr>
          <a:xfrm>
            <a:off x="0" y="5030515"/>
            <a:ext cx="2361189" cy="132089"/>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userDrawn="1"/>
        </p:nvSpPr>
        <p:spPr>
          <a:xfrm>
            <a:off x="0" y="5379138"/>
            <a:ext cx="2746241" cy="1332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oup 6">
            <a:extLst>
              <a:ext uri="{FF2B5EF4-FFF2-40B4-BE49-F238E27FC236}">
                <a16:creationId xmlns:a16="http://schemas.microsoft.com/office/drawing/2014/main" id="{51C13B23-0164-1C4E-9E7A-3F1ECA7824F7}"/>
              </a:ext>
            </a:extLst>
          </p:cNvPr>
          <p:cNvGrpSpPr/>
          <p:nvPr userDrawn="1"/>
        </p:nvGrpSpPr>
        <p:grpSpPr>
          <a:xfrm>
            <a:off x="2203017" y="4568506"/>
            <a:ext cx="2424152" cy="1401684"/>
            <a:chOff x="7799133" y="1870745"/>
            <a:chExt cx="1010349" cy="584292"/>
          </a:xfrm>
          <a:solidFill>
            <a:srgbClr val="F8D237"/>
          </a:solidFill>
        </p:grpSpPr>
        <p:sp>
          <p:nvSpPr>
            <p:cNvPr id="11" name="Freeform 10">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Q&amp;A/what's next">
    <p:bg>
      <p:bgPr>
        <a:solidFill>
          <a:srgbClr val="7E007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FF004C"/>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solidFill>
                  <a:schemeClr val="bg1"/>
                </a:solidFill>
              </a:defRPr>
            </a:lvl1pPr>
          </a:lstStyle>
          <a:p>
            <a:r>
              <a:rPr lang="en-US" noProof="0" dirty="0"/>
              <a:t>CLICK TO EDIT TITLE</a:t>
            </a:r>
            <a:endParaRPr lang="en-GB" noProof="0" dirty="0"/>
          </a:p>
        </p:txBody>
      </p:sp>
    </p:spTree>
    <p:extLst>
      <p:ext uri="{BB962C8B-B14F-4D97-AF65-F5344CB8AC3E}">
        <p14:creationId xmlns:p14="http://schemas.microsoft.com/office/powerpoint/2010/main" val="392098513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grpSp>
        <p:nvGrpSpPr>
          <p:cNvPr id="8" name="Group 7"/>
          <p:cNvGrpSpPr/>
          <p:nvPr userDrawn="1"/>
        </p:nvGrpSpPr>
        <p:grpSpPr>
          <a:xfrm>
            <a:off x="-6058" y="3516217"/>
            <a:ext cx="5797612" cy="2396903"/>
            <a:chOff x="1320045" y="4580698"/>
            <a:chExt cx="3312434" cy="1370734"/>
          </a:xfrm>
          <a:solidFill>
            <a:srgbClr val="F3622C"/>
          </a:solidFill>
        </p:grpSpPr>
        <p:sp>
          <p:nvSpPr>
            <p:cNvPr id="9" name="Rectangle 8"/>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14161484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3771122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7" name="Group 6">
            <a:extLst>
              <a:ext uri="{FF2B5EF4-FFF2-40B4-BE49-F238E27FC236}">
                <a16:creationId xmlns:a16="http://schemas.microsoft.com/office/drawing/2014/main" id="{51C13B23-0164-1C4E-9E7A-3F1ECA7824F7}"/>
              </a:ext>
            </a:extLst>
          </p:cNvPr>
          <p:cNvGrpSpPr/>
          <p:nvPr userDrawn="1"/>
        </p:nvGrpSpPr>
        <p:grpSpPr>
          <a:xfrm>
            <a:off x="2327195" y="4606108"/>
            <a:ext cx="2293146" cy="1326143"/>
            <a:chOff x="7799133" y="1870745"/>
            <a:chExt cx="1010349" cy="584292"/>
          </a:xfrm>
          <a:solidFill>
            <a:srgbClr val="FF004C"/>
          </a:solidFill>
        </p:grpSpPr>
        <p:sp>
          <p:nvSpPr>
            <p:cNvPr id="11" name="Freeform 10">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3" name="Rectangle 2"/>
          <p:cNvSpPr/>
          <p:nvPr userDrawn="1"/>
        </p:nvSpPr>
        <p:spPr>
          <a:xfrm>
            <a:off x="-11069" y="5042941"/>
            <a:ext cx="2506981" cy="126517"/>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0" y="5374222"/>
            <a:ext cx="2506981" cy="126000"/>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4578805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grpSp>
        <p:nvGrpSpPr>
          <p:cNvPr id="15" name="Group 14"/>
          <p:cNvGrpSpPr/>
          <p:nvPr userDrawn="1"/>
        </p:nvGrpSpPr>
        <p:grpSpPr>
          <a:xfrm>
            <a:off x="-6058" y="3516217"/>
            <a:ext cx="5797612" cy="2396903"/>
            <a:chOff x="1320045" y="4580698"/>
            <a:chExt cx="3312434" cy="1370734"/>
          </a:xfrm>
          <a:solidFill>
            <a:srgbClr val="7E007C"/>
          </a:solidFill>
        </p:grpSpPr>
        <p:sp>
          <p:nvSpPr>
            <p:cNvPr id="16" name="Rectangle 15"/>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9" name="Freeform 18">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159614847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317568088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lvl2pPr marL="355600" indent="-266700">
              <a:buFont typeface="Arial" panose="020B0604020202020204" pitchFamily="34" charset="0"/>
              <a:buChar char="•"/>
              <a:defRPr/>
            </a:lvl2pPr>
            <a:lvl3pPr marL="355600" indent="-266700">
              <a:buFont typeface="Arial" panose="020B0604020202020204" pitchFamily="34" charset="0"/>
              <a:buChar char="•"/>
              <a:defRPr/>
            </a:lvl3pPr>
            <a:lvl4pPr marL="355600" indent="-266700">
              <a:buFont typeface="Arial" panose="020B0604020202020204" pitchFamily="34" charset="0"/>
              <a:buChar char="•"/>
              <a:defRPr/>
            </a:lvl4pPr>
            <a:lvl5pPr marL="355600" indent="-266700">
              <a:buFont typeface="Arial" panose="020B0604020202020204" pitchFamily="34" charset="0"/>
              <a:buChar char="•"/>
              <a:defRPr/>
            </a:lvl5p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212588995"/>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extLst>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98643442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Second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Third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Fourth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342900" indent="-342900" algn="l" defTabSz="914400" rtl="0" eaLnBrk="1" latinLnBrk="0" hangingPunct="1">
              <a:lnSpc>
                <a:spcPct val="100000"/>
              </a:lnSpc>
              <a:spcBef>
                <a:spcPts val="0"/>
              </a:spcBef>
              <a:spcAft>
                <a:spcPts val="650"/>
              </a:spcAft>
              <a:buSzPct val="115000"/>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7" name="Group 6"/>
          <p:cNvGrpSpPr/>
          <p:nvPr userDrawn="1"/>
        </p:nvGrpSpPr>
        <p:grpSpPr>
          <a:xfrm>
            <a:off x="-1" y="3516594"/>
            <a:ext cx="7016814" cy="2396903"/>
            <a:chOff x="623461" y="4580698"/>
            <a:chExt cx="4009018" cy="1370734"/>
          </a:xfrm>
          <a:solidFill>
            <a:srgbClr val="004050"/>
          </a:solidFill>
        </p:grpSpPr>
        <p:sp>
          <p:nvSpPr>
            <p:cNvPr id="9" name="Rectangle 8"/>
            <p:cNvSpPr/>
            <p:nvPr userDrawn="1"/>
          </p:nvSpPr>
          <p:spPr>
            <a:xfrm>
              <a:off x="623462" y="5031740"/>
              <a:ext cx="19306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623461" y="5373431"/>
              <a:ext cx="1930689"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Tree>
    <p:extLst>
      <p:ext uri="{BB962C8B-B14F-4D97-AF65-F5344CB8AC3E}">
        <p14:creationId xmlns:p14="http://schemas.microsoft.com/office/powerpoint/2010/main" val="188784966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119887642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265610577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4276879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404595973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004050"/>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4205"/>
            <a:ext cx="8314267"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7139"/>
            <a:ext cx="8324398"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spTree>
    <p:extLst>
      <p:ext uri="{BB962C8B-B14F-4D97-AF65-F5344CB8AC3E}">
        <p14:creationId xmlns:p14="http://schemas.microsoft.com/office/powerpoint/2010/main" val="2002921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10" name="Text Placeholder 2"/>
          <p:cNvSpPr>
            <a:spLocks noGrp="1"/>
          </p:cNvSpPr>
          <p:nvPr>
            <p:ph type="body" sz="quarter" idx="16"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902" r:id="rId2"/>
    <p:sldLayoutId id="2147483812" r:id="rId3"/>
    <p:sldLayoutId id="2147483813" r:id="rId4"/>
    <p:sldLayoutId id="2147483798" r:id="rId5"/>
    <p:sldLayoutId id="2147483806" r:id="rId6"/>
    <p:sldLayoutId id="2147483709" r:id="rId7"/>
    <p:sldLayoutId id="2147483822" r:id="rId8"/>
    <p:sldLayoutId id="2147483802" r:id="rId9"/>
    <p:sldLayoutId id="2147483792" r:id="rId10"/>
    <p:sldLayoutId id="2147483810" r:id="rId11"/>
    <p:sldLayoutId id="2147483804" r:id="rId12"/>
    <p:sldLayoutId id="2147483821" r:id="rId13"/>
    <p:sldLayoutId id="2147483824" r:id="rId14"/>
    <p:sldLayoutId id="2147483828" r:id="rId15"/>
    <p:sldLayoutId id="2147483853" r:id="rId16"/>
    <p:sldLayoutId id="2147483899" r:id="rId17"/>
    <p:sldLayoutId id="2147483832" r:id="rId18"/>
    <p:sldLayoutId id="2147483833" r:id="rId19"/>
    <p:sldLayoutId id="2147483836" r:id="rId20"/>
    <p:sldLayoutId id="2147483852" r:id="rId21"/>
    <p:sldLayoutId id="2147483900" r:id="rId22"/>
    <p:sldLayoutId id="2147483820" r:id="rId23"/>
    <p:sldLayoutId id="2147483842" r:id="rId24"/>
    <p:sldLayoutId id="2147483845" r:id="rId25"/>
    <p:sldLayoutId id="2147483851" r:id="rId26"/>
    <p:sldLayoutId id="2147483901" r:id="rId27"/>
    <p:sldLayoutId id="2147483650" r:id="rId28"/>
    <p:sldLayoutId id="2147483734" r:id="rId29"/>
    <p:sldLayoutId id="2147483796" r:id="rId30"/>
    <p:sldLayoutId id="2147483719" r:id="rId31"/>
    <p:sldLayoutId id="2147483721" r:id="rId32"/>
    <p:sldLayoutId id="2147483724" r:id="rId33"/>
    <p:sldLayoutId id="2147483797" r:id="rId34"/>
    <p:sldLayoutId id="2147483814" r:id="rId35"/>
  </p:sldLayoutIdLst>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7"/>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7"/>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7"/>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7"/>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p:txBody>
          <a:bodyPr/>
          <a:lstStyle/>
          <a:p>
            <a:endParaRPr lang="en-IN"/>
          </a:p>
        </p:txBody>
      </p:sp>
      <p:sp>
        <p:nvSpPr>
          <p:cNvPr id="4" name="Title 3"/>
          <p:cNvSpPr>
            <a:spLocks noGrp="1"/>
          </p:cNvSpPr>
          <p:nvPr>
            <p:ph type="ctrTitle"/>
          </p:nvPr>
        </p:nvSpPr>
        <p:spPr/>
        <p:txBody>
          <a:bodyPr/>
          <a:lstStyle/>
          <a:p>
            <a:r>
              <a:rPr lang="en-US"/>
              <a:t>More on conditionals</a:t>
            </a:r>
            <a:endParaRPr lang="en-IN" dirty="0"/>
          </a:p>
        </p:txBody>
      </p:sp>
    </p:spTree>
    <p:extLst>
      <p:ext uri="{BB962C8B-B14F-4D97-AF65-F5344CB8AC3E}">
        <p14:creationId xmlns:p14="http://schemas.microsoft.com/office/powerpoint/2010/main" val="1088406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QUIZ (Part 1)</a:t>
            </a:r>
          </a:p>
        </p:txBody>
      </p:sp>
      <p:sp>
        <p:nvSpPr>
          <p:cNvPr id="4" name="Rectangle 15"/>
          <p:cNvSpPr>
            <a:spLocks noChangeArrowheads="1"/>
          </p:cNvSpPr>
          <p:nvPr/>
        </p:nvSpPr>
        <p:spPr bwMode="auto">
          <a:xfrm>
            <a:off x="705860" y="1381841"/>
            <a:ext cx="7748630" cy="1474763"/>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FF"/>
                </a:solidFill>
                <a:latin typeface="Lucida Console" pitchFamily="49" charset="0"/>
              </a:rPr>
              <a:t>if</a:t>
            </a:r>
            <a:r>
              <a:rPr lang="en-GB" dirty="0">
                <a:latin typeface="Lucida Console" pitchFamily="49" charset="0"/>
              </a:rPr>
              <a:t> (x &gt; 10 &amp;&amp; y &gt; 10) { </a:t>
            </a:r>
            <a:r>
              <a:rPr lang="en-GB" b="1" dirty="0">
                <a:solidFill>
                  <a:schemeClr val="tx2">
                    <a:lumMod val="75000"/>
                  </a:schemeClr>
                </a:solidFill>
                <a:latin typeface="Lucida Console" pitchFamily="49" charset="0"/>
              </a:rPr>
              <a:t>// x &amp; y are </a:t>
            </a:r>
            <a:r>
              <a:rPr lang="en-GB" b="1" dirty="0" err="1">
                <a:solidFill>
                  <a:schemeClr val="tx2">
                    <a:lumMod val="75000"/>
                  </a:schemeClr>
                </a:solidFill>
                <a:latin typeface="Lucida Console" pitchFamily="49" charset="0"/>
              </a:rPr>
              <a:t>int</a:t>
            </a:r>
            <a:r>
              <a:rPr lang="en-GB" b="1" dirty="0">
                <a:solidFill>
                  <a:schemeClr val="tx2">
                    <a:lumMod val="75000"/>
                  </a:schemeClr>
                </a:solidFill>
                <a:latin typeface="Lucida Console" pitchFamily="49" charset="0"/>
              </a:rPr>
              <a:t> with values</a:t>
            </a:r>
            <a:br>
              <a:rPr lang="en-GB" dirty="0">
                <a:latin typeface="Lucida Console" pitchFamily="49" charset="0"/>
              </a:rPr>
            </a:br>
            <a:r>
              <a:rPr lang="en-GB" dirty="0">
                <a:latin typeface="Lucida Console" pitchFamily="49" charset="0"/>
              </a:rPr>
              <a:t>  </a:t>
            </a:r>
            <a:r>
              <a:rPr lang="en-GB" dirty="0">
                <a:solidFill>
                  <a:schemeClr val="accent2">
                    <a:lumMod val="25000"/>
                  </a:schemeClr>
                </a:solidFill>
                <a:latin typeface="Lucida Console" pitchFamily="49" charset="0"/>
              </a:rPr>
              <a:t>// do stuff</a:t>
            </a:r>
            <a:br>
              <a:rPr lang="en-GB" dirty="0">
                <a:latin typeface="Lucida Console" pitchFamily="49" charset="0"/>
              </a:rPr>
            </a:br>
            <a:r>
              <a:rPr lang="en-GB" dirty="0">
                <a:latin typeface="Lucida Console" pitchFamily="49" charset="0"/>
              </a:rPr>
              <a:t>} </a:t>
            </a:r>
            <a:r>
              <a:rPr lang="en-GB" dirty="0">
                <a:solidFill>
                  <a:srgbClr val="0000FF"/>
                </a:solidFill>
                <a:latin typeface="Lucida Console" pitchFamily="49" charset="0"/>
              </a:rPr>
              <a:t>else</a:t>
            </a:r>
            <a:r>
              <a:rPr lang="en-GB" dirty="0">
                <a:latin typeface="Lucida Console" pitchFamily="49" charset="0"/>
              </a:rPr>
              <a:t> {</a:t>
            </a:r>
            <a:br>
              <a:rPr lang="en-GB" dirty="0">
                <a:latin typeface="Lucida Console" pitchFamily="49" charset="0"/>
              </a:rPr>
            </a:br>
            <a:r>
              <a:rPr lang="en-GB" dirty="0">
                <a:latin typeface="Lucida Console" pitchFamily="49" charset="0"/>
              </a:rPr>
              <a:t>  print("What could we say here?”);</a:t>
            </a:r>
            <a:br>
              <a:rPr lang="en-GB" dirty="0">
                <a:latin typeface="Lucida Console" pitchFamily="49" charset="0"/>
              </a:rPr>
            </a:br>
            <a:r>
              <a:rPr lang="en-GB" dirty="0">
                <a:latin typeface="Lucida Console" pitchFamily="49" charset="0"/>
              </a:rPr>
              <a:t>}</a:t>
            </a:r>
          </a:p>
        </p:txBody>
      </p:sp>
      <p:sp>
        <p:nvSpPr>
          <p:cNvPr id="5" name="Rectangle 15"/>
          <p:cNvSpPr>
            <a:spLocks noChangeArrowheads="1"/>
          </p:cNvSpPr>
          <p:nvPr/>
        </p:nvSpPr>
        <p:spPr bwMode="auto">
          <a:xfrm>
            <a:off x="8118806" y="1384021"/>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1</a:t>
            </a:r>
          </a:p>
        </p:txBody>
      </p:sp>
      <p:sp>
        <p:nvSpPr>
          <p:cNvPr id="8" name="Rectangle 15"/>
          <p:cNvSpPr>
            <a:spLocks noChangeArrowheads="1"/>
          </p:cNvSpPr>
          <p:nvPr/>
        </p:nvSpPr>
        <p:spPr bwMode="auto">
          <a:xfrm>
            <a:off x="707030" y="2977236"/>
            <a:ext cx="7747461" cy="1474763"/>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FF"/>
                </a:solidFill>
                <a:latin typeface="Lucida Console" pitchFamily="49" charset="0"/>
              </a:rPr>
              <a:t>if</a:t>
            </a:r>
            <a:r>
              <a:rPr lang="en-GB" dirty="0">
                <a:latin typeface="Lucida Console" pitchFamily="49" charset="0"/>
              </a:rPr>
              <a:t> (x &gt; 10 || y &gt; 10) {</a:t>
            </a:r>
            <a:br>
              <a:rPr lang="en-GB" dirty="0">
                <a:latin typeface="Lucida Console" pitchFamily="49" charset="0"/>
              </a:rPr>
            </a:br>
            <a:r>
              <a:rPr lang="en-GB" dirty="0">
                <a:latin typeface="Lucida Console" pitchFamily="49" charset="0"/>
              </a:rPr>
              <a:t>  </a:t>
            </a:r>
            <a:r>
              <a:rPr lang="en-GB" dirty="0">
                <a:solidFill>
                  <a:schemeClr val="accent2">
                    <a:lumMod val="25000"/>
                  </a:schemeClr>
                </a:solidFill>
                <a:latin typeface="Lucida Console" pitchFamily="49" charset="0"/>
              </a:rPr>
              <a:t>// do stuff</a:t>
            </a:r>
            <a:br>
              <a:rPr lang="en-GB" dirty="0">
                <a:latin typeface="Lucida Console" pitchFamily="49" charset="0"/>
              </a:rPr>
            </a:br>
            <a:r>
              <a:rPr lang="en-GB" dirty="0">
                <a:latin typeface="Lucida Console" pitchFamily="49" charset="0"/>
              </a:rPr>
              <a:t>} </a:t>
            </a:r>
            <a:r>
              <a:rPr lang="en-GB" dirty="0">
                <a:solidFill>
                  <a:srgbClr val="0000FF"/>
                </a:solidFill>
                <a:latin typeface="Lucida Console" pitchFamily="49" charset="0"/>
              </a:rPr>
              <a:t>else</a:t>
            </a:r>
            <a:r>
              <a:rPr lang="en-GB" dirty="0">
                <a:latin typeface="Lucida Console" pitchFamily="49" charset="0"/>
              </a:rPr>
              <a:t> {</a:t>
            </a:r>
            <a:br>
              <a:rPr lang="en-GB" dirty="0">
                <a:latin typeface="Lucida Console" pitchFamily="49" charset="0"/>
              </a:rPr>
            </a:br>
            <a:r>
              <a:rPr lang="en-GB" dirty="0">
                <a:latin typeface="Lucida Console" pitchFamily="49" charset="0"/>
              </a:rPr>
              <a:t>  print("What could we say here?”);</a:t>
            </a:r>
            <a:br>
              <a:rPr lang="en-GB" dirty="0">
                <a:latin typeface="Lucida Console" pitchFamily="49" charset="0"/>
              </a:rPr>
            </a:br>
            <a:r>
              <a:rPr lang="en-GB" dirty="0">
                <a:latin typeface="Lucida Console" pitchFamily="49" charset="0"/>
              </a:rPr>
              <a:t>}</a:t>
            </a:r>
          </a:p>
        </p:txBody>
      </p:sp>
      <p:sp>
        <p:nvSpPr>
          <p:cNvPr id="10" name="Rectangle 15"/>
          <p:cNvSpPr>
            <a:spLocks noChangeArrowheads="1"/>
          </p:cNvSpPr>
          <p:nvPr/>
        </p:nvSpPr>
        <p:spPr bwMode="auto">
          <a:xfrm>
            <a:off x="8118999" y="2974831"/>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2</a:t>
            </a:r>
          </a:p>
        </p:txBody>
      </p:sp>
      <p:sp>
        <p:nvSpPr>
          <p:cNvPr id="13" name="Rectangle 15"/>
          <p:cNvSpPr>
            <a:spLocks noChangeArrowheads="1"/>
          </p:cNvSpPr>
          <p:nvPr/>
        </p:nvSpPr>
        <p:spPr bwMode="auto">
          <a:xfrm>
            <a:off x="709805" y="4592636"/>
            <a:ext cx="7747461" cy="1474763"/>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FF"/>
                </a:solidFill>
                <a:latin typeface="Lucida Console" pitchFamily="49" charset="0"/>
              </a:rPr>
              <a:t>if</a:t>
            </a:r>
            <a:r>
              <a:rPr lang="en-GB" dirty="0">
                <a:latin typeface="Lucida Console" pitchFamily="49" charset="0"/>
              </a:rPr>
              <a:t> (!</a:t>
            </a:r>
            <a:r>
              <a:rPr lang="en-GB" dirty="0" err="1">
                <a:latin typeface="Lucida Console" pitchFamily="49" charset="0"/>
              </a:rPr>
              <a:t>isSummer</a:t>
            </a:r>
            <a:r>
              <a:rPr lang="en-GB" dirty="0">
                <a:latin typeface="Lucida Console" pitchFamily="49" charset="0"/>
              </a:rPr>
              <a:t>() || !</a:t>
            </a:r>
            <a:r>
              <a:rPr lang="en-GB" dirty="0" err="1">
                <a:latin typeface="Lucida Console" pitchFamily="49" charset="0"/>
              </a:rPr>
              <a:t>isWinter</a:t>
            </a:r>
            <a:r>
              <a:rPr lang="en-GB" dirty="0">
                <a:latin typeface="Lucida Console" pitchFamily="49" charset="0"/>
              </a:rPr>
              <a:t>()) { </a:t>
            </a:r>
            <a:r>
              <a:rPr lang="en-GB" b="1" dirty="0">
                <a:solidFill>
                  <a:schemeClr val="tx2">
                    <a:lumMod val="75000"/>
                  </a:schemeClr>
                </a:solidFill>
                <a:latin typeface="Lucida Console" pitchFamily="49" charset="0"/>
              </a:rPr>
              <a:t>// </a:t>
            </a:r>
            <a:r>
              <a:rPr lang="en-GB" b="1" dirty="0" err="1">
                <a:solidFill>
                  <a:schemeClr val="tx2">
                    <a:lumMod val="75000"/>
                  </a:schemeClr>
                </a:solidFill>
                <a:latin typeface="Lucida Console" pitchFamily="49" charset="0"/>
              </a:rPr>
              <a:t>boolean</a:t>
            </a:r>
            <a:r>
              <a:rPr lang="en-GB" b="1" dirty="0">
                <a:solidFill>
                  <a:schemeClr val="tx2">
                    <a:lumMod val="75000"/>
                  </a:schemeClr>
                </a:solidFill>
                <a:latin typeface="Lucida Console" pitchFamily="49" charset="0"/>
              </a:rPr>
              <a:t> methods</a:t>
            </a:r>
            <a:br>
              <a:rPr lang="en-GB" dirty="0">
                <a:latin typeface="Lucida Console" pitchFamily="49" charset="0"/>
              </a:rPr>
            </a:br>
            <a:r>
              <a:rPr lang="en-GB" dirty="0">
                <a:latin typeface="Lucida Console" pitchFamily="49" charset="0"/>
              </a:rPr>
              <a:t>  </a:t>
            </a:r>
            <a:r>
              <a:rPr lang="en-GB" dirty="0">
                <a:solidFill>
                  <a:schemeClr val="accent2">
                    <a:lumMod val="25000"/>
                  </a:schemeClr>
                </a:solidFill>
                <a:latin typeface="Lucida Console" pitchFamily="49" charset="0"/>
              </a:rPr>
              <a:t>// do stuff</a:t>
            </a:r>
            <a:br>
              <a:rPr lang="en-GB" dirty="0">
                <a:latin typeface="Lucida Console" pitchFamily="49" charset="0"/>
              </a:rPr>
            </a:br>
            <a:r>
              <a:rPr lang="en-GB" dirty="0">
                <a:latin typeface="Lucida Console" pitchFamily="49" charset="0"/>
              </a:rPr>
              <a:t>} </a:t>
            </a:r>
            <a:r>
              <a:rPr lang="en-GB" dirty="0">
                <a:solidFill>
                  <a:srgbClr val="0000FF"/>
                </a:solidFill>
                <a:latin typeface="Lucida Console" pitchFamily="49" charset="0"/>
              </a:rPr>
              <a:t>else</a:t>
            </a:r>
            <a:r>
              <a:rPr lang="en-GB" dirty="0">
                <a:latin typeface="Lucida Console" pitchFamily="49" charset="0"/>
              </a:rPr>
              <a:t> {</a:t>
            </a:r>
            <a:br>
              <a:rPr lang="en-GB" dirty="0">
                <a:latin typeface="Lucida Console" pitchFamily="49" charset="0"/>
              </a:rPr>
            </a:br>
            <a:r>
              <a:rPr lang="en-GB" dirty="0">
                <a:latin typeface="Lucida Console" pitchFamily="49" charset="0"/>
              </a:rPr>
              <a:t>  print(“What could we say here?”);</a:t>
            </a:r>
            <a:br>
              <a:rPr lang="en-GB" dirty="0">
                <a:latin typeface="Lucida Console" pitchFamily="49" charset="0"/>
              </a:rPr>
            </a:br>
            <a:r>
              <a:rPr lang="en-GB" dirty="0">
                <a:latin typeface="Lucida Console" pitchFamily="49" charset="0"/>
              </a:rPr>
              <a:t>}</a:t>
            </a:r>
          </a:p>
        </p:txBody>
      </p:sp>
      <p:sp>
        <p:nvSpPr>
          <p:cNvPr id="14" name="Rectangle 15"/>
          <p:cNvSpPr>
            <a:spLocks noChangeArrowheads="1"/>
          </p:cNvSpPr>
          <p:nvPr/>
        </p:nvSpPr>
        <p:spPr bwMode="auto">
          <a:xfrm>
            <a:off x="8120373" y="4590271"/>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3</a:t>
            </a:r>
          </a:p>
        </p:txBody>
      </p:sp>
      <p:sp>
        <p:nvSpPr>
          <p:cNvPr id="3" name="Rounded Rectangle 2"/>
          <p:cNvSpPr/>
          <p:nvPr/>
        </p:nvSpPr>
        <p:spPr>
          <a:xfrm>
            <a:off x="8677470" y="1568687"/>
            <a:ext cx="2230016" cy="437395"/>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int</a:t>
            </a:r>
            <a:r>
              <a:rPr lang="en-GB" dirty="0">
                <a:solidFill>
                  <a:schemeClr val="tx1"/>
                </a:solidFill>
              </a:rPr>
              <a:t>   x = 11, y=5;</a:t>
            </a:r>
          </a:p>
        </p:txBody>
      </p:sp>
      <p:sp>
        <p:nvSpPr>
          <p:cNvPr id="11" name="Rounded Rectangle 10"/>
          <p:cNvSpPr/>
          <p:nvPr/>
        </p:nvSpPr>
        <p:spPr>
          <a:xfrm>
            <a:off x="8677470" y="3190599"/>
            <a:ext cx="2230016" cy="437395"/>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int</a:t>
            </a:r>
            <a:r>
              <a:rPr lang="en-GB" dirty="0">
                <a:solidFill>
                  <a:schemeClr val="tx1"/>
                </a:solidFill>
              </a:rPr>
              <a:t>   x = 11, y=5;</a:t>
            </a:r>
          </a:p>
        </p:txBody>
      </p:sp>
      <p:sp>
        <p:nvSpPr>
          <p:cNvPr id="12" name="Rounded Rectangle 11"/>
          <p:cNvSpPr/>
          <p:nvPr/>
        </p:nvSpPr>
        <p:spPr>
          <a:xfrm>
            <a:off x="8677470" y="4739111"/>
            <a:ext cx="2230016" cy="437395"/>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If it is Winter </a:t>
            </a:r>
          </a:p>
        </p:txBody>
      </p:sp>
    </p:spTree>
    <p:extLst>
      <p:ext uri="{BB962C8B-B14F-4D97-AF65-F5344CB8AC3E}">
        <p14:creationId xmlns:p14="http://schemas.microsoft.com/office/powerpoint/2010/main" val="569230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QUIZ (Part 2)</a:t>
            </a:r>
            <a:endParaRPr lang="en-GB" dirty="0"/>
          </a:p>
        </p:txBody>
      </p:sp>
      <p:sp>
        <p:nvSpPr>
          <p:cNvPr id="3" name="Content Placeholder 2"/>
          <p:cNvSpPr>
            <a:spLocks noGrp="1"/>
          </p:cNvSpPr>
          <p:nvPr>
            <p:ph idx="1"/>
          </p:nvPr>
        </p:nvSpPr>
        <p:spPr>
          <a:xfrm>
            <a:off x="341272" y="1368256"/>
            <a:ext cx="11516239" cy="426930"/>
          </a:xfrm>
        </p:spPr>
        <p:txBody>
          <a:bodyPr/>
          <a:lstStyle/>
          <a:p>
            <a:pPr marL="342900" indent="-342900">
              <a:buFont typeface="Arial" panose="020B0604020202020204" pitchFamily="34" charset="0"/>
              <a:buChar char="•"/>
            </a:pPr>
            <a:r>
              <a:rPr lang="en-GB" b="1" dirty="0"/>
              <a:t>Let’s see who has been paying attention?</a:t>
            </a:r>
          </a:p>
        </p:txBody>
      </p:sp>
      <p:sp>
        <p:nvSpPr>
          <p:cNvPr id="4" name="Rectangle 15"/>
          <p:cNvSpPr>
            <a:spLocks noChangeArrowheads="1"/>
          </p:cNvSpPr>
          <p:nvPr/>
        </p:nvSpPr>
        <p:spPr bwMode="auto">
          <a:xfrm>
            <a:off x="2073988" y="1960426"/>
            <a:ext cx="8081139" cy="3690754"/>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err="1">
                <a:solidFill>
                  <a:srgbClr val="0000FF"/>
                </a:solidFill>
                <a:latin typeface="Lucida Console" pitchFamily="49" charset="0"/>
              </a:rPr>
              <a:t>int</a:t>
            </a:r>
            <a:r>
              <a:rPr lang="en-GB" dirty="0">
                <a:solidFill>
                  <a:srgbClr val="0000FF"/>
                </a:solidFill>
                <a:latin typeface="Lucida Console" pitchFamily="49" charset="0"/>
              </a:rPr>
              <a:t> </a:t>
            </a:r>
            <a:r>
              <a:rPr lang="en-GB" dirty="0">
                <a:latin typeface="Lucida Console" pitchFamily="49" charset="0"/>
              </a:rPr>
              <a:t>x = 9, y = 4;</a:t>
            </a:r>
            <a:br>
              <a:rPr lang="en-GB" dirty="0">
                <a:latin typeface="Lucida Console" pitchFamily="49" charset="0"/>
              </a:rPr>
            </a:br>
            <a:br>
              <a:rPr lang="en-GB" dirty="0">
                <a:latin typeface="Lucida Console" pitchFamily="49" charset="0"/>
              </a:rPr>
            </a:br>
            <a:r>
              <a:rPr lang="en-GB" dirty="0">
                <a:latin typeface="Lucida Console" pitchFamily="49" charset="0"/>
              </a:rPr>
              <a:t>print( x &gt; y + 4 );</a:t>
            </a:r>
            <a:br>
              <a:rPr lang="en-GB" dirty="0">
                <a:latin typeface="Lucida Console" pitchFamily="49" charset="0"/>
              </a:rPr>
            </a:br>
            <a:br>
              <a:rPr lang="en-GB" dirty="0">
                <a:latin typeface="Lucida Console" pitchFamily="49" charset="0"/>
              </a:rPr>
            </a:br>
            <a:r>
              <a:rPr lang="en-GB" dirty="0">
                <a:latin typeface="Lucida Console" pitchFamily="49" charset="0"/>
              </a:rPr>
              <a:t>print( x &gt; y++ * 2 ); </a:t>
            </a:r>
          </a:p>
          <a:p>
            <a:pPr defTabSz="739775" eaLnBrk="0" hangingPunct="0">
              <a:defRPr/>
            </a:pPr>
            <a:endParaRPr lang="en-GB" dirty="0">
              <a:latin typeface="Lucida Console" pitchFamily="49" charset="0"/>
            </a:endParaRPr>
          </a:p>
          <a:p>
            <a:pPr defTabSz="739775" eaLnBrk="0" hangingPunct="0">
              <a:defRPr/>
            </a:pPr>
            <a:r>
              <a:rPr lang="en-GB" dirty="0">
                <a:latin typeface="Lucida Console" pitchFamily="49" charset="0"/>
              </a:rPr>
              <a:t>print( x * y &lt;= 36); </a:t>
            </a:r>
          </a:p>
          <a:p>
            <a:pPr defTabSz="739775" eaLnBrk="0" hangingPunct="0">
              <a:defRPr/>
            </a:pPr>
            <a:endParaRPr lang="en-GB" dirty="0">
              <a:latin typeface="Lucida Console" pitchFamily="49" charset="0"/>
            </a:endParaRPr>
          </a:p>
          <a:p>
            <a:pPr defTabSz="739775" eaLnBrk="0" hangingPunct="0">
              <a:defRPr/>
            </a:pPr>
            <a:r>
              <a:rPr lang="en-GB" dirty="0">
                <a:latin typeface="Lucida Console" pitchFamily="49" charset="0"/>
              </a:rPr>
              <a:t>print( x / y == 1 ); </a:t>
            </a:r>
          </a:p>
          <a:p>
            <a:pPr defTabSz="739775" eaLnBrk="0" hangingPunct="0">
              <a:defRPr/>
            </a:pPr>
            <a:endParaRPr lang="en-GB" dirty="0">
              <a:latin typeface="Lucida Console" pitchFamily="49" charset="0"/>
            </a:endParaRPr>
          </a:p>
          <a:p>
            <a:pPr defTabSz="739775" eaLnBrk="0" hangingPunct="0">
              <a:defRPr/>
            </a:pPr>
            <a:r>
              <a:rPr lang="en-GB" dirty="0">
                <a:latin typeface="Lucida Console" pitchFamily="49" charset="0"/>
              </a:rPr>
              <a:t>print( x % y);</a:t>
            </a:r>
            <a:br>
              <a:rPr lang="en-GB" dirty="0">
                <a:latin typeface="Lucida Console" pitchFamily="49" charset="0"/>
              </a:rPr>
            </a:br>
            <a:br>
              <a:rPr lang="en-GB" dirty="0">
                <a:latin typeface="Lucida Console" pitchFamily="49" charset="0"/>
              </a:rPr>
            </a:br>
            <a:r>
              <a:rPr lang="en-GB" dirty="0">
                <a:latin typeface="Lucida Console" pitchFamily="49" charset="0"/>
              </a:rPr>
              <a:t>print( (x &gt; y) ? "Worm" : "Words" ); </a:t>
            </a:r>
          </a:p>
        </p:txBody>
      </p:sp>
      <p:sp>
        <p:nvSpPr>
          <p:cNvPr id="14" name="Rectangle 15"/>
          <p:cNvSpPr>
            <a:spLocks noChangeArrowheads="1"/>
          </p:cNvSpPr>
          <p:nvPr/>
        </p:nvSpPr>
        <p:spPr bwMode="auto">
          <a:xfrm>
            <a:off x="8509208" y="1954676"/>
            <a:ext cx="1645921" cy="646331"/>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What would </a:t>
            </a:r>
            <a:br>
              <a:rPr lang="en-GB" dirty="0"/>
            </a:br>
            <a:r>
              <a:rPr lang="en-GB" dirty="0"/>
              <a:t>this  print?</a:t>
            </a:r>
          </a:p>
        </p:txBody>
      </p:sp>
      <p:sp>
        <p:nvSpPr>
          <p:cNvPr id="7" name="Rectangle 6"/>
          <p:cNvSpPr/>
          <p:nvPr/>
        </p:nvSpPr>
        <p:spPr>
          <a:xfrm>
            <a:off x="1088494" y="2511859"/>
            <a:ext cx="926923" cy="3139321"/>
          </a:xfrm>
          <a:prstGeom prst="rect">
            <a:avLst/>
          </a:prstGeom>
          <a:solidFill>
            <a:schemeClr val="tx2">
              <a:lumMod val="20000"/>
              <a:lumOff val="80000"/>
            </a:schemeClr>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GB" dirty="0"/>
              <a:t>True</a:t>
            </a:r>
          </a:p>
          <a:p>
            <a:endParaRPr lang="en-GB" dirty="0"/>
          </a:p>
          <a:p>
            <a:r>
              <a:rPr lang="en-GB" dirty="0"/>
              <a:t>True</a:t>
            </a:r>
          </a:p>
          <a:p>
            <a:endParaRPr lang="en-GB" dirty="0"/>
          </a:p>
          <a:p>
            <a:r>
              <a:rPr lang="en-GB" dirty="0"/>
              <a:t>False</a:t>
            </a:r>
          </a:p>
          <a:p>
            <a:endParaRPr lang="en-GB" dirty="0"/>
          </a:p>
          <a:p>
            <a:r>
              <a:rPr lang="en-GB" dirty="0"/>
              <a:t>True</a:t>
            </a:r>
          </a:p>
          <a:p>
            <a:endParaRPr lang="en-GB" dirty="0"/>
          </a:p>
          <a:p>
            <a:r>
              <a:rPr lang="en-GB" dirty="0"/>
              <a:t>4</a:t>
            </a:r>
          </a:p>
          <a:p>
            <a:endParaRPr lang="en-GB" dirty="0"/>
          </a:p>
          <a:p>
            <a:r>
              <a:rPr lang="en-GB" dirty="0"/>
              <a:t>Worm</a:t>
            </a:r>
          </a:p>
        </p:txBody>
      </p:sp>
    </p:spTree>
    <p:extLst>
      <p:ext uri="{BB962C8B-B14F-4D97-AF65-F5344CB8AC3E}">
        <p14:creationId xmlns:p14="http://schemas.microsoft.com/office/powerpoint/2010/main" val="914009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Review</a:t>
            </a:r>
            <a:endParaRPr lang="en-IN" dirty="0"/>
          </a:p>
        </p:txBody>
      </p:sp>
      <p:sp>
        <p:nvSpPr>
          <p:cNvPr id="3" name="Text Placeholder 2"/>
          <p:cNvSpPr>
            <a:spLocks noGrp="1"/>
          </p:cNvSpPr>
          <p:nvPr>
            <p:ph type="body" sz="quarter" idx="11"/>
          </p:nvPr>
        </p:nvSpPr>
        <p:spPr/>
        <p:txBody>
          <a:bodyPr vert="horz" lIns="0" tIns="0" rIns="0" bIns="0" rtlCol="0" anchor="t" anchorCtr="0">
            <a:noAutofit/>
          </a:bodyPr>
          <a:lstStyle/>
          <a:p>
            <a:pPr marL="342900" indent="-342900">
              <a:buChar char="•"/>
            </a:pPr>
            <a:r>
              <a:rPr lang="en-GB" b="1" dirty="0"/>
              <a:t>Conditional operator - ?:</a:t>
            </a:r>
          </a:p>
          <a:p>
            <a:pPr marL="342900" indent="-342900">
              <a:buChar char="•"/>
            </a:pPr>
            <a:endParaRPr lang="en-GB" b="1" dirty="0"/>
          </a:p>
          <a:p>
            <a:pPr marL="342900" indent="-342900">
              <a:buChar char="•"/>
            </a:pPr>
            <a:r>
              <a:rPr lang="en-GB" b="1" dirty="0"/>
              <a:t>Logical operators &amp;&amp; || and !</a:t>
            </a:r>
          </a:p>
          <a:p>
            <a:pPr marL="684000" lvl="1" indent="-342900">
              <a:spcAft>
                <a:spcPts val="650"/>
              </a:spcAft>
              <a:buSzPct val="115000"/>
            </a:pPr>
            <a:r>
              <a:rPr lang="en-GB" dirty="0"/>
              <a:t>Short circuiting behaviour of &amp;&amp; and ||</a:t>
            </a:r>
          </a:p>
          <a:p>
            <a:pPr marL="342900" indent="-342900">
              <a:buChar char="•"/>
            </a:pPr>
            <a:endParaRPr lang="en-GB" b="1" dirty="0"/>
          </a:p>
          <a:p>
            <a:pPr marL="342900" indent="-342900">
              <a:buChar char="•"/>
            </a:pPr>
            <a:r>
              <a:rPr lang="en-GB" b="1" dirty="0"/>
              <a:t>Code structuring options</a:t>
            </a:r>
          </a:p>
          <a:p>
            <a:pPr marL="684000" lvl="1" indent="-342900">
              <a:spcAft>
                <a:spcPts val="650"/>
              </a:spcAft>
              <a:buSzPct val="115000"/>
            </a:pPr>
            <a:endParaRPr lang="en-GB" dirty="0"/>
          </a:p>
          <a:p>
            <a:pPr marL="342900" indent="-342900">
              <a:buChar char="•"/>
            </a:pPr>
            <a:endParaRPr lang="en-GB" b="1" dirty="0"/>
          </a:p>
          <a:p>
            <a:pPr marL="684000" lvl="1" indent="-342900">
              <a:spcAft>
                <a:spcPts val="650"/>
              </a:spcAft>
              <a:buSzPct val="115000"/>
            </a:pPr>
            <a:endParaRPr lang="en-GB" dirty="0"/>
          </a:p>
          <a:p>
            <a:pPr marL="342900" indent="-342900">
              <a:buChar char="•"/>
            </a:pPr>
            <a:endParaRPr lang="en-GB" b="1" dirty="0"/>
          </a:p>
          <a:p>
            <a:pPr marL="342900" indent="-342900">
              <a:buChar char="•"/>
            </a:pPr>
            <a:endParaRPr lang="en-IN" b="1" dirty="0"/>
          </a:p>
        </p:txBody>
      </p:sp>
    </p:spTree>
    <p:extLst>
      <p:ext uri="{BB962C8B-B14F-4D97-AF65-F5344CB8AC3E}">
        <p14:creationId xmlns:p14="http://schemas.microsoft.com/office/powerpoint/2010/main" val="3969917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ctrTitle"/>
          </p:nvPr>
        </p:nvSpPr>
        <p:spPr/>
        <p:txBody>
          <a:bodyPr/>
          <a:lstStyle/>
          <a:p>
            <a:pPr eaLnBrk="1" hangingPunct="1"/>
            <a:r>
              <a:rPr lang="en-GB"/>
              <a:t>Hands On Labs</a:t>
            </a:r>
          </a:p>
        </p:txBody>
      </p:sp>
      <p:sp>
        <p:nvSpPr>
          <p:cNvPr id="2" name="Text Placeholder 1"/>
          <p:cNvSpPr>
            <a:spLocks noGrp="1"/>
          </p:cNvSpPr>
          <p:nvPr>
            <p:ph type="body" sz="quarter" idx="10"/>
          </p:nvPr>
        </p:nvSpPr>
        <p:spPr/>
        <p:txBody>
          <a:bodyPr/>
          <a:lstStyle/>
          <a:p>
            <a:pPr marL="684000" lvl="1" indent="-342900">
              <a:buSzPct val="115000"/>
            </a:pPr>
            <a:r>
              <a:rPr lang="en-GB" dirty="0"/>
              <a:t>Student grades</a:t>
            </a:r>
          </a:p>
          <a:p>
            <a:pPr marL="684000" lvl="1" indent="-342900">
              <a:buSzPct val="115000"/>
            </a:pPr>
            <a:r>
              <a:rPr lang="en-US" dirty="0"/>
              <a:t>Evening Behaviors (Optional)</a:t>
            </a:r>
            <a:r>
              <a:rPr lang="en-GB" dirty="0"/>
              <a:t> using &amp;&amp;, || and !</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189689990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Contents</a:t>
            </a:r>
            <a:endParaRPr lang="en-IN" dirty="0"/>
          </a:p>
        </p:txBody>
      </p:sp>
      <p:sp>
        <p:nvSpPr>
          <p:cNvPr id="3" name="Text Placeholder 2"/>
          <p:cNvSpPr>
            <a:spLocks noGrp="1"/>
          </p:cNvSpPr>
          <p:nvPr>
            <p:ph type="body" sz="quarter" idx="15"/>
          </p:nvPr>
        </p:nvSpPr>
        <p:spPr>
          <a:xfrm>
            <a:off x="4850518" y="1349984"/>
            <a:ext cx="6702280" cy="5106234"/>
          </a:xfrm>
        </p:spPr>
        <p:txBody>
          <a:bodyPr vert="horz" lIns="0" tIns="0" rIns="0" bIns="0" rtlCol="0" anchor="t" anchorCtr="0">
            <a:noAutofit/>
          </a:bodyPr>
          <a:lstStyle/>
          <a:p>
            <a:pPr marL="342900" indent="-342900">
              <a:buChar char="•"/>
            </a:pPr>
            <a:r>
              <a:rPr lang="en-GB" b="1" dirty="0"/>
              <a:t>Objectives</a:t>
            </a:r>
          </a:p>
          <a:p>
            <a:pPr marL="684000" lvl="1" indent="-342900">
              <a:buSzPct val="115000"/>
            </a:pPr>
            <a:r>
              <a:rPr lang="en-GB" dirty="0"/>
              <a:t>To cover the conditional expressions of the Java language</a:t>
            </a:r>
          </a:p>
          <a:p>
            <a:pPr marL="342900" indent="-342900">
              <a:buChar char="•"/>
            </a:pPr>
            <a:r>
              <a:rPr lang="en-GB" b="1" dirty="0"/>
              <a:t>Contents</a:t>
            </a:r>
          </a:p>
          <a:p>
            <a:pPr marL="684000" lvl="1" indent="-342900">
              <a:buSzPct val="115000"/>
            </a:pPr>
            <a:r>
              <a:rPr lang="en-GB" dirty="0"/>
              <a:t>The Conditional operator  ?:</a:t>
            </a:r>
          </a:p>
          <a:p>
            <a:pPr marL="684000" lvl="1" indent="-342900">
              <a:buSzPct val="115000"/>
            </a:pPr>
            <a:r>
              <a:rPr lang="en-GB" dirty="0"/>
              <a:t>Logical operators (AND, OR &amp; NOT)</a:t>
            </a:r>
          </a:p>
          <a:p>
            <a:pPr marL="1026000" lvl="1" indent="-342900">
              <a:buSzPct val="115000"/>
            </a:pPr>
            <a:r>
              <a:rPr lang="en-GB" dirty="0"/>
              <a:t>But in Java,  </a:t>
            </a:r>
            <a:r>
              <a:rPr lang="en-GB" b="1" dirty="0"/>
              <a:t>&amp;&amp;</a:t>
            </a:r>
            <a:r>
              <a:rPr lang="en-GB" dirty="0"/>
              <a:t> </a:t>
            </a:r>
            <a:r>
              <a:rPr lang="en-GB" b="1" dirty="0"/>
              <a:t>||</a:t>
            </a:r>
            <a:r>
              <a:rPr lang="en-GB" dirty="0"/>
              <a:t> and </a:t>
            </a:r>
            <a:r>
              <a:rPr lang="en-GB" b="1" dirty="0"/>
              <a:t>!</a:t>
            </a:r>
          </a:p>
          <a:p>
            <a:pPr marL="684000" lvl="1" indent="-342900">
              <a:buSzPct val="115000"/>
            </a:pPr>
            <a:r>
              <a:rPr lang="en-GB" dirty="0"/>
              <a:t>Options for structuring statements in methods</a:t>
            </a:r>
          </a:p>
          <a:p>
            <a:pPr marL="342900" indent="-342900">
              <a:buChar char="•"/>
            </a:pPr>
            <a:endParaRPr lang="en-GB" b="1" dirty="0"/>
          </a:p>
          <a:p>
            <a:pPr marL="342900" indent="-342900">
              <a:buChar char="•"/>
            </a:pPr>
            <a:r>
              <a:rPr lang="en-GB" b="1" dirty="0"/>
              <a:t>Hands on Labs</a:t>
            </a:r>
          </a:p>
          <a:p>
            <a:pPr marL="342900" indent="-342900">
              <a:buChar char="•"/>
            </a:pPr>
            <a:endParaRPr lang="en-IN" b="1" dirty="0"/>
          </a:p>
        </p:txBody>
      </p:sp>
    </p:spTree>
    <p:extLst>
      <p:ext uri="{BB962C8B-B14F-4D97-AF65-F5344CB8AC3E}">
        <p14:creationId xmlns:p14="http://schemas.microsoft.com/office/powerpoint/2010/main" val="303789074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500" dirty="0"/>
              <a:t>The ternary Conditional Operator ( ? : )</a:t>
            </a:r>
          </a:p>
        </p:txBody>
      </p:sp>
      <p:sp>
        <p:nvSpPr>
          <p:cNvPr id="3" name="Content Placeholder 2"/>
          <p:cNvSpPr>
            <a:spLocks noGrp="1"/>
          </p:cNvSpPr>
          <p:nvPr>
            <p:ph idx="1"/>
          </p:nvPr>
        </p:nvSpPr>
        <p:spPr>
          <a:xfrm>
            <a:off x="341272" y="1368256"/>
            <a:ext cx="11516239" cy="747623"/>
          </a:xfrm>
        </p:spPr>
        <p:txBody>
          <a:bodyPr vert="horz" lIns="0" tIns="0" rIns="0" bIns="0" rtlCol="0" anchor="t" anchorCtr="0">
            <a:noAutofit/>
          </a:bodyPr>
          <a:lstStyle/>
          <a:p>
            <a:pPr marL="342900" indent="-342900">
              <a:buFont typeface="Arial" panose="020B0604020202020204" pitchFamily="34" charset="0"/>
              <a:buChar char="•"/>
            </a:pPr>
            <a:r>
              <a:rPr lang="en-GB" b="1"/>
              <a:t>Produces less code for simple if statements resulting in a value</a:t>
            </a:r>
          </a:p>
          <a:p>
            <a:pPr marL="342900" indent="-342900">
              <a:buFont typeface="Arial" panose="020B0604020202020204" pitchFamily="34" charset="0"/>
              <a:buChar char="•"/>
            </a:pPr>
            <a:r>
              <a:rPr lang="en-GB" b="1"/>
              <a:t>These two examples produce the same result.</a:t>
            </a:r>
          </a:p>
          <a:p>
            <a:pPr marL="342900" indent="-342900">
              <a:buFont typeface="Arial" panose="020B0604020202020204" pitchFamily="34" charset="0"/>
              <a:buChar char="•"/>
            </a:pPr>
            <a:endParaRPr lang="en-GB" b="1" dirty="0"/>
          </a:p>
        </p:txBody>
      </p:sp>
      <p:sp>
        <p:nvSpPr>
          <p:cNvPr id="13" name="Rectangle 12"/>
          <p:cNvSpPr/>
          <p:nvPr/>
        </p:nvSpPr>
        <p:spPr>
          <a:xfrm>
            <a:off x="7158808" y="2407818"/>
            <a:ext cx="3614467" cy="2062103"/>
          </a:xfrm>
          <a:prstGeom prst="rect">
            <a:avLst/>
          </a:prstGeom>
          <a:solidFill>
            <a:schemeClr val="bg1"/>
          </a:solidFill>
          <a:ln w="19050">
            <a:solidFill>
              <a:srgbClr val="004050"/>
            </a:solidFill>
          </a:ln>
        </p:spPr>
        <p:style>
          <a:lnRef idx="2">
            <a:schemeClr val="dk1"/>
          </a:lnRef>
          <a:fillRef idx="1">
            <a:schemeClr val="lt1"/>
          </a:fillRef>
          <a:effectRef idx="0">
            <a:schemeClr val="dk1"/>
          </a:effectRef>
          <a:fontRef idx="minor">
            <a:schemeClr val="dk1"/>
          </a:fontRef>
        </p:style>
        <p:txBody>
          <a:bodyPr wrap="square">
            <a:spAutoFit/>
          </a:bodyPr>
          <a:lstStyle/>
          <a:p>
            <a:r>
              <a:rPr lang="en-GB" sz="1600" dirty="0">
                <a:solidFill>
                  <a:srgbClr val="0000FF"/>
                </a:solidFill>
                <a:latin typeface="Consolas" panose="020B0609020204030204" pitchFamily="49" charset="0"/>
              </a:rPr>
              <a:t>double</a:t>
            </a:r>
            <a:r>
              <a:rPr lang="en-GB" sz="1600" dirty="0">
                <a:solidFill>
                  <a:srgbClr val="000000"/>
                </a:solidFill>
                <a:latin typeface="Consolas" panose="020B0609020204030204" pitchFamily="49" charset="0"/>
              </a:rPr>
              <a:t> salary = </a:t>
            </a:r>
            <a:r>
              <a:rPr lang="en-GB" sz="1600" dirty="0" err="1">
                <a:solidFill>
                  <a:srgbClr val="000000"/>
                </a:solidFill>
                <a:latin typeface="Consolas" panose="020B0609020204030204" pitchFamily="49" charset="0"/>
              </a:rPr>
              <a:t>getSalary</a:t>
            </a:r>
            <a:r>
              <a:rPr lang="en-GB" sz="1600" dirty="0">
                <a:solidFill>
                  <a:srgbClr val="000000"/>
                </a:solidFill>
                <a:latin typeface="Consolas" panose="020B0609020204030204" pitchFamily="49" charset="0"/>
              </a:rPr>
              <a:t>();</a:t>
            </a:r>
          </a:p>
          <a:p>
            <a:endParaRPr lang="en-GB"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if</a:t>
            </a:r>
            <a:r>
              <a:rPr lang="en-GB" sz="1600" dirty="0">
                <a:solidFill>
                  <a:srgbClr val="000000"/>
                </a:solidFill>
                <a:latin typeface="Consolas" panose="020B0609020204030204" pitchFamily="49" charset="0"/>
              </a:rPr>
              <a:t>(salary &lt; 21000) {</a:t>
            </a:r>
          </a:p>
          <a:p>
            <a:r>
              <a:rPr lang="en-GB" sz="1600" dirty="0">
                <a:solidFill>
                  <a:srgbClr val="000000"/>
                </a:solidFill>
                <a:latin typeface="Consolas" panose="020B0609020204030204" pitchFamily="49" charset="0"/>
              </a:rPr>
              <a:t>    rate = 0.2;</a:t>
            </a:r>
          </a:p>
          <a:p>
            <a:r>
              <a:rPr lang="en-GB" sz="1600" dirty="0">
                <a:solidFill>
                  <a:srgbClr val="000000"/>
                </a:solidFill>
                <a:latin typeface="Consolas" panose="020B0609020204030204" pitchFamily="49" charset="0"/>
              </a:rPr>
              <a:t>}</a:t>
            </a:r>
          </a:p>
          <a:p>
            <a:r>
              <a:rPr lang="en-GB" sz="1600" dirty="0">
                <a:solidFill>
                  <a:srgbClr val="0000FF"/>
                </a:solidFill>
                <a:latin typeface="Consolas" panose="020B0609020204030204" pitchFamily="49" charset="0"/>
              </a:rPr>
              <a:t>else</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rate = 0.4;</a:t>
            </a:r>
          </a:p>
          <a:p>
            <a:r>
              <a:rPr lang="en-GB" sz="1600" dirty="0">
                <a:solidFill>
                  <a:srgbClr val="000000"/>
                </a:solidFill>
                <a:latin typeface="Consolas" panose="020B0609020204030204" pitchFamily="49" charset="0"/>
              </a:rPr>
              <a:t>}</a:t>
            </a:r>
          </a:p>
        </p:txBody>
      </p:sp>
      <p:sp>
        <p:nvSpPr>
          <p:cNvPr id="14" name="Rectangle 13"/>
          <p:cNvSpPr/>
          <p:nvPr/>
        </p:nvSpPr>
        <p:spPr>
          <a:xfrm>
            <a:off x="686120" y="2407818"/>
            <a:ext cx="5819954" cy="923330"/>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dirty="0">
                <a:solidFill>
                  <a:srgbClr val="0000FF"/>
                </a:solidFill>
                <a:latin typeface="Consolas" panose="020B0609020204030204" pitchFamily="49" charset="0"/>
              </a:rPr>
              <a:t>double</a:t>
            </a:r>
            <a:r>
              <a:rPr lang="en-GB" dirty="0">
                <a:solidFill>
                  <a:srgbClr val="000000"/>
                </a:solidFill>
                <a:latin typeface="Consolas" panose="020B0609020204030204" pitchFamily="49" charset="0"/>
              </a:rPr>
              <a:t> salary = </a:t>
            </a:r>
            <a:r>
              <a:rPr lang="en-GB" dirty="0" err="1">
                <a:solidFill>
                  <a:srgbClr val="000000"/>
                </a:solidFill>
                <a:latin typeface="Consolas" panose="020B0609020204030204" pitchFamily="49" charset="0"/>
              </a:rPr>
              <a:t>getSalary</a:t>
            </a:r>
            <a:r>
              <a:rPr lang="en-GB" dirty="0">
                <a:solidFill>
                  <a:srgbClr val="000000"/>
                </a:solidFill>
                <a:latin typeface="Consolas" panose="020B0609020204030204" pitchFamily="49" charset="0"/>
              </a:rPr>
              <a:t>();</a:t>
            </a:r>
          </a:p>
          <a:p>
            <a:endParaRPr lang="en-GB" dirty="0">
              <a:solidFill>
                <a:srgbClr val="000000"/>
              </a:solidFill>
              <a:latin typeface="Consolas" panose="020B0609020204030204" pitchFamily="49" charset="0"/>
            </a:endParaRPr>
          </a:p>
          <a:p>
            <a:r>
              <a:rPr lang="en-GB" dirty="0">
                <a:solidFill>
                  <a:srgbClr val="0000FF"/>
                </a:solidFill>
                <a:latin typeface="Consolas" panose="020B0609020204030204" pitchFamily="49" charset="0"/>
              </a:rPr>
              <a:t>double</a:t>
            </a:r>
            <a:r>
              <a:rPr lang="en-GB" dirty="0">
                <a:solidFill>
                  <a:srgbClr val="000000"/>
                </a:solidFill>
                <a:latin typeface="Consolas" panose="020B0609020204030204" pitchFamily="49" charset="0"/>
              </a:rPr>
              <a:t> rate = (salary &lt; 21000) ? 0.2 : 0.4;</a:t>
            </a:r>
          </a:p>
        </p:txBody>
      </p:sp>
    </p:spTree>
    <p:extLst>
      <p:ext uri="{BB962C8B-B14F-4D97-AF65-F5344CB8AC3E}">
        <p14:creationId xmlns:p14="http://schemas.microsoft.com/office/powerpoint/2010/main" val="2106363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Logical operators AND </a:t>
            </a:r>
            <a:r>
              <a:rPr lang="en-GB" dirty="0" err="1"/>
              <a:t>and</a:t>
            </a:r>
            <a:r>
              <a:rPr lang="en-GB" dirty="0"/>
              <a:t> OR</a:t>
            </a:r>
          </a:p>
        </p:txBody>
      </p:sp>
      <p:sp>
        <p:nvSpPr>
          <p:cNvPr id="6" name="Rectangle 12"/>
          <p:cNvSpPr>
            <a:spLocks noChangeArrowheads="1"/>
          </p:cNvSpPr>
          <p:nvPr/>
        </p:nvSpPr>
        <p:spPr bwMode="auto">
          <a:xfrm>
            <a:off x="9783866" y="1514362"/>
            <a:ext cx="797004" cy="990600"/>
          </a:xfrm>
          <a:prstGeom prst="rect">
            <a:avLst/>
          </a:prstGeom>
          <a:solidFill>
            <a:schemeClr val="accent4">
              <a:lumMod val="20000"/>
              <a:lumOff val="80000"/>
            </a:schemeClr>
          </a:solidFill>
          <a:ln w="19050">
            <a:solidFill>
              <a:srgbClr val="004050"/>
            </a:solidFill>
            <a:miter lim="800000"/>
            <a:headEnd/>
            <a:tailEnd/>
          </a:ln>
        </p:spPr>
        <p:txBody>
          <a:bodyPr wrap="none" lIns="90488" tIns="44450" rIns="90488" bIns="44450"/>
          <a:lstStyle/>
          <a:p>
            <a:pPr defTabSz="739775" eaLnBrk="0" hangingPunct="0"/>
            <a:r>
              <a:rPr lang="en-GB" sz="2000" dirty="0"/>
              <a:t>AND</a:t>
            </a:r>
          </a:p>
          <a:p>
            <a:pPr defTabSz="739775" eaLnBrk="0" hangingPunct="0"/>
            <a:r>
              <a:rPr lang="en-GB" sz="2000" dirty="0"/>
              <a:t>OR</a:t>
            </a:r>
          </a:p>
          <a:p>
            <a:pPr defTabSz="739775" eaLnBrk="0" hangingPunct="0"/>
            <a:r>
              <a:rPr lang="en-GB" sz="2000" dirty="0"/>
              <a:t>NOT</a:t>
            </a:r>
          </a:p>
        </p:txBody>
      </p:sp>
      <p:sp>
        <p:nvSpPr>
          <p:cNvPr id="7" name="Rectangle 13"/>
          <p:cNvSpPr>
            <a:spLocks noChangeArrowheads="1"/>
          </p:cNvSpPr>
          <p:nvPr/>
        </p:nvSpPr>
        <p:spPr bwMode="auto">
          <a:xfrm>
            <a:off x="8959101" y="1514362"/>
            <a:ext cx="827623" cy="990600"/>
          </a:xfrm>
          <a:prstGeom prst="rect">
            <a:avLst/>
          </a:prstGeom>
          <a:solidFill>
            <a:schemeClr val="accent4">
              <a:lumMod val="20000"/>
              <a:lumOff val="80000"/>
            </a:schemeClr>
          </a:solidFill>
          <a:ln w="19050">
            <a:solidFill>
              <a:srgbClr val="004050"/>
            </a:solidFill>
            <a:miter lim="800000"/>
            <a:headEnd/>
            <a:tailEnd/>
          </a:ln>
        </p:spPr>
        <p:txBody>
          <a:bodyPr wrap="none" lIns="90488" tIns="44450" rIns="90488" bIns="44450"/>
          <a:lstStyle/>
          <a:p>
            <a:pPr defTabSz="739775" eaLnBrk="0" hangingPunct="0"/>
            <a:r>
              <a:rPr lang="en-GB" sz="2000" b="1" dirty="0">
                <a:latin typeface="Courier New" pitchFamily="49" charset="0"/>
              </a:rPr>
              <a:t>&amp;&amp;</a:t>
            </a:r>
          </a:p>
          <a:p>
            <a:pPr defTabSz="739775" eaLnBrk="0" hangingPunct="0"/>
            <a:r>
              <a:rPr lang="en-GB" sz="2000" b="1" dirty="0">
                <a:latin typeface="Courier New" pitchFamily="49" charset="0"/>
              </a:rPr>
              <a:t>||</a:t>
            </a:r>
          </a:p>
          <a:p>
            <a:pPr defTabSz="739775" eaLnBrk="0" hangingPunct="0"/>
            <a:r>
              <a:rPr lang="en-GB" sz="2000" b="1" dirty="0">
                <a:latin typeface="Courier New" pitchFamily="49" charset="0"/>
              </a:rPr>
              <a:t>!</a:t>
            </a:r>
          </a:p>
          <a:p>
            <a:pPr defTabSz="739775" eaLnBrk="0" latinLnBrk="1" hangingPunct="0"/>
            <a:endParaRPr lang="en-GB" sz="2000" b="1" dirty="0">
              <a:latin typeface="Courier New" pitchFamily="49" charset="0"/>
            </a:endParaRPr>
          </a:p>
        </p:txBody>
      </p:sp>
      <p:sp>
        <p:nvSpPr>
          <p:cNvPr id="9" name="Rectangle 15"/>
          <p:cNvSpPr>
            <a:spLocks noChangeArrowheads="1"/>
          </p:cNvSpPr>
          <p:nvPr/>
        </p:nvSpPr>
        <p:spPr bwMode="auto">
          <a:xfrm>
            <a:off x="1820150" y="1506030"/>
            <a:ext cx="7015215" cy="1474763"/>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err="1">
                <a:solidFill>
                  <a:srgbClr val="0000C8"/>
                </a:solidFill>
                <a:latin typeface="Lucida Console" pitchFamily="49" charset="0"/>
              </a:rPr>
              <a:t>int</a:t>
            </a:r>
            <a:r>
              <a:rPr lang="en-GB" dirty="0">
                <a:latin typeface="Lucida Console" pitchFamily="49" charset="0"/>
              </a:rPr>
              <a:t> var1 = 4, var2 = 2, var3 = 0;</a:t>
            </a:r>
          </a:p>
          <a:p>
            <a:pPr defTabSz="739775" eaLnBrk="0" hangingPunct="0">
              <a:defRPr/>
            </a:pPr>
            <a:r>
              <a:rPr lang="en-GB" dirty="0">
                <a:solidFill>
                  <a:srgbClr val="0000FF"/>
                </a:solidFill>
                <a:latin typeface="Lucida Console" pitchFamily="49" charset="0"/>
              </a:rPr>
              <a:t>if </a:t>
            </a:r>
            <a:r>
              <a:rPr lang="en-GB" dirty="0">
                <a:latin typeface="Lucida Console" pitchFamily="49" charset="0"/>
              </a:rPr>
              <a:t>((var1 &gt; var2) &amp;&amp; (var3 == 0))</a:t>
            </a:r>
          </a:p>
          <a:p>
            <a:pPr defTabSz="739775" eaLnBrk="0" hangingPunct="0">
              <a:defRPr/>
            </a:pPr>
            <a:r>
              <a:rPr lang="en-GB" dirty="0">
                <a:latin typeface="Lucida Console" pitchFamily="49" charset="0"/>
              </a:rPr>
              <a:t>{</a:t>
            </a:r>
          </a:p>
          <a:p>
            <a:pPr defTabSz="739775" eaLnBrk="0" hangingPunct="0">
              <a:defRPr/>
            </a:pPr>
            <a:r>
              <a:rPr lang="en-GB" dirty="0">
                <a:latin typeface="Lucida Console" pitchFamily="49" charset="0"/>
              </a:rPr>
              <a:t>  print( "Will we see this?" );</a:t>
            </a:r>
          </a:p>
          <a:p>
            <a:pPr defTabSz="739775" eaLnBrk="0" hangingPunct="0">
              <a:defRPr/>
            </a:pPr>
            <a:r>
              <a:rPr lang="en-GB" dirty="0">
                <a:latin typeface="Lucida Console" pitchFamily="49" charset="0"/>
              </a:rPr>
              <a:t>}</a:t>
            </a:r>
          </a:p>
        </p:txBody>
      </p:sp>
      <p:sp>
        <p:nvSpPr>
          <p:cNvPr id="12" name="Rectangle 15"/>
          <p:cNvSpPr>
            <a:spLocks noChangeArrowheads="1"/>
          </p:cNvSpPr>
          <p:nvPr/>
        </p:nvSpPr>
        <p:spPr bwMode="auto">
          <a:xfrm>
            <a:off x="1815186" y="3098081"/>
            <a:ext cx="7020470" cy="1474763"/>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err="1">
                <a:solidFill>
                  <a:srgbClr val="0000C8"/>
                </a:solidFill>
                <a:latin typeface="Lucida Console" pitchFamily="49" charset="0"/>
              </a:rPr>
              <a:t>int</a:t>
            </a:r>
            <a:r>
              <a:rPr lang="en-GB" dirty="0">
                <a:latin typeface="Lucida Console" pitchFamily="49" charset="0"/>
              </a:rPr>
              <a:t> var1 = 4, var2 = 6, var3 = 0;</a:t>
            </a:r>
          </a:p>
          <a:p>
            <a:pPr defTabSz="739775" eaLnBrk="0" hangingPunct="0">
              <a:defRPr/>
            </a:pPr>
            <a:r>
              <a:rPr lang="en-GB" dirty="0">
                <a:solidFill>
                  <a:srgbClr val="0000FF"/>
                </a:solidFill>
                <a:latin typeface="Lucida Console" pitchFamily="49" charset="0"/>
              </a:rPr>
              <a:t>if </a:t>
            </a:r>
            <a:r>
              <a:rPr lang="en-GB" dirty="0">
                <a:latin typeface="Lucida Console" pitchFamily="49" charset="0"/>
              </a:rPr>
              <a:t>((var1 &gt; var2) || (var3 == 0))</a:t>
            </a:r>
          </a:p>
          <a:p>
            <a:pPr defTabSz="739775" eaLnBrk="0" hangingPunct="0">
              <a:defRPr/>
            </a:pPr>
            <a:r>
              <a:rPr lang="en-GB" dirty="0">
                <a:latin typeface="Lucida Console" pitchFamily="49" charset="0"/>
              </a:rPr>
              <a:t>{</a:t>
            </a:r>
          </a:p>
          <a:p>
            <a:pPr defTabSz="739775" eaLnBrk="0" hangingPunct="0">
              <a:defRPr/>
            </a:pPr>
            <a:r>
              <a:rPr lang="en-GB" dirty="0">
                <a:latin typeface="Lucida Console" pitchFamily="49" charset="0"/>
              </a:rPr>
              <a:t>  print( "Will we see this?" );</a:t>
            </a:r>
          </a:p>
          <a:p>
            <a:pPr defTabSz="739775" eaLnBrk="0" hangingPunct="0">
              <a:defRPr/>
            </a:pPr>
            <a:r>
              <a:rPr lang="en-GB" dirty="0">
                <a:latin typeface="Lucida Console" pitchFamily="49" charset="0"/>
              </a:rPr>
              <a:t>}</a:t>
            </a:r>
          </a:p>
        </p:txBody>
      </p:sp>
      <p:sp>
        <p:nvSpPr>
          <p:cNvPr id="13" name="Rectangle 15"/>
          <p:cNvSpPr>
            <a:spLocks noChangeArrowheads="1"/>
          </p:cNvSpPr>
          <p:nvPr/>
        </p:nvSpPr>
        <p:spPr bwMode="auto">
          <a:xfrm>
            <a:off x="1808308" y="4700319"/>
            <a:ext cx="7027751" cy="1474763"/>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err="1">
                <a:solidFill>
                  <a:srgbClr val="0000C8"/>
                </a:solidFill>
                <a:latin typeface="Lucida Console" pitchFamily="49" charset="0"/>
              </a:rPr>
              <a:t>int</a:t>
            </a:r>
            <a:r>
              <a:rPr lang="en-GB" dirty="0">
                <a:latin typeface="Lucida Console" pitchFamily="49" charset="0"/>
              </a:rPr>
              <a:t> var1 = 1, var2 = 2, var3 = 3;</a:t>
            </a:r>
          </a:p>
          <a:p>
            <a:pPr defTabSz="739775" eaLnBrk="0" hangingPunct="0">
              <a:defRPr/>
            </a:pPr>
            <a:r>
              <a:rPr lang="en-GB" dirty="0">
                <a:solidFill>
                  <a:srgbClr val="0000FF"/>
                </a:solidFill>
                <a:latin typeface="Lucida Console" pitchFamily="49" charset="0"/>
              </a:rPr>
              <a:t>if </a:t>
            </a:r>
            <a:r>
              <a:rPr lang="en-GB" dirty="0">
                <a:solidFill>
                  <a:srgbClr val="000000"/>
                </a:solidFill>
                <a:latin typeface="Lucida Console" pitchFamily="49" charset="0"/>
              </a:rPr>
              <a:t>((var1</a:t>
            </a:r>
            <a:r>
              <a:rPr lang="en-GB" dirty="0">
                <a:solidFill>
                  <a:srgbClr val="FF00FF"/>
                </a:solidFill>
                <a:latin typeface="Lucida Console" pitchFamily="49" charset="0"/>
              </a:rPr>
              <a:t> </a:t>
            </a:r>
            <a:r>
              <a:rPr lang="en-GB" dirty="0">
                <a:solidFill>
                  <a:srgbClr val="000000"/>
                </a:solidFill>
                <a:latin typeface="Lucida Console" pitchFamily="49" charset="0"/>
              </a:rPr>
              <a:t>==</a:t>
            </a:r>
            <a:r>
              <a:rPr lang="en-GB" dirty="0">
                <a:solidFill>
                  <a:srgbClr val="FF00FF"/>
                </a:solidFill>
                <a:latin typeface="Lucida Console" pitchFamily="49" charset="0"/>
              </a:rPr>
              <a:t> </a:t>
            </a:r>
            <a:r>
              <a:rPr lang="en-GB" dirty="0">
                <a:solidFill>
                  <a:srgbClr val="000000"/>
                </a:solidFill>
                <a:latin typeface="Lucida Console" pitchFamily="49" charset="0"/>
              </a:rPr>
              <a:t>1)</a:t>
            </a:r>
            <a:r>
              <a:rPr lang="en-GB" dirty="0">
                <a:solidFill>
                  <a:srgbClr val="FF00FF"/>
                </a:solidFill>
                <a:latin typeface="Lucida Console" pitchFamily="49" charset="0"/>
              </a:rPr>
              <a:t> </a:t>
            </a:r>
            <a:r>
              <a:rPr lang="en-GB" dirty="0">
                <a:solidFill>
                  <a:srgbClr val="000000"/>
                </a:solidFill>
                <a:latin typeface="Lucida Console" pitchFamily="49" charset="0"/>
              </a:rPr>
              <a:t>||</a:t>
            </a:r>
            <a:r>
              <a:rPr lang="en-GB" dirty="0">
                <a:solidFill>
                  <a:srgbClr val="FF00FF"/>
                </a:solidFill>
                <a:latin typeface="Lucida Console" pitchFamily="49" charset="0"/>
              </a:rPr>
              <a:t> </a:t>
            </a:r>
            <a:r>
              <a:rPr lang="en-GB" dirty="0">
                <a:solidFill>
                  <a:srgbClr val="000000"/>
                </a:solidFill>
                <a:latin typeface="Lucida Console" pitchFamily="49" charset="0"/>
              </a:rPr>
              <a:t>(var2</a:t>
            </a:r>
            <a:r>
              <a:rPr lang="en-GB" dirty="0">
                <a:solidFill>
                  <a:srgbClr val="FF00FF"/>
                </a:solidFill>
                <a:latin typeface="Lucida Console" pitchFamily="49" charset="0"/>
              </a:rPr>
              <a:t> </a:t>
            </a:r>
            <a:r>
              <a:rPr lang="en-GB" dirty="0">
                <a:solidFill>
                  <a:srgbClr val="000000"/>
                </a:solidFill>
                <a:latin typeface="Lucida Console" pitchFamily="49" charset="0"/>
              </a:rPr>
              <a:t>==</a:t>
            </a:r>
            <a:r>
              <a:rPr lang="en-GB" dirty="0">
                <a:solidFill>
                  <a:srgbClr val="FF00FF"/>
                </a:solidFill>
                <a:latin typeface="Lucida Console" pitchFamily="49" charset="0"/>
              </a:rPr>
              <a:t> </a:t>
            </a:r>
            <a:r>
              <a:rPr lang="en-GB" dirty="0">
                <a:solidFill>
                  <a:srgbClr val="000000"/>
                </a:solidFill>
                <a:latin typeface="Lucida Console" pitchFamily="49" charset="0"/>
              </a:rPr>
              <a:t>2) &amp;&amp; (var3 == 1))</a:t>
            </a:r>
          </a:p>
          <a:p>
            <a:pPr defTabSz="739775" eaLnBrk="0" hangingPunct="0">
              <a:defRPr/>
            </a:pPr>
            <a:r>
              <a:rPr lang="en-GB" dirty="0">
                <a:latin typeface="Lucida Console" pitchFamily="49" charset="0"/>
              </a:rPr>
              <a:t>{</a:t>
            </a:r>
          </a:p>
          <a:p>
            <a:pPr defTabSz="739775" eaLnBrk="0" hangingPunct="0">
              <a:defRPr/>
            </a:pPr>
            <a:r>
              <a:rPr lang="en-GB" dirty="0">
                <a:latin typeface="Lucida Console" pitchFamily="49" charset="0"/>
              </a:rPr>
              <a:t>  print( "Will we see this?" );</a:t>
            </a:r>
          </a:p>
          <a:p>
            <a:pPr defTabSz="739775" eaLnBrk="0" hangingPunct="0">
              <a:defRPr/>
            </a:pPr>
            <a:r>
              <a:rPr lang="en-GB" dirty="0">
                <a:latin typeface="Lucida Console" pitchFamily="49" charset="0"/>
              </a:rPr>
              <a:t>}</a:t>
            </a:r>
          </a:p>
        </p:txBody>
      </p:sp>
      <p:sp>
        <p:nvSpPr>
          <p:cNvPr id="11" name="Rectangle 15"/>
          <p:cNvSpPr>
            <a:spLocks noChangeArrowheads="1"/>
          </p:cNvSpPr>
          <p:nvPr/>
        </p:nvSpPr>
        <p:spPr bwMode="auto">
          <a:xfrm>
            <a:off x="8503591" y="1505882"/>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A</a:t>
            </a:r>
          </a:p>
        </p:txBody>
      </p:sp>
      <p:sp>
        <p:nvSpPr>
          <p:cNvPr id="14" name="Rectangle 15"/>
          <p:cNvSpPr>
            <a:spLocks noChangeArrowheads="1"/>
          </p:cNvSpPr>
          <p:nvPr/>
        </p:nvSpPr>
        <p:spPr bwMode="auto">
          <a:xfrm>
            <a:off x="8503591" y="3094090"/>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B</a:t>
            </a:r>
          </a:p>
        </p:txBody>
      </p:sp>
      <p:sp>
        <p:nvSpPr>
          <p:cNvPr id="15" name="Rectangle 15"/>
          <p:cNvSpPr>
            <a:spLocks noChangeArrowheads="1"/>
          </p:cNvSpPr>
          <p:nvPr/>
        </p:nvSpPr>
        <p:spPr bwMode="auto">
          <a:xfrm>
            <a:off x="8503591" y="4694404"/>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C</a:t>
            </a:r>
          </a:p>
        </p:txBody>
      </p:sp>
    </p:spTree>
    <p:extLst>
      <p:ext uri="{BB962C8B-B14F-4D97-AF65-F5344CB8AC3E}">
        <p14:creationId xmlns:p14="http://schemas.microsoft.com/office/powerpoint/2010/main" val="236582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Logical operator – NOT (!) </a:t>
            </a:r>
          </a:p>
        </p:txBody>
      </p:sp>
      <p:sp>
        <p:nvSpPr>
          <p:cNvPr id="9" name="Rectangle 15"/>
          <p:cNvSpPr>
            <a:spLocks noChangeArrowheads="1"/>
          </p:cNvSpPr>
          <p:nvPr/>
        </p:nvSpPr>
        <p:spPr bwMode="auto">
          <a:xfrm>
            <a:off x="2011344" y="1364982"/>
            <a:ext cx="7999200" cy="1751762"/>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FF"/>
                </a:solidFill>
                <a:latin typeface="Lucida Console" pitchFamily="49" charset="0"/>
              </a:rPr>
              <a:t>String </a:t>
            </a:r>
            <a:r>
              <a:rPr lang="en-GB" dirty="0">
                <a:latin typeface="Lucida Console" pitchFamily="49" charset="0"/>
              </a:rPr>
              <a:t>name = </a:t>
            </a:r>
            <a:r>
              <a:rPr lang="en-GB" dirty="0" err="1">
                <a:latin typeface="Lucida Console" pitchFamily="49" charset="0"/>
              </a:rPr>
              <a:t>getName</a:t>
            </a:r>
            <a:r>
              <a:rPr lang="en-GB" dirty="0">
                <a:latin typeface="Lucida Console" pitchFamily="49" charset="0"/>
              </a:rPr>
              <a:t>();</a:t>
            </a:r>
            <a:br>
              <a:rPr lang="en-GB" dirty="0">
                <a:latin typeface="Lucida Console" pitchFamily="49" charset="0"/>
              </a:rPr>
            </a:br>
            <a:endParaRPr lang="en-GB" dirty="0">
              <a:latin typeface="Lucida Console" pitchFamily="49" charset="0"/>
            </a:endParaRPr>
          </a:p>
          <a:p>
            <a:pPr defTabSz="739775" eaLnBrk="0" hangingPunct="0">
              <a:defRPr/>
            </a:pPr>
            <a:r>
              <a:rPr lang="en-GB" dirty="0">
                <a:latin typeface="Lucida Console" pitchFamily="49" charset="0"/>
              </a:rPr>
              <a:t>  </a:t>
            </a:r>
            <a:r>
              <a:rPr lang="en-GB" dirty="0">
                <a:solidFill>
                  <a:srgbClr val="0000FF"/>
                </a:solidFill>
                <a:latin typeface="Lucida Console" pitchFamily="49" charset="0"/>
              </a:rPr>
              <a:t>if </a:t>
            </a:r>
            <a:r>
              <a:rPr lang="en-GB" dirty="0">
                <a:solidFill>
                  <a:srgbClr val="000000"/>
                </a:solidFill>
                <a:latin typeface="Lucida Console" pitchFamily="49" charset="0"/>
              </a:rPr>
              <a:t>( </a:t>
            </a:r>
            <a:r>
              <a:rPr lang="en-GB" dirty="0" err="1">
                <a:solidFill>
                  <a:srgbClr val="000000"/>
                </a:solidFill>
                <a:latin typeface="Lucida Console" pitchFamily="49" charset="0"/>
              </a:rPr>
              <a:t>name.endsWith</a:t>
            </a:r>
            <a:r>
              <a:rPr lang="en-GB" dirty="0">
                <a:solidFill>
                  <a:srgbClr val="000000"/>
                </a:solidFill>
                <a:latin typeface="Lucida Console" pitchFamily="49" charset="0"/>
              </a:rPr>
              <a:t>("</a:t>
            </a:r>
            <a:r>
              <a:rPr lang="en-GB" dirty="0" err="1">
                <a:solidFill>
                  <a:srgbClr val="000000"/>
                </a:solidFill>
                <a:latin typeface="Lucida Console" pitchFamily="49" charset="0"/>
              </a:rPr>
              <a:t>ed</a:t>
            </a:r>
            <a:r>
              <a:rPr lang="en-GB" dirty="0">
                <a:solidFill>
                  <a:srgbClr val="000000"/>
                </a:solidFill>
                <a:latin typeface="Lucida Console" pitchFamily="49" charset="0"/>
              </a:rPr>
              <a:t>") ) { } </a:t>
            </a:r>
            <a:r>
              <a:rPr lang="en-GB" dirty="0">
                <a:solidFill>
                  <a:schemeClr val="accent6">
                    <a:lumMod val="50000"/>
                  </a:schemeClr>
                </a:solidFill>
                <a:latin typeface="Lucida Console" pitchFamily="49" charset="0"/>
              </a:rPr>
              <a:t>// does nothing </a:t>
            </a:r>
          </a:p>
          <a:p>
            <a:pPr defTabSz="739775" eaLnBrk="0" hangingPunct="0">
              <a:defRPr/>
            </a:pPr>
            <a:r>
              <a:rPr lang="en-GB" dirty="0">
                <a:solidFill>
                  <a:schemeClr val="tx1">
                    <a:lumMod val="60000"/>
                    <a:lumOff val="40000"/>
                  </a:schemeClr>
                </a:solidFill>
                <a:latin typeface="Lucida Console" pitchFamily="49" charset="0"/>
              </a:rPr>
              <a:t>  </a:t>
            </a:r>
            <a:r>
              <a:rPr lang="en-GB" dirty="0">
                <a:solidFill>
                  <a:srgbClr val="0000FF"/>
                </a:solidFill>
                <a:latin typeface="Lucida Console" pitchFamily="49" charset="0"/>
              </a:rPr>
              <a:t>else</a:t>
            </a:r>
            <a:r>
              <a:rPr lang="en-GB" dirty="0">
                <a:solidFill>
                  <a:srgbClr val="000000"/>
                </a:solidFill>
                <a:latin typeface="Lucida Console" pitchFamily="49" charset="0"/>
              </a:rPr>
              <a:t> {</a:t>
            </a:r>
          </a:p>
          <a:p>
            <a:pPr defTabSz="739775" eaLnBrk="0" hangingPunct="0">
              <a:defRPr/>
            </a:pPr>
            <a:r>
              <a:rPr lang="en-GB" dirty="0">
                <a:solidFill>
                  <a:srgbClr val="000000"/>
                </a:solidFill>
                <a:latin typeface="Lucida Console" pitchFamily="49" charset="0"/>
              </a:rPr>
              <a:t>    </a:t>
            </a:r>
            <a:r>
              <a:rPr lang="en-GB" dirty="0">
                <a:latin typeface="Lucida Console" pitchFamily="49" charset="0"/>
              </a:rPr>
              <a:t>print</a:t>
            </a:r>
            <a:r>
              <a:rPr lang="en-GB" dirty="0">
                <a:solidFill>
                  <a:srgbClr val="000000"/>
                </a:solidFill>
                <a:latin typeface="Lucida Console" pitchFamily="49" charset="0"/>
              </a:rPr>
              <a:t>("The name doesn’t end in ‘</a:t>
            </a:r>
            <a:r>
              <a:rPr lang="en-GB" dirty="0" err="1">
                <a:solidFill>
                  <a:srgbClr val="000000"/>
                </a:solidFill>
                <a:latin typeface="Lucida Console" pitchFamily="49" charset="0"/>
              </a:rPr>
              <a:t>ed</a:t>
            </a:r>
            <a:r>
              <a:rPr lang="en-GB" dirty="0">
                <a:solidFill>
                  <a:srgbClr val="000000"/>
                </a:solidFill>
                <a:latin typeface="Lucida Console" pitchFamily="49" charset="0"/>
              </a:rPr>
              <a:t>’");</a:t>
            </a:r>
          </a:p>
          <a:p>
            <a:pPr defTabSz="739775" eaLnBrk="0" hangingPunct="0">
              <a:defRPr/>
            </a:pPr>
            <a:r>
              <a:rPr lang="en-GB" dirty="0">
                <a:solidFill>
                  <a:srgbClr val="000000"/>
                </a:solidFill>
                <a:latin typeface="Lucida Console" pitchFamily="49" charset="0"/>
              </a:rPr>
              <a:t>  }</a:t>
            </a:r>
          </a:p>
        </p:txBody>
      </p:sp>
      <p:sp>
        <p:nvSpPr>
          <p:cNvPr id="13" name="Rectangle 15"/>
          <p:cNvSpPr>
            <a:spLocks noChangeArrowheads="1"/>
          </p:cNvSpPr>
          <p:nvPr/>
        </p:nvSpPr>
        <p:spPr bwMode="auto">
          <a:xfrm>
            <a:off x="2086088" y="3433677"/>
            <a:ext cx="7973008" cy="920765"/>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FF"/>
                </a:solidFill>
                <a:latin typeface="Lucida Console" pitchFamily="49" charset="0"/>
              </a:rPr>
              <a:t>if </a:t>
            </a:r>
            <a:r>
              <a:rPr lang="en-GB" dirty="0">
                <a:solidFill>
                  <a:srgbClr val="000000"/>
                </a:solidFill>
                <a:latin typeface="Lucida Console" pitchFamily="49" charset="0"/>
              </a:rPr>
              <a:t>( </a:t>
            </a:r>
            <a:r>
              <a:rPr lang="en-GB" dirty="0" err="1">
                <a:solidFill>
                  <a:srgbClr val="000000"/>
                </a:solidFill>
                <a:latin typeface="Lucida Console" pitchFamily="49" charset="0"/>
              </a:rPr>
              <a:t>name.endsWith</a:t>
            </a:r>
            <a:r>
              <a:rPr lang="en-GB" dirty="0">
                <a:solidFill>
                  <a:srgbClr val="000000"/>
                </a:solidFill>
                <a:latin typeface="Lucida Console" pitchFamily="49" charset="0"/>
              </a:rPr>
              <a:t>("</a:t>
            </a:r>
            <a:r>
              <a:rPr lang="en-GB" dirty="0" err="1">
                <a:solidFill>
                  <a:srgbClr val="000000"/>
                </a:solidFill>
                <a:latin typeface="Lucida Console" pitchFamily="49" charset="0"/>
              </a:rPr>
              <a:t>ed</a:t>
            </a:r>
            <a:r>
              <a:rPr lang="en-GB" dirty="0">
                <a:solidFill>
                  <a:srgbClr val="000000"/>
                </a:solidFill>
                <a:latin typeface="Lucida Console" pitchFamily="49" charset="0"/>
              </a:rPr>
              <a:t>") =</a:t>
            </a:r>
            <a:r>
              <a:rPr lang="en-GB" sz="800" dirty="0">
                <a:solidFill>
                  <a:srgbClr val="000000"/>
                </a:solidFill>
                <a:latin typeface="Lucida Console" pitchFamily="49" charset="0"/>
              </a:rPr>
              <a:t> </a:t>
            </a:r>
            <a:r>
              <a:rPr lang="en-GB" dirty="0">
                <a:solidFill>
                  <a:srgbClr val="000000"/>
                </a:solidFill>
                <a:latin typeface="Lucida Console" pitchFamily="49" charset="0"/>
              </a:rPr>
              <a:t>= </a:t>
            </a:r>
            <a:r>
              <a:rPr lang="en-GB" dirty="0">
                <a:solidFill>
                  <a:srgbClr val="0000FF"/>
                </a:solidFill>
                <a:latin typeface="Lucida Console" pitchFamily="49" charset="0"/>
              </a:rPr>
              <a:t>false</a:t>
            </a:r>
            <a:r>
              <a:rPr lang="en-GB" dirty="0">
                <a:solidFill>
                  <a:srgbClr val="000000"/>
                </a:solidFill>
                <a:latin typeface="Lucida Console" pitchFamily="49" charset="0"/>
              </a:rPr>
              <a:t> ) {</a:t>
            </a:r>
          </a:p>
          <a:p>
            <a:pPr defTabSz="739775" eaLnBrk="0" hangingPunct="0">
              <a:defRPr/>
            </a:pPr>
            <a:r>
              <a:rPr lang="en-GB" dirty="0">
                <a:solidFill>
                  <a:srgbClr val="000000"/>
                </a:solidFill>
                <a:latin typeface="Lucida Console" pitchFamily="49" charset="0"/>
              </a:rPr>
              <a:t>   </a:t>
            </a:r>
            <a:r>
              <a:rPr lang="en-GB" dirty="0">
                <a:latin typeface="Lucida Console" pitchFamily="49" charset="0"/>
              </a:rPr>
              <a:t>print</a:t>
            </a:r>
            <a:r>
              <a:rPr lang="en-GB" dirty="0">
                <a:solidFill>
                  <a:srgbClr val="000000"/>
                </a:solidFill>
                <a:latin typeface="Lucida Console" pitchFamily="49" charset="0"/>
              </a:rPr>
              <a:t>("The name doesn’t end in ‘</a:t>
            </a:r>
            <a:r>
              <a:rPr lang="en-GB" dirty="0" err="1">
                <a:solidFill>
                  <a:srgbClr val="000000"/>
                </a:solidFill>
                <a:latin typeface="Lucida Console" pitchFamily="49" charset="0"/>
              </a:rPr>
              <a:t>ed</a:t>
            </a:r>
            <a:r>
              <a:rPr lang="en-GB" dirty="0">
                <a:solidFill>
                  <a:srgbClr val="000000"/>
                </a:solidFill>
                <a:latin typeface="Lucida Console" pitchFamily="49" charset="0"/>
              </a:rPr>
              <a:t>’");</a:t>
            </a:r>
          </a:p>
          <a:p>
            <a:pPr defTabSz="739775" eaLnBrk="0" hangingPunct="0">
              <a:defRPr/>
            </a:pPr>
            <a:r>
              <a:rPr lang="en-GB" dirty="0">
                <a:solidFill>
                  <a:srgbClr val="000000"/>
                </a:solidFill>
                <a:latin typeface="Lucida Console" pitchFamily="49" charset="0"/>
              </a:rPr>
              <a:t>}</a:t>
            </a:r>
          </a:p>
        </p:txBody>
      </p:sp>
      <p:sp>
        <p:nvSpPr>
          <p:cNvPr id="11" name="Rectangle 15"/>
          <p:cNvSpPr>
            <a:spLocks noChangeArrowheads="1"/>
          </p:cNvSpPr>
          <p:nvPr/>
        </p:nvSpPr>
        <p:spPr bwMode="auto">
          <a:xfrm>
            <a:off x="2142394" y="4854320"/>
            <a:ext cx="7931209" cy="920765"/>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FF"/>
                </a:solidFill>
                <a:latin typeface="Lucida Console" pitchFamily="49" charset="0"/>
              </a:rPr>
              <a:t>if </a:t>
            </a:r>
            <a:r>
              <a:rPr lang="en-GB" dirty="0">
                <a:solidFill>
                  <a:srgbClr val="000000"/>
                </a:solidFill>
                <a:latin typeface="Lucida Console" pitchFamily="49" charset="0"/>
              </a:rPr>
              <a:t>(</a:t>
            </a:r>
            <a:r>
              <a:rPr lang="en-GB" dirty="0">
                <a:solidFill>
                  <a:srgbClr val="FF0000"/>
                </a:solidFill>
                <a:latin typeface="Lucida Console" pitchFamily="49" charset="0"/>
              </a:rPr>
              <a:t>!</a:t>
            </a:r>
            <a:r>
              <a:rPr lang="en-GB" dirty="0" err="1">
                <a:solidFill>
                  <a:srgbClr val="000000"/>
                </a:solidFill>
                <a:latin typeface="Lucida Console" pitchFamily="49" charset="0"/>
              </a:rPr>
              <a:t>name.endsWith</a:t>
            </a:r>
            <a:r>
              <a:rPr lang="en-GB" dirty="0">
                <a:solidFill>
                  <a:srgbClr val="000000"/>
                </a:solidFill>
                <a:latin typeface="Lucida Console" pitchFamily="49" charset="0"/>
              </a:rPr>
              <a:t>("</a:t>
            </a:r>
            <a:r>
              <a:rPr lang="en-GB" dirty="0" err="1">
                <a:solidFill>
                  <a:srgbClr val="000000"/>
                </a:solidFill>
                <a:latin typeface="Lucida Console" pitchFamily="49" charset="0"/>
              </a:rPr>
              <a:t>ed</a:t>
            </a:r>
            <a:r>
              <a:rPr lang="en-GB" dirty="0">
                <a:solidFill>
                  <a:srgbClr val="000000"/>
                </a:solidFill>
                <a:latin typeface="Lucida Console" pitchFamily="49" charset="0"/>
              </a:rPr>
              <a:t>")) {</a:t>
            </a:r>
          </a:p>
          <a:p>
            <a:pPr defTabSz="739775" eaLnBrk="0" hangingPunct="0">
              <a:defRPr/>
            </a:pPr>
            <a:r>
              <a:rPr lang="en-GB" dirty="0">
                <a:solidFill>
                  <a:srgbClr val="000000"/>
                </a:solidFill>
                <a:latin typeface="Lucida Console" pitchFamily="49" charset="0"/>
              </a:rPr>
              <a:t>    </a:t>
            </a:r>
            <a:r>
              <a:rPr lang="en-GB" dirty="0">
                <a:latin typeface="Lucida Console" pitchFamily="49" charset="0"/>
              </a:rPr>
              <a:t>print</a:t>
            </a:r>
            <a:r>
              <a:rPr lang="en-GB" dirty="0">
                <a:solidFill>
                  <a:srgbClr val="000000"/>
                </a:solidFill>
                <a:latin typeface="Lucida Console" pitchFamily="49" charset="0"/>
              </a:rPr>
              <a:t>("The name doesn’t end in ‘</a:t>
            </a:r>
            <a:r>
              <a:rPr lang="en-GB" dirty="0" err="1">
                <a:solidFill>
                  <a:srgbClr val="000000"/>
                </a:solidFill>
                <a:latin typeface="Lucida Console" pitchFamily="49" charset="0"/>
              </a:rPr>
              <a:t>ed</a:t>
            </a:r>
            <a:r>
              <a:rPr lang="en-GB" dirty="0">
                <a:solidFill>
                  <a:srgbClr val="000000"/>
                </a:solidFill>
                <a:latin typeface="Lucida Console" pitchFamily="49" charset="0"/>
              </a:rPr>
              <a:t>’");</a:t>
            </a:r>
          </a:p>
          <a:p>
            <a:pPr defTabSz="739775" eaLnBrk="0" hangingPunct="0">
              <a:defRPr/>
            </a:pPr>
            <a:r>
              <a:rPr lang="en-GB" dirty="0">
                <a:solidFill>
                  <a:srgbClr val="000000"/>
                </a:solidFill>
                <a:latin typeface="Lucida Console" pitchFamily="49" charset="0"/>
              </a:rPr>
              <a:t>}</a:t>
            </a:r>
            <a:endParaRPr lang="en-GB" dirty="0">
              <a:latin typeface="Lucida Console" pitchFamily="49" charset="0"/>
            </a:endParaRPr>
          </a:p>
        </p:txBody>
      </p:sp>
      <p:sp>
        <p:nvSpPr>
          <p:cNvPr id="16" name="Rectangle 15"/>
          <p:cNvSpPr>
            <a:spLocks noChangeArrowheads="1"/>
          </p:cNvSpPr>
          <p:nvPr/>
        </p:nvSpPr>
        <p:spPr bwMode="auto">
          <a:xfrm>
            <a:off x="9668887" y="1358968"/>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A</a:t>
            </a:r>
          </a:p>
        </p:txBody>
      </p:sp>
      <p:sp>
        <p:nvSpPr>
          <p:cNvPr id="17" name="Rectangle 16"/>
          <p:cNvSpPr>
            <a:spLocks noChangeArrowheads="1"/>
          </p:cNvSpPr>
          <p:nvPr/>
        </p:nvSpPr>
        <p:spPr bwMode="auto">
          <a:xfrm>
            <a:off x="9721500" y="3435223"/>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B</a:t>
            </a:r>
          </a:p>
        </p:txBody>
      </p:sp>
      <p:sp>
        <p:nvSpPr>
          <p:cNvPr id="18" name="Rectangle 17"/>
          <p:cNvSpPr>
            <a:spLocks noChangeArrowheads="1"/>
          </p:cNvSpPr>
          <p:nvPr/>
        </p:nvSpPr>
        <p:spPr bwMode="auto">
          <a:xfrm>
            <a:off x="9733405" y="4858479"/>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C</a:t>
            </a:r>
          </a:p>
        </p:txBody>
      </p:sp>
      <p:sp>
        <p:nvSpPr>
          <p:cNvPr id="10" name="Oval 9"/>
          <p:cNvSpPr/>
          <p:nvPr/>
        </p:nvSpPr>
        <p:spPr bwMode="auto">
          <a:xfrm>
            <a:off x="5983633" y="1908784"/>
            <a:ext cx="638628" cy="348342"/>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eaLnBrk="0" fontAlgn="base" hangingPunct="0">
              <a:spcBef>
                <a:spcPct val="50000"/>
              </a:spcBef>
              <a:spcAft>
                <a:spcPct val="0"/>
              </a:spcAft>
            </a:pPr>
            <a:endParaRPr lang="en-GB" sz="1000">
              <a:latin typeface="Arial" charset="0"/>
            </a:endParaRPr>
          </a:p>
        </p:txBody>
      </p:sp>
    </p:spTree>
    <p:extLst>
      <p:ext uri="{BB962C8B-B14F-4D97-AF65-F5344CB8AC3E}">
        <p14:creationId xmlns:p14="http://schemas.microsoft.com/office/powerpoint/2010/main" val="839721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1" grpId="0" animBg="1"/>
      <p:bldP spid="17" grpId="0" animBg="1"/>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a:spLocks noChangeArrowheads="1"/>
          </p:cNvSpPr>
          <p:nvPr/>
        </p:nvSpPr>
        <p:spPr bwMode="auto">
          <a:xfrm>
            <a:off x="2269335" y="5216522"/>
            <a:ext cx="6763656" cy="366767"/>
          </a:xfrm>
          <a:prstGeom prst="rect">
            <a:avLst/>
          </a:prstGeom>
          <a:solidFill>
            <a:srgbClr val="FFFFCC"/>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FF"/>
                </a:solidFill>
                <a:latin typeface="Lucida Console" pitchFamily="49" charset="0"/>
              </a:rPr>
              <a:t>if </a:t>
            </a:r>
            <a:r>
              <a:rPr lang="en-GB" dirty="0">
                <a:solidFill>
                  <a:srgbClr val="000000"/>
                </a:solidFill>
                <a:latin typeface="Lucida Console" pitchFamily="49" charset="0"/>
              </a:rPr>
              <a:t>(!year % 4 == 0)   { </a:t>
            </a:r>
            <a:r>
              <a:rPr lang="en-GB" dirty="0" err="1">
                <a:solidFill>
                  <a:srgbClr val="000000"/>
                </a:solidFill>
                <a:latin typeface="Lucida Console" pitchFamily="49" charset="0"/>
              </a:rPr>
              <a:t>isLeapYear</a:t>
            </a:r>
            <a:r>
              <a:rPr lang="en-GB" dirty="0">
                <a:solidFill>
                  <a:srgbClr val="000000"/>
                </a:solidFill>
                <a:latin typeface="Lucida Console" pitchFamily="49" charset="0"/>
              </a:rPr>
              <a:t> = </a:t>
            </a:r>
            <a:r>
              <a:rPr lang="en-GB" dirty="0">
                <a:solidFill>
                  <a:srgbClr val="0000FF"/>
                </a:solidFill>
                <a:latin typeface="Lucida Console" pitchFamily="49" charset="0"/>
              </a:rPr>
              <a:t>false</a:t>
            </a:r>
            <a:r>
              <a:rPr lang="en-GB" dirty="0">
                <a:latin typeface="Lucida Console" pitchFamily="49" charset="0"/>
              </a:rPr>
              <a:t>;</a:t>
            </a:r>
            <a:r>
              <a:rPr lang="en-GB" dirty="0">
                <a:solidFill>
                  <a:schemeClr val="accent4"/>
                </a:solidFill>
                <a:latin typeface="Lucida Console" pitchFamily="49" charset="0"/>
              </a:rPr>
              <a:t> </a:t>
            </a:r>
            <a:r>
              <a:rPr lang="en-GB" dirty="0">
                <a:solidFill>
                  <a:srgbClr val="000000"/>
                </a:solidFill>
                <a:latin typeface="Lucida Console" pitchFamily="49" charset="0"/>
              </a:rPr>
              <a:t>}</a:t>
            </a:r>
            <a:endParaRPr lang="en-GB" dirty="0">
              <a:latin typeface="Lucida Console" pitchFamily="49" charset="0"/>
            </a:endParaRPr>
          </a:p>
        </p:txBody>
      </p:sp>
      <p:sp>
        <p:nvSpPr>
          <p:cNvPr id="2" name="Title 1"/>
          <p:cNvSpPr>
            <a:spLocks noGrp="1"/>
          </p:cNvSpPr>
          <p:nvPr>
            <p:ph type="title"/>
          </p:nvPr>
        </p:nvSpPr>
        <p:spPr/>
        <p:txBody>
          <a:bodyPr/>
          <a:lstStyle/>
          <a:p>
            <a:r>
              <a:rPr lang="en-GB" dirty="0"/>
              <a:t>NOT (!) examples continued ..</a:t>
            </a:r>
          </a:p>
        </p:txBody>
      </p:sp>
      <p:sp>
        <p:nvSpPr>
          <p:cNvPr id="14" name="Rectangle 15"/>
          <p:cNvSpPr>
            <a:spLocks noChangeArrowheads="1"/>
          </p:cNvSpPr>
          <p:nvPr/>
        </p:nvSpPr>
        <p:spPr bwMode="auto">
          <a:xfrm>
            <a:off x="1903671" y="1457822"/>
            <a:ext cx="3277929" cy="2305759"/>
          </a:xfrm>
          <a:prstGeom prst="rect">
            <a:avLst/>
          </a:prstGeom>
          <a:solidFill>
            <a:srgbClr val="FFFFCC"/>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err="1">
                <a:solidFill>
                  <a:srgbClr val="0000FF"/>
                </a:solidFill>
                <a:latin typeface="Lucida Console" pitchFamily="49" charset="0"/>
              </a:rPr>
              <a:t>boolean</a:t>
            </a:r>
            <a:r>
              <a:rPr lang="en-GB" dirty="0">
                <a:solidFill>
                  <a:schemeClr val="accent4">
                    <a:lumMod val="50000"/>
                    <a:lumOff val="50000"/>
                  </a:schemeClr>
                </a:solidFill>
                <a:latin typeface="Lucida Console" pitchFamily="49" charset="0"/>
              </a:rPr>
              <a:t> </a:t>
            </a:r>
            <a:r>
              <a:rPr lang="en-GB" dirty="0">
                <a:latin typeface="Lucida Console" pitchFamily="49" charset="0"/>
              </a:rPr>
              <a:t>flag = </a:t>
            </a:r>
            <a:r>
              <a:rPr lang="en-GB" dirty="0">
                <a:solidFill>
                  <a:srgbClr val="C00000"/>
                </a:solidFill>
                <a:latin typeface="Lucida Console" pitchFamily="49" charset="0"/>
              </a:rPr>
              <a:t>true</a:t>
            </a:r>
            <a:r>
              <a:rPr lang="en-GB" dirty="0">
                <a:latin typeface="Lucida Console" pitchFamily="49" charset="0"/>
              </a:rPr>
              <a:t>;</a:t>
            </a:r>
            <a:br>
              <a:rPr lang="en-GB" dirty="0">
                <a:latin typeface="Lucida Console" pitchFamily="49" charset="0"/>
              </a:rPr>
            </a:br>
            <a:r>
              <a:rPr lang="en-GB" sz="1600" dirty="0">
                <a:solidFill>
                  <a:schemeClr val="accent2">
                    <a:lumMod val="25000"/>
                  </a:schemeClr>
                </a:solidFill>
                <a:latin typeface="Lucida Console" pitchFamily="49" charset="0"/>
              </a:rPr>
              <a:t>// flag may change…</a:t>
            </a:r>
            <a:br>
              <a:rPr lang="en-GB" dirty="0">
                <a:latin typeface="Lucida Console" pitchFamily="49" charset="0"/>
              </a:rPr>
            </a:br>
            <a:r>
              <a:rPr lang="en-GB" dirty="0">
                <a:solidFill>
                  <a:srgbClr val="0000FF"/>
                </a:solidFill>
                <a:latin typeface="Lucida Console" pitchFamily="49" charset="0"/>
              </a:rPr>
              <a:t>if </a:t>
            </a:r>
            <a:r>
              <a:rPr lang="en-GB" dirty="0">
                <a:solidFill>
                  <a:srgbClr val="000000"/>
                </a:solidFill>
                <a:latin typeface="Lucida Console" pitchFamily="49" charset="0"/>
              </a:rPr>
              <a:t>(flag) {</a:t>
            </a:r>
          </a:p>
          <a:p>
            <a:pPr defTabSz="739775" eaLnBrk="0" hangingPunct="0">
              <a:defRPr/>
            </a:pPr>
            <a:r>
              <a:rPr lang="en-GB" dirty="0">
                <a:solidFill>
                  <a:srgbClr val="000000"/>
                </a:solidFill>
                <a:latin typeface="Lucida Console" pitchFamily="49" charset="0"/>
              </a:rPr>
              <a:t>  flag = </a:t>
            </a:r>
            <a:r>
              <a:rPr lang="en-GB" dirty="0">
                <a:solidFill>
                  <a:srgbClr val="0000FF"/>
                </a:solidFill>
                <a:latin typeface="Lucida Console" pitchFamily="49" charset="0"/>
              </a:rPr>
              <a:t>false</a:t>
            </a:r>
            <a:r>
              <a:rPr lang="en-GB" dirty="0">
                <a:solidFill>
                  <a:schemeClr val="accent4"/>
                </a:solidFill>
                <a:latin typeface="Lucida Console" pitchFamily="49" charset="0"/>
              </a:rPr>
              <a:t>;</a:t>
            </a:r>
          </a:p>
          <a:p>
            <a:pPr defTabSz="739775" eaLnBrk="0" hangingPunct="0">
              <a:defRPr/>
            </a:pP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0000FF"/>
                </a:solidFill>
                <a:latin typeface="Lucida Console" pitchFamily="49" charset="0"/>
              </a:rPr>
              <a:t>else</a:t>
            </a:r>
            <a:r>
              <a:rPr lang="en-GB" dirty="0">
                <a:solidFill>
                  <a:srgbClr val="000000"/>
                </a:solidFill>
                <a:latin typeface="Lucida Console" pitchFamily="49" charset="0"/>
              </a:rPr>
              <a:t> {</a:t>
            </a:r>
          </a:p>
          <a:p>
            <a:pPr defTabSz="739775" eaLnBrk="0" hangingPunct="0">
              <a:defRPr/>
            </a:pPr>
            <a:r>
              <a:rPr lang="en-GB" dirty="0">
                <a:solidFill>
                  <a:srgbClr val="000000"/>
                </a:solidFill>
                <a:latin typeface="Lucida Console" pitchFamily="49" charset="0"/>
              </a:rPr>
              <a:t>  flag = </a:t>
            </a:r>
            <a:r>
              <a:rPr lang="en-GB" dirty="0">
                <a:solidFill>
                  <a:srgbClr val="0000FF"/>
                </a:solidFill>
                <a:latin typeface="Lucida Console" pitchFamily="49" charset="0"/>
              </a:rPr>
              <a:t>true</a:t>
            </a:r>
            <a:r>
              <a:rPr lang="en-GB" dirty="0">
                <a:solidFill>
                  <a:srgbClr val="000000"/>
                </a:solidFill>
                <a:latin typeface="Lucida Console" pitchFamily="49" charset="0"/>
              </a:rPr>
              <a:t>;</a:t>
            </a:r>
          </a:p>
          <a:p>
            <a:pPr defTabSz="739775" eaLnBrk="0" hangingPunct="0">
              <a:defRPr/>
            </a:pPr>
            <a:r>
              <a:rPr lang="en-GB" dirty="0">
                <a:solidFill>
                  <a:srgbClr val="000000"/>
                </a:solidFill>
                <a:latin typeface="Lucida Console" pitchFamily="49" charset="0"/>
              </a:rPr>
              <a:t>}</a:t>
            </a:r>
            <a:endParaRPr lang="en-GB" dirty="0">
              <a:latin typeface="Lucida Console" pitchFamily="49" charset="0"/>
            </a:endParaRPr>
          </a:p>
        </p:txBody>
      </p:sp>
      <p:sp>
        <p:nvSpPr>
          <p:cNvPr id="10" name="Rectangle 15"/>
          <p:cNvSpPr>
            <a:spLocks noChangeArrowheads="1"/>
          </p:cNvSpPr>
          <p:nvPr/>
        </p:nvSpPr>
        <p:spPr bwMode="auto">
          <a:xfrm>
            <a:off x="5559974" y="2469112"/>
            <a:ext cx="3664333" cy="643766"/>
          </a:xfrm>
          <a:prstGeom prst="rect">
            <a:avLst/>
          </a:prstGeom>
          <a:solidFill>
            <a:srgbClr val="FFFFCC"/>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00"/>
                </a:solidFill>
                <a:latin typeface="Lucida Console" pitchFamily="49" charset="0"/>
              </a:rPr>
              <a:t>flag = !flag</a:t>
            </a:r>
            <a:r>
              <a:rPr lang="en-GB" dirty="0">
                <a:solidFill>
                  <a:schemeClr val="accent4"/>
                </a:solidFill>
                <a:latin typeface="Lucida Console" pitchFamily="49" charset="0"/>
              </a:rPr>
              <a:t>;</a:t>
            </a:r>
          </a:p>
          <a:p>
            <a:pPr defTabSz="739775" eaLnBrk="0" hangingPunct="0">
              <a:defRPr/>
            </a:pPr>
            <a:endParaRPr lang="en-GB" dirty="0">
              <a:solidFill>
                <a:schemeClr val="accent4"/>
              </a:solidFill>
              <a:latin typeface="Lucida Console" pitchFamily="49" charset="0"/>
            </a:endParaRPr>
          </a:p>
        </p:txBody>
      </p:sp>
      <p:sp>
        <p:nvSpPr>
          <p:cNvPr id="16" name="Rectangle 15"/>
          <p:cNvSpPr>
            <a:spLocks noChangeArrowheads="1"/>
          </p:cNvSpPr>
          <p:nvPr/>
        </p:nvSpPr>
        <p:spPr bwMode="auto">
          <a:xfrm>
            <a:off x="2257118" y="4707491"/>
            <a:ext cx="6790387" cy="366767"/>
          </a:xfrm>
          <a:prstGeom prst="rect">
            <a:avLst/>
          </a:prstGeom>
          <a:solidFill>
            <a:srgbClr val="FFFFCC"/>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FF"/>
                </a:solidFill>
                <a:latin typeface="Lucida Console" pitchFamily="49" charset="0"/>
              </a:rPr>
              <a:t>if </a:t>
            </a:r>
            <a:r>
              <a:rPr lang="en-GB" dirty="0">
                <a:solidFill>
                  <a:srgbClr val="000000"/>
                </a:solidFill>
                <a:latin typeface="Lucida Console" pitchFamily="49" charset="0"/>
              </a:rPr>
              <a:t>(!(year % 4 == 0)) { </a:t>
            </a:r>
            <a:r>
              <a:rPr lang="en-GB" dirty="0" err="1">
                <a:solidFill>
                  <a:srgbClr val="000000"/>
                </a:solidFill>
                <a:latin typeface="Lucida Console" pitchFamily="49" charset="0"/>
              </a:rPr>
              <a:t>isLeapYear</a:t>
            </a:r>
            <a:r>
              <a:rPr lang="en-GB" dirty="0">
                <a:solidFill>
                  <a:srgbClr val="000000"/>
                </a:solidFill>
                <a:latin typeface="Lucida Console" pitchFamily="49" charset="0"/>
              </a:rPr>
              <a:t> = </a:t>
            </a:r>
            <a:r>
              <a:rPr lang="en-GB" dirty="0">
                <a:solidFill>
                  <a:srgbClr val="0000FF"/>
                </a:solidFill>
                <a:latin typeface="Lucida Console" pitchFamily="49" charset="0"/>
              </a:rPr>
              <a:t>false</a:t>
            </a:r>
            <a:r>
              <a:rPr lang="en-GB" dirty="0">
                <a:latin typeface="Lucida Console" pitchFamily="49" charset="0"/>
              </a:rPr>
              <a:t>;</a:t>
            </a:r>
            <a:r>
              <a:rPr lang="en-GB" dirty="0">
                <a:solidFill>
                  <a:schemeClr val="accent4"/>
                </a:solidFill>
                <a:latin typeface="Lucida Console" pitchFamily="49" charset="0"/>
              </a:rPr>
              <a:t> </a:t>
            </a:r>
            <a:r>
              <a:rPr lang="en-GB" dirty="0">
                <a:solidFill>
                  <a:srgbClr val="000000"/>
                </a:solidFill>
                <a:latin typeface="Lucida Console" pitchFamily="49" charset="0"/>
              </a:rPr>
              <a:t>}</a:t>
            </a:r>
            <a:endParaRPr lang="en-GB" dirty="0">
              <a:latin typeface="Lucida Console" pitchFamily="49" charset="0"/>
            </a:endParaRPr>
          </a:p>
        </p:txBody>
      </p:sp>
      <p:sp>
        <p:nvSpPr>
          <p:cNvPr id="18" name="Rectangle 27"/>
          <p:cNvSpPr>
            <a:spLocks noChangeArrowheads="1"/>
          </p:cNvSpPr>
          <p:nvPr/>
        </p:nvSpPr>
        <p:spPr bwMode="auto">
          <a:xfrm>
            <a:off x="1749852" y="5068088"/>
            <a:ext cx="815930" cy="705321"/>
          </a:xfrm>
          <a:prstGeom prst="rect">
            <a:avLst/>
          </a:prstGeom>
          <a:noFill/>
          <a:ln w="12700">
            <a:noFill/>
            <a:miter lim="800000"/>
            <a:headEnd/>
            <a:tailEnd/>
          </a:ln>
        </p:spPr>
        <p:txBody>
          <a:bodyPr wrap="none" lIns="90488" tIns="44450" rIns="90488" bIns="44450">
            <a:spAutoFit/>
          </a:bodyPr>
          <a:lstStyle/>
          <a:p>
            <a:pPr defTabSz="739775" eaLnBrk="0" hangingPunct="0">
              <a:buClr>
                <a:srgbClr val="FF0000"/>
              </a:buClr>
              <a:buFont typeface="Wingdings" pitchFamily="2" charset="2"/>
              <a:buChar char="û"/>
            </a:pPr>
            <a:r>
              <a:rPr lang="en-GB" sz="4000" b="1" dirty="0">
                <a:latin typeface="Courier New" pitchFamily="49" charset="0"/>
              </a:rPr>
              <a:t> </a:t>
            </a:r>
          </a:p>
        </p:txBody>
      </p:sp>
      <p:sp>
        <p:nvSpPr>
          <p:cNvPr id="19" name="Rectangle 31"/>
          <p:cNvSpPr>
            <a:spLocks noChangeArrowheads="1"/>
          </p:cNvSpPr>
          <p:nvPr/>
        </p:nvSpPr>
        <p:spPr bwMode="auto">
          <a:xfrm>
            <a:off x="1749853" y="4648100"/>
            <a:ext cx="1050925" cy="698500"/>
          </a:xfrm>
          <a:prstGeom prst="rect">
            <a:avLst/>
          </a:prstGeom>
          <a:noFill/>
          <a:ln w="12700">
            <a:noFill/>
            <a:miter lim="800000"/>
            <a:headEnd/>
            <a:tailEnd/>
          </a:ln>
        </p:spPr>
        <p:txBody>
          <a:bodyPr lIns="90488" tIns="44450" rIns="90488" bIns="44450">
            <a:spAutoFit/>
          </a:bodyPr>
          <a:lstStyle/>
          <a:p>
            <a:pPr defTabSz="739775" eaLnBrk="0" hangingPunct="0">
              <a:buClr>
                <a:srgbClr val="0000FF"/>
              </a:buClr>
              <a:buFont typeface="Wingdings" pitchFamily="2" charset="2"/>
              <a:buChar char="ü"/>
            </a:pPr>
            <a:r>
              <a:rPr lang="en-GB" sz="4000" b="1" dirty="0">
                <a:latin typeface="Courier New" pitchFamily="49" charset="0"/>
              </a:rPr>
              <a:t> </a:t>
            </a:r>
          </a:p>
        </p:txBody>
      </p:sp>
      <p:cxnSp>
        <p:nvCxnSpPr>
          <p:cNvPr id="21" name="Straight Connector 20"/>
          <p:cNvCxnSpPr/>
          <p:nvPr/>
        </p:nvCxnSpPr>
        <p:spPr bwMode="auto">
          <a:xfrm flipV="1">
            <a:off x="1698172" y="3938751"/>
            <a:ext cx="8450717" cy="1133"/>
          </a:xfrm>
          <a:prstGeom prst="line">
            <a:avLst/>
          </a:prstGeom>
          <a:solidFill>
            <a:schemeClr val="accent1"/>
          </a:solidFill>
          <a:ln w="9525" cap="flat" cmpd="sng" algn="ctr">
            <a:solidFill>
              <a:srgbClr val="FF0000"/>
            </a:solidFill>
            <a:prstDash val="dashDot"/>
            <a:round/>
            <a:headEnd type="none" w="med" len="med"/>
            <a:tailEnd type="none" w="med" len="med"/>
          </a:ln>
          <a:effectLst/>
        </p:spPr>
      </p:cxnSp>
      <p:sp>
        <p:nvSpPr>
          <p:cNvPr id="25" name="Rectangle 24"/>
          <p:cNvSpPr>
            <a:spLocks noChangeArrowheads="1"/>
          </p:cNvSpPr>
          <p:nvPr/>
        </p:nvSpPr>
        <p:spPr bwMode="auto">
          <a:xfrm>
            <a:off x="2249863" y="4192247"/>
            <a:ext cx="6797642" cy="366767"/>
          </a:xfrm>
          <a:prstGeom prst="rect">
            <a:avLst/>
          </a:prstGeom>
          <a:solidFill>
            <a:srgbClr val="FFFFCC"/>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FF"/>
                </a:solidFill>
                <a:latin typeface="Lucida Console" pitchFamily="49" charset="0"/>
              </a:rPr>
              <a:t>if </a:t>
            </a:r>
            <a:r>
              <a:rPr lang="en-GB" dirty="0">
                <a:solidFill>
                  <a:srgbClr val="000000"/>
                </a:solidFill>
                <a:latin typeface="Lucida Console" pitchFamily="49" charset="0"/>
              </a:rPr>
              <a:t>(year % 4 != 0)    { </a:t>
            </a:r>
            <a:r>
              <a:rPr lang="en-GB" dirty="0" err="1">
                <a:solidFill>
                  <a:srgbClr val="000000"/>
                </a:solidFill>
                <a:latin typeface="Lucida Console" pitchFamily="49" charset="0"/>
              </a:rPr>
              <a:t>isLeapYear</a:t>
            </a:r>
            <a:r>
              <a:rPr lang="en-GB" dirty="0">
                <a:solidFill>
                  <a:srgbClr val="000000"/>
                </a:solidFill>
                <a:latin typeface="Lucida Console" pitchFamily="49" charset="0"/>
              </a:rPr>
              <a:t> = </a:t>
            </a:r>
            <a:r>
              <a:rPr lang="en-GB" dirty="0">
                <a:solidFill>
                  <a:srgbClr val="0000FF"/>
                </a:solidFill>
                <a:latin typeface="Lucida Console" pitchFamily="49" charset="0"/>
              </a:rPr>
              <a:t>false</a:t>
            </a:r>
            <a:r>
              <a:rPr lang="en-GB" dirty="0">
                <a:latin typeface="Lucida Console" pitchFamily="49" charset="0"/>
              </a:rPr>
              <a:t>;</a:t>
            </a:r>
            <a:r>
              <a:rPr lang="en-GB" dirty="0">
                <a:solidFill>
                  <a:schemeClr val="accent4"/>
                </a:solidFill>
                <a:latin typeface="Lucida Console" pitchFamily="49" charset="0"/>
              </a:rPr>
              <a:t> </a:t>
            </a:r>
            <a:r>
              <a:rPr lang="en-GB" dirty="0">
                <a:solidFill>
                  <a:srgbClr val="000000"/>
                </a:solidFill>
                <a:latin typeface="Lucida Console" pitchFamily="49" charset="0"/>
              </a:rPr>
              <a:t>}</a:t>
            </a:r>
            <a:endParaRPr lang="en-GB" dirty="0">
              <a:latin typeface="Lucida Console" pitchFamily="49" charset="0"/>
            </a:endParaRPr>
          </a:p>
        </p:txBody>
      </p:sp>
      <p:sp>
        <p:nvSpPr>
          <p:cNvPr id="26" name="Rectangle 31"/>
          <p:cNvSpPr>
            <a:spLocks noChangeArrowheads="1"/>
          </p:cNvSpPr>
          <p:nvPr/>
        </p:nvSpPr>
        <p:spPr bwMode="auto">
          <a:xfrm>
            <a:off x="1728085" y="4118342"/>
            <a:ext cx="1050925" cy="698500"/>
          </a:xfrm>
          <a:prstGeom prst="rect">
            <a:avLst/>
          </a:prstGeom>
          <a:noFill/>
          <a:ln w="12700">
            <a:noFill/>
            <a:miter lim="800000"/>
            <a:headEnd/>
            <a:tailEnd/>
          </a:ln>
        </p:spPr>
        <p:txBody>
          <a:bodyPr lIns="90488" tIns="44450" rIns="90488" bIns="44450">
            <a:spAutoFit/>
          </a:bodyPr>
          <a:lstStyle/>
          <a:p>
            <a:pPr defTabSz="739775" eaLnBrk="0" hangingPunct="0">
              <a:buClr>
                <a:srgbClr val="0000FF"/>
              </a:buClr>
              <a:buFont typeface="Wingdings" pitchFamily="2" charset="2"/>
              <a:buChar char="ü"/>
            </a:pPr>
            <a:r>
              <a:rPr lang="en-GB" sz="4000" b="1" dirty="0">
                <a:latin typeface="Courier New" pitchFamily="49" charset="0"/>
              </a:rPr>
              <a:t> </a:t>
            </a:r>
          </a:p>
        </p:txBody>
      </p:sp>
      <p:sp>
        <p:nvSpPr>
          <p:cNvPr id="3" name="Rounded Rectangular Callout 2"/>
          <p:cNvSpPr/>
          <p:nvPr/>
        </p:nvSpPr>
        <p:spPr>
          <a:xfrm>
            <a:off x="5541024" y="1455806"/>
            <a:ext cx="1939159" cy="553676"/>
          </a:xfrm>
          <a:prstGeom prst="wedgeRoundRectCallout">
            <a:avLst>
              <a:gd name="adj1" fmla="val -62296"/>
              <a:gd name="adj2" fmla="val 16941"/>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toggle a bool flag</a:t>
            </a:r>
            <a:endParaRPr lang="en-GB" sz="1600" dirty="0">
              <a:solidFill>
                <a:schemeClr val="tx1"/>
              </a:solidFill>
              <a:latin typeface="Arial" pitchFamily="34" charset="0"/>
              <a:cs typeface="Arial" pitchFamily="34" charset="0"/>
            </a:endParaRPr>
          </a:p>
        </p:txBody>
      </p:sp>
      <p:sp>
        <p:nvSpPr>
          <p:cNvPr id="17" name="Rounded Rectangular Callout 16"/>
          <p:cNvSpPr/>
          <p:nvPr/>
        </p:nvSpPr>
        <p:spPr>
          <a:xfrm>
            <a:off x="5587207" y="3310836"/>
            <a:ext cx="2882542" cy="429956"/>
          </a:xfrm>
          <a:prstGeom prst="wedgeRoundRectCallout">
            <a:avLst>
              <a:gd name="adj1" fmla="val -25711"/>
              <a:gd name="adj2" fmla="val -74177"/>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Achieves the same result</a:t>
            </a:r>
            <a:endParaRPr lang="en-GB" sz="1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1344454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Fun and Games</a:t>
            </a:r>
          </a:p>
        </p:txBody>
      </p:sp>
      <p:sp>
        <p:nvSpPr>
          <p:cNvPr id="9" name="Rectangle 15"/>
          <p:cNvSpPr>
            <a:spLocks noChangeArrowheads="1"/>
          </p:cNvSpPr>
          <p:nvPr/>
        </p:nvSpPr>
        <p:spPr bwMode="auto">
          <a:xfrm>
            <a:off x="1831879" y="2056356"/>
            <a:ext cx="6622639" cy="920765"/>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err="1">
                <a:solidFill>
                  <a:srgbClr val="0000FF"/>
                </a:solidFill>
                <a:latin typeface="Lucida Console" pitchFamily="49" charset="0"/>
              </a:rPr>
              <a:t>int</a:t>
            </a:r>
            <a:r>
              <a:rPr lang="en-GB" dirty="0">
                <a:latin typeface="Lucida Console" pitchFamily="49" charset="0"/>
              </a:rPr>
              <a:t>  var1 = 7, var2 = 13, var3 = 0;</a:t>
            </a:r>
            <a:br>
              <a:rPr lang="en-GB" dirty="0">
                <a:solidFill>
                  <a:schemeClr val="accent4"/>
                </a:solidFill>
                <a:latin typeface="Lucida Console" pitchFamily="49" charset="0"/>
              </a:rPr>
            </a:br>
            <a:endParaRPr lang="en-GB" dirty="0">
              <a:solidFill>
                <a:schemeClr val="accent4"/>
              </a:solidFill>
              <a:latin typeface="Lucida Console" pitchFamily="49" charset="0"/>
            </a:endParaRPr>
          </a:p>
          <a:p>
            <a:pPr defTabSz="739775" eaLnBrk="0" hangingPunct="0">
              <a:defRPr/>
            </a:pPr>
            <a:r>
              <a:rPr lang="en-GB" dirty="0" err="1">
                <a:solidFill>
                  <a:srgbClr val="0000FF"/>
                </a:solidFill>
                <a:latin typeface="Lucida Console" pitchFamily="49" charset="0"/>
              </a:rPr>
              <a:t>boolean</a:t>
            </a:r>
            <a:r>
              <a:rPr lang="en-GB" dirty="0">
                <a:solidFill>
                  <a:srgbClr val="FF00FF"/>
                </a:solidFill>
                <a:latin typeface="Lucida Console" pitchFamily="49" charset="0"/>
              </a:rPr>
              <a:t> </a:t>
            </a:r>
            <a:r>
              <a:rPr lang="en-GB" dirty="0">
                <a:solidFill>
                  <a:srgbClr val="000000"/>
                </a:solidFill>
                <a:latin typeface="Lucida Console" pitchFamily="49" charset="0"/>
              </a:rPr>
              <a:t>flag</a:t>
            </a:r>
            <a:r>
              <a:rPr lang="en-GB" dirty="0">
                <a:solidFill>
                  <a:srgbClr val="FF00FF"/>
                </a:solidFill>
                <a:latin typeface="Lucida Console" pitchFamily="49" charset="0"/>
              </a:rPr>
              <a:t> </a:t>
            </a:r>
            <a:r>
              <a:rPr lang="en-GB" dirty="0">
                <a:solidFill>
                  <a:srgbClr val="000000"/>
                </a:solidFill>
                <a:latin typeface="Lucida Console" pitchFamily="49" charset="0"/>
              </a:rPr>
              <a:t>=</a:t>
            </a:r>
            <a:r>
              <a:rPr lang="en-GB" dirty="0">
                <a:solidFill>
                  <a:srgbClr val="FF00FF"/>
                </a:solidFill>
                <a:latin typeface="Lucida Console" pitchFamily="49" charset="0"/>
              </a:rPr>
              <a:t> </a:t>
            </a:r>
            <a:r>
              <a:rPr lang="en-GB" dirty="0">
                <a:solidFill>
                  <a:srgbClr val="000000"/>
                </a:solidFill>
                <a:latin typeface="Lucida Console" pitchFamily="49" charset="0"/>
              </a:rPr>
              <a:t>(var1</a:t>
            </a:r>
            <a:r>
              <a:rPr lang="en-GB" dirty="0">
                <a:solidFill>
                  <a:srgbClr val="FF00FF"/>
                </a:solidFill>
                <a:latin typeface="Lucida Console" pitchFamily="49" charset="0"/>
              </a:rPr>
              <a:t> </a:t>
            </a:r>
            <a:r>
              <a:rPr lang="en-GB" dirty="0">
                <a:solidFill>
                  <a:srgbClr val="000000"/>
                </a:solidFill>
                <a:latin typeface="Lucida Console" pitchFamily="49" charset="0"/>
              </a:rPr>
              <a:t>&gt;</a:t>
            </a:r>
            <a:r>
              <a:rPr lang="en-GB" dirty="0">
                <a:solidFill>
                  <a:srgbClr val="FF00FF"/>
                </a:solidFill>
                <a:latin typeface="Lucida Console" pitchFamily="49" charset="0"/>
              </a:rPr>
              <a:t> </a:t>
            </a:r>
            <a:r>
              <a:rPr lang="en-GB" dirty="0">
                <a:solidFill>
                  <a:srgbClr val="000000"/>
                </a:solidFill>
                <a:latin typeface="Lucida Console" pitchFamily="49" charset="0"/>
              </a:rPr>
              <a:t>var2)</a:t>
            </a:r>
            <a:r>
              <a:rPr lang="en-GB" dirty="0">
                <a:solidFill>
                  <a:srgbClr val="FF00FF"/>
                </a:solidFill>
                <a:latin typeface="Lucida Console" pitchFamily="49" charset="0"/>
              </a:rPr>
              <a:t> </a:t>
            </a:r>
            <a:r>
              <a:rPr lang="en-GB" dirty="0">
                <a:solidFill>
                  <a:srgbClr val="000000"/>
                </a:solidFill>
                <a:latin typeface="Lucida Console" pitchFamily="49" charset="0"/>
              </a:rPr>
              <a:t>&amp;&amp;</a:t>
            </a:r>
            <a:r>
              <a:rPr lang="en-GB" dirty="0">
                <a:solidFill>
                  <a:srgbClr val="FF00FF"/>
                </a:solidFill>
                <a:latin typeface="Lucida Console" pitchFamily="49" charset="0"/>
              </a:rPr>
              <a:t> </a:t>
            </a:r>
            <a:r>
              <a:rPr lang="en-GB" dirty="0">
                <a:solidFill>
                  <a:srgbClr val="000000"/>
                </a:solidFill>
                <a:latin typeface="Lucida Console" pitchFamily="49" charset="0"/>
              </a:rPr>
              <a:t>(var3++</a:t>
            </a:r>
            <a:r>
              <a:rPr lang="en-GB" dirty="0">
                <a:solidFill>
                  <a:srgbClr val="FF00FF"/>
                </a:solidFill>
                <a:latin typeface="Lucida Console" pitchFamily="49" charset="0"/>
              </a:rPr>
              <a:t> </a:t>
            </a:r>
            <a:r>
              <a:rPr lang="en-GB" dirty="0">
                <a:solidFill>
                  <a:srgbClr val="000000"/>
                </a:solidFill>
                <a:latin typeface="Lucida Console" pitchFamily="49" charset="0"/>
              </a:rPr>
              <a:t>==</a:t>
            </a:r>
            <a:r>
              <a:rPr lang="en-GB" dirty="0">
                <a:solidFill>
                  <a:srgbClr val="FF00FF"/>
                </a:solidFill>
                <a:latin typeface="Lucida Console" pitchFamily="49" charset="0"/>
              </a:rPr>
              <a:t> </a:t>
            </a:r>
            <a:r>
              <a:rPr lang="en-GB" dirty="0">
                <a:solidFill>
                  <a:srgbClr val="000000"/>
                </a:solidFill>
                <a:latin typeface="Lucida Console" pitchFamily="49" charset="0"/>
              </a:rPr>
              <a:t>0);</a:t>
            </a:r>
            <a:endParaRPr lang="en-GB" dirty="0">
              <a:latin typeface="Lucida Console" pitchFamily="49" charset="0"/>
            </a:endParaRPr>
          </a:p>
        </p:txBody>
      </p:sp>
      <p:sp>
        <p:nvSpPr>
          <p:cNvPr id="7" name="Rectangle 14"/>
          <p:cNvSpPr>
            <a:spLocks noChangeArrowheads="1"/>
          </p:cNvSpPr>
          <p:nvPr/>
        </p:nvSpPr>
        <p:spPr bwMode="auto">
          <a:xfrm>
            <a:off x="1853650" y="1430958"/>
            <a:ext cx="8557665" cy="459100"/>
          </a:xfrm>
          <a:prstGeom prst="rect">
            <a:avLst/>
          </a:prstGeom>
          <a:noFill/>
          <a:ln w="12700">
            <a:noFill/>
            <a:miter lim="800000"/>
            <a:headEnd/>
            <a:tailEnd/>
          </a:ln>
        </p:spPr>
        <p:txBody>
          <a:bodyPr wrap="square" lIns="84138" tIns="44450" rIns="84138" bIns="44450" anchor="ctr">
            <a:spAutoFit/>
          </a:bodyPr>
          <a:lstStyle/>
          <a:p>
            <a:pPr indent="-266700" defTabSz="709613" eaLnBrk="0" hangingPunct="0">
              <a:lnSpc>
                <a:spcPct val="120000"/>
              </a:lnSpc>
              <a:spcBef>
                <a:spcPct val="60000"/>
              </a:spcBef>
              <a:buClr>
                <a:schemeClr val="bg2"/>
              </a:buClr>
            </a:pPr>
            <a:r>
              <a:rPr lang="en-GB" sz="2000" b="1" dirty="0">
                <a:solidFill>
                  <a:srgbClr val="004050"/>
                </a:solidFill>
              </a:rPr>
              <a:t>What’s the value of </a:t>
            </a:r>
            <a:r>
              <a:rPr lang="en-GB" sz="2000" b="1" u="sng" dirty="0">
                <a:solidFill>
                  <a:srgbClr val="004050"/>
                </a:solidFill>
              </a:rPr>
              <a:t>var3</a:t>
            </a:r>
            <a:r>
              <a:rPr lang="en-GB" sz="2000" b="1" dirty="0">
                <a:solidFill>
                  <a:srgbClr val="004050"/>
                </a:solidFill>
              </a:rPr>
              <a:t> after this executes?</a:t>
            </a:r>
          </a:p>
        </p:txBody>
      </p:sp>
      <p:sp>
        <p:nvSpPr>
          <p:cNvPr id="12" name="Rectangle 15"/>
          <p:cNvSpPr>
            <a:spLocks noChangeArrowheads="1"/>
          </p:cNvSpPr>
          <p:nvPr/>
        </p:nvSpPr>
        <p:spPr bwMode="auto">
          <a:xfrm>
            <a:off x="1853650" y="3544070"/>
            <a:ext cx="6508750" cy="1474763"/>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lIns="90488" tIns="44450" rIns="90488" bIns="44450">
            <a:spAutoFit/>
          </a:bodyPr>
          <a:lstStyle/>
          <a:p>
            <a:pPr defTabSz="739775" eaLnBrk="0" hangingPunct="0">
              <a:defRPr/>
            </a:pPr>
            <a:r>
              <a:rPr lang="en-GB" dirty="0">
                <a:solidFill>
                  <a:srgbClr val="0000C8"/>
                </a:solidFill>
                <a:latin typeface="Lucida Console" pitchFamily="49" charset="0"/>
              </a:rPr>
              <a:t>public</a:t>
            </a:r>
            <a:r>
              <a:rPr lang="en-GB" dirty="0">
                <a:solidFill>
                  <a:schemeClr val="accent4">
                    <a:lumMod val="50000"/>
                    <a:lumOff val="50000"/>
                  </a:schemeClr>
                </a:solidFill>
                <a:latin typeface="Lucida Console" pitchFamily="49" charset="0"/>
              </a:rPr>
              <a:t> </a:t>
            </a:r>
            <a:r>
              <a:rPr lang="en-GB" dirty="0">
                <a:solidFill>
                  <a:srgbClr val="0000C8"/>
                </a:solidFill>
                <a:latin typeface="Lucida Console" pitchFamily="49" charset="0"/>
              </a:rPr>
              <a:t>static void </a:t>
            </a:r>
            <a:r>
              <a:rPr lang="en-GB" dirty="0" err="1">
                <a:latin typeface="Lucida Console" pitchFamily="49" charset="0"/>
              </a:rPr>
              <a:t>processString</a:t>
            </a:r>
            <a:r>
              <a:rPr lang="en-GB" dirty="0">
                <a:latin typeface="Lucida Console" pitchFamily="49" charset="0"/>
              </a:rPr>
              <a:t>(String s) {</a:t>
            </a:r>
            <a:br>
              <a:rPr lang="en-GB" dirty="0">
                <a:latin typeface="Lucida Console" pitchFamily="49" charset="0"/>
              </a:rPr>
            </a:br>
            <a:r>
              <a:rPr lang="en-GB" dirty="0">
                <a:latin typeface="Lucida Console" pitchFamily="49" charset="0"/>
              </a:rPr>
              <a:t>  </a:t>
            </a:r>
            <a:r>
              <a:rPr lang="en-GB" dirty="0">
                <a:solidFill>
                  <a:srgbClr val="0000FF"/>
                </a:solidFill>
                <a:latin typeface="Lucida Console" pitchFamily="49" charset="0"/>
              </a:rPr>
              <a:t>if</a:t>
            </a:r>
            <a:r>
              <a:rPr lang="en-GB" dirty="0">
                <a:latin typeface="Lucida Console" pitchFamily="49" charset="0"/>
              </a:rPr>
              <a:t> (s != </a:t>
            </a:r>
            <a:r>
              <a:rPr lang="en-GB" dirty="0">
                <a:solidFill>
                  <a:srgbClr val="0000FF"/>
                </a:solidFill>
                <a:latin typeface="Lucida Console" pitchFamily="49" charset="0"/>
              </a:rPr>
              <a:t>null</a:t>
            </a:r>
            <a:r>
              <a:rPr lang="en-GB" dirty="0">
                <a:latin typeface="Lucida Console" pitchFamily="49" charset="0"/>
              </a:rPr>
              <a:t> &amp;&amp; </a:t>
            </a:r>
            <a:r>
              <a:rPr lang="en-GB" dirty="0" err="1">
                <a:latin typeface="Lucida Console" pitchFamily="49" charset="0"/>
              </a:rPr>
              <a:t>s.length</a:t>
            </a:r>
            <a:r>
              <a:rPr lang="en-GB" dirty="0">
                <a:latin typeface="Lucida Console" pitchFamily="49" charset="0"/>
              </a:rPr>
              <a:t>() == 8) {</a:t>
            </a:r>
            <a:br>
              <a:rPr lang="en-GB" dirty="0">
                <a:latin typeface="Lucida Console" pitchFamily="49" charset="0"/>
              </a:rPr>
            </a:br>
            <a:r>
              <a:rPr lang="en-GB" dirty="0">
                <a:latin typeface="Lucida Console" pitchFamily="49" charset="0"/>
              </a:rPr>
              <a:t>    </a:t>
            </a:r>
            <a:r>
              <a:rPr lang="en-GB" dirty="0">
                <a:solidFill>
                  <a:schemeClr val="accent2">
                    <a:lumMod val="25000"/>
                  </a:schemeClr>
                </a:solidFill>
                <a:latin typeface="Lucida Console" pitchFamily="49" charset="0"/>
              </a:rPr>
              <a:t>// process the valid 8 character string </a:t>
            </a:r>
            <a:br>
              <a:rPr lang="en-GB" dirty="0">
                <a:latin typeface="Lucida Console" pitchFamily="49" charset="0"/>
              </a:rPr>
            </a:br>
            <a:r>
              <a:rPr lang="en-GB" dirty="0">
                <a:latin typeface="Lucida Console" pitchFamily="49" charset="0"/>
              </a:rPr>
              <a:t>  }</a:t>
            </a:r>
            <a:endParaRPr lang="en-GB" dirty="0">
              <a:solidFill>
                <a:schemeClr val="accent2">
                  <a:lumMod val="25000"/>
                </a:schemeClr>
              </a:solidFill>
              <a:latin typeface="Lucida Console" pitchFamily="49" charset="0"/>
            </a:endParaRPr>
          </a:p>
          <a:p>
            <a:pPr defTabSz="739775" eaLnBrk="0" hangingPunct="0">
              <a:defRPr/>
            </a:pPr>
            <a:r>
              <a:rPr lang="en-GB" dirty="0">
                <a:latin typeface="Lucida Console" pitchFamily="49" charset="0"/>
              </a:rPr>
              <a:t>}</a:t>
            </a:r>
          </a:p>
        </p:txBody>
      </p:sp>
      <p:sp>
        <p:nvSpPr>
          <p:cNvPr id="3" name="Rounded Rectangular Callout 2"/>
          <p:cNvSpPr/>
          <p:nvPr/>
        </p:nvSpPr>
        <p:spPr>
          <a:xfrm>
            <a:off x="8791903" y="1997429"/>
            <a:ext cx="1619412" cy="945931"/>
          </a:xfrm>
          <a:prstGeom prst="wedgeRoundRectCallout">
            <a:avLst>
              <a:gd name="adj1" fmla="val -61721"/>
              <a:gd name="adj2" fmla="val -14167"/>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Does ‘flag’ become true or false?</a:t>
            </a:r>
          </a:p>
        </p:txBody>
      </p:sp>
      <p:sp>
        <p:nvSpPr>
          <p:cNvPr id="11" name="Rounded Rectangular Callout 10"/>
          <p:cNvSpPr/>
          <p:nvPr/>
        </p:nvSpPr>
        <p:spPr>
          <a:xfrm>
            <a:off x="8791903" y="3453172"/>
            <a:ext cx="1619412" cy="945931"/>
          </a:xfrm>
          <a:prstGeom prst="wedgeRoundRectCallout">
            <a:avLst>
              <a:gd name="adj1" fmla="val -61721"/>
              <a:gd name="adj2" fmla="val -14167"/>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Here is where it can be useful</a:t>
            </a:r>
          </a:p>
        </p:txBody>
      </p:sp>
    </p:spTree>
    <p:extLst>
      <p:ext uri="{BB962C8B-B14F-4D97-AF65-F5344CB8AC3E}">
        <p14:creationId xmlns:p14="http://schemas.microsoft.com/office/powerpoint/2010/main" val="2019437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Code Structuring Options (void) method</a:t>
            </a:r>
          </a:p>
        </p:txBody>
      </p:sp>
      <p:sp>
        <p:nvSpPr>
          <p:cNvPr id="9" name="Rectangle 15"/>
          <p:cNvSpPr>
            <a:spLocks noChangeArrowheads="1"/>
          </p:cNvSpPr>
          <p:nvPr/>
        </p:nvSpPr>
        <p:spPr bwMode="auto">
          <a:xfrm>
            <a:off x="1879219" y="1420775"/>
            <a:ext cx="5581125" cy="2582758"/>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FF"/>
                </a:solidFill>
                <a:latin typeface="Lucida Console" pitchFamily="49" charset="0"/>
              </a:rPr>
              <a:t>public static void </a:t>
            </a:r>
            <a:r>
              <a:rPr lang="en-GB" dirty="0" err="1">
                <a:latin typeface="Lucida Console" pitchFamily="49" charset="0"/>
              </a:rPr>
              <a:t>doStuff</a:t>
            </a:r>
            <a:r>
              <a:rPr lang="en-GB" dirty="0">
                <a:latin typeface="Lucida Console" pitchFamily="49" charset="0"/>
              </a:rPr>
              <a:t>(</a:t>
            </a:r>
            <a:r>
              <a:rPr lang="en-GB" dirty="0" err="1">
                <a:solidFill>
                  <a:srgbClr val="0000FF"/>
                </a:solidFill>
                <a:latin typeface="Lucida Console" pitchFamily="49" charset="0"/>
              </a:rPr>
              <a:t>int</a:t>
            </a:r>
            <a:r>
              <a:rPr lang="en-GB" dirty="0">
                <a:solidFill>
                  <a:schemeClr val="accent4"/>
                </a:solidFill>
                <a:latin typeface="Lucida Console" pitchFamily="49" charset="0"/>
              </a:rPr>
              <a:t> </a:t>
            </a:r>
            <a:r>
              <a:rPr lang="en-GB" dirty="0">
                <a:latin typeface="Lucida Console" pitchFamily="49" charset="0"/>
              </a:rPr>
              <a:t>x) {</a:t>
            </a:r>
          </a:p>
          <a:p>
            <a:pPr defTabSz="739775" eaLnBrk="0" hangingPunct="0">
              <a:defRPr/>
            </a:pPr>
            <a:r>
              <a:rPr lang="en-GB" dirty="0">
                <a:solidFill>
                  <a:schemeClr val="accent4"/>
                </a:solidFill>
                <a:latin typeface="Lucida Console" pitchFamily="49" charset="0"/>
              </a:rPr>
              <a:t>  </a:t>
            </a:r>
            <a:r>
              <a:rPr lang="en-GB" dirty="0">
                <a:solidFill>
                  <a:srgbClr val="0000C8"/>
                </a:solidFill>
                <a:latin typeface="Lucida Console" pitchFamily="49" charset="0"/>
              </a:rPr>
              <a:t>if</a:t>
            </a:r>
            <a:r>
              <a:rPr lang="en-GB" dirty="0">
                <a:solidFill>
                  <a:schemeClr val="accent4"/>
                </a:solidFill>
                <a:latin typeface="Lucida Console" pitchFamily="49" charset="0"/>
              </a:rPr>
              <a:t> </a:t>
            </a:r>
            <a:r>
              <a:rPr lang="en-GB" dirty="0">
                <a:latin typeface="Lucida Console" pitchFamily="49" charset="0"/>
              </a:rPr>
              <a:t>(x &gt; 10) {</a:t>
            </a:r>
          </a:p>
          <a:p>
            <a:pPr defTabSz="739775" eaLnBrk="0" hangingPunct="0">
              <a:defRPr/>
            </a:pPr>
            <a:r>
              <a:rPr lang="en-GB" dirty="0">
                <a:solidFill>
                  <a:schemeClr val="accent4"/>
                </a:solidFill>
                <a:latin typeface="Lucida Console" pitchFamily="49" charset="0"/>
              </a:rPr>
              <a:t>	</a:t>
            </a:r>
            <a:r>
              <a:rPr lang="en-GB" dirty="0">
                <a:solidFill>
                  <a:schemeClr val="accent6">
                    <a:lumMod val="50000"/>
                  </a:schemeClr>
                </a:solidFill>
                <a:latin typeface="Lucida Console" pitchFamily="49" charset="0"/>
              </a:rPr>
              <a:t>// do loads and loads of stuff ..</a:t>
            </a:r>
            <a:br>
              <a:rPr lang="en-GB" dirty="0">
                <a:solidFill>
                  <a:schemeClr val="accent6">
                    <a:lumMod val="50000"/>
                  </a:schemeClr>
                </a:solidFill>
                <a:latin typeface="Lucida Console" pitchFamily="49" charset="0"/>
              </a:rPr>
            </a:br>
            <a:r>
              <a:rPr lang="en-GB" dirty="0">
                <a:solidFill>
                  <a:schemeClr val="accent6">
                    <a:lumMod val="50000"/>
                  </a:schemeClr>
                </a:solidFill>
                <a:latin typeface="Lucida Console" pitchFamily="49" charset="0"/>
              </a:rPr>
              <a:t>	// many statements</a:t>
            </a:r>
          </a:p>
          <a:p>
            <a:pPr defTabSz="739775" eaLnBrk="0" hangingPunct="0">
              <a:defRPr/>
            </a:pPr>
            <a:r>
              <a:rPr lang="en-GB" dirty="0">
                <a:latin typeface="Lucida Console" pitchFamily="49" charset="0"/>
              </a:rPr>
              <a:t>  }</a:t>
            </a:r>
            <a:br>
              <a:rPr lang="en-GB" dirty="0">
                <a:solidFill>
                  <a:schemeClr val="accent4"/>
                </a:solidFill>
                <a:latin typeface="Lucida Console" pitchFamily="49" charset="0"/>
              </a:rPr>
            </a:br>
            <a:r>
              <a:rPr lang="en-GB" dirty="0">
                <a:solidFill>
                  <a:schemeClr val="accent4"/>
                </a:solidFill>
                <a:latin typeface="Lucida Console" pitchFamily="49" charset="0"/>
              </a:rPr>
              <a:t>  </a:t>
            </a:r>
            <a:r>
              <a:rPr lang="en-GB" dirty="0">
                <a:solidFill>
                  <a:srgbClr val="0000C8"/>
                </a:solidFill>
                <a:latin typeface="Lucida Console" pitchFamily="49" charset="0"/>
              </a:rPr>
              <a:t>else</a:t>
            </a:r>
            <a:r>
              <a:rPr lang="en-GB" dirty="0">
                <a:solidFill>
                  <a:schemeClr val="accent4"/>
                </a:solidFill>
                <a:latin typeface="Lucida Console" pitchFamily="49" charset="0"/>
              </a:rPr>
              <a:t> </a:t>
            </a:r>
            <a:r>
              <a:rPr lang="en-GB" dirty="0">
                <a:latin typeface="Lucida Console" pitchFamily="49" charset="0"/>
              </a:rPr>
              <a:t>{</a:t>
            </a:r>
            <a:endParaRPr lang="en-GB" dirty="0">
              <a:solidFill>
                <a:schemeClr val="accent6">
                  <a:lumMod val="50000"/>
                </a:schemeClr>
              </a:solidFill>
              <a:latin typeface="Lucida Console" pitchFamily="49" charset="0"/>
            </a:endParaRPr>
          </a:p>
          <a:p>
            <a:pPr defTabSz="739775" eaLnBrk="0" hangingPunct="0">
              <a:defRPr/>
            </a:pPr>
            <a:r>
              <a:rPr lang="en-GB" dirty="0">
                <a:solidFill>
                  <a:schemeClr val="accent4"/>
                </a:solidFill>
                <a:latin typeface="Lucida Console" pitchFamily="49" charset="0"/>
              </a:rPr>
              <a:t>     </a:t>
            </a:r>
            <a:r>
              <a:rPr lang="en-GB" dirty="0">
                <a:solidFill>
                  <a:schemeClr val="accent6">
                    <a:lumMod val="50000"/>
                  </a:schemeClr>
                </a:solidFill>
                <a:latin typeface="Lucida Console" pitchFamily="49" charset="0"/>
              </a:rPr>
              <a:t>// very few statement(s)</a:t>
            </a:r>
          </a:p>
          <a:p>
            <a:pPr defTabSz="739775" eaLnBrk="0" hangingPunct="0">
              <a:defRPr/>
            </a:pPr>
            <a:r>
              <a:rPr lang="en-GB" dirty="0">
                <a:solidFill>
                  <a:schemeClr val="accent4"/>
                </a:solidFill>
                <a:latin typeface="Lucida Console" pitchFamily="49" charset="0"/>
              </a:rPr>
              <a:t>  </a:t>
            </a:r>
            <a:r>
              <a:rPr lang="en-GB" dirty="0">
                <a:latin typeface="Lucida Console" pitchFamily="49" charset="0"/>
              </a:rPr>
              <a:t>}</a:t>
            </a:r>
            <a:endParaRPr lang="en-GB" dirty="0">
              <a:solidFill>
                <a:schemeClr val="accent6">
                  <a:lumMod val="50000"/>
                </a:schemeClr>
              </a:solidFill>
              <a:latin typeface="Lucida Console" pitchFamily="49" charset="0"/>
            </a:endParaRPr>
          </a:p>
          <a:p>
            <a:pPr defTabSz="739775" eaLnBrk="0" hangingPunct="0">
              <a:defRPr/>
            </a:pPr>
            <a:r>
              <a:rPr lang="en-GB" dirty="0">
                <a:latin typeface="Lucida Console" pitchFamily="49" charset="0"/>
              </a:rPr>
              <a:t>}</a:t>
            </a:r>
          </a:p>
        </p:txBody>
      </p:sp>
      <p:sp>
        <p:nvSpPr>
          <p:cNvPr id="11" name="Rectangle 15"/>
          <p:cNvSpPr>
            <a:spLocks noChangeArrowheads="1"/>
          </p:cNvSpPr>
          <p:nvPr/>
        </p:nvSpPr>
        <p:spPr bwMode="auto">
          <a:xfrm>
            <a:off x="4299347" y="4116102"/>
            <a:ext cx="5581125" cy="2305759"/>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FF"/>
                </a:solidFill>
                <a:latin typeface="Lucida Console" pitchFamily="49" charset="0"/>
              </a:rPr>
              <a:t>public static void </a:t>
            </a:r>
            <a:r>
              <a:rPr lang="en-GB" dirty="0" err="1">
                <a:latin typeface="Lucida Console" pitchFamily="49" charset="0"/>
              </a:rPr>
              <a:t>doStuff</a:t>
            </a:r>
            <a:r>
              <a:rPr lang="en-GB" dirty="0">
                <a:latin typeface="Lucida Console" pitchFamily="49" charset="0"/>
              </a:rPr>
              <a:t>(</a:t>
            </a:r>
            <a:r>
              <a:rPr lang="en-GB" dirty="0" err="1">
                <a:solidFill>
                  <a:srgbClr val="0000FF"/>
                </a:solidFill>
                <a:latin typeface="Lucida Console" pitchFamily="49" charset="0"/>
              </a:rPr>
              <a:t>int</a:t>
            </a:r>
            <a:r>
              <a:rPr lang="en-GB" dirty="0">
                <a:solidFill>
                  <a:schemeClr val="accent4"/>
                </a:solidFill>
                <a:latin typeface="Lucida Console" pitchFamily="49" charset="0"/>
              </a:rPr>
              <a:t> </a:t>
            </a:r>
            <a:r>
              <a:rPr lang="en-GB" dirty="0">
                <a:latin typeface="Lucida Console" pitchFamily="49" charset="0"/>
              </a:rPr>
              <a:t>x) {</a:t>
            </a:r>
          </a:p>
          <a:p>
            <a:pPr defTabSz="739775" eaLnBrk="0" hangingPunct="0">
              <a:defRPr/>
            </a:pPr>
            <a:r>
              <a:rPr lang="en-GB" dirty="0">
                <a:solidFill>
                  <a:schemeClr val="accent4"/>
                </a:solidFill>
                <a:latin typeface="Lucida Console" pitchFamily="49" charset="0"/>
              </a:rPr>
              <a:t>  </a:t>
            </a:r>
            <a:r>
              <a:rPr lang="en-GB" dirty="0">
                <a:solidFill>
                  <a:srgbClr val="0000C8"/>
                </a:solidFill>
                <a:latin typeface="Lucida Console" pitchFamily="49" charset="0"/>
              </a:rPr>
              <a:t>if</a:t>
            </a:r>
            <a:r>
              <a:rPr lang="en-GB" dirty="0">
                <a:solidFill>
                  <a:schemeClr val="accent4"/>
                </a:solidFill>
                <a:latin typeface="Lucida Console" pitchFamily="49" charset="0"/>
              </a:rPr>
              <a:t> </a:t>
            </a:r>
            <a:r>
              <a:rPr lang="en-GB" dirty="0">
                <a:latin typeface="Lucida Console" pitchFamily="49" charset="0"/>
              </a:rPr>
              <a:t>(x &lt;= 10) {</a:t>
            </a:r>
          </a:p>
          <a:p>
            <a:pPr defTabSz="739775" eaLnBrk="0" hangingPunct="0">
              <a:defRPr/>
            </a:pPr>
            <a:r>
              <a:rPr lang="en-GB" dirty="0">
                <a:solidFill>
                  <a:schemeClr val="accent6">
                    <a:lumMod val="50000"/>
                  </a:schemeClr>
                </a:solidFill>
                <a:latin typeface="Lucida Console" pitchFamily="49" charset="0"/>
              </a:rPr>
              <a:t>	// few statements</a:t>
            </a:r>
            <a:br>
              <a:rPr lang="en-GB" dirty="0">
                <a:solidFill>
                  <a:schemeClr val="accent6">
                    <a:lumMod val="50000"/>
                  </a:schemeClr>
                </a:solidFill>
                <a:latin typeface="Lucida Console" pitchFamily="49" charset="0"/>
              </a:rPr>
            </a:br>
            <a:r>
              <a:rPr lang="en-GB" dirty="0">
                <a:solidFill>
                  <a:schemeClr val="accent6">
                    <a:lumMod val="50000"/>
                  </a:schemeClr>
                </a:solidFill>
                <a:latin typeface="Lucida Console" pitchFamily="49" charset="0"/>
              </a:rPr>
              <a:t>	</a:t>
            </a:r>
            <a:r>
              <a:rPr lang="en-GB" dirty="0">
                <a:solidFill>
                  <a:srgbClr val="0000C8"/>
                </a:solidFill>
                <a:latin typeface="Lucida Console" pitchFamily="49" charset="0"/>
              </a:rPr>
              <a:t>return</a:t>
            </a:r>
            <a:r>
              <a:rPr lang="en-GB" dirty="0">
                <a:solidFill>
                  <a:schemeClr val="accent4"/>
                </a:solidFill>
                <a:latin typeface="Lucida Console" pitchFamily="49" charset="0"/>
              </a:rPr>
              <a:t>;</a:t>
            </a:r>
          </a:p>
          <a:p>
            <a:pPr defTabSz="739775" eaLnBrk="0" hangingPunct="0">
              <a:defRPr/>
            </a:pPr>
            <a:r>
              <a:rPr lang="en-GB" dirty="0">
                <a:solidFill>
                  <a:schemeClr val="accent4"/>
                </a:solidFill>
                <a:latin typeface="Lucida Console" pitchFamily="49" charset="0"/>
              </a:rPr>
              <a:t>  </a:t>
            </a:r>
            <a:r>
              <a:rPr lang="en-GB" dirty="0">
                <a:latin typeface="Lucida Console" pitchFamily="49" charset="0"/>
              </a:rPr>
              <a:t>}</a:t>
            </a:r>
            <a:br>
              <a:rPr lang="en-GB" dirty="0">
                <a:solidFill>
                  <a:schemeClr val="accent4"/>
                </a:solidFill>
                <a:latin typeface="Lucida Console" pitchFamily="49" charset="0"/>
              </a:rPr>
            </a:br>
            <a:r>
              <a:rPr lang="en-GB" dirty="0">
                <a:solidFill>
                  <a:schemeClr val="accent6">
                    <a:lumMod val="50000"/>
                  </a:schemeClr>
                </a:solidFill>
                <a:latin typeface="Lucida Console" pitchFamily="49" charset="0"/>
              </a:rPr>
              <a:t>  	// do loads and loads of stuff ..</a:t>
            </a:r>
            <a:br>
              <a:rPr lang="en-GB" dirty="0">
                <a:solidFill>
                  <a:schemeClr val="accent6">
                    <a:lumMod val="50000"/>
                  </a:schemeClr>
                </a:solidFill>
                <a:latin typeface="Lucida Console" pitchFamily="49" charset="0"/>
              </a:rPr>
            </a:br>
            <a:r>
              <a:rPr lang="en-GB" dirty="0">
                <a:solidFill>
                  <a:schemeClr val="accent6">
                    <a:lumMod val="50000"/>
                  </a:schemeClr>
                </a:solidFill>
                <a:latin typeface="Lucida Console" pitchFamily="49" charset="0"/>
              </a:rPr>
              <a:t>	// many statements </a:t>
            </a:r>
            <a:br>
              <a:rPr lang="en-GB" dirty="0">
                <a:solidFill>
                  <a:schemeClr val="accent4"/>
                </a:solidFill>
                <a:latin typeface="Lucida Console" pitchFamily="49" charset="0"/>
              </a:rPr>
            </a:br>
            <a:r>
              <a:rPr lang="en-GB" dirty="0">
                <a:latin typeface="Lucida Console" pitchFamily="49" charset="0"/>
              </a:rPr>
              <a:t>}</a:t>
            </a:r>
          </a:p>
        </p:txBody>
      </p:sp>
      <p:sp>
        <p:nvSpPr>
          <p:cNvPr id="15" name="Rectangle 15"/>
          <p:cNvSpPr>
            <a:spLocks noChangeArrowheads="1"/>
          </p:cNvSpPr>
          <p:nvPr/>
        </p:nvSpPr>
        <p:spPr bwMode="auto">
          <a:xfrm>
            <a:off x="7128216" y="1419525"/>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A</a:t>
            </a:r>
          </a:p>
        </p:txBody>
      </p:sp>
      <p:sp>
        <p:nvSpPr>
          <p:cNvPr id="16" name="Rectangle 15"/>
          <p:cNvSpPr>
            <a:spLocks noChangeArrowheads="1"/>
          </p:cNvSpPr>
          <p:nvPr/>
        </p:nvSpPr>
        <p:spPr bwMode="auto">
          <a:xfrm>
            <a:off x="9548709" y="4119985"/>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B</a:t>
            </a:r>
          </a:p>
        </p:txBody>
      </p:sp>
      <p:sp>
        <p:nvSpPr>
          <p:cNvPr id="17" name="Rectangle 15"/>
          <p:cNvSpPr>
            <a:spLocks noChangeArrowheads="1"/>
          </p:cNvSpPr>
          <p:nvPr/>
        </p:nvSpPr>
        <p:spPr bwMode="hidden">
          <a:xfrm>
            <a:off x="1722474" y="5876628"/>
            <a:ext cx="2368673" cy="380090"/>
          </a:xfrm>
          <a:prstGeom prst="rect">
            <a:avLst/>
          </a:prstGeom>
          <a:solidFill>
            <a:srgbClr val="FFCCFF"/>
          </a:solidFill>
          <a:ln w="19050">
            <a:solidFill>
              <a:srgbClr val="004050"/>
            </a:solidFill>
            <a:miter lim="800000"/>
            <a:headEnd/>
            <a:tailEnd/>
          </a:ln>
          <a:effectLst>
            <a:outerShdw dist="35921" dir="2700000" algn="ctr" rotWithShape="0">
              <a:schemeClr val="bg2"/>
            </a:outerShdw>
          </a:effectLst>
        </p:spPr>
        <p:txBody>
          <a:bodyPr rIns="0"/>
          <a:lstStyle/>
          <a:p>
            <a:pPr algn="ctr">
              <a:spcBef>
                <a:spcPct val="0"/>
              </a:spcBef>
            </a:pPr>
            <a:r>
              <a:rPr lang="en-GB" dirty="0"/>
              <a:t>‘else’ not needed!</a:t>
            </a:r>
          </a:p>
        </p:txBody>
      </p:sp>
      <p:sp>
        <p:nvSpPr>
          <p:cNvPr id="20" name="Rectangle 15"/>
          <p:cNvSpPr>
            <a:spLocks noChangeArrowheads="1"/>
          </p:cNvSpPr>
          <p:nvPr/>
        </p:nvSpPr>
        <p:spPr bwMode="hidden">
          <a:xfrm>
            <a:off x="8084458" y="1525334"/>
            <a:ext cx="1590315" cy="1022813"/>
          </a:xfrm>
          <a:prstGeom prst="rect">
            <a:avLst/>
          </a:prstGeom>
          <a:solidFill>
            <a:srgbClr val="28CFF9"/>
          </a:solidFill>
          <a:ln>
            <a:headEnd/>
            <a:tailEnd/>
          </a:ln>
          <a:effectLst/>
        </p:spPr>
        <p:style>
          <a:lnRef idx="0">
            <a:schemeClr val="accent4"/>
          </a:lnRef>
          <a:fillRef idx="3">
            <a:schemeClr val="accent4"/>
          </a:fillRef>
          <a:effectRef idx="3">
            <a:schemeClr val="accent4"/>
          </a:effectRef>
          <a:fontRef idx="minor">
            <a:schemeClr val="lt1"/>
          </a:fontRef>
        </p:style>
        <p:txBody>
          <a:bodyPr rIns="0"/>
          <a:lstStyle/>
          <a:p>
            <a:pPr algn="ctr">
              <a:spcBef>
                <a:spcPct val="0"/>
              </a:spcBef>
            </a:pPr>
            <a:r>
              <a:rPr lang="en-GB" dirty="0">
                <a:solidFill>
                  <a:srgbClr val="004050"/>
                </a:solidFill>
              </a:rPr>
              <a:t>Just</a:t>
            </a:r>
            <a:br>
              <a:rPr lang="en-GB" dirty="0">
                <a:solidFill>
                  <a:srgbClr val="004050"/>
                </a:solidFill>
              </a:rPr>
            </a:br>
            <a:r>
              <a:rPr lang="en-GB" dirty="0">
                <a:solidFill>
                  <a:srgbClr val="004050"/>
                </a:solidFill>
              </a:rPr>
              <a:t>personal preference</a:t>
            </a:r>
          </a:p>
        </p:txBody>
      </p:sp>
      <p:sp>
        <p:nvSpPr>
          <p:cNvPr id="12" name="Line 7"/>
          <p:cNvSpPr>
            <a:spLocks noChangeShapeType="1"/>
          </p:cNvSpPr>
          <p:nvPr/>
        </p:nvSpPr>
        <p:spPr bwMode="auto">
          <a:xfrm flipH="1">
            <a:off x="3084783" y="5414896"/>
            <a:ext cx="1371600" cy="461732"/>
          </a:xfrm>
          <a:prstGeom prst="line">
            <a:avLst/>
          </a:prstGeom>
          <a:noFill/>
          <a:ln w="9525">
            <a:solidFill>
              <a:srgbClr val="004050"/>
            </a:solidFill>
            <a:round/>
            <a:headEnd type="triangle" w="med" len="med"/>
            <a:tailEnd/>
          </a:ln>
        </p:spPr>
        <p:txBody>
          <a:bodyPr wrap="square">
            <a:spAutoFit/>
          </a:bodyPr>
          <a:lstStyle/>
          <a:p>
            <a:endParaRPr lang="en-GB"/>
          </a:p>
        </p:txBody>
      </p:sp>
    </p:spTree>
    <p:extLst>
      <p:ext uri="{BB962C8B-B14F-4D97-AF65-F5344CB8AC3E}">
        <p14:creationId xmlns:p14="http://schemas.microsoft.com/office/powerpoint/2010/main" val="3838267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17"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15"/>
          <p:cNvSpPr>
            <a:spLocks noChangeArrowheads="1"/>
          </p:cNvSpPr>
          <p:nvPr/>
        </p:nvSpPr>
        <p:spPr bwMode="auto">
          <a:xfrm>
            <a:off x="7231458" y="1948662"/>
            <a:ext cx="3193525" cy="1751762"/>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FF"/>
                </a:solidFill>
                <a:latin typeface="Lucida Console" pitchFamily="49" charset="0"/>
              </a:rPr>
              <a:t>if</a:t>
            </a:r>
            <a:r>
              <a:rPr lang="en-GB" dirty="0">
                <a:latin typeface="Lucida Console" pitchFamily="49" charset="0"/>
              </a:rPr>
              <a:t> (x &gt; 10) {</a:t>
            </a:r>
            <a:br>
              <a:rPr lang="en-GB" dirty="0">
                <a:latin typeface="Lucida Console" pitchFamily="49" charset="0"/>
              </a:rPr>
            </a:br>
            <a:r>
              <a:rPr lang="en-GB" dirty="0">
                <a:latin typeface="Lucida Console" pitchFamily="49" charset="0"/>
              </a:rPr>
              <a:t>  </a:t>
            </a:r>
            <a:r>
              <a:rPr lang="en-GB" dirty="0">
                <a:solidFill>
                  <a:srgbClr val="0000FF"/>
                </a:solidFill>
                <a:latin typeface="Lucida Console" pitchFamily="49" charset="0"/>
              </a:rPr>
              <a:t>return</a:t>
            </a:r>
            <a:r>
              <a:rPr lang="en-GB" dirty="0">
                <a:latin typeface="Lucida Console" pitchFamily="49" charset="0"/>
              </a:rPr>
              <a:t> </a:t>
            </a:r>
            <a:r>
              <a:rPr lang="en-GB" dirty="0">
                <a:solidFill>
                  <a:srgbClr val="0000FF"/>
                </a:solidFill>
                <a:latin typeface="Lucida Console" pitchFamily="49" charset="0"/>
              </a:rPr>
              <a:t>true</a:t>
            </a:r>
            <a:r>
              <a:rPr lang="en-GB" dirty="0">
                <a:latin typeface="Lucida Console" pitchFamily="49" charset="0"/>
              </a:rPr>
              <a:t>;</a:t>
            </a:r>
            <a:br>
              <a:rPr lang="en-GB" dirty="0">
                <a:latin typeface="Lucida Console" pitchFamily="49" charset="0"/>
              </a:rPr>
            </a:br>
            <a:r>
              <a:rPr lang="en-GB" dirty="0">
                <a:latin typeface="Lucida Console" pitchFamily="49" charset="0"/>
              </a:rPr>
              <a:t>}</a:t>
            </a:r>
            <a:br>
              <a:rPr lang="en-GB" dirty="0">
                <a:latin typeface="Lucida Console" pitchFamily="49" charset="0"/>
              </a:rPr>
            </a:br>
            <a:r>
              <a:rPr lang="en-GB" dirty="0">
                <a:solidFill>
                  <a:srgbClr val="0000FF"/>
                </a:solidFill>
                <a:latin typeface="Lucida Console" pitchFamily="49" charset="0"/>
              </a:rPr>
              <a:t>else</a:t>
            </a:r>
            <a:r>
              <a:rPr lang="en-GB" dirty="0">
                <a:latin typeface="Lucida Console" pitchFamily="49" charset="0"/>
              </a:rPr>
              <a:t> {</a:t>
            </a:r>
            <a:br>
              <a:rPr lang="en-GB" dirty="0">
                <a:latin typeface="Lucida Console" pitchFamily="49" charset="0"/>
              </a:rPr>
            </a:br>
            <a:r>
              <a:rPr lang="en-GB" dirty="0">
                <a:latin typeface="Lucida Console" pitchFamily="49" charset="0"/>
              </a:rPr>
              <a:t>  </a:t>
            </a:r>
            <a:r>
              <a:rPr lang="en-GB" dirty="0">
                <a:solidFill>
                  <a:srgbClr val="0000FF"/>
                </a:solidFill>
                <a:latin typeface="Lucida Console" pitchFamily="49" charset="0"/>
              </a:rPr>
              <a:t>return</a:t>
            </a:r>
            <a:r>
              <a:rPr lang="en-GB" dirty="0">
                <a:latin typeface="Lucida Console" pitchFamily="49" charset="0"/>
              </a:rPr>
              <a:t> </a:t>
            </a:r>
            <a:r>
              <a:rPr lang="en-GB" dirty="0">
                <a:solidFill>
                  <a:srgbClr val="0000FF"/>
                </a:solidFill>
                <a:latin typeface="Lucida Console" pitchFamily="49" charset="0"/>
              </a:rPr>
              <a:t>false</a:t>
            </a:r>
            <a:r>
              <a:rPr lang="en-GB" dirty="0">
                <a:latin typeface="Lucida Console" pitchFamily="49" charset="0"/>
              </a:rPr>
              <a:t>;</a:t>
            </a:r>
            <a:br>
              <a:rPr lang="en-GB" dirty="0">
                <a:latin typeface="Lucida Console" pitchFamily="49" charset="0"/>
              </a:rPr>
            </a:br>
            <a:r>
              <a:rPr lang="en-GB" dirty="0">
                <a:latin typeface="Lucida Console" pitchFamily="49" charset="0"/>
              </a:rPr>
              <a:t>}</a:t>
            </a:r>
          </a:p>
        </p:txBody>
      </p:sp>
      <p:sp>
        <p:nvSpPr>
          <p:cNvPr id="2" name="Title 1"/>
          <p:cNvSpPr>
            <a:spLocks noGrp="1"/>
          </p:cNvSpPr>
          <p:nvPr>
            <p:ph type="title"/>
          </p:nvPr>
        </p:nvSpPr>
        <p:spPr/>
        <p:txBody>
          <a:bodyPr/>
          <a:lstStyle/>
          <a:p>
            <a:r>
              <a:rPr lang="en-GB" dirty="0"/>
              <a:t>Options (non-void) method</a:t>
            </a:r>
          </a:p>
        </p:txBody>
      </p:sp>
      <p:sp>
        <p:nvSpPr>
          <p:cNvPr id="9" name="Rectangle 15"/>
          <p:cNvSpPr>
            <a:spLocks noChangeArrowheads="1"/>
          </p:cNvSpPr>
          <p:nvPr/>
        </p:nvSpPr>
        <p:spPr bwMode="auto">
          <a:xfrm>
            <a:off x="1765011" y="1389926"/>
            <a:ext cx="6032204" cy="366767"/>
          </a:xfrm>
          <a:prstGeom prst="rect">
            <a:avLst/>
          </a:prstGeom>
          <a:solidFill>
            <a:schemeClr val="bg1"/>
          </a:solidFill>
          <a:ln w="19050">
            <a:solidFill>
              <a:schemeClr val="tx1"/>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FF"/>
                </a:solidFill>
                <a:latin typeface="Lucida Console" pitchFamily="49" charset="0"/>
              </a:rPr>
              <a:t>public static </a:t>
            </a:r>
            <a:r>
              <a:rPr lang="en-GB" dirty="0" err="1">
                <a:solidFill>
                  <a:srgbClr val="0000FF"/>
                </a:solidFill>
                <a:latin typeface="Lucida Console" pitchFamily="49" charset="0"/>
              </a:rPr>
              <a:t>boolean</a:t>
            </a:r>
            <a:r>
              <a:rPr lang="en-GB" dirty="0">
                <a:solidFill>
                  <a:srgbClr val="0000FF"/>
                </a:solidFill>
                <a:latin typeface="Lucida Console" pitchFamily="49" charset="0"/>
              </a:rPr>
              <a:t> </a:t>
            </a:r>
            <a:r>
              <a:rPr lang="en-GB" dirty="0" err="1">
                <a:latin typeface="Lucida Console" pitchFamily="49" charset="0"/>
              </a:rPr>
              <a:t>isGoodValue</a:t>
            </a:r>
            <a:r>
              <a:rPr lang="en-GB" dirty="0">
                <a:latin typeface="Lucida Console" pitchFamily="49" charset="0"/>
              </a:rPr>
              <a:t>(</a:t>
            </a:r>
            <a:r>
              <a:rPr lang="en-GB" dirty="0" err="1">
                <a:solidFill>
                  <a:srgbClr val="0000FF"/>
                </a:solidFill>
                <a:latin typeface="Lucida Console" pitchFamily="49" charset="0"/>
              </a:rPr>
              <a:t>int</a:t>
            </a:r>
            <a:r>
              <a:rPr lang="en-GB" dirty="0">
                <a:solidFill>
                  <a:srgbClr val="0000FF"/>
                </a:solidFill>
                <a:latin typeface="Lucida Console" pitchFamily="49" charset="0"/>
              </a:rPr>
              <a:t> </a:t>
            </a:r>
            <a:r>
              <a:rPr lang="en-GB" dirty="0">
                <a:latin typeface="Lucida Console" pitchFamily="49" charset="0"/>
              </a:rPr>
              <a:t>x)</a:t>
            </a:r>
          </a:p>
        </p:txBody>
      </p:sp>
      <p:sp>
        <p:nvSpPr>
          <p:cNvPr id="16" name="Rectangle 15"/>
          <p:cNvSpPr>
            <a:spLocks noChangeArrowheads="1"/>
          </p:cNvSpPr>
          <p:nvPr/>
        </p:nvSpPr>
        <p:spPr bwMode="auto">
          <a:xfrm>
            <a:off x="10094458" y="1948567"/>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C</a:t>
            </a:r>
          </a:p>
        </p:txBody>
      </p:sp>
      <p:sp>
        <p:nvSpPr>
          <p:cNvPr id="20" name="Rectangle 15"/>
          <p:cNvSpPr>
            <a:spLocks noChangeArrowheads="1"/>
          </p:cNvSpPr>
          <p:nvPr/>
        </p:nvSpPr>
        <p:spPr bwMode="hidden">
          <a:xfrm>
            <a:off x="7899486" y="1388469"/>
            <a:ext cx="2532741" cy="394604"/>
          </a:xfrm>
          <a:prstGeom prst="rect">
            <a:avLst/>
          </a:prstGeom>
          <a:solidFill>
            <a:srgbClr val="FFCCFF"/>
          </a:solidFill>
          <a:ln w="19050">
            <a:solidFill>
              <a:schemeClr val="tx1"/>
            </a:solidFill>
            <a:miter lim="800000"/>
            <a:headEnd/>
            <a:tailEnd/>
          </a:ln>
          <a:effectLst>
            <a:outerShdw dist="35921" dir="2700000" algn="ctr" rotWithShape="0">
              <a:schemeClr val="bg2"/>
            </a:outerShdw>
          </a:effectLst>
        </p:spPr>
        <p:txBody>
          <a:bodyPr rIns="0"/>
          <a:lstStyle/>
          <a:p>
            <a:pPr algn="ctr">
              <a:spcBef>
                <a:spcPct val="0"/>
              </a:spcBef>
            </a:pPr>
            <a:r>
              <a:rPr lang="en-GB" sz="1600" dirty="0"/>
              <a:t>Assume this signature</a:t>
            </a:r>
          </a:p>
        </p:txBody>
      </p:sp>
      <p:sp>
        <p:nvSpPr>
          <p:cNvPr id="12" name="Rectangle 15"/>
          <p:cNvSpPr>
            <a:spLocks noChangeArrowheads="1"/>
          </p:cNvSpPr>
          <p:nvPr/>
        </p:nvSpPr>
        <p:spPr bwMode="auto">
          <a:xfrm>
            <a:off x="1710982" y="4464791"/>
            <a:ext cx="3692052" cy="1474763"/>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err="1">
                <a:solidFill>
                  <a:srgbClr val="0000FF"/>
                </a:solidFill>
                <a:latin typeface="Lucida Console" pitchFamily="49" charset="0"/>
              </a:rPr>
              <a:t>boolean</a:t>
            </a:r>
            <a:r>
              <a:rPr lang="en-GB" dirty="0">
                <a:latin typeface="Lucida Console" pitchFamily="49" charset="0"/>
              </a:rPr>
              <a:t> </a:t>
            </a:r>
            <a:r>
              <a:rPr lang="en-GB" dirty="0" err="1">
                <a:latin typeface="Lucida Console" pitchFamily="49" charset="0"/>
              </a:rPr>
              <a:t>retval</a:t>
            </a:r>
            <a:r>
              <a:rPr lang="en-GB" dirty="0">
                <a:latin typeface="Lucida Console" pitchFamily="49" charset="0"/>
              </a:rPr>
              <a:t> = </a:t>
            </a:r>
            <a:r>
              <a:rPr lang="en-GB" dirty="0">
                <a:solidFill>
                  <a:srgbClr val="0000FF"/>
                </a:solidFill>
                <a:latin typeface="Lucida Console" pitchFamily="49" charset="0"/>
              </a:rPr>
              <a:t>false</a:t>
            </a:r>
            <a:r>
              <a:rPr lang="en-GB" dirty="0">
                <a:latin typeface="Lucida Console" pitchFamily="49" charset="0"/>
              </a:rPr>
              <a:t>;</a:t>
            </a:r>
            <a:br>
              <a:rPr lang="en-GB" dirty="0">
                <a:latin typeface="Lucida Console" pitchFamily="49" charset="0"/>
              </a:rPr>
            </a:br>
            <a:r>
              <a:rPr lang="en-GB" dirty="0">
                <a:solidFill>
                  <a:srgbClr val="0000FF"/>
                </a:solidFill>
                <a:latin typeface="Lucida Console" pitchFamily="49" charset="0"/>
              </a:rPr>
              <a:t>if</a:t>
            </a:r>
            <a:r>
              <a:rPr lang="en-GB" dirty="0">
                <a:latin typeface="Lucida Console" pitchFamily="49" charset="0"/>
              </a:rPr>
              <a:t> (x &gt; 10) {</a:t>
            </a:r>
            <a:br>
              <a:rPr lang="en-GB" dirty="0">
                <a:latin typeface="Lucida Console" pitchFamily="49" charset="0"/>
              </a:rPr>
            </a:br>
            <a:r>
              <a:rPr lang="en-GB" dirty="0">
                <a:latin typeface="Lucida Console" pitchFamily="49" charset="0"/>
              </a:rPr>
              <a:t>  </a:t>
            </a:r>
            <a:r>
              <a:rPr lang="en-GB" dirty="0" err="1">
                <a:latin typeface="Lucida Console" pitchFamily="49" charset="0"/>
              </a:rPr>
              <a:t>retval</a:t>
            </a:r>
            <a:r>
              <a:rPr lang="en-GB" dirty="0">
                <a:latin typeface="Lucida Console" pitchFamily="49" charset="0"/>
              </a:rPr>
              <a:t> = </a:t>
            </a:r>
            <a:r>
              <a:rPr lang="en-GB" dirty="0">
                <a:solidFill>
                  <a:srgbClr val="0000FF"/>
                </a:solidFill>
                <a:latin typeface="Lucida Console" pitchFamily="49" charset="0"/>
              </a:rPr>
              <a:t>true</a:t>
            </a:r>
            <a:r>
              <a:rPr lang="en-GB" dirty="0">
                <a:latin typeface="Lucida Console" pitchFamily="49" charset="0"/>
              </a:rPr>
              <a:t>;</a:t>
            </a:r>
            <a:br>
              <a:rPr lang="en-GB" dirty="0">
                <a:latin typeface="Lucida Console" pitchFamily="49" charset="0"/>
              </a:rPr>
            </a:br>
            <a:r>
              <a:rPr lang="en-GB" dirty="0">
                <a:latin typeface="Lucida Console" pitchFamily="49" charset="0"/>
              </a:rPr>
              <a:t>}</a:t>
            </a:r>
          </a:p>
          <a:p>
            <a:pPr defTabSz="739775" eaLnBrk="0" hangingPunct="0">
              <a:defRPr/>
            </a:pPr>
            <a:r>
              <a:rPr lang="en-GB" dirty="0">
                <a:solidFill>
                  <a:srgbClr val="0000FF"/>
                </a:solidFill>
                <a:latin typeface="Lucida Console" pitchFamily="49" charset="0"/>
              </a:rPr>
              <a:t>return</a:t>
            </a:r>
            <a:r>
              <a:rPr lang="en-GB" dirty="0">
                <a:latin typeface="Lucida Console" pitchFamily="49" charset="0"/>
              </a:rPr>
              <a:t> </a:t>
            </a:r>
            <a:r>
              <a:rPr lang="en-GB" dirty="0" err="1">
                <a:latin typeface="Lucida Console" pitchFamily="49" charset="0"/>
              </a:rPr>
              <a:t>retval</a:t>
            </a:r>
            <a:r>
              <a:rPr lang="en-GB" dirty="0">
                <a:latin typeface="Lucida Console" pitchFamily="49" charset="0"/>
              </a:rPr>
              <a:t>;</a:t>
            </a:r>
          </a:p>
        </p:txBody>
      </p:sp>
      <p:sp>
        <p:nvSpPr>
          <p:cNvPr id="13" name="Line 7"/>
          <p:cNvSpPr>
            <a:spLocks noChangeShapeType="1"/>
          </p:cNvSpPr>
          <p:nvPr/>
        </p:nvSpPr>
        <p:spPr bwMode="auto">
          <a:xfrm flipV="1">
            <a:off x="7654563" y="1587127"/>
            <a:ext cx="242655" cy="456"/>
          </a:xfrm>
          <a:prstGeom prst="line">
            <a:avLst/>
          </a:prstGeom>
          <a:noFill/>
          <a:ln w="9525">
            <a:solidFill>
              <a:srgbClr val="004050"/>
            </a:solidFill>
            <a:round/>
            <a:headEnd type="triangle" w="med" len="med"/>
            <a:tailEnd/>
          </a:ln>
        </p:spPr>
        <p:txBody>
          <a:bodyPr wrap="square">
            <a:spAutoFit/>
          </a:bodyPr>
          <a:lstStyle/>
          <a:p>
            <a:endParaRPr lang="en-GB"/>
          </a:p>
        </p:txBody>
      </p:sp>
      <p:sp>
        <p:nvSpPr>
          <p:cNvPr id="14" name="Rectangle 15"/>
          <p:cNvSpPr>
            <a:spLocks noChangeArrowheads="1"/>
          </p:cNvSpPr>
          <p:nvPr/>
        </p:nvSpPr>
        <p:spPr bwMode="auto">
          <a:xfrm>
            <a:off x="1765011" y="1955954"/>
            <a:ext cx="3623511" cy="2322933"/>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err="1">
                <a:solidFill>
                  <a:srgbClr val="0000FF"/>
                </a:solidFill>
                <a:latin typeface="Lucida Console" pitchFamily="49" charset="0"/>
              </a:rPr>
              <a:t>boolean</a:t>
            </a:r>
            <a:r>
              <a:rPr lang="en-GB" dirty="0">
                <a:latin typeface="Lucida Console" pitchFamily="49" charset="0"/>
              </a:rPr>
              <a:t> </a:t>
            </a:r>
            <a:r>
              <a:rPr lang="en-GB" dirty="0" err="1">
                <a:latin typeface="Lucida Console" pitchFamily="49" charset="0"/>
              </a:rPr>
              <a:t>retval</a:t>
            </a:r>
            <a:r>
              <a:rPr lang="en-GB" dirty="0">
                <a:latin typeface="Lucida Console" pitchFamily="49" charset="0"/>
              </a:rPr>
              <a:t>;</a:t>
            </a:r>
            <a:br>
              <a:rPr lang="en-GB" dirty="0">
                <a:latin typeface="Lucida Console" pitchFamily="49" charset="0"/>
              </a:rPr>
            </a:br>
            <a:r>
              <a:rPr lang="en-GB" dirty="0">
                <a:solidFill>
                  <a:srgbClr val="0000FF"/>
                </a:solidFill>
                <a:latin typeface="Lucida Console" pitchFamily="49" charset="0"/>
              </a:rPr>
              <a:t>if</a:t>
            </a:r>
            <a:r>
              <a:rPr lang="en-GB" dirty="0">
                <a:latin typeface="Lucida Console" pitchFamily="49" charset="0"/>
              </a:rPr>
              <a:t> (x &gt; 10) {</a:t>
            </a:r>
            <a:br>
              <a:rPr lang="en-GB" dirty="0">
                <a:latin typeface="Lucida Console" pitchFamily="49" charset="0"/>
              </a:rPr>
            </a:br>
            <a:r>
              <a:rPr lang="en-GB" dirty="0">
                <a:latin typeface="Lucida Console" pitchFamily="49" charset="0"/>
              </a:rPr>
              <a:t>  </a:t>
            </a:r>
            <a:r>
              <a:rPr lang="en-GB" dirty="0" err="1">
                <a:latin typeface="Lucida Console" pitchFamily="49" charset="0"/>
              </a:rPr>
              <a:t>retval</a:t>
            </a:r>
            <a:r>
              <a:rPr lang="en-GB" dirty="0">
                <a:latin typeface="Lucida Console" pitchFamily="49" charset="0"/>
              </a:rPr>
              <a:t> = </a:t>
            </a:r>
            <a:r>
              <a:rPr lang="en-GB" dirty="0">
                <a:solidFill>
                  <a:srgbClr val="0000FF"/>
                </a:solidFill>
                <a:latin typeface="Lucida Console" pitchFamily="49" charset="0"/>
              </a:rPr>
              <a:t>true</a:t>
            </a:r>
            <a:r>
              <a:rPr lang="en-GB" dirty="0">
                <a:latin typeface="Lucida Console" pitchFamily="49" charset="0"/>
              </a:rPr>
              <a:t>;</a:t>
            </a:r>
            <a:br>
              <a:rPr lang="en-GB" dirty="0">
                <a:latin typeface="Lucida Console" pitchFamily="49" charset="0"/>
              </a:rPr>
            </a:br>
            <a:r>
              <a:rPr lang="en-GB" dirty="0">
                <a:latin typeface="Lucida Console" pitchFamily="49" charset="0"/>
              </a:rPr>
              <a:t>}</a:t>
            </a:r>
            <a:br>
              <a:rPr lang="en-GB" dirty="0">
                <a:latin typeface="Lucida Console" pitchFamily="49" charset="0"/>
              </a:rPr>
            </a:br>
            <a:r>
              <a:rPr lang="en-GB" dirty="0">
                <a:solidFill>
                  <a:srgbClr val="0000FF"/>
                </a:solidFill>
                <a:latin typeface="Lucida Console" pitchFamily="49" charset="0"/>
              </a:rPr>
              <a:t>else</a:t>
            </a:r>
            <a:r>
              <a:rPr lang="en-GB" dirty="0">
                <a:latin typeface="Lucida Console" pitchFamily="49" charset="0"/>
              </a:rPr>
              <a:t> {</a:t>
            </a:r>
            <a:br>
              <a:rPr lang="en-GB" dirty="0">
                <a:latin typeface="Lucida Console" pitchFamily="49" charset="0"/>
              </a:rPr>
            </a:br>
            <a:r>
              <a:rPr lang="en-GB" dirty="0">
                <a:latin typeface="Lucida Console" pitchFamily="49" charset="0"/>
              </a:rPr>
              <a:t>  </a:t>
            </a:r>
            <a:r>
              <a:rPr lang="en-GB" dirty="0" err="1">
                <a:latin typeface="Lucida Console" pitchFamily="49" charset="0"/>
              </a:rPr>
              <a:t>retval</a:t>
            </a:r>
            <a:r>
              <a:rPr lang="en-GB" dirty="0">
                <a:latin typeface="Lucida Console" pitchFamily="49" charset="0"/>
              </a:rPr>
              <a:t> = </a:t>
            </a:r>
            <a:r>
              <a:rPr lang="en-GB" dirty="0">
                <a:solidFill>
                  <a:srgbClr val="0000FF"/>
                </a:solidFill>
                <a:latin typeface="Lucida Console" pitchFamily="49" charset="0"/>
              </a:rPr>
              <a:t>false</a:t>
            </a:r>
            <a:r>
              <a:rPr lang="en-GB" dirty="0">
                <a:latin typeface="Lucida Console" pitchFamily="49" charset="0"/>
              </a:rPr>
              <a:t>;</a:t>
            </a:r>
            <a:br>
              <a:rPr lang="en-GB" dirty="0">
                <a:latin typeface="Lucida Console" pitchFamily="49" charset="0"/>
              </a:rPr>
            </a:br>
            <a:r>
              <a:rPr lang="en-GB" dirty="0">
                <a:latin typeface="Lucida Console" pitchFamily="49" charset="0"/>
              </a:rPr>
              <a:t>}</a:t>
            </a:r>
          </a:p>
          <a:p>
            <a:pPr defTabSz="739775" eaLnBrk="0" hangingPunct="0">
              <a:defRPr/>
            </a:pPr>
            <a:r>
              <a:rPr lang="en-GB" dirty="0">
                <a:solidFill>
                  <a:srgbClr val="0000FF"/>
                </a:solidFill>
                <a:latin typeface="Lucida Console" pitchFamily="49" charset="0"/>
              </a:rPr>
              <a:t>return</a:t>
            </a:r>
            <a:r>
              <a:rPr lang="en-GB" dirty="0">
                <a:latin typeface="Lucida Console" pitchFamily="49" charset="0"/>
              </a:rPr>
              <a:t> </a:t>
            </a:r>
            <a:r>
              <a:rPr lang="en-GB" dirty="0" err="1">
                <a:latin typeface="Lucida Console" pitchFamily="49" charset="0"/>
              </a:rPr>
              <a:t>retval</a:t>
            </a:r>
            <a:r>
              <a:rPr lang="en-GB" dirty="0">
                <a:latin typeface="Lucida Console" pitchFamily="49" charset="0"/>
              </a:rPr>
              <a:t>;</a:t>
            </a:r>
          </a:p>
        </p:txBody>
      </p:sp>
      <p:sp>
        <p:nvSpPr>
          <p:cNvPr id="15" name="Rectangle 15"/>
          <p:cNvSpPr>
            <a:spLocks noChangeArrowheads="1"/>
          </p:cNvSpPr>
          <p:nvPr/>
        </p:nvSpPr>
        <p:spPr bwMode="auto">
          <a:xfrm>
            <a:off x="5053563" y="1955598"/>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A</a:t>
            </a:r>
          </a:p>
        </p:txBody>
      </p:sp>
      <p:sp>
        <p:nvSpPr>
          <p:cNvPr id="21" name="Rectangle 15"/>
          <p:cNvSpPr>
            <a:spLocks noChangeArrowheads="1"/>
          </p:cNvSpPr>
          <p:nvPr/>
        </p:nvSpPr>
        <p:spPr bwMode="auto">
          <a:xfrm>
            <a:off x="5069280" y="4464666"/>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B</a:t>
            </a:r>
          </a:p>
        </p:txBody>
      </p:sp>
      <p:sp>
        <p:nvSpPr>
          <p:cNvPr id="23" name="Rectangle 15"/>
          <p:cNvSpPr>
            <a:spLocks noChangeArrowheads="1"/>
          </p:cNvSpPr>
          <p:nvPr/>
        </p:nvSpPr>
        <p:spPr bwMode="auto">
          <a:xfrm>
            <a:off x="7238715" y="3886319"/>
            <a:ext cx="3193525" cy="1197764"/>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FF"/>
                </a:solidFill>
                <a:latin typeface="Lucida Console" pitchFamily="49" charset="0"/>
              </a:rPr>
              <a:t>if</a:t>
            </a:r>
            <a:r>
              <a:rPr lang="en-GB" dirty="0">
                <a:latin typeface="Lucida Console" pitchFamily="49" charset="0"/>
              </a:rPr>
              <a:t> (x &gt; 10) {</a:t>
            </a:r>
            <a:br>
              <a:rPr lang="en-GB" dirty="0">
                <a:latin typeface="Lucida Console" pitchFamily="49" charset="0"/>
              </a:rPr>
            </a:br>
            <a:r>
              <a:rPr lang="en-GB" dirty="0">
                <a:latin typeface="Lucida Console" pitchFamily="49" charset="0"/>
              </a:rPr>
              <a:t>  </a:t>
            </a:r>
            <a:r>
              <a:rPr lang="en-GB" dirty="0">
                <a:solidFill>
                  <a:srgbClr val="0000FF"/>
                </a:solidFill>
                <a:latin typeface="Lucida Console" pitchFamily="49" charset="0"/>
              </a:rPr>
              <a:t>return</a:t>
            </a:r>
            <a:r>
              <a:rPr lang="en-GB" dirty="0">
                <a:latin typeface="Lucida Console" pitchFamily="49" charset="0"/>
              </a:rPr>
              <a:t> </a:t>
            </a:r>
            <a:r>
              <a:rPr lang="en-GB" dirty="0">
                <a:solidFill>
                  <a:srgbClr val="0000FF"/>
                </a:solidFill>
                <a:latin typeface="Lucida Console" pitchFamily="49" charset="0"/>
              </a:rPr>
              <a:t>true</a:t>
            </a:r>
            <a:r>
              <a:rPr lang="en-GB" dirty="0">
                <a:latin typeface="Lucida Console" pitchFamily="49" charset="0"/>
              </a:rPr>
              <a:t>;</a:t>
            </a:r>
            <a:br>
              <a:rPr lang="en-GB" dirty="0">
                <a:latin typeface="Lucida Console" pitchFamily="49" charset="0"/>
              </a:rPr>
            </a:br>
            <a:r>
              <a:rPr lang="en-GB" dirty="0">
                <a:latin typeface="Lucida Console" pitchFamily="49" charset="0"/>
              </a:rPr>
              <a:t>}</a:t>
            </a:r>
            <a:br>
              <a:rPr lang="en-GB" dirty="0">
                <a:latin typeface="Lucida Console" pitchFamily="49" charset="0"/>
              </a:rPr>
            </a:br>
            <a:r>
              <a:rPr lang="en-GB" dirty="0">
                <a:solidFill>
                  <a:srgbClr val="0000FF"/>
                </a:solidFill>
                <a:latin typeface="Lucida Console" pitchFamily="49" charset="0"/>
              </a:rPr>
              <a:t>return</a:t>
            </a:r>
            <a:r>
              <a:rPr lang="en-GB" dirty="0">
                <a:latin typeface="Lucida Console" pitchFamily="49" charset="0"/>
              </a:rPr>
              <a:t> </a:t>
            </a:r>
            <a:r>
              <a:rPr lang="en-GB" dirty="0">
                <a:solidFill>
                  <a:srgbClr val="0000FF"/>
                </a:solidFill>
                <a:latin typeface="Lucida Console" pitchFamily="49" charset="0"/>
              </a:rPr>
              <a:t>false</a:t>
            </a:r>
            <a:r>
              <a:rPr lang="en-GB" dirty="0">
                <a:latin typeface="Lucida Console" pitchFamily="49" charset="0"/>
              </a:rPr>
              <a:t>;</a:t>
            </a:r>
          </a:p>
        </p:txBody>
      </p:sp>
      <p:sp>
        <p:nvSpPr>
          <p:cNvPr id="24" name="Rectangle 23"/>
          <p:cNvSpPr>
            <a:spLocks noChangeArrowheads="1"/>
          </p:cNvSpPr>
          <p:nvPr/>
        </p:nvSpPr>
        <p:spPr bwMode="auto">
          <a:xfrm>
            <a:off x="10097464" y="3886224"/>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D</a:t>
            </a:r>
          </a:p>
        </p:txBody>
      </p:sp>
      <p:sp>
        <p:nvSpPr>
          <p:cNvPr id="25" name="Rectangle 15"/>
          <p:cNvSpPr>
            <a:spLocks noChangeArrowheads="1"/>
          </p:cNvSpPr>
          <p:nvPr/>
        </p:nvSpPr>
        <p:spPr bwMode="auto">
          <a:xfrm>
            <a:off x="7231461" y="5214354"/>
            <a:ext cx="3193525" cy="366767"/>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FF"/>
                </a:solidFill>
                <a:latin typeface="Lucida Console" pitchFamily="49" charset="0"/>
              </a:rPr>
              <a:t>return</a:t>
            </a:r>
            <a:r>
              <a:rPr lang="en-GB" dirty="0">
                <a:latin typeface="Lucida Console" pitchFamily="49" charset="0"/>
              </a:rPr>
              <a:t> x &gt; 10;</a:t>
            </a:r>
          </a:p>
        </p:txBody>
      </p:sp>
      <p:sp>
        <p:nvSpPr>
          <p:cNvPr id="26" name="Rectangle 15"/>
          <p:cNvSpPr>
            <a:spLocks noChangeArrowheads="1"/>
          </p:cNvSpPr>
          <p:nvPr/>
        </p:nvSpPr>
        <p:spPr bwMode="auto">
          <a:xfrm>
            <a:off x="7238718" y="5715097"/>
            <a:ext cx="3193525" cy="366767"/>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FF"/>
                </a:solidFill>
                <a:latin typeface="Lucida Console" pitchFamily="49" charset="0"/>
              </a:rPr>
              <a:t>return</a:t>
            </a:r>
            <a:r>
              <a:rPr lang="en-GB" dirty="0">
                <a:latin typeface="Lucida Console" pitchFamily="49" charset="0"/>
              </a:rPr>
              <a:t> (x &gt; 10);</a:t>
            </a:r>
          </a:p>
        </p:txBody>
      </p:sp>
      <p:sp>
        <p:nvSpPr>
          <p:cNvPr id="27" name="Rectangle 26"/>
          <p:cNvSpPr>
            <a:spLocks noChangeArrowheads="1"/>
          </p:cNvSpPr>
          <p:nvPr/>
        </p:nvSpPr>
        <p:spPr bwMode="auto">
          <a:xfrm>
            <a:off x="10099733" y="5214281"/>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E</a:t>
            </a:r>
          </a:p>
        </p:txBody>
      </p:sp>
      <p:sp>
        <p:nvSpPr>
          <p:cNvPr id="28" name="Rectangle 27"/>
          <p:cNvSpPr>
            <a:spLocks noChangeArrowheads="1"/>
          </p:cNvSpPr>
          <p:nvPr/>
        </p:nvSpPr>
        <p:spPr bwMode="auto">
          <a:xfrm>
            <a:off x="10099958" y="5717293"/>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F</a:t>
            </a:r>
          </a:p>
        </p:txBody>
      </p:sp>
      <p:sp>
        <p:nvSpPr>
          <p:cNvPr id="29" name="Rectangle 15"/>
          <p:cNvSpPr>
            <a:spLocks noChangeArrowheads="1"/>
          </p:cNvSpPr>
          <p:nvPr/>
        </p:nvSpPr>
        <p:spPr bwMode="hidden">
          <a:xfrm>
            <a:off x="5615758" y="1942298"/>
            <a:ext cx="1417381" cy="1360739"/>
          </a:xfrm>
          <a:prstGeom prst="rect">
            <a:avLst/>
          </a:prstGeom>
          <a:solidFill>
            <a:srgbClr val="FFCCFF"/>
          </a:solidFill>
          <a:ln w="19050">
            <a:solidFill>
              <a:schemeClr val="tx1"/>
            </a:solidFill>
            <a:miter lim="800000"/>
            <a:headEnd/>
            <a:tailEnd/>
          </a:ln>
          <a:effectLst>
            <a:outerShdw dist="35921" dir="2700000" algn="ctr" rotWithShape="0">
              <a:schemeClr val="bg2"/>
            </a:outerShdw>
          </a:effectLst>
        </p:spPr>
        <p:txBody>
          <a:bodyPr rIns="0"/>
          <a:lstStyle/>
          <a:p>
            <a:pPr algn="ctr">
              <a:spcBef>
                <a:spcPct val="0"/>
              </a:spcBef>
            </a:pPr>
            <a:r>
              <a:rPr lang="en-GB" sz="1600" dirty="0"/>
              <a:t>These 6 </a:t>
            </a:r>
            <a:br>
              <a:rPr lang="en-GB" sz="1600" dirty="0"/>
            </a:br>
            <a:r>
              <a:rPr lang="en-GB" sz="1600" dirty="0"/>
              <a:t>‘code structures’ would work for Boolean type</a:t>
            </a:r>
          </a:p>
        </p:txBody>
      </p:sp>
      <p:sp>
        <p:nvSpPr>
          <p:cNvPr id="30" name="Rectangle 15"/>
          <p:cNvSpPr>
            <a:spLocks noChangeArrowheads="1"/>
          </p:cNvSpPr>
          <p:nvPr/>
        </p:nvSpPr>
        <p:spPr bwMode="hidden">
          <a:xfrm>
            <a:off x="5613490" y="4255556"/>
            <a:ext cx="1419648" cy="1459541"/>
          </a:xfrm>
          <a:prstGeom prst="rect">
            <a:avLst/>
          </a:prstGeom>
          <a:solidFill>
            <a:srgbClr val="FFCCFF"/>
          </a:solidFill>
          <a:ln w="19050">
            <a:solidFill>
              <a:schemeClr val="tx1"/>
            </a:solidFill>
            <a:miter lim="800000"/>
            <a:headEnd/>
            <a:tailEnd/>
          </a:ln>
          <a:effectLst>
            <a:outerShdw dist="35921" dir="2700000" algn="ctr" rotWithShape="0">
              <a:schemeClr val="bg2"/>
            </a:outerShdw>
          </a:effectLst>
        </p:spPr>
        <p:txBody>
          <a:bodyPr rIns="0"/>
          <a:lstStyle/>
          <a:p>
            <a:pPr algn="ctr">
              <a:spcBef>
                <a:spcPct val="0"/>
              </a:spcBef>
            </a:pPr>
            <a:r>
              <a:rPr lang="en-GB" sz="1600" dirty="0"/>
              <a:t>You will have a preference but prepare to see all 6 of these coded</a:t>
            </a:r>
          </a:p>
        </p:txBody>
      </p:sp>
    </p:spTree>
    <p:extLst>
      <p:ext uri="{BB962C8B-B14F-4D97-AF65-F5344CB8AC3E}">
        <p14:creationId xmlns:p14="http://schemas.microsoft.com/office/powerpoint/2010/main" val="7185468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4dd4f8b-4e55-4b0f-90ae-c416a13e2e63">
      <Terms xmlns="http://schemas.microsoft.com/office/infopath/2007/PartnerControls"/>
    </lcf76f155ced4ddcb4097134ff3c332f>
    <TaxCatchAll xmlns="51b58b7f-359e-418a-8fc0-c5d77d026bd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88ECE2E70AB8B46B2C449C81E540480" ma:contentTypeVersion="16" ma:contentTypeDescription="Create a new document." ma:contentTypeScope="" ma:versionID="1df647ff451cce96fec958af0153ffba">
  <xsd:schema xmlns:xsd="http://www.w3.org/2001/XMLSchema" xmlns:xs="http://www.w3.org/2001/XMLSchema" xmlns:p="http://schemas.microsoft.com/office/2006/metadata/properties" xmlns:ns2="04dd4f8b-4e55-4b0f-90ae-c416a13e2e63" xmlns:ns3="51b58b7f-359e-418a-8fc0-c5d77d026bdc" targetNamespace="http://schemas.microsoft.com/office/2006/metadata/properties" ma:root="true" ma:fieldsID="5089fbabc7396ddc8a0ca74cb50b0683" ns2:_="" ns3:_="">
    <xsd:import namespace="04dd4f8b-4e55-4b0f-90ae-c416a13e2e63"/>
    <xsd:import namespace="51b58b7f-359e-418a-8fc0-c5d77d026bd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OCR" minOccurs="0"/>
                <xsd:element ref="ns2:MediaServiceAutoKeyPoints" minOccurs="0"/>
                <xsd:element ref="ns2:MediaServiceKeyPoints" minOccurs="0"/>
                <xsd:element ref="ns2:MediaLengthInSeconds" minOccurs="0"/>
                <xsd:element ref="ns2:MediaServiceLoca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dd4f8b-4e55-4b0f-90ae-c416a13e2e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85f1f1f9-0179-4c93-b971-8e9741e0450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1b58b7f-359e-418a-8fc0-c5d77d026bd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ad02b767-6ee7-4f18-ac1f-362d437aa0cf}" ma:internalName="TaxCatchAll" ma:showField="CatchAllData" ma:web="51b58b7f-359e-418a-8fc0-c5d77d026bd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A5E57D3-4272-41D9-ADDF-190590C8F08C}">
  <ds:schemaRefs>
    <ds:schemaRef ds:uri="http://schemas.microsoft.com/office/2006/metadata/properties"/>
    <ds:schemaRef ds:uri="http://schemas.microsoft.com/office/infopath/2007/PartnerControls"/>
    <ds:schemaRef ds:uri="6794D9DE-4FDF-4DC0-8B2C-5438320C69D5"/>
    <ds:schemaRef ds:uri="E64DA411-94AE-4202-97C9-83273A834252"/>
    <ds:schemaRef ds:uri="04dd4f8b-4e55-4b0f-90ae-c416a13e2e63"/>
    <ds:schemaRef ds:uri="51b58b7f-359e-418a-8fc0-c5d77d026bdc"/>
  </ds:schemaRefs>
</ds:datastoreItem>
</file>

<file path=customXml/itemProps2.xml><?xml version="1.0" encoding="utf-8"?>
<ds:datastoreItem xmlns:ds="http://schemas.openxmlformats.org/officeDocument/2006/customXml" ds:itemID="{1C89D434-26EB-4D6C-BD34-18C33618AB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4dd4f8b-4e55-4b0f-90ae-c416a13e2e63"/>
    <ds:schemaRef ds:uri="51b58b7f-359e-418a-8fc0-c5d77d026b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1249194-26B4-485C-94B5-9B076080359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11718</TotalTime>
  <Words>1860</Words>
  <Application>Microsoft Office PowerPoint</Application>
  <PresentationFormat>Widescreen</PresentationFormat>
  <Paragraphs>200</Paragraphs>
  <Slides>13</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Consolas</vt:lpstr>
      <vt:lpstr>Courier New</vt:lpstr>
      <vt:lpstr>Krana Fat B</vt:lpstr>
      <vt:lpstr>Lucida Console</vt:lpstr>
      <vt:lpstr>Montserrat</vt:lpstr>
      <vt:lpstr>Wingdings</vt:lpstr>
      <vt:lpstr>Master</vt:lpstr>
      <vt:lpstr>More on conditionals</vt:lpstr>
      <vt:lpstr>PowerPoint Presentation</vt:lpstr>
      <vt:lpstr>The ternary Conditional Operator ( ? : )</vt:lpstr>
      <vt:lpstr>Logical operators AND and OR</vt:lpstr>
      <vt:lpstr>Logical operator – NOT (!) </vt:lpstr>
      <vt:lpstr>NOT (!) examples continued ..</vt:lpstr>
      <vt:lpstr>Fun and Games</vt:lpstr>
      <vt:lpstr>Code Structuring Options (void) method</vt:lpstr>
      <vt:lpstr>Options (non-void) method</vt:lpstr>
      <vt:lpstr>QUIZ (Part 1)</vt:lpstr>
      <vt:lpstr>QUIZ (Part 2)</vt:lpstr>
      <vt:lpstr>PowerPoint Presentation</vt:lpstr>
      <vt:lpstr>Hands On Labs</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Beardsley, Paul</cp:lastModifiedBy>
  <cp:revision>1004</cp:revision>
  <cp:lastPrinted>2019-07-03T09:46:41Z</cp:lastPrinted>
  <dcterms:created xsi:type="dcterms:W3CDTF">2019-09-05T08:17:12Z</dcterms:created>
  <dcterms:modified xsi:type="dcterms:W3CDTF">2024-12-16T15:25:47Z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700</vt:r8>
  </property>
  <property fmtid="{D5CDD505-2E9C-101B-9397-08002B2CF9AE}" pid="3" name="Chapter">
    <vt:lpwstr>1</vt:lpwstr>
  </property>
  <property fmtid="{D5CDD505-2E9C-101B-9397-08002B2CF9AE}" pid="4" name="ContentTypeId">
    <vt:lpwstr>0x010100488ECE2E70AB8B46B2C449C81E540480</vt:lpwstr>
  </property>
  <property fmtid="{D5CDD505-2E9C-101B-9397-08002B2CF9AE}" pid="5" name="BookType">
    <vt:lpwstr>7</vt:lpwstr>
  </property>
</Properties>
</file>