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4" r:id="rId7"/>
    <p:sldId id="267" r:id="rId8"/>
    <p:sldId id="269" r:id="rId9"/>
    <p:sldId id="271" r:id="rId10"/>
    <p:sldId id="273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90" autoAdjust="0"/>
  </p:normalViewPr>
  <p:slideViewPr>
    <p:cSldViewPr snapToGrid="0">
      <p:cViewPr>
        <p:scale>
          <a:sx n="66" d="100"/>
          <a:sy n="66" d="100"/>
        </p:scale>
        <p:origin x="133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29E8-86D2-4E15-932F-A29486415FB6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DF27A-EECC-49C8-ACEA-34976A02E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4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That’s sufficient, surely?</a:t>
            </a:r>
          </a:p>
          <a:p>
            <a:r>
              <a:rPr lang="en-GB" dirty="0"/>
              <a:t>But the business grows and more people join.</a:t>
            </a:r>
          </a:p>
          <a:p>
            <a:r>
              <a:rPr lang="en-GB" dirty="0"/>
              <a:t>As a result the Excel spreadsheet has grown too, but it’s still manageable, right?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business proves successful.</a:t>
            </a:r>
          </a:p>
          <a:p>
            <a:r>
              <a:rPr lang="en-GB" dirty="0"/>
              <a:t>So much so that they move to a new premises.</a:t>
            </a:r>
          </a:p>
          <a:p>
            <a:r>
              <a:rPr lang="en-GB" dirty="0"/>
              <a:t>This one has a car park.</a:t>
            </a:r>
          </a:p>
          <a:p>
            <a:r>
              <a:rPr lang="en-GB" dirty="0"/>
              <a:t>They employ Walter Sullivan as car park warden.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TMI?</a:t>
            </a:r>
          </a:p>
          <a:p>
            <a:r>
              <a:rPr lang="en-GB" dirty="0"/>
              <a:t>One morning, the owner of QQ34BBB leaves their car lights on.</a:t>
            </a:r>
          </a:p>
          <a:p>
            <a:r>
              <a:rPr lang="en-GB" dirty="0"/>
              <a:t>Walter notices while doing his rounds.</a:t>
            </a:r>
          </a:p>
          <a:p>
            <a:r>
              <a:rPr lang="en-GB" dirty="0"/>
              <a:t>He has access to the spreadsheet.</a:t>
            </a:r>
          </a:p>
          <a:p>
            <a:r>
              <a:rPr lang="en-GB" dirty="0"/>
              <a:t>He checks it to see who owns QQ34BBB.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5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 sees that it’s Angela’s car and phones reception.</a:t>
            </a:r>
          </a:p>
          <a:p>
            <a:r>
              <a:rPr lang="en-GB" dirty="0"/>
              <a:t>Lucy on reception alerts Angela.</a:t>
            </a:r>
          </a:p>
          <a:p>
            <a:r>
              <a:rPr lang="en-GB" dirty="0"/>
              <a:t>Walter also sees how much Angela earns. He doesn’t need to know that!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9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James decides to buy a second car.</a:t>
            </a:r>
          </a:p>
          <a:p>
            <a:r>
              <a:rPr lang="en-GB" dirty="0"/>
              <a:t>This is added to the Excel file.</a:t>
            </a:r>
          </a:p>
          <a:p>
            <a:r>
              <a:rPr lang="en-GB" dirty="0"/>
              <a:t>But there is only one field for car registration.</a:t>
            </a:r>
          </a:p>
          <a:p>
            <a:r>
              <a:rPr lang="en-GB" dirty="0"/>
              <a:t>So they duplicate his details.</a:t>
            </a:r>
          </a:p>
          <a:p>
            <a:r>
              <a:rPr lang="en-GB" dirty="0"/>
              <a:t>Smart solution, right?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3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day, James gets a pay rise of £1000.</a:t>
            </a:r>
          </a:p>
          <a:p>
            <a:r>
              <a:rPr lang="en-GB" dirty="0"/>
              <a:t>On the same day, somebody decided to sort the file by car registration number for some reason.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James’ salary is adjusted to allow for his pay rise…</a:t>
            </a:r>
          </a:p>
          <a:p>
            <a:r>
              <a:rPr lang="en-GB" dirty="0"/>
              <a:t>…but only in one place!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they pay him, which one do they read?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employee in the Employees table is given a unique ID – </a:t>
            </a:r>
            <a:r>
              <a:rPr lang="en-GB" dirty="0" err="1"/>
              <a:t>EmpID</a:t>
            </a:r>
            <a:r>
              <a:rPr lang="en-GB" dirty="0"/>
              <a:t> – as his or her Primary Key.</a:t>
            </a:r>
          </a:p>
          <a:p>
            <a:r>
              <a:rPr lang="en-GB" dirty="0"/>
              <a:t>By adding </a:t>
            </a:r>
            <a:r>
              <a:rPr lang="en-GB" dirty="0" err="1"/>
              <a:t>EmpID</a:t>
            </a:r>
            <a:r>
              <a:rPr lang="en-GB" dirty="0"/>
              <a:t>, there can be no worries about getting employees mixed up, even if two of them have the same name.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Additional data has been added to the Cars table – Colour and Make.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Each car already has a unique ID – its registration number – so </a:t>
            </a:r>
            <a:r>
              <a:rPr lang="en-GB" dirty="0" err="1"/>
              <a:t>RegNo</a:t>
            </a:r>
            <a:r>
              <a:rPr lang="en-GB" dirty="0"/>
              <a:t> is the Primary Key in the Cars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Note that </a:t>
            </a:r>
            <a:r>
              <a:rPr lang="en-GB" dirty="0" err="1"/>
              <a:t>EmpID</a:t>
            </a:r>
            <a:r>
              <a:rPr lang="en-GB" dirty="0"/>
              <a:t>, the fourth column of this table, is the primary key from the Employees table. This means it is the foreign key of the Cars table. It is a way of saying that the car with the registration AA11777 belongs to the employee with the ID E005, car JJ66CUP belongs to E007 and so 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determines the relationship between Cars and Employees.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815-8043-CE2C-7627-A6C157FD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9B9A-F181-E691-B299-627B5564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ADA3-C9B9-6B4A-A3E4-CDF39175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B34E-2191-33D7-E6FD-AD43B21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9BF9-2301-8B50-6B00-388B9933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B4FC-7FA7-1062-5438-0E4F83CC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603F3-79EA-06AC-2510-B601A0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1301-5A15-34E7-70AE-B5E2CC6D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EF60-4312-4FA8-AC20-65CFDE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0E4-616E-FDA3-F85D-825FFF5E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5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801F-C4E0-A6A9-0761-95549EC10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4054B-83AF-A88E-59B0-903C66E4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0B8C-80C0-A6E4-3EDA-EB066D6F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5BE0-BB40-9820-1DE4-5F69A4B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8E34-EC97-663D-FA52-2F8212AA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1F4E-88CE-C8B4-7351-BE82630F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3640-EEFA-C4DF-1775-6056D15B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56D3-B13B-E382-E2EB-507BD6D5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F357-E2F7-BF0F-685F-CF8DDCD8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C237-434D-DAEB-25DF-6634A819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8228-B4B9-333A-3EEF-84572521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FB738-CC9A-A5AA-8D63-3A8CC48D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5A90-60F9-EF60-8FF1-54AE1BDD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9B5C-6043-F2BB-2330-22DA77B4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5E69-5512-2087-3BC0-36CC3871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9AE1-AEB1-73B2-F230-E8684B09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9718-7F05-8E2B-A073-71696B83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1550-FAD6-9F25-02D7-5662B6FEE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A2E4-2B4C-A7A6-685D-491F7571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0EBC-81FF-BE14-E1B7-DB1A519C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4EED-B455-6C89-7B94-DA052797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33E8-C356-6220-B4E6-F214CC3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BD37-D298-A6F3-A7FE-15891C19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5707-41A8-4F45-B70C-A07FA986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635C6-EB5B-415D-63D3-3A789EBD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7CFD-8672-8DFA-373C-64B9E223E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F5EBD-DEA0-4D2E-22FF-DBE8BC90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02B06-039E-575F-7F97-CDF3DADC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956F0-87DB-EDAB-BE17-3A39489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046C-DCE4-6EA0-BDBD-F81FD5EB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45736-AA05-4450-32F7-FC519BB0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910B9-6DC8-303F-A869-989B436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7975-ABB4-2AF7-722E-37177B0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1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E08E0-D88D-556C-B5EC-D36E3B9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A81EB-FC32-1B75-DBBA-D797931B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80EF-BC26-3621-92FA-C44BA98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2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6A88-09E3-B86C-A73D-10F73D9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5943-7C92-E284-5BFE-CA80B210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71AD-DFFE-07F3-B476-5E401149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695B5-98ED-A7D9-8CCD-BA0DAB4E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895AF-F517-FEE3-3795-AF434B3D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5CFB-523F-315D-0500-101F6FC7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3D7E-0912-F115-6057-03B6C0E6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7364D-0743-B5F2-FAB5-95119C0CC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33B7-FE02-1ED3-59C1-D2856BA4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8DDCF-4E09-979B-6A2C-59F57B3B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33A6-8938-AC56-8A56-D710750E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0045-C654-46DE-396E-F6D541A6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3C871-1472-F7FB-886A-DE5E1223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1A659-FC5D-BC90-AE77-0CBFBC2A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90E0-56F6-A219-9326-5D7619403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DA4B-B631-E7CA-4401-86C5C3370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D766-C671-6377-F685-E9B4E27A5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57D5-6A9C-C84C-E4A7-DBD3AB63D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don’t we just use Excel?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8AEB-D9D3-8576-C0CD-0EF45C9AC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7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013-A503-2B7E-1CED-03177375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possible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02B0-6423-61BD-5205-257F25A4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spreadsheet might include phone number and address, all of which can be accessed by Walter.</a:t>
            </a:r>
          </a:p>
          <a:p>
            <a:r>
              <a:rPr lang="en-GB" dirty="0"/>
              <a:t>In the interest of Equal Opportunity &amp; Diversity, some </a:t>
            </a:r>
            <a:r>
              <a:rPr lang="en-GB" i="1" dirty="0"/>
              <a:t>very </a:t>
            </a:r>
            <a:r>
              <a:rPr lang="en-GB" dirty="0"/>
              <a:t>personal information might also be included. Again, accessible to Walter…</a:t>
            </a:r>
          </a:p>
          <a:p>
            <a:r>
              <a:rPr lang="en-GB" dirty="0"/>
              <a:t>Duplicate names may arise, e.g. another Simon Jenkins might join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51844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DE0-3170-E6B0-F422-457D1C94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A507-30BD-1C6A-62CA-B708BBE6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problems may be solved using a relational database management system (RDBMS) instead of a spreadsheet.</a:t>
            </a:r>
          </a:p>
          <a:p>
            <a:r>
              <a:rPr lang="en-GB" dirty="0"/>
              <a:t>Employee details and car details are put in separate tables – Employees, Cars.</a:t>
            </a:r>
          </a:p>
        </p:txBody>
      </p:sp>
    </p:spTree>
    <p:extLst>
      <p:ext uri="{BB962C8B-B14F-4D97-AF65-F5344CB8AC3E}">
        <p14:creationId xmlns:p14="http://schemas.microsoft.com/office/powerpoint/2010/main" val="173366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CB89-95F4-7209-58A8-2C0A5E58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05F-A2FC-C8D3-A734-881575C6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A831-C042-ADE0-BDE1-0667C8E9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27" y="1690688"/>
            <a:ext cx="9227994" cy="48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B577-0554-F345-988C-DA511427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FBE3-46EE-0350-28A9-AE5BACD8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56D0C-3455-F43D-813F-858D5D51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93" y="1578634"/>
            <a:ext cx="7065444" cy="37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2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11C9-B0B4-B459-D5DA-94647A5B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a very small family business, an English as a Foreign Language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9A58-A54D-3DFB-8A78-0F844923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Martina Jenkins, the owner</a:t>
            </a:r>
          </a:p>
          <a:p>
            <a:r>
              <a:rPr lang="en-GB" dirty="0"/>
              <a:t>Simon Jenkins, her husband</a:t>
            </a:r>
          </a:p>
          <a:p>
            <a:r>
              <a:rPr lang="en-GB" dirty="0"/>
              <a:t>Lorraine Jenkins, Simon’s sister</a:t>
            </a:r>
          </a:p>
          <a:p>
            <a:r>
              <a:rPr lang="en-GB" dirty="0"/>
              <a:t>Lucy Young, a graduate they know</a:t>
            </a:r>
          </a:p>
        </p:txBody>
      </p:sp>
    </p:spTree>
    <p:extLst>
      <p:ext uri="{BB962C8B-B14F-4D97-AF65-F5344CB8AC3E}">
        <p14:creationId xmlns:p14="http://schemas.microsoft.com/office/powerpoint/2010/main" val="56853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FDA-D4B0-CA43-F8C3-F63D10F0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34963-04AE-6DEB-09E2-AC04F13E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0E251-06F1-658E-F93F-B019D76D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4939"/>
            <a:ext cx="12192000" cy="3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B87-46FE-3BBB-54E8-30ECDF84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2C7F-7FE1-4655-F969-0E5CFF0E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38BDE-8216-80DA-300F-C8257BBC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191266"/>
            <a:ext cx="10515600" cy="4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107F-D028-136D-C3F4-905B15F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77A9-ACD0-0524-6484-E6851375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AB24E-C5BF-6105-D4DF-E39654A2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657225"/>
            <a:ext cx="111633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6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6CD-BD1D-64A0-9B00-77BC0191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D6CF-1582-C246-01E0-6FBF3865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A5341-8ACC-4D2E-0D00-8C9F3FA0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643187"/>
            <a:ext cx="111728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8A4-F9F8-1699-D920-C519E543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9729-63AC-EAF8-17CE-4C705055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97D30-0DCB-C19B-C763-78BAC449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319337"/>
            <a:ext cx="11153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C039-F2D9-D88C-BEE0-58F81BAB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3302-A7C0-278C-282B-51F1B3A1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4293B-E028-8BF6-B1BA-7F411413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376237"/>
            <a:ext cx="11172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2E0-BB7A-713C-5087-A798F16A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105E-9692-F746-975B-0E9F9992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8FD1C-1825-F011-F335-9DBE3C63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66712"/>
            <a:ext cx="111823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3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539</Words>
  <Application>Microsoft Office PowerPoint</Application>
  <PresentationFormat>Widescreen</PresentationFormat>
  <Paragraphs>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Why don’t we just use Excel?</vt:lpstr>
      <vt:lpstr>Consider a very small family business, an English as a Foreign Language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possible problems</vt:lpstr>
      <vt:lpstr>Relational Database Management System</vt:lpstr>
      <vt:lpstr>Employees</vt:lpstr>
      <vt:lpstr>Cars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Beardsley, Paul</dc:creator>
  <cp:lastModifiedBy>Beardsley, Paul</cp:lastModifiedBy>
  <cp:revision>18</cp:revision>
  <dcterms:created xsi:type="dcterms:W3CDTF">2022-07-15T09:32:43Z</dcterms:created>
  <dcterms:modified xsi:type="dcterms:W3CDTF">2022-12-22T14:37:26Z</dcterms:modified>
</cp:coreProperties>
</file>