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72" r:id="rId3"/>
    <p:sldId id="257" r:id="rId4"/>
    <p:sldId id="258" r:id="rId5"/>
    <p:sldId id="259" r:id="rId6"/>
    <p:sldId id="261" r:id="rId7"/>
    <p:sldId id="262" r:id="rId8"/>
    <p:sldId id="270" r:id="rId9"/>
    <p:sldId id="269" r:id="rId10"/>
    <p:sldId id="264" r:id="rId11"/>
    <p:sldId id="263" r:id="rId12"/>
    <p:sldId id="267" r:id="rId13"/>
    <p:sldId id="271" r:id="rId14"/>
    <p:sldId id="273" r:id="rId15"/>
    <p:sldId id="265" r:id="rId16"/>
    <p:sldId id="266" r:id="rId1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715">
          <p15:clr>
            <a:srgbClr val="A4A3A4"/>
          </p15:clr>
        </p15:guide>
        <p15:guide id="3" orient="horz" pos="2798">
          <p15:clr>
            <a:srgbClr val="A4A3A4"/>
          </p15:clr>
        </p15:guide>
        <p15:guide id="4" orient="horz" pos="2743">
          <p15:clr>
            <a:srgbClr val="A4A3A4"/>
          </p15:clr>
        </p15:guide>
        <p15:guide id="5" orient="horz" pos="3111">
          <p15:clr>
            <a:srgbClr val="A4A3A4"/>
          </p15:clr>
        </p15:guide>
        <p15:guide id="6" orient="horz" pos="665">
          <p15:clr>
            <a:srgbClr val="A4A3A4"/>
          </p15:clr>
        </p15:guide>
        <p15:guide id="7" orient="horz" pos="1862">
          <p15:clr>
            <a:srgbClr val="A4A3A4"/>
          </p15:clr>
        </p15:guide>
        <p15:guide id="8" orient="horz" pos="1301">
          <p15:clr>
            <a:srgbClr val="A4A3A4"/>
          </p15:clr>
        </p15:guide>
        <p15:guide id="9" orient="horz" pos="1395">
          <p15:clr>
            <a:srgbClr val="A4A3A4"/>
          </p15:clr>
        </p15:guide>
        <p15:guide id="10" orient="horz" pos="3044">
          <p15:clr>
            <a:srgbClr val="A4A3A4"/>
          </p15:clr>
        </p15:guide>
        <p15:guide id="11" orient="horz" pos="2876">
          <p15:clr>
            <a:srgbClr val="A4A3A4"/>
          </p15:clr>
        </p15:guide>
        <p15:guide id="12" orient="horz" pos="593">
          <p15:clr>
            <a:srgbClr val="A4A3A4"/>
          </p15:clr>
        </p15:guide>
        <p15:guide id="13" pos="2880">
          <p15:clr>
            <a:srgbClr val="A4A3A4"/>
          </p15:clr>
        </p15:guide>
        <p15:guide id="14" pos="257">
          <p15:clr>
            <a:srgbClr val="A4A3A4"/>
          </p15:clr>
        </p15:guide>
        <p15:guide id="15" pos="5515">
          <p15:clr>
            <a:srgbClr val="A4A3A4"/>
          </p15:clr>
        </p15:guide>
        <p15:guide id="16" pos="5188">
          <p15:clr>
            <a:srgbClr val="A4A3A4"/>
          </p15:clr>
        </p15:guide>
        <p15:guide id="17" pos="3353">
          <p15:clr>
            <a:srgbClr val="A4A3A4"/>
          </p15:clr>
        </p15:guide>
        <p15:guide id="18" pos="4805">
          <p15:clr>
            <a:srgbClr val="A4A3A4"/>
          </p15:clr>
        </p15:guide>
        <p15:guide id="19" pos="1436">
          <p15:clr>
            <a:srgbClr val="A4A3A4"/>
          </p15:clr>
        </p15:guide>
        <p15:guide id="20" pos="794">
          <p15:clr>
            <a:srgbClr val="A4A3A4"/>
          </p15:clr>
        </p15:guide>
        <p15:guide id="21" pos="53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/>
    <p:restoredTop sz="96966"/>
  </p:normalViewPr>
  <p:slideViewPr>
    <p:cSldViewPr showGuides="1">
      <p:cViewPr>
        <p:scale>
          <a:sx n="182" d="100"/>
          <a:sy n="182" d="100"/>
        </p:scale>
        <p:origin x="264" y="408"/>
      </p:cViewPr>
      <p:guideLst>
        <p:guide orient="horz" pos="1620"/>
        <p:guide orient="horz" pos="715"/>
        <p:guide orient="horz" pos="2798"/>
        <p:guide orient="horz" pos="2743"/>
        <p:guide orient="horz" pos="3111"/>
        <p:guide orient="horz" pos="665"/>
        <p:guide orient="horz" pos="1862"/>
        <p:guide orient="horz" pos="1301"/>
        <p:guide orient="horz" pos="1395"/>
        <p:guide orient="horz" pos="3044"/>
        <p:guide orient="horz" pos="2876"/>
        <p:guide orient="horz" pos="593"/>
        <p:guide pos="2880"/>
        <p:guide pos="257"/>
        <p:guide pos="5515"/>
        <p:guide pos="5188"/>
        <p:guide pos="3353"/>
        <p:guide pos="4805"/>
        <p:guide pos="1436"/>
        <p:guide pos="794"/>
        <p:guide pos="53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>
      <p:cViewPr varScale="1">
        <p:scale>
          <a:sx n="121" d="100"/>
          <a:sy n="121" d="100"/>
        </p:scale>
        <p:origin x="50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50710-B8B7-4D8F-BDE7-5C763412CDFD}" type="datetimeFigureOut">
              <a:rPr lang="fr-FR" smtClean="0"/>
              <a:t>19/11/2020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06ACB-0641-497D-A6F6-17171FCA9B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97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Lucas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005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961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Lucas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420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Bastien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116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Lucas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610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Lucas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38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Extension : Lucas</a:t>
            </a:r>
          </a:p>
          <a:p>
            <a:pPr marL="171450" indent="-171450">
              <a:buFontTx/>
              <a:buChar char="-"/>
            </a:pPr>
            <a:r>
              <a:rPr lang="fr-FR" dirty="0"/>
              <a:t>Système de droits : Bastien</a:t>
            </a:r>
          </a:p>
          <a:p>
            <a:pPr marL="171450" indent="-171450">
              <a:buFontTx/>
              <a:buChar char="-"/>
            </a:pPr>
            <a:r>
              <a:rPr lang="fr-FR" dirty="0"/>
              <a:t>Appli smartphone : Bastien</a:t>
            </a:r>
          </a:p>
          <a:p>
            <a:pPr marL="171450" indent="-171450">
              <a:buFontTx/>
              <a:buChar char="-"/>
            </a:pPr>
            <a:r>
              <a:rPr lang="fr-FR" dirty="0"/>
              <a:t>Encodage : Bastien</a:t>
            </a:r>
          </a:p>
          <a:p>
            <a:pPr marL="171450" indent="-171450">
              <a:buFontTx/>
              <a:buChar char="-"/>
            </a:pPr>
            <a:r>
              <a:rPr lang="fr-FR" dirty="0"/>
              <a:t>W3C : Bastien</a:t>
            </a:r>
          </a:p>
          <a:p>
            <a:pPr marL="171450" indent="-171450">
              <a:buFontTx/>
              <a:buChar char="-"/>
            </a:pPr>
            <a:r>
              <a:rPr lang="fr-FR" dirty="0"/>
              <a:t>Vidéos : Lucas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916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936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Lucas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782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Bastien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297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Bastien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556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Bastien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655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Bastien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652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Bastien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485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Bastien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582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Lucas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627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 userDrawn="1"/>
        </p:nvSpPr>
        <p:spPr>
          <a:xfrm rot="8100000">
            <a:off x="615594" y="2990457"/>
            <a:ext cx="3639216" cy="4029858"/>
          </a:xfrm>
          <a:custGeom>
            <a:avLst/>
            <a:gdLst>
              <a:gd name="connsiteX0" fmla="*/ 0 w 3639216"/>
              <a:gd name="connsiteY0" fmla="*/ 4029858 h 4029858"/>
              <a:gd name="connsiteX1" fmla="*/ 0 w 3639216"/>
              <a:gd name="connsiteY1" fmla="*/ 2386471 h 4029858"/>
              <a:gd name="connsiteX2" fmla="*/ 0 w 3639216"/>
              <a:gd name="connsiteY2" fmla="*/ 0 h 4029858"/>
              <a:gd name="connsiteX3" fmla="*/ 3639216 w 3639216"/>
              <a:gd name="connsiteY3" fmla="*/ 3639216 h 4029858"/>
              <a:gd name="connsiteX4" fmla="*/ 3248574 w 3639216"/>
              <a:gd name="connsiteY4" fmla="*/ 4029858 h 4029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216" h="4029858">
                <a:moveTo>
                  <a:pt x="0" y="4029858"/>
                </a:moveTo>
                <a:lnTo>
                  <a:pt x="0" y="2386471"/>
                </a:lnTo>
                <a:lnTo>
                  <a:pt x="0" y="0"/>
                </a:lnTo>
                <a:lnTo>
                  <a:pt x="3639216" y="3639216"/>
                </a:lnTo>
                <a:lnTo>
                  <a:pt x="3248574" y="402985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 userDrawn="1"/>
        </p:nvSpPr>
        <p:spPr>
          <a:xfrm rot="8100000">
            <a:off x="-2098600" y="-475418"/>
            <a:ext cx="6492725" cy="3246363"/>
          </a:xfrm>
          <a:custGeom>
            <a:avLst/>
            <a:gdLst>
              <a:gd name="connsiteX0" fmla="*/ 3244147 w 6492725"/>
              <a:gd name="connsiteY0" fmla="*/ 3244147 h 3246363"/>
              <a:gd name="connsiteX1" fmla="*/ 0 w 6492725"/>
              <a:gd name="connsiteY1" fmla="*/ 0 h 3246363"/>
              <a:gd name="connsiteX2" fmla="*/ 3244147 w 6492725"/>
              <a:gd name="connsiteY2" fmla="*/ 0 h 3246363"/>
              <a:gd name="connsiteX3" fmla="*/ 3246363 w 6492725"/>
              <a:gd name="connsiteY3" fmla="*/ 3246363 h 3246363"/>
              <a:gd name="connsiteX4" fmla="*/ 3244148 w 6492725"/>
              <a:gd name="connsiteY4" fmla="*/ 3244148 h 3246363"/>
              <a:gd name="connsiteX5" fmla="*/ 3244148 w 6492725"/>
              <a:gd name="connsiteY5" fmla="*/ 0 h 3246363"/>
              <a:gd name="connsiteX6" fmla="*/ 6492725 w 6492725"/>
              <a:gd name="connsiteY6" fmla="*/ 0 h 3246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92725" h="3246363">
                <a:moveTo>
                  <a:pt x="3244147" y="3244147"/>
                </a:moveTo>
                <a:lnTo>
                  <a:pt x="0" y="0"/>
                </a:lnTo>
                <a:lnTo>
                  <a:pt x="3244147" y="0"/>
                </a:lnTo>
                <a:close/>
                <a:moveTo>
                  <a:pt x="3246363" y="3246363"/>
                </a:moveTo>
                <a:lnTo>
                  <a:pt x="3244148" y="3244148"/>
                </a:lnTo>
                <a:lnTo>
                  <a:pt x="3244148" y="0"/>
                </a:lnTo>
                <a:lnTo>
                  <a:pt x="649272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orme libre 28"/>
          <p:cNvSpPr/>
          <p:nvPr userDrawn="1"/>
        </p:nvSpPr>
        <p:spPr>
          <a:xfrm rot="2700000">
            <a:off x="4980926" y="-217905"/>
            <a:ext cx="5213039" cy="6463568"/>
          </a:xfrm>
          <a:custGeom>
            <a:avLst/>
            <a:gdLst>
              <a:gd name="connsiteX0" fmla="*/ 0 w 5213039"/>
              <a:gd name="connsiteY0" fmla="*/ 1576035 h 6463568"/>
              <a:gd name="connsiteX1" fmla="*/ 1576035 w 5213039"/>
              <a:gd name="connsiteY1" fmla="*/ 0 h 6463568"/>
              <a:gd name="connsiteX2" fmla="*/ 5213039 w 5213039"/>
              <a:gd name="connsiteY2" fmla="*/ 3637004 h 6463568"/>
              <a:gd name="connsiteX3" fmla="*/ 3642725 w 5213039"/>
              <a:gd name="connsiteY3" fmla="*/ 5207318 h 6463568"/>
              <a:gd name="connsiteX4" fmla="*/ 2386474 w 5213039"/>
              <a:gd name="connsiteY4" fmla="*/ 6463568 h 6463568"/>
              <a:gd name="connsiteX5" fmla="*/ 0 w 5213039"/>
              <a:gd name="connsiteY5" fmla="*/ 6463568 h 646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13039" h="6463568">
                <a:moveTo>
                  <a:pt x="0" y="1576035"/>
                </a:moveTo>
                <a:lnTo>
                  <a:pt x="1576035" y="0"/>
                </a:lnTo>
                <a:lnTo>
                  <a:pt x="5213039" y="3637004"/>
                </a:lnTo>
                <a:lnTo>
                  <a:pt x="3642725" y="5207318"/>
                </a:lnTo>
                <a:lnTo>
                  <a:pt x="2386474" y="6463568"/>
                </a:lnTo>
                <a:lnTo>
                  <a:pt x="0" y="64635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 bwMode="gray">
          <a:xfrm>
            <a:off x="-1" y="5002020"/>
            <a:ext cx="265114" cy="135000"/>
          </a:xfrm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19/11/2020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 bwMode="gray">
          <a:xfrm>
            <a:off x="-1" y="5002020"/>
            <a:ext cx="266400" cy="13500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 bwMode="gray">
          <a:xfrm>
            <a:off x="-1" y="5002020"/>
            <a:ext cx="266400" cy="13500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Keep Control of your Data - Revue de projet n°1</a:t>
            </a:r>
            <a:endParaRPr lang="fr-FR" dirty="0"/>
          </a:p>
        </p:txBody>
      </p:sp>
      <p:sp>
        <p:nvSpPr>
          <p:cNvPr id="15" name="Espace réservé du texte 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03577" y="688180"/>
            <a:ext cx="5251448" cy="3359945"/>
          </a:xfrm>
        </p:spPr>
        <p:txBody>
          <a:bodyPr anchor="ctr" anchorCtr="0"/>
          <a:lstStyle>
            <a:lvl1pPr algn="r">
              <a:defRPr sz="3400" b="1" cap="all">
                <a:solidFill>
                  <a:schemeClr val="bg1"/>
                </a:solidFill>
              </a:defRPr>
            </a:lvl1pPr>
            <a:lvl2pPr algn="r">
              <a:defRPr sz="3400" b="0" cap="all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TITRE</a:t>
            </a:r>
          </a:p>
        </p:txBody>
      </p:sp>
      <p:pic>
        <p:nvPicPr>
          <p:cNvPr id="30" name="Image 29" descr="logo_couv_1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16754" y="507900"/>
            <a:ext cx="1944000" cy="114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e libre 24"/>
          <p:cNvSpPr/>
          <p:nvPr userDrawn="1"/>
        </p:nvSpPr>
        <p:spPr>
          <a:xfrm>
            <a:off x="0" y="0"/>
            <a:ext cx="3810001" cy="2664618"/>
          </a:xfrm>
          <a:custGeom>
            <a:avLst/>
            <a:gdLst>
              <a:gd name="connsiteX0" fmla="*/ 0 w 3810001"/>
              <a:gd name="connsiteY0" fmla="*/ 0 h 2664618"/>
              <a:gd name="connsiteX1" fmla="*/ 3810001 w 3810001"/>
              <a:gd name="connsiteY1" fmla="*/ 0 h 2664618"/>
              <a:gd name="connsiteX2" fmla="*/ 1145383 w 3810001"/>
              <a:gd name="connsiteY2" fmla="*/ 2664618 h 2664618"/>
              <a:gd name="connsiteX3" fmla="*/ 0 w 3810001"/>
              <a:gd name="connsiteY3" fmla="*/ 1519236 h 2664618"/>
              <a:gd name="connsiteX4" fmla="*/ 0 w 3810001"/>
              <a:gd name="connsiteY4" fmla="*/ 0 h 2664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1" h="2664618">
                <a:moveTo>
                  <a:pt x="0" y="0"/>
                </a:moveTo>
                <a:lnTo>
                  <a:pt x="3810001" y="0"/>
                </a:lnTo>
                <a:lnTo>
                  <a:pt x="1145383" y="2664618"/>
                </a:lnTo>
                <a:lnTo>
                  <a:pt x="0" y="151923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 userDrawn="1"/>
        </p:nvSpPr>
        <p:spPr>
          <a:xfrm>
            <a:off x="1145383" y="0"/>
            <a:ext cx="7998617" cy="5143500"/>
          </a:xfrm>
          <a:custGeom>
            <a:avLst/>
            <a:gdLst>
              <a:gd name="connsiteX0" fmla="*/ 2664618 w 7998617"/>
              <a:gd name="connsiteY0" fmla="*/ 0 h 5143500"/>
              <a:gd name="connsiteX1" fmla="*/ 7998617 w 7998617"/>
              <a:gd name="connsiteY1" fmla="*/ 0 h 5143500"/>
              <a:gd name="connsiteX2" fmla="*/ 7998617 w 7998617"/>
              <a:gd name="connsiteY2" fmla="*/ 5143500 h 5143500"/>
              <a:gd name="connsiteX3" fmla="*/ 2478882 w 7998617"/>
              <a:gd name="connsiteY3" fmla="*/ 5143500 h 5143500"/>
              <a:gd name="connsiteX4" fmla="*/ 0 w 7998617"/>
              <a:gd name="connsiteY4" fmla="*/ 2664618 h 5143500"/>
              <a:gd name="connsiteX5" fmla="*/ 2664618 w 7998617"/>
              <a:gd name="connsiteY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98617" h="5143500">
                <a:moveTo>
                  <a:pt x="2664618" y="0"/>
                </a:moveTo>
                <a:lnTo>
                  <a:pt x="7998617" y="0"/>
                </a:lnTo>
                <a:lnTo>
                  <a:pt x="7998617" y="5143500"/>
                </a:lnTo>
                <a:lnTo>
                  <a:pt x="2478882" y="5143500"/>
                </a:lnTo>
                <a:lnTo>
                  <a:pt x="0" y="2664618"/>
                </a:lnTo>
                <a:lnTo>
                  <a:pt x="2664618" y="0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 bwMode="gray">
          <a:xfrm>
            <a:off x="-1" y="5002020"/>
            <a:ext cx="265114" cy="135000"/>
          </a:xfrm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19/11/2020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 bwMode="gray">
          <a:xfrm>
            <a:off x="-1" y="5002020"/>
            <a:ext cx="266400" cy="13500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 bwMode="gray">
          <a:xfrm>
            <a:off x="-1" y="5002020"/>
            <a:ext cx="266400" cy="13500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Keep Control of your Data - Revue de projet n°1</a:t>
            </a:r>
            <a:endParaRPr lang="fr-FR" dirty="0"/>
          </a:p>
        </p:txBody>
      </p:sp>
      <p:sp>
        <p:nvSpPr>
          <p:cNvPr id="15" name="Espace réservé du texte 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73189" y="688180"/>
            <a:ext cx="7081836" cy="3369470"/>
          </a:xfrm>
        </p:spPr>
        <p:txBody>
          <a:bodyPr anchor="ctr" anchorCtr="0"/>
          <a:lstStyle>
            <a:lvl1pPr algn="r">
              <a:defRPr sz="3400" b="0" cap="all">
                <a:solidFill>
                  <a:schemeClr val="bg1"/>
                </a:solidFill>
              </a:defRPr>
            </a:lvl1pPr>
            <a:lvl2pPr algn="r">
              <a:defRPr sz="3400" b="1" cap="all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/>
              <a:t>Chapitre</a:t>
            </a:r>
          </a:p>
          <a:p>
            <a:pPr lvl="1"/>
            <a:r>
              <a:rPr lang="fr-FR" dirty="0"/>
              <a:t>Chapitre</a:t>
            </a:r>
          </a:p>
        </p:txBody>
      </p:sp>
      <p:pic>
        <p:nvPicPr>
          <p:cNvPr id="27" name="Image 26" descr="logo_couv_1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39552" y="3953662"/>
            <a:ext cx="1224000" cy="72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7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 14"/>
          <p:cNvSpPr/>
          <p:nvPr userDrawn="1"/>
        </p:nvSpPr>
        <p:spPr>
          <a:xfrm>
            <a:off x="1145383" y="0"/>
            <a:ext cx="7998617" cy="5143500"/>
          </a:xfrm>
          <a:custGeom>
            <a:avLst/>
            <a:gdLst>
              <a:gd name="connsiteX0" fmla="*/ 2664618 w 7998617"/>
              <a:gd name="connsiteY0" fmla="*/ 0 h 5143500"/>
              <a:gd name="connsiteX1" fmla="*/ 7998617 w 7998617"/>
              <a:gd name="connsiteY1" fmla="*/ 0 h 5143500"/>
              <a:gd name="connsiteX2" fmla="*/ 7998617 w 7998617"/>
              <a:gd name="connsiteY2" fmla="*/ 5143500 h 5143500"/>
              <a:gd name="connsiteX3" fmla="*/ 2478882 w 7998617"/>
              <a:gd name="connsiteY3" fmla="*/ 5143500 h 5143500"/>
              <a:gd name="connsiteX4" fmla="*/ 0 w 7998617"/>
              <a:gd name="connsiteY4" fmla="*/ 2664618 h 5143500"/>
              <a:gd name="connsiteX5" fmla="*/ 2664618 w 7998617"/>
              <a:gd name="connsiteY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98617" h="5143500">
                <a:moveTo>
                  <a:pt x="2664618" y="0"/>
                </a:moveTo>
                <a:lnTo>
                  <a:pt x="7998617" y="0"/>
                </a:lnTo>
                <a:lnTo>
                  <a:pt x="7998617" y="5143500"/>
                </a:lnTo>
                <a:lnTo>
                  <a:pt x="2478882" y="5143500"/>
                </a:lnTo>
                <a:lnTo>
                  <a:pt x="0" y="2664618"/>
                </a:lnTo>
                <a:lnTo>
                  <a:pt x="2664618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/>
          <p:cNvSpPr/>
          <p:nvPr userDrawn="1"/>
        </p:nvSpPr>
        <p:spPr>
          <a:xfrm>
            <a:off x="0" y="2664618"/>
            <a:ext cx="3624265" cy="2478882"/>
          </a:xfrm>
          <a:custGeom>
            <a:avLst/>
            <a:gdLst>
              <a:gd name="connsiteX0" fmla="*/ 1145383 w 3624265"/>
              <a:gd name="connsiteY0" fmla="*/ 0 h 2478882"/>
              <a:gd name="connsiteX1" fmla="*/ 3624265 w 3624265"/>
              <a:gd name="connsiteY1" fmla="*/ 2478882 h 2478882"/>
              <a:gd name="connsiteX2" fmla="*/ 0 w 3624265"/>
              <a:gd name="connsiteY2" fmla="*/ 2478882 h 2478882"/>
              <a:gd name="connsiteX3" fmla="*/ 0 w 3624265"/>
              <a:gd name="connsiteY3" fmla="*/ 1145383 h 2478882"/>
              <a:gd name="connsiteX4" fmla="*/ 1145383 w 3624265"/>
              <a:gd name="connsiteY4" fmla="*/ 0 h 24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4265" h="2478882">
                <a:moveTo>
                  <a:pt x="1145383" y="0"/>
                </a:moveTo>
                <a:lnTo>
                  <a:pt x="3624265" y="2478882"/>
                </a:lnTo>
                <a:lnTo>
                  <a:pt x="0" y="2478882"/>
                </a:lnTo>
                <a:lnTo>
                  <a:pt x="0" y="1145383"/>
                </a:lnTo>
                <a:lnTo>
                  <a:pt x="1145383" y="0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72000" y="736380"/>
            <a:ext cx="3883025" cy="4095970"/>
          </a:xfrm>
        </p:spPr>
        <p:txBody>
          <a:bodyPr anchor="t" anchorCtr="0"/>
          <a:lstStyle>
            <a:lvl1pPr marL="342900" indent="-342900" algn="l">
              <a:spcBef>
                <a:spcPts val="2400"/>
              </a:spcBef>
              <a:spcAft>
                <a:spcPts val="300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1650" b="1" cap="all">
                <a:solidFill>
                  <a:schemeClr val="bg2"/>
                </a:solidFill>
              </a:defRPr>
            </a:lvl1pPr>
            <a:lvl2pPr marL="342000" indent="0" algn="l">
              <a:lnSpc>
                <a:spcPct val="130000"/>
              </a:lnSpc>
              <a:defRPr sz="1200" b="0" cap="none" baseline="0">
                <a:solidFill>
                  <a:schemeClr val="accent3"/>
                </a:solidFill>
              </a:defRPr>
            </a:lvl2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1.1 Deuxième niveau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 bwMode="gray">
          <a:xfrm>
            <a:off x="539552" y="656897"/>
            <a:ext cx="2658318" cy="340202"/>
          </a:xfrm>
        </p:spPr>
        <p:txBody>
          <a:bodyPr/>
          <a:lstStyle>
            <a:lvl1pPr>
              <a:defRPr sz="25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  <p:pic>
        <p:nvPicPr>
          <p:cNvPr id="17" name="Image 16" descr="logo_couv_1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39552" y="3953662"/>
            <a:ext cx="1224000" cy="72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7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96000" y="0"/>
            <a:ext cx="7231938" cy="450000"/>
          </a:xfrm>
        </p:spPr>
        <p:txBody>
          <a:bodyPr/>
          <a:lstStyle/>
          <a:p>
            <a:r>
              <a:rPr lang="fr-FR" noProof="0" dirty="0"/>
              <a:t>Chapitre 0 : Titre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000" y="443550"/>
            <a:ext cx="7231938" cy="27609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0.0 Titre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396000" y="1055689"/>
            <a:ext cx="8359063" cy="329882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fr-FR"/>
              <a:t>19/11/2020</a:t>
            </a:r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/>
              <a:t>Keep Control of your Data - Revue de projet n°1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120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96000" y="0"/>
            <a:ext cx="7231938" cy="450000"/>
          </a:xfrm>
        </p:spPr>
        <p:txBody>
          <a:bodyPr/>
          <a:lstStyle/>
          <a:p>
            <a:r>
              <a:rPr lang="fr-FR" noProof="0" dirty="0"/>
              <a:t>Chapitre 0 : Titre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000" y="443550"/>
            <a:ext cx="7231938" cy="27609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0.0 Titre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396000" y="1055689"/>
            <a:ext cx="8359063" cy="329882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Espace réservé pour une image  10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7627938" y="4565650"/>
            <a:ext cx="608012" cy="266700"/>
          </a:xfrm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Logotype</a:t>
            </a:r>
            <a:br>
              <a:rPr lang="fr-FR" noProof="0" dirty="0"/>
            </a:br>
            <a:r>
              <a:rPr lang="fr-FR" noProof="0" dirty="0"/>
              <a:t>partenaire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fr-FR"/>
              <a:t>19/11/2020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fr-FR"/>
              <a:t>Keep Control of your Data - Revue de projet n°1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259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/>
              <a:t>Chapitre 0 : Titre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000" y="442800"/>
            <a:ext cx="7232400" cy="27609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0.0 Titre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396000" y="1055688"/>
            <a:ext cx="3888000" cy="329842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4572000" y="1055688"/>
            <a:ext cx="3883025" cy="329842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fr-FR"/>
              <a:t>19/11/2020</a:t>
            </a:r>
            <a:endParaRPr lang="fr-FR" dirty="0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/>
              <a:t>Keep Control of your Data - Revue de projet n°1</a:t>
            </a:r>
            <a:endParaRPr lang="fr-FR" dirty="0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576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colonnes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/>
              <a:t>Chapitre 0 : Titre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000" y="442800"/>
            <a:ext cx="7232400" cy="27609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0.0 Titre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396000" y="1054800"/>
            <a:ext cx="3888000" cy="329803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4572000" y="1055688"/>
            <a:ext cx="3883025" cy="329842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Espace réservé pour une image  10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7627938" y="4565650"/>
            <a:ext cx="608012" cy="266700"/>
          </a:xfrm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Logotype</a:t>
            </a:r>
            <a:br>
              <a:rPr lang="fr-FR" noProof="0" dirty="0"/>
            </a:br>
            <a:r>
              <a:rPr lang="fr-FR" noProof="0" dirty="0"/>
              <a:t>partenaire</a:t>
            </a:r>
          </a:p>
        </p:txBody>
      </p:sp>
      <p:sp>
        <p:nvSpPr>
          <p:cNvPr id="16" name="Espace réservé de la date 15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fr-FR"/>
              <a:t>19/11/2020</a:t>
            </a:r>
            <a:endParaRPr lang="fr-FR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fr-FR"/>
              <a:t>Keep Control of your Data - Revue de projet n°1</a:t>
            </a:r>
            <a:endParaRPr lang="fr-FR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967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pour une image  10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396000" y="1116000"/>
            <a:ext cx="3816000" cy="3060000"/>
          </a:xfrm>
        </p:spPr>
        <p:txBody>
          <a:bodyPr tIns="90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Sélectionner l’icône pour insérer une image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/>
              <a:t>Chapitre 0 : Titre</a:t>
            </a:r>
            <a:endParaRPr lang="fr-FR" dirty="0"/>
          </a:p>
        </p:txBody>
      </p:sp>
      <p:sp>
        <p:nvSpPr>
          <p:cNvPr id="14" name="Espace réservé du texte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96000" y="442800"/>
            <a:ext cx="7228800" cy="27609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0.0 Titre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5" hasCustomPrompt="1"/>
          </p:nvPr>
        </p:nvSpPr>
        <p:spPr bwMode="gray">
          <a:xfrm>
            <a:off x="4572000" y="1054800"/>
            <a:ext cx="3883025" cy="3298031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fr-FR"/>
              <a:t>19/11/2020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fr-FR"/>
              <a:t>Keep Control of your Data - Revue de projet n°1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599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visuel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pour une image  10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396000" y="1116000"/>
            <a:ext cx="3816000" cy="3060000"/>
          </a:xfrm>
        </p:spPr>
        <p:txBody>
          <a:bodyPr tIns="90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Sélectionner l’icône pour insérer une image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/>
              <a:t>Chapitre 0 : Titre</a:t>
            </a:r>
            <a:endParaRPr lang="fr-FR" dirty="0"/>
          </a:p>
        </p:txBody>
      </p:sp>
      <p:sp>
        <p:nvSpPr>
          <p:cNvPr id="14" name="Espace réservé du texte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96000" y="442800"/>
            <a:ext cx="7228800" cy="27609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0.0 Titre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5" hasCustomPrompt="1"/>
          </p:nvPr>
        </p:nvSpPr>
        <p:spPr bwMode="gray">
          <a:xfrm>
            <a:off x="4572000" y="1054800"/>
            <a:ext cx="3883025" cy="3298031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</p:txBody>
      </p:sp>
      <p:sp>
        <p:nvSpPr>
          <p:cNvPr id="10" name="Espace réservé pour une image  10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7627938" y="4565650"/>
            <a:ext cx="608012" cy="266700"/>
          </a:xfrm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Logotype</a:t>
            </a:r>
            <a:br>
              <a:rPr lang="fr-FR" noProof="0" dirty="0"/>
            </a:br>
            <a:r>
              <a:rPr lang="fr-FR" noProof="0" dirty="0"/>
              <a:t>partenaire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fr-FR"/>
              <a:t>19/11/2020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fr-FR"/>
              <a:t>Keep Control of your Data - Revue de projet n°1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72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0"/>
            <a:ext cx="9144000" cy="756000"/>
          </a:xfrm>
          <a:prstGeom prst="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396000" y="0"/>
            <a:ext cx="7231938" cy="45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fr-FR" noProof="0" dirty="0"/>
              <a:t>Chapitre 0 :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396000" y="1056085"/>
            <a:ext cx="8366125" cy="32984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322888" y="4565650"/>
            <a:ext cx="1980000" cy="28825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accent5"/>
                </a:solidFill>
              </a:defRPr>
            </a:lvl1pPr>
          </a:lstStyle>
          <a:p>
            <a:r>
              <a:rPr lang="fr-FR"/>
              <a:t>19/11/2020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2051720" y="4565650"/>
            <a:ext cx="2880056" cy="28825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 cap="all" baseline="0">
                <a:solidFill>
                  <a:schemeClr val="accent5"/>
                </a:solidFill>
              </a:defRPr>
            </a:lvl1pPr>
          </a:lstStyle>
          <a:p>
            <a:r>
              <a:rPr lang="fr-FR"/>
              <a:t>Keep Control of your Data - Revue de projet n°1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7627938" y="214536"/>
            <a:ext cx="1127125" cy="30360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2350" b="0" cap="all" baseline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 dirty="0">
              <a:latin typeface="Helvetica" pitchFamily="2" charset="0"/>
            </a:endParaRPr>
          </a:p>
        </p:txBody>
      </p:sp>
      <p:pic>
        <p:nvPicPr>
          <p:cNvPr id="11" name="Image 10" descr="logo_couv_1.pdf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3675" y="4433896"/>
            <a:ext cx="856800" cy="5048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0" r:id="rId3"/>
    <p:sldLayoutId id="2147483669" r:id="rId4"/>
    <p:sldLayoutId id="2147483676" r:id="rId5"/>
    <p:sldLayoutId id="2147483671" r:id="rId6"/>
    <p:sldLayoutId id="2147483673" r:id="rId7"/>
    <p:sldLayoutId id="2147483677" r:id="rId8"/>
    <p:sldLayoutId id="2147483672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200" b="1" kern="1200" cap="all" baseline="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25000"/>
        <a:buFontTx/>
        <a:buNone/>
        <a:defRPr sz="2000" b="0" kern="1200" cap="none" baseline="0">
          <a:solidFill>
            <a:schemeClr val="accent5"/>
          </a:solidFill>
          <a:latin typeface="Helvetica" pitchFamily="2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25000"/>
        <a:buFontTx/>
        <a:buNone/>
        <a:defRPr sz="1900" b="1" kern="1200" cap="none">
          <a:solidFill>
            <a:schemeClr val="bg2"/>
          </a:solidFill>
          <a:latin typeface="Helvetica" pitchFamily="2" charset="0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25000"/>
        <a:buFontTx/>
        <a:buNone/>
        <a:defRPr sz="1800" b="0" i="0" kern="1200" cap="none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3pPr>
      <a:lvl4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bg2"/>
        </a:buClr>
        <a:buSzPct val="80000"/>
        <a:buFont typeface="Arial" panose="020B0604020202020204" pitchFamily="34" charset="0"/>
        <a:buChar char="►"/>
        <a:defRPr sz="1800" b="0" i="0" kern="1200" cap="none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bg2"/>
        </a:buClr>
        <a:buSzPct val="100000"/>
        <a:buFont typeface="Arial" panose="020B0604020202020204" pitchFamily="34" charset="0"/>
        <a:buChar char="-"/>
        <a:defRPr sz="1800" b="0" i="0" kern="1200" cap="none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" indent="-342900" algn="l" defTabSz="914400" rtl="0" eaLnBrk="1" latinLnBrk="0" hangingPunct="1">
        <a:spcBef>
          <a:spcPct val="20000"/>
        </a:spcBef>
        <a:buClr>
          <a:schemeClr val="bg2"/>
        </a:buClr>
        <a:buFont typeface="Arial" panose="020B0604020202020204" pitchFamily="34" charset="0"/>
        <a:buChar char="►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13.svg"/><Relationship Id="rId4" Type="http://schemas.openxmlformats.org/officeDocument/2006/relationships/image" Target="../media/image3.sv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11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openxmlformats.org/officeDocument/2006/relationships/image" Target="../media/image13.svg"/><Relationship Id="rId4" Type="http://schemas.openxmlformats.org/officeDocument/2006/relationships/image" Target="../media/image5.sv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878B5D2-6AF1-5840-AF43-13B9F05696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>
                <a:latin typeface="Helvetica" pitchFamily="2" charset="0"/>
              </a:rPr>
              <a:t>Keep</a:t>
            </a:r>
            <a:r>
              <a:rPr lang="fr-FR" dirty="0">
                <a:latin typeface="Helvetica" pitchFamily="2" charset="0"/>
              </a:rPr>
              <a:t> Control of </a:t>
            </a:r>
            <a:r>
              <a:rPr lang="fr-FR" dirty="0" err="1">
                <a:latin typeface="Helvetica" pitchFamily="2" charset="0"/>
              </a:rPr>
              <a:t>your</a:t>
            </a:r>
            <a:r>
              <a:rPr lang="fr-FR" dirty="0">
                <a:latin typeface="Helvetica" pitchFamily="2" charset="0"/>
              </a:rPr>
              <a:t> Data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F5D5512-FC48-5940-8A66-195A92D3925F}"/>
              </a:ext>
            </a:extLst>
          </p:cNvPr>
          <p:cNvSpPr txBox="1"/>
          <p:nvPr/>
        </p:nvSpPr>
        <p:spPr>
          <a:xfrm>
            <a:off x="4455822" y="2928885"/>
            <a:ext cx="41472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>
                <a:latin typeface="Helvetica Light" panose="020B0403020202020204" pitchFamily="34" charset="0"/>
              </a:rPr>
              <a:t>Bastien ANTOINE - Lucas DUMESTRE</a:t>
            </a:r>
          </a:p>
          <a:p>
            <a:pPr algn="r"/>
            <a:r>
              <a:rPr lang="fr-FR" dirty="0">
                <a:latin typeface="Helvetica Light" panose="020B0403020202020204" pitchFamily="34" charset="0"/>
              </a:rPr>
              <a:t>TAF LOGIN 2020</a:t>
            </a:r>
          </a:p>
          <a:p>
            <a:pPr algn="r"/>
            <a:r>
              <a:rPr lang="fr-FR" dirty="0">
                <a:latin typeface="Helvetica Light" panose="020B0403020202020204" pitchFamily="34" charset="0"/>
              </a:rPr>
              <a:t>Encadrant : Adrien LEBRE</a:t>
            </a:r>
          </a:p>
          <a:p>
            <a:pPr algn="r"/>
            <a:r>
              <a:rPr lang="fr-FR" dirty="0">
                <a:latin typeface="Helvetica Light" panose="020B0403020202020204" pitchFamily="34" charset="0"/>
              </a:rPr>
              <a:t>Revue de projet n°1 – 19/11/2020</a:t>
            </a:r>
          </a:p>
        </p:txBody>
      </p:sp>
    </p:spTree>
    <p:extLst>
      <p:ext uri="{BB962C8B-B14F-4D97-AF65-F5344CB8AC3E}">
        <p14:creationId xmlns:p14="http://schemas.microsoft.com/office/powerpoint/2010/main" val="94308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A88E19-EF72-684C-879F-95EFD18E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effectué jusqu’à présent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47F947-D34B-144E-83E7-205EE5C14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30765F-BD90-F047-AF34-AB471F85629F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fr-FR" dirty="0"/>
              <a:t>Développement d’un service utilisé pour tester les fonctionnalités</a:t>
            </a:r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fr-FR" dirty="0"/>
              <a:t>Développement d’une extension pour navigateur afin de simuler le comportement attendu</a:t>
            </a:r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3BABA2-B590-3740-97D8-DD723FED458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fr-FR"/>
              <a:t>19/11/2020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DCC483-4E03-4244-B519-5224D448442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/>
              <a:t>Keep Control of your Data - Revue de projet n°1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F055F7-4553-924D-A585-32B9D47DCD5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6785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C35C122-93A4-6A4D-825D-23E7AC89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19/11/2020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8AF8B57-A257-6C4E-8018-33249D75E0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8EC706-6DBA-554F-8A84-0AD10974FB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Keep Control of your Data - Revue de projet n°1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A9C6BB-374C-5B4E-A8DC-9C6A8B9234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Démonstration</a:t>
            </a:r>
            <a:br>
              <a:rPr lang="fr-FR" dirty="0"/>
            </a:br>
            <a:r>
              <a:rPr lang="fr-FR" dirty="0"/>
              <a:t>(Si ça fonctionne 😅)</a:t>
            </a:r>
          </a:p>
        </p:txBody>
      </p:sp>
    </p:spTree>
    <p:extLst>
      <p:ext uri="{BB962C8B-B14F-4D97-AF65-F5344CB8AC3E}">
        <p14:creationId xmlns:p14="http://schemas.microsoft.com/office/powerpoint/2010/main" val="312724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6DCEE10-8091-6449-9EA5-719BBBB5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Approximations effectuées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2387C6F-D88B-EC43-B2C8-C585AFA2AF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4B03C052-C0D8-894E-A194-3E0840196F81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fr-FR" dirty="0"/>
              <a:t>Ressources de textes</a:t>
            </a:r>
          </a:p>
          <a:p>
            <a:pPr marL="609600" lvl="3" indent="-342900">
              <a:buSzPct val="75000"/>
              <a:buFont typeface="Arial" panose="020B0604020202020204" pitchFamily="34" charset="0"/>
              <a:buChar char="•"/>
            </a:pPr>
            <a:r>
              <a:rPr lang="fr-FR" dirty="0"/>
              <a:t>Nécessairement au format UTF-8</a:t>
            </a:r>
          </a:p>
          <a:p>
            <a:pPr marL="609600" lvl="3" indent="-342900">
              <a:buSzPct val="75000"/>
              <a:buFont typeface="Arial" panose="020B0604020202020204" pitchFamily="34" charset="0"/>
              <a:buChar char="•"/>
            </a:pPr>
            <a:r>
              <a:rPr lang="fr-FR" dirty="0"/>
              <a:t>Uniquement texte brut ou fichiers </a:t>
            </a:r>
            <a:r>
              <a:rPr lang="fr-FR" sz="1600" dirty="0">
                <a:latin typeface="Fira Code" panose="020B0809050000020004" pitchFamily="49" charset="0"/>
                <a:ea typeface="Fira Code" panose="020B0809050000020004" pitchFamily="49" charset="0"/>
              </a:rPr>
              <a:t>.</a:t>
            </a:r>
            <a:r>
              <a:rPr lang="fr-FR" sz="1600" dirty="0" err="1">
                <a:latin typeface="Fira Code" panose="020B0809050000020004" pitchFamily="49" charset="0"/>
                <a:ea typeface="Fira Code" panose="020B0809050000020004" pitchFamily="49" charset="0"/>
              </a:rPr>
              <a:t>txt</a:t>
            </a:r>
            <a:endParaRPr lang="fr-FR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fr-FR" dirty="0">
                <a:ea typeface="Fira Code" panose="020B0809050000020004" pitchFamily="49" charset="0"/>
              </a:rPr>
              <a:t>Ressources non protégées</a:t>
            </a:r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fr-FR" dirty="0">
                <a:ea typeface="Fira Code" panose="020B0809050000020004" pitchFamily="49" charset="0"/>
              </a:rPr>
              <a:t>Bon type de ressource fourni</a:t>
            </a:r>
          </a:p>
          <a:p>
            <a:pPr marL="609600" lvl="3" indent="-342900">
              <a:buSzPct val="75000"/>
              <a:buFont typeface="Arial" panose="020B0604020202020204" pitchFamily="34" charset="0"/>
              <a:buChar char="•"/>
            </a:pPr>
            <a:r>
              <a:rPr lang="fr-FR" sz="1600" dirty="0">
                <a:latin typeface="Fira Code" panose="020B0809050000020004" pitchFamily="49" charset="0"/>
                <a:ea typeface="Fira Code" panose="020B0809050000020004" pitchFamily="49" charset="0"/>
              </a:rPr>
              <a:t>&lt;e-</a:t>
            </a:r>
            <a:r>
              <a:rPr lang="fr-FR" sz="1600" dirty="0" err="1">
                <a:latin typeface="Fira Code" panose="020B0809050000020004" pitchFamily="49" charset="0"/>
                <a:ea typeface="Fira Code" panose="020B0809050000020004" pitchFamily="49" charset="0"/>
              </a:rPr>
              <a:t>img</a:t>
            </a:r>
            <a:r>
              <a:rPr lang="fr-FR" sz="1600" dirty="0">
                <a:latin typeface="Fira Code" panose="020B0809050000020004" pitchFamily="49" charset="0"/>
                <a:ea typeface="Fira Code" panose="020B0809050000020004" pitchFamily="49" charset="0"/>
              </a:rPr>
              <a:t> /&gt;</a:t>
            </a:r>
            <a:r>
              <a:rPr lang="fr-FR" dirty="0">
                <a:ea typeface="Fira Code" panose="020B0809050000020004" pitchFamily="49" charset="0"/>
              </a:rPr>
              <a:t> -&gt; image</a:t>
            </a:r>
          </a:p>
          <a:p>
            <a:pPr marL="609600" lvl="3" indent="-342900">
              <a:buSzPct val="75000"/>
              <a:buFont typeface="Arial" panose="020B0604020202020204" pitchFamily="34" charset="0"/>
              <a:buChar char="•"/>
            </a:pPr>
            <a:r>
              <a:rPr lang="fr-FR" sz="1600" dirty="0">
                <a:latin typeface="Fira Code" panose="020B0809050000020004" pitchFamily="49" charset="0"/>
                <a:ea typeface="Fira Code" panose="020B0809050000020004" pitchFamily="49" charset="0"/>
              </a:rPr>
              <a:t>&lt;e-</a:t>
            </a:r>
            <a:r>
              <a:rPr lang="fr-FR" sz="1600" dirty="0" err="1">
                <a:latin typeface="Fira Code" panose="020B0809050000020004" pitchFamily="49" charset="0"/>
                <a:ea typeface="Fira Code" panose="020B0809050000020004" pitchFamily="49" charset="0"/>
              </a:rPr>
              <a:t>txt</a:t>
            </a:r>
            <a:r>
              <a:rPr lang="fr-FR" sz="1600" dirty="0">
                <a:latin typeface="Fira Code" panose="020B0809050000020004" pitchFamily="49" charset="0"/>
                <a:ea typeface="Fira Code" panose="020B0809050000020004" pitchFamily="49" charset="0"/>
              </a:rPr>
              <a:t> /&gt;</a:t>
            </a:r>
            <a:r>
              <a:rPr lang="fr-FR" dirty="0">
                <a:ea typeface="Fira Code" panose="020B0809050000020004" pitchFamily="49" charset="0"/>
              </a:rPr>
              <a:t> -&gt; texte</a:t>
            </a:r>
          </a:p>
          <a:p>
            <a:pPr marL="609600" lvl="3" indent="-342900">
              <a:buSzPct val="75000"/>
              <a:buFont typeface="Arial" panose="020B0604020202020204" pitchFamily="34" charset="0"/>
              <a:buChar char="•"/>
            </a:pPr>
            <a:r>
              <a:rPr lang="fr-FR" sz="1600" dirty="0">
                <a:latin typeface="Fira Code" panose="020B0809050000020004" pitchFamily="49" charset="0"/>
                <a:ea typeface="Fira Code" panose="020B0809050000020004" pitchFamily="49" charset="0"/>
              </a:rPr>
              <a:t>&lt;e-</a:t>
            </a:r>
            <a:r>
              <a:rPr lang="fr-FR" sz="1600" dirty="0" err="1">
                <a:latin typeface="Fira Code" panose="020B0809050000020004" pitchFamily="49" charset="0"/>
                <a:ea typeface="Fira Code" panose="020B0809050000020004" pitchFamily="49" charset="0"/>
              </a:rPr>
              <a:t>vid</a:t>
            </a:r>
            <a:r>
              <a:rPr lang="fr-FR" sz="1600" dirty="0">
                <a:latin typeface="Fira Code" panose="020B0809050000020004" pitchFamily="49" charset="0"/>
                <a:ea typeface="Fira Code" panose="020B0809050000020004" pitchFamily="49" charset="0"/>
              </a:rPr>
              <a:t> /&gt;</a:t>
            </a:r>
            <a:r>
              <a:rPr lang="fr-FR" dirty="0">
                <a:ea typeface="Fira Code" panose="020B0809050000020004" pitchFamily="49" charset="0"/>
              </a:rPr>
              <a:t> </a:t>
            </a:r>
            <a:r>
              <a:rPr lang="fr-FR">
                <a:ea typeface="Fira Code" panose="020B0809050000020004" pitchFamily="49" charset="0"/>
              </a:rPr>
              <a:t>-&gt; vidéo</a:t>
            </a:r>
            <a:endParaRPr lang="fr-FR" sz="14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endParaRPr lang="fr-FR" dirty="0">
              <a:ea typeface="Fira Code" panose="020B0809050000020004" pitchFamily="49" charset="0"/>
            </a:endParaRPr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endParaRPr lang="fr-FR" dirty="0">
              <a:ea typeface="Fira Code" panose="020B0809050000020004" pitchFamily="49" charset="0"/>
            </a:endParaRPr>
          </a:p>
          <a:p>
            <a:pPr marL="609600" lvl="3" indent="-342900">
              <a:buSzPct val="75000"/>
              <a:buFont typeface="Arial" panose="020B0604020202020204" pitchFamily="34" charset="0"/>
              <a:buChar char="•"/>
            </a:pPr>
            <a:endParaRPr lang="fr-FR" sz="1600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1BEFAC9-47D2-A841-9EBE-4EBED2185FB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fr-FR"/>
              <a:t>19/11/2020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EE247B-9BD6-F24A-8F6F-3FAD2392D28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/>
              <a:t>Keep Control of your Data - Revue de projet n°1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E0EA43D-F953-E843-8713-00FB05FC3F3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466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6DCEE10-8091-6449-9EA5-719BBBB5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rencontrés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2387C6F-D88B-EC43-B2C8-C585AFA2AF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4B03C052-C0D8-894E-A194-3E0840196F81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fr-FR" dirty="0"/>
              <a:t>Extension qui ne fonctionne pas lorsqu’on recharge une page</a:t>
            </a:r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fr-FR" dirty="0">
                <a:ea typeface="Fira Code" panose="020B0809050000020004" pitchFamily="49" charset="0"/>
              </a:rPr>
              <a:t>Pas de test effectués avec des vidéos</a:t>
            </a:r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fr-FR" dirty="0">
                <a:ea typeface="Fira Code" panose="020B0809050000020004" pitchFamily="49" charset="0"/>
              </a:rPr>
              <a:t>Pas de texte alternatifs possibles pour les textes non chargées</a:t>
            </a:r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fr-FR" dirty="0"/>
              <a:t>Utilisation de balises HTML standard à la place des nouvelles balises prévues</a:t>
            </a:r>
          </a:p>
          <a:p>
            <a:pPr marL="609600" lvl="3" indent="-342900">
              <a:buSzPct val="75000"/>
              <a:buFont typeface="Arial" panose="020B0604020202020204" pitchFamily="34" charset="0"/>
              <a:buChar char="•"/>
            </a:pPr>
            <a:r>
              <a:rPr lang="fr-FR" dirty="0"/>
              <a:t>Liés aux règles d’</a:t>
            </a:r>
            <a:r>
              <a:rPr lang="fr-FR" dirty="0" err="1"/>
              <a:t>Angular</a:t>
            </a:r>
            <a:r>
              <a:rPr lang="fr-FR" dirty="0"/>
              <a:t> par rapport à l’utilisation de balises HTML non standard</a:t>
            </a:r>
          </a:p>
          <a:p>
            <a:pPr marL="609600" lvl="3" indent="-342900">
              <a:buSzPct val="75000"/>
              <a:buFont typeface="Arial" panose="020B0604020202020204" pitchFamily="34" charset="0"/>
              <a:buChar char="•"/>
            </a:pPr>
            <a:r>
              <a:rPr lang="fr-FR" sz="1400" dirty="0">
                <a:latin typeface="Fira Code" panose="020B0809050000020004" pitchFamily="49" charset="0"/>
                <a:ea typeface="Fira Code" panose="020B0809050000020004" pitchFamily="49" charset="0"/>
              </a:rPr>
              <a:t>&lt;</a:t>
            </a:r>
            <a:r>
              <a:rPr lang="fr-FR" sz="1400" dirty="0" err="1">
                <a:latin typeface="Fira Code" panose="020B0809050000020004" pitchFamily="49" charset="0"/>
                <a:ea typeface="Fira Code" panose="020B0809050000020004" pitchFamily="49" charset="0"/>
              </a:rPr>
              <a:t>span</a:t>
            </a:r>
            <a:r>
              <a:rPr lang="fr-FR" sz="1400" dirty="0">
                <a:latin typeface="Fira Code" panose="020B0809050000020004" pitchFamily="49" charset="0"/>
                <a:ea typeface="Fira Code" panose="020B0809050000020004" pitchFamily="49" charset="0"/>
              </a:rPr>
              <a:t> class=“e-</a:t>
            </a:r>
            <a:r>
              <a:rPr lang="fr-FR" sz="1400" dirty="0" err="1">
                <a:latin typeface="Fira Code" panose="020B0809050000020004" pitchFamily="49" charset="0"/>
                <a:ea typeface="Fira Code" panose="020B0809050000020004" pitchFamily="49" charset="0"/>
              </a:rPr>
              <a:t>img</a:t>
            </a:r>
            <a:r>
              <a:rPr lang="fr-FR" sz="1400" dirty="0">
                <a:latin typeface="Fira Code" panose="020B0809050000020004" pitchFamily="49" charset="0"/>
                <a:ea typeface="Fira Code" panose="020B0809050000020004" pitchFamily="49" charset="0"/>
              </a:rPr>
              <a:t>“ </a:t>
            </a:r>
            <a:r>
              <a:rPr lang="fr-FR" sz="1400" dirty="0" err="1">
                <a:latin typeface="Fira Code" panose="020B0809050000020004" pitchFamily="49" charset="0"/>
                <a:ea typeface="Fira Code" panose="020B0809050000020004" pitchFamily="49" charset="0"/>
              </a:rPr>
              <a:t>hidden</a:t>
            </a:r>
            <a:r>
              <a:rPr lang="fr-FR" sz="1400" dirty="0">
                <a:latin typeface="Fira Code" panose="020B0809050000020004" pitchFamily="49" charset="0"/>
                <a:ea typeface="Fira Code" panose="020B0809050000020004" pitchFamily="49" charset="0"/>
              </a:rPr>
              <a:t>&gt;{{</a:t>
            </a:r>
            <a:r>
              <a:rPr lang="fr-FR" sz="1400" dirty="0" err="1">
                <a:latin typeface="Fira Code" panose="020B0809050000020004" pitchFamily="49" charset="0"/>
                <a:ea typeface="Fira Code" panose="020B0809050000020004" pitchFamily="49" charset="0"/>
              </a:rPr>
              <a:t>link</a:t>
            </a:r>
            <a:r>
              <a:rPr lang="fr-FR" sz="1400" dirty="0">
                <a:latin typeface="Fira Code" panose="020B0809050000020004" pitchFamily="49" charset="0"/>
                <a:ea typeface="Fira Code" panose="020B0809050000020004" pitchFamily="49" charset="0"/>
              </a:rPr>
              <a:t>}}&lt;/</a:t>
            </a:r>
            <a:r>
              <a:rPr lang="fr-FR" sz="1400" dirty="0" err="1">
                <a:latin typeface="Fira Code" panose="020B0809050000020004" pitchFamily="49" charset="0"/>
                <a:ea typeface="Fira Code" panose="020B0809050000020004" pitchFamily="49" charset="0"/>
              </a:rPr>
              <a:t>span</a:t>
            </a:r>
            <a:r>
              <a:rPr lang="fr-FR" sz="1400" dirty="0">
                <a:latin typeface="Fira Code" panose="020B0809050000020004" pitchFamily="49" charset="0"/>
                <a:ea typeface="Fira Code" panose="020B0809050000020004" pitchFamily="49" charset="0"/>
              </a:rPr>
              <a:t>&gt;</a:t>
            </a:r>
            <a:r>
              <a:rPr lang="fr-FR" sz="1400" dirty="0">
                <a:latin typeface="Helvetica" pitchFamily="2" charset="0"/>
                <a:ea typeface="Fira Code" panose="020B0809050000020004" pitchFamily="49" charset="0"/>
              </a:rPr>
              <a:t> à la place de </a:t>
            </a:r>
            <a:r>
              <a:rPr lang="fr-FR" sz="1400" dirty="0">
                <a:latin typeface="Fira Code" panose="020B0809050000020004" pitchFamily="49" charset="0"/>
                <a:ea typeface="Fira Code" panose="020B0809050000020004" pitchFamily="49" charset="0"/>
              </a:rPr>
              <a:t>&lt;e-</a:t>
            </a:r>
            <a:r>
              <a:rPr lang="fr-FR" sz="1400" dirty="0" err="1">
                <a:latin typeface="Fira Code" panose="020B0809050000020004" pitchFamily="49" charset="0"/>
                <a:ea typeface="Fira Code" panose="020B0809050000020004" pitchFamily="49" charset="0"/>
              </a:rPr>
              <a:t>img</a:t>
            </a:r>
            <a:r>
              <a:rPr lang="fr-FR" sz="14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fr-FR" sz="1400" dirty="0" err="1">
                <a:latin typeface="Fira Code" panose="020B0809050000020004" pitchFamily="49" charset="0"/>
                <a:ea typeface="Fira Code" panose="020B0809050000020004" pitchFamily="49" charset="0"/>
              </a:rPr>
              <a:t>src</a:t>
            </a:r>
            <a:r>
              <a:rPr lang="fr-FR" sz="1400" dirty="0">
                <a:latin typeface="Fira Code" panose="020B0809050000020004" pitchFamily="49" charset="0"/>
                <a:ea typeface="Fira Code" panose="020B0809050000020004" pitchFamily="49" charset="0"/>
              </a:rPr>
              <a:t>=“{{</a:t>
            </a:r>
            <a:r>
              <a:rPr lang="fr-FR" sz="1400" dirty="0" err="1">
                <a:latin typeface="Fira Code" panose="020B0809050000020004" pitchFamily="49" charset="0"/>
                <a:ea typeface="Fira Code" panose="020B0809050000020004" pitchFamily="49" charset="0"/>
              </a:rPr>
              <a:t>link</a:t>
            </a:r>
            <a:r>
              <a:rPr lang="fr-FR" sz="1400" dirty="0">
                <a:latin typeface="Fira Code" panose="020B0809050000020004" pitchFamily="49" charset="0"/>
                <a:ea typeface="Fira Code" panose="020B0809050000020004" pitchFamily="49" charset="0"/>
              </a:rPr>
              <a:t>}}“ /&gt;</a:t>
            </a:r>
            <a:endParaRPr lang="fr-FR" dirty="0"/>
          </a:p>
          <a:p>
            <a:pPr marL="609600" lvl="3" indent="-342900">
              <a:buSzPct val="75000"/>
              <a:buFont typeface="Arial" panose="020B0604020202020204" pitchFamily="34" charset="0"/>
              <a:buChar char="•"/>
            </a:pPr>
            <a:r>
              <a:rPr lang="fr-FR" sz="1400" dirty="0">
                <a:latin typeface="Fira Code" panose="020B0809050000020004" pitchFamily="49" charset="0"/>
                <a:ea typeface="Fira Code" panose="020B0809050000020004" pitchFamily="49" charset="0"/>
              </a:rPr>
              <a:t>&lt;</a:t>
            </a:r>
            <a:r>
              <a:rPr lang="fr-FR" sz="1400" dirty="0" err="1">
                <a:latin typeface="Fira Code" panose="020B0809050000020004" pitchFamily="49" charset="0"/>
                <a:ea typeface="Fira Code" panose="020B0809050000020004" pitchFamily="49" charset="0"/>
              </a:rPr>
              <a:t>span</a:t>
            </a:r>
            <a:r>
              <a:rPr lang="fr-FR" sz="1400" dirty="0">
                <a:latin typeface="Fira Code" panose="020B0809050000020004" pitchFamily="49" charset="0"/>
                <a:ea typeface="Fira Code" panose="020B0809050000020004" pitchFamily="49" charset="0"/>
              </a:rPr>
              <a:t> class=“e-</a:t>
            </a:r>
            <a:r>
              <a:rPr lang="fr-FR" sz="1400" dirty="0" err="1">
                <a:latin typeface="Fira Code" panose="020B0809050000020004" pitchFamily="49" charset="0"/>
                <a:ea typeface="Fira Code" panose="020B0809050000020004" pitchFamily="49" charset="0"/>
              </a:rPr>
              <a:t>txt</a:t>
            </a:r>
            <a:r>
              <a:rPr lang="fr-FR" sz="1400" dirty="0">
                <a:latin typeface="Fira Code" panose="020B0809050000020004" pitchFamily="49" charset="0"/>
                <a:ea typeface="Fira Code" panose="020B0809050000020004" pitchFamily="49" charset="0"/>
              </a:rPr>
              <a:t>“ </a:t>
            </a:r>
            <a:r>
              <a:rPr lang="fr-FR" sz="1400" dirty="0" err="1">
                <a:latin typeface="Fira Code" panose="020B0809050000020004" pitchFamily="49" charset="0"/>
                <a:ea typeface="Fira Code" panose="020B0809050000020004" pitchFamily="49" charset="0"/>
              </a:rPr>
              <a:t>hidden</a:t>
            </a:r>
            <a:r>
              <a:rPr lang="fr-FR" sz="1400" dirty="0">
                <a:latin typeface="Fira Code" panose="020B0809050000020004" pitchFamily="49" charset="0"/>
                <a:ea typeface="Fira Code" panose="020B0809050000020004" pitchFamily="49" charset="0"/>
              </a:rPr>
              <a:t>&gt;{{</a:t>
            </a:r>
            <a:r>
              <a:rPr lang="fr-FR" sz="1400" dirty="0" err="1">
                <a:latin typeface="Fira Code" panose="020B0809050000020004" pitchFamily="49" charset="0"/>
                <a:ea typeface="Fira Code" panose="020B0809050000020004" pitchFamily="49" charset="0"/>
              </a:rPr>
              <a:t>link</a:t>
            </a:r>
            <a:r>
              <a:rPr lang="fr-FR" sz="1400" dirty="0">
                <a:latin typeface="Fira Code" panose="020B0809050000020004" pitchFamily="49" charset="0"/>
                <a:ea typeface="Fira Code" panose="020B0809050000020004" pitchFamily="49" charset="0"/>
              </a:rPr>
              <a:t>}}&lt;/</a:t>
            </a:r>
            <a:r>
              <a:rPr lang="fr-FR" sz="1400" dirty="0" err="1">
                <a:latin typeface="Fira Code" panose="020B0809050000020004" pitchFamily="49" charset="0"/>
                <a:ea typeface="Fira Code" panose="020B0809050000020004" pitchFamily="49" charset="0"/>
              </a:rPr>
              <a:t>span</a:t>
            </a:r>
            <a:r>
              <a:rPr lang="fr-FR" sz="1400" dirty="0">
                <a:latin typeface="Fira Code" panose="020B0809050000020004" pitchFamily="49" charset="0"/>
                <a:ea typeface="Fira Code" panose="020B0809050000020004" pitchFamily="49" charset="0"/>
              </a:rPr>
              <a:t>&gt;</a:t>
            </a:r>
            <a:r>
              <a:rPr lang="fr-FR" sz="1400" dirty="0">
                <a:latin typeface="Helvetica" pitchFamily="2" charset="0"/>
                <a:ea typeface="Fira Code" panose="020B0809050000020004" pitchFamily="49" charset="0"/>
              </a:rPr>
              <a:t> à la place de </a:t>
            </a:r>
            <a:r>
              <a:rPr lang="fr-FR" sz="1400" dirty="0">
                <a:latin typeface="Fira Code" panose="020B0809050000020004" pitchFamily="49" charset="0"/>
                <a:ea typeface="Fira Code" panose="020B0809050000020004" pitchFamily="49" charset="0"/>
              </a:rPr>
              <a:t>&lt;e-</a:t>
            </a:r>
            <a:r>
              <a:rPr lang="fr-FR" sz="1400" dirty="0" err="1">
                <a:latin typeface="Fira Code" panose="020B0809050000020004" pitchFamily="49" charset="0"/>
                <a:ea typeface="Fira Code" panose="020B0809050000020004" pitchFamily="49" charset="0"/>
              </a:rPr>
              <a:t>txt</a:t>
            </a:r>
            <a:r>
              <a:rPr lang="fr-FR" sz="14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fr-FR" sz="1400" dirty="0" err="1">
                <a:latin typeface="Fira Code" panose="020B0809050000020004" pitchFamily="49" charset="0"/>
                <a:ea typeface="Fira Code" panose="020B0809050000020004" pitchFamily="49" charset="0"/>
              </a:rPr>
              <a:t>src</a:t>
            </a:r>
            <a:r>
              <a:rPr lang="fr-FR" sz="1400" dirty="0">
                <a:latin typeface="Fira Code" panose="020B0809050000020004" pitchFamily="49" charset="0"/>
                <a:ea typeface="Fira Code" panose="020B0809050000020004" pitchFamily="49" charset="0"/>
              </a:rPr>
              <a:t>=“{{</a:t>
            </a:r>
            <a:r>
              <a:rPr lang="fr-FR" sz="1400" dirty="0" err="1">
                <a:latin typeface="Fira Code" panose="020B0809050000020004" pitchFamily="49" charset="0"/>
                <a:ea typeface="Fira Code" panose="020B0809050000020004" pitchFamily="49" charset="0"/>
              </a:rPr>
              <a:t>link</a:t>
            </a:r>
            <a:r>
              <a:rPr lang="fr-FR" sz="1400" dirty="0">
                <a:latin typeface="Fira Code" panose="020B0809050000020004" pitchFamily="49" charset="0"/>
                <a:ea typeface="Fira Code" panose="020B0809050000020004" pitchFamily="49" charset="0"/>
              </a:rPr>
              <a:t>}}“ /&gt;</a:t>
            </a:r>
            <a:endParaRPr lang="fr-FR" dirty="0">
              <a:ea typeface="Fira Code" panose="020B0809050000020004" pitchFamily="49" charset="0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1BEFAC9-47D2-A841-9EBE-4EBED2185FB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fr-FR"/>
              <a:t>19/11/2020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EE247B-9BD6-F24A-8F6F-3FAD2392D28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/>
              <a:t>Keep Control of your Data - Revue de projet n°1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E0EA43D-F953-E843-8713-00FB05FC3F3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356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DACD75-33CC-B845-A993-29633FA8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19/11/2020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C5E391B-5545-6D47-A20C-104FDE6BCA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D58D70A-0580-D54E-B28A-E001A703092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Keep Control of your Data - Revue de projet n°1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4A45A33-B2FB-B540-AF75-8790699E4F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Poursuite du projet</a:t>
            </a:r>
          </a:p>
        </p:txBody>
      </p:sp>
    </p:spTree>
    <p:extLst>
      <p:ext uri="{BB962C8B-B14F-4D97-AF65-F5344CB8AC3E}">
        <p14:creationId xmlns:p14="http://schemas.microsoft.com/office/powerpoint/2010/main" val="425917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7042B116-A9A5-E44A-89A6-A0210D422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Poursuite du projet envisagée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59110E5-E692-9145-8FFC-BA14252D6F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D18AF3E-0FD6-8747-9DA9-591ED5A86A2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fr-FR"/>
              <a:t>19/11/2020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F37C4E8-50D9-8146-B931-620B0E55D68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dirty="0" err="1"/>
              <a:t>Keep</a:t>
            </a:r>
            <a:r>
              <a:rPr lang="fr-FR" dirty="0"/>
              <a:t> Control of </a:t>
            </a:r>
            <a:r>
              <a:rPr lang="fr-FR" dirty="0" err="1"/>
              <a:t>your</a:t>
            </a:r>
            <a:r>
              <a:rPr lang="fr-FR" dirty="0"/>
              <a:t> Data - Revue de projet n°1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24CD6D8-E814-6543-AA00-24A26A65AF1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23A9622B-5693-5E4D-A2EE-322DB49560F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fr-FR" dirty="0"/>
              <a:t>Amélioration de l’extension navigateur</a:t>
            </a:r>
          </a:p>
          <a:p>
            <a:pPr marL="609600" lvl="3" indent="-342900">
              <a:buSzPct val="75000"/>
              <a:buFont typeface="Arial" panose="020B0604020202020204" pitchFamily="34" charset="0"/>
              <a:buChar char="•"/>
            </a:pPr>
            <a:r>
              <a:rPr lang="fr-FR" dirty="0"/>
              <a:t>Intégration de l’envoi pour stockage des ressources</a:t>
            </a:r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fr-FR" dirty="0"/>
              <a:t>Mise en place d’un système de droits pour restreindre l’accès</a:t>
            </a:r>
          </a:p>
          <a:p>
            <a:pPr marL="609600" lvl="3" indent="-342900">
              <a:buSzPct val="75000"/>
              <a:buFont typeface="Arial" panose="020B0604020202020204" pitchFamily="34" charset="0"/>
              <a:buChar char="•"/>
            </a:pPr>
            <a:r>
              <a:rPr lang="fr-FR" dirty="0"/>
              <a:t>Utilisation d’un système de paires clés d’identification - </a:t>
            </a:r>
            <a:r>
              <a:rPr lang="fr-FR" dirty="0" err="1"/>
              <a:t>token</a:t>
            </a:r>
            <a:endParaRPr lang="fr-FR" dirty="0"/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fr-FR" dirty="0"/>
              <a:t>Développement d’une application pour smartphone permettant de simuler le comportement attendu</a:t>
            </a:r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fr-FR" dirty="0"/>
              <a:t>Meilleure gestion des différents encodages de fichiers</a:t>
            </a:r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fr-FR" dirty="0"/>
              <a:t>Utilisation des outils W3C pour définir de manière standard les balises</a:t>
            </a:r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fr-FR" dirty="0">
                <a:ea typeface="Fira Code" panose="020B0809050000020004" pitchFamily="49" charset="0"/>
              </a:rPr>
              <a:t>Gestion des différents types possibles de vidéos</a:t>
            </a:r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fr-FR" dirty="0">
                <a:ea typeface="Fira Code" panose="020B0809050000020004" pitchFamily="49" charset="0"/>
              </a:rPr>
              <a:t>Intégration correcte des vidéos avec les différents lecteurs utilisés par les sites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2187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E92D889-55B9-2B4F-863A-7C26087CD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19/11/2020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42E4428-9302-094E-9AF9-A55489CD3F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D3EAA5-8B22-D948-96A4-B28620CF7B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Keep Control of your Data - Revue de projet n°1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5903012-6F59-7047-B80E-1318A4DD30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312585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1ED8309-8E9A-9845-A97F-67203F040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Contexte du projet</a:t>
            </a:r>
          </a:p>
          <a:p>
            <a:r>
              <a:rPr lang="fr-FR" dirty="0"/>
              <a:t>Démonstration</a:t>
            </a:r>
          </a:p>
          <a:p>
            <a:r>
              <a:rPr lang="fr-FR" dirty="0"/>
              <a:t>Poursuite du projet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07C9230-8226-5B40-94FA-D1A6104A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346440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CD88A45-A9BB-604A-9914-8B32F94C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19/11/2020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B28312D-BAE6-8D41-981F-33CEE209E0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B5DB4A7-8CBB-7849-8CC6-C96A06E9BF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Keep Control of your Data - Revue de projet n°1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E5A9A8E-4C7B-414A-97E6-8458E62D97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Contexte du Projet</a:t>
            </a:r>
          </a:p>
        </p:txBody>
      </p:sp>
    </p:spTree>
    <p:extLst>
      <p:ext uri="{BB962C8B-B14F-4D97-AF65-F5344CB8AC3E}">
        <p14:creationId xmlns:p14="http://schemas.microsoft.com/office/powerpoint/2010/main" val="196115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1817B7FA-05AB-934F-8F47-724403761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0"/>
            <a:ext cx="7560376" cy="450000"/>
          </a:xfrm>
        </p:spPr>
        <p:txBody>
          <a:bodyPr/>
          <a:lstStyle/>
          <a:p>
            <a:r>
              <a:rPr lang="fr-FR" dirty="0">
                <a:latin typeface="Helvetica" pitchFamily="2" charset="0"/>
              </a:rPr>
              <a:t>Que ce passe-t-il lorsqu’on envoie une photo ?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49AAB58D-2C3E-D646-A243-48813F196A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latin typeface="Helvetica" pitchFamily="2" charset="0"/>
              </a:rPr>
              <a:t>Modèle actuel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A18D6CF-6898-EF4F-B238-D863AAF882C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fr-FR"/>
              <a:t>19/11/2020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84E12C8-5F13-8D42-A55C-42D0524315E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279650" y="4565650"/>
            <a:ext cx="2868414" cy="288256"/>
          </a:xfrm>
        </p:spPr>
        <p:txBody>
          <a:bodyPr/>
          <a:lstStyle/>
          <a:p>
            <a:r>
              <a:rPr lang="fr-FR" dirty="0" err="1"/>
              <a:t>Keep</a:t>
            </a:r>
            <a:r>
              <a:rPr lang="fr-FR" dirty="0"/>
              <a:t> Control of </a:t>
            </a:r>
            <a:r>
              <a:rPr lang="fr-FR" dirty="0" err="1"/>
              <a:t>your</a:t>
            </a:r>
            <a:r>
              <a:rPr lang="fr-FR" dirty="0"/>
              <a:t> Data - Revue de projet n°1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32885D8-9002-8E47-8487-4E4E4B74D89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16" name="Graphique 15" descr="Image">
            <a:extLst>
              <a:ext uri="{FF2B5EF4-FFF2-40B4-BE49-F238E27FC236}">
                <a16:creationId xmlns:a16="http://schemas.microsoft.com/office/drawing/2014/main" id="{8C9CEB1E-BB8E-0C41-9D1B-B9A34FE6B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9936" y="1064822"/>
            <a:ext cx="432048" cy="432048"/>
          </a:xfrm>
          <a:prstGeom prst="rect">
            <a:avLst/>
          </a:prstGeom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DDAFD54-0B4C-F54F-9752-7BC7A6657A11}"/>
              </a:ext>
            </a:extLst>
          </p:cNvPr>
          <p:cNvCxnSpPr>
            <a:cxnSpLocks/>
          </p:cNvCxnSpPr>
          <p:nvPr/>
        </p:nvCxnSpPr>
        <p:spPr>
          <a:xfrm>
            <a:off x="1525960" y="1651828"/>
            <a:ext cx="2325960" cy="559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Espace réservé du contenu 13" descr="Homme">
            <a:extLst>
              <a:ext uri="{FF2B5EF4-FFF2-40B4-BE49-F238E27FC236}">
                <a16:creationId xmlns:a16="http://schemas.microsoft.com/office/drawing/2014/main" id="{96A9AC14-3C9D-2C45-A4E6-36313F698F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gray">
          <a:xfrm>
            <a:off x="611560" y="3241526"/>
            <a:ext cx="914400" cy="914400"/>
          </a:xfrm>
          <a:prstGeom prst="rect">
            <a:avLst/>
          </a:prstGeom>
        </p:spPr>
      </p:pic>
      <p:grpSp>
        <p:nvGrpSpPr>
          <p:cNvPr id="49" name="Groupe 48">
            <a:extLst>
              <a:ext uri="{FF2B5EF4-FFF2-40B4-BE49-F238E27FC236}">
                <a16:creationId xmlns:a16="http://schemas.microsoft.com/office/drawing/2014/main" id="{878773BB-3365-4C40-9563-313935273166}"/>
              </a:ext>
            </a:extLst>
          </p:cNvPr>
          <p:cNvGrpSpPr/>
          <p:nvPr/>
        </p:nvGrpSpPr>
        <p:grpSpPr>
          <a:xfrm>
            <a:off x="3851920" y="1851670"/>
            <a:ext cx="4233218" cy="933858"/>
            <a:chOff x="3851920" y="1851670"/>
            <a:chExt cx="4233218" cy="933858"/>
          </a:xfrm>
        </p:grpSpPr>
        <p:pic>
          <p:nvPicPr>
            <p:cNvPr id="18" name="Graphique 17" descr="Serveur">
              <a:extLst>
                <a:ext uri="{FF2B5EF4-FFF2-40B4-BE49-F238E27FC236}">
                  <a16:creationId xmlns:a16="http://schemas.microsoft.com/office/drawing/2014/main" id="{3951BC46-11BC-5D4D-A6C1-453B90C15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851920" y="1851670"/>
              <a:ext cx="914400" cy="914400"/>
            </a:xfrm>
            <a:prstGeom prst="rect">
              <a:avLst/>
            </a:prstGeom>
          </p:spPr>
        </p:pic>
        <p:pic>
          <p:nvPicPr>
            <p:cNvPr id="20" name="Graphique 19" descr="Base de données">
              <a:extLst>
                <a:ext uri="{FF2B5EF4-FFF2-40B4-BE49-F238E27FC236}">
                  <a16:creationId xmlns:a16="http://schemas.microsoft.com/office/drawing/2014/main" id="{C904E3A2-89BB-2B43-B077-5B34523C6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170738" y="1871128"/>
              <a:ext cx="914400" cy="914400"/>
            </a:xfrm>
            <a:prstGeom prst="rect">
              <a:avLst/>
            </a:prstGeom>
          </p:spPr>
        </p:pic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6177E9BB-80BE-B64A-A5CE-023369F2846A}"/>
                </a:ext>
              </a:extLst>
            </p:cNvPr>
            <p:cNvCxnSpPr>
              <a:stCxn id="18" idx="3"/>
              <a:endCxn id="20" idx="1"/>
            </p:cNvCxnSpPr>
            <p:nvPr/>
          </p:nvCxnSpPr>
          <p:spPr>
            <a:xfrm>
              <a:off x="4766320" y="2308870"/>
              <a:ext cx="2404418" cy="1945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14A8AC60-2D5E-1B45-AFB4-BC220F2E3060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1525960" y="2429058"/>
            <a:ext cx="2325960" cy="12696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C189B370-7F5A-A941-ADD2-51BC71CA44B1}"/>
              </a:ext>
            </a:extLst>
          </p:cNvPr>
          <p:cNvGrpSpPr/>
          <p:nvPr/>
        </p:nvGrpSpPr>
        <p:grpSpPr>
          <a:xfrm>
            <a:off x="1331640" y="3795886"/>
            <a:ext cx="576064" cy="432048"/>
            <a:chOff x="1331640" y="3795886"/>
            <a:chExt cx="576064" cy="432048"/>
          </a:xfrm>
        </p:grpSpPr>
        <p:pic>
          <p:nvPicPr>
            <p:cNvPr id="44" name="Graphique 43" descr="Image">
              <a:extLst>
                <a:ext uri="{FF2B5EF4-FFF2-40B4-BE49-F238E27FC236}">
                  <a16:creationId xmlns:a16="http://schemas.microsoft.com/office/drawing/2014/main" id="{5F2F4647-21D0-4140-89AE-066998EA9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31640" y="3795886"/>
              <a:ext cx="432048" cy="432048"/>
            </a:xfrm>
            <a:prstGeom prst="rect">
              <a:avLst/>
            </a:prstGeom>
          </p:spPr>
        </p:pic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8A8B52F2-D238-D24A-AF52-34AD2EEE95FF}"/>
                </a:ext>
              </a:extLst>
            </p:cNvPr>
            <p:cNvSpPr txBox="1"/>
            <p:nvPr/>
          </p:nvSpPr>
          <p:spPr>
            <a:xfrm>
              <a:off x="1691680" y="3827244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?</a:t>
              </a:r>
            </a:p>
          </p:txBody>
        </p:sp>
      </p:grpSp>
      <p:pic>
        <p:nvPicPr>
          <p:cNvPr id="46" name="Graphique 45" descr="Image">
            <a:extLst>
              <a:ext uri="{FF2B5EF4-FFF2-40B4-BE49-F238E27FC236}">
                <a16:creationId xmlns:a16="http://schemas.microsoft.com/office/drawing/2014/main" id="{F524578F-F0C4-B943-A386-914C39865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2320" y="2715766"/>
            <a:ext cx="432048" cy="432048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509399C5-4D25-D843-B02F-1D088F23936D}"/>
              </a:ext>
            </a:extLst>
          </p:cNvPr>
          <p:cNvSpPr txBox="1"/>
          <p:nvPr/>
        </p:nvSpPr>
        <p:spPr>
          <a:xfrm>
            <a:off x="3713857" y="3481577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Helvetica Light" panose="020B0403020202020204" pitchFamily="34" charset="0"/>
              </a:rPr>
              <a:t>Si on souhaite supprimer la photo, comment s’assurer qu’elle le soit réellement ?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8087DDB0-9C7D-0E46-8EE8-91E133CE20E9}"/>
              </a:ext>
            </a:extLst>
          </p:cNvPr>
          <p:cNvGrpSpPr/>
          <p:nvPr/>
        </p:nvGrpSpPr>
        <p:grpSpPr>
          <a:xfrm>
            <a:off x="3921540" y="1163190"/>
            <a:ext cx="4163598" cy="482419"/>
            <a:chOff x="3921540" y="1163190"/>
            <a:chExt cx="4163598" cy="482419"/>
          </a:xfrm>
        </p:grpSpPr>
        <p:sp>
          <p:nvSpPr>
            <p:cNvPr id="50" name="Accolade ouvrante 49">
              <a:extLst>
                <a:ext uri="{FF2B5EF4-FFF2-40B4-BE49-F238E27FC236}">
                  <a16:creationId xmlns:a16="http://schemas.microsoft.com/office/drawing/2014/main" id="{FFCD36F4-631C-FF41-B553-697ED90C88BA}"/>
                </a:ext>
              </a:extLst>
            </p:cNvPr>
            <p:cNvSpPr/>
            <p:nvPr/>
          </p:nvSpPr>
          <p:spPr>
            <a:xfrm rot="5400000">
              <a:off x="5931331" y="-508198"/>
              <a:ext cx="144016" cy="416359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EEA23EC1-E9D2-D24C-88F1-FFE800828532}"/>
                </a:ext>
              </a:extLst>
            </p:cNvPr>
            <p:cNvSpPr txBox="1"/>
            <p:nvPr/>
          </p:nvSpPr>
          <p:spPr>
            <a:xfrm>
              <a:off x="5512874" y="1163190"/>
              <a:ext cx="980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Helvetica Light" panose="020B0403020202020204" pitchFamily="34" charset="0"/>
                </a:rPr>
                <a:t>Facebook</a:t>
              </a:r>
            </a:p>
          </p:txBody>
        </p:sp>
      </p:grpSp>
      <p:pic>
        <p:nvPicPr>
          <p:cNvPr id="67" name="Graphique 66" descr="Femme">
            <a:extLst>
              <a:ext uri="{FF2B5EF4-FFF2-40B4-BE49-F238E27FC236}">
                <a16:creationId xmlns:a16="http://schemas.microsoft.com/office/drawing/2014/main" id="{0F057463-0B26-F946-973F-7C0511C8CCC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1560" y="1194628"/>
            <a:ext cx="914400" cy="914400"/>
          </a:xfrm>
          <a:prstGeom prst="rect">
            <a:avLst/>
          </a:prstGeom>
        </p:spPr>
      </p:pic>
      <p:sp>
        <p:nvSpPr>
          <p:cNvPr id="70" name="ZoneTexte 69">
            <a:extLst>
              <a:ext uri="{FF2B5EF4-FFF2-40B4-BE49-F238E27FC236}">
                <a16:creationId xmlns:a16="http://schemas.microsoft.com/office/drawing/2014/main" id="{104AE313-4EF5-5E47-91A3-D906BD10B957}"/>
              </a:ext>
            </a:extLst>
          </p:cNvPr>
          <p:cNvSpPr txBox="1"/>
          <p:nvPr/>
        </p:nvSpPr>
        <p:spPr>
          <a:xfrm>
            <a:off x="251520" y="1496870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Helvetica Light" panose="020B0403020202020204" pitchFamily="34" charset="0"/>
              </a:rPr>
              <a:t>Alice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B2DF346D-7289-E747-AAFB-65950A9AB567}"/>
              </a:ext>
            </a:extLst>
          </p:cNvPr>
          <p:cNvSpPr txBox="1"/>
          <p:nvPr/>
        </p:nvSpPr>
        <p:spPr>
          <a:xfrm>
            <a:off x="298848" y="3567921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Helvetica Light" panose="020B0403020202020204" pitchFamily="34" charset="0"/>
              </a:rPr>
              <a:t>Bob</a:t>
            </a:r>
          </a:p>
        </p:txBody>
      </p:sp>
      <p:pic>
        <p:nvPicPr>
          <p:cNvPr id="27" name="Graphique 45" descr="Image">
            <a:extLst>
              <a:ext uri="{FF2B5EF4-FFF2-40B4-BE49-F238E27FC236}">
                <a16:creationId xmlns:a16="http://schemas.microsoft.com/office/drawing/2014/main" id="{F524578F-F0C4-B943-A386-914C39865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5168" y="1914362"/>
            <a:ext cx="199742" cy="19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8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07407E-6 L 0.30174 0.0969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87" y="48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74 0.09692 L 0.66632 0.0969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0" presetClass="entr" presetSubtype="0" repeatCount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7284E-6 L 0.2915 -0.22315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66" y="-111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5 -0.22315 L 0.66945 -0.20988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9" y="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7284E-6 L -0.36996 -0.0132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07" y="-5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996 -0.01327 L -0.66146 0.20988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11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1817B7FA-05AB-934F-8F47-724403761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0"/>
            <a:ext cx="7560376" cy="450000"/>
          </a:xfrm>
        </p:spPr>
        <p:txBody>
          <a:bodyPr/>
          <a:lstStyle/>
          <a:p>
            <a:r>
              <a:rPr lang="fr-FR" dirty="0">
                <a:latin typeface="Helvetica" pitchFamily="2" charset="0"/>
              </a:rPr>
              <a:t>Que ce passe-t-il lorsqu’on envoie une photo ?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49AAB58D-2C3E-D646-A243-48813F196A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latin typeface="Helvetica" pitchFamily="2" charset="0"/>
              </a:rPr>
              <a:t>Modèle prototypé dans le projet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A18D6CF-6898-EF4F-B238-D863AAF882C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fr-FR"/>
              <a:t>19/11/2020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84E12C8-5F13-8D42-A55C-42D0524315E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279650" y="4565650"/>
            <a:ext cx="2868414" cy="288256"/>
          </a:xfrm>
        </p:spPr>
        <p:txBody>
          <a:bodyPr/>
          <a:lstStyle/>
          <a:p>
            <a:r>
              <a:rPr lang="fr-FR" dirty="0" err="1"/>
              <a:t>Keep</a:t>
            </a:r>
            <a:r>
              <a:rPr lang="fr-FR" dirty="0"/>
              <a:t> Control of </a:t>
            </a:r>
            <a:r>
              <a:rPr lang="fr-FR" dirty="0" err="1"/>
              <a:t>your</a:t>
            </a:r>
            <a:r>
              <a:rPr lang="fr-FR" dirty="0"/>
              <a:t> Data - Revue de projet n°1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32885D8-9002-8E47-8487-4E4E4B74D89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16" name="Graphique 15" descr="Image">
            <a:extLst>
              <a:ext uri="{FF2B5EF4-FFF2-40B4-BE49-F238E27FC236}">
                <a16:creationId xmlns:a16="http://schemas.microsoft.com/office/drawing/2014/main" id="{8C9CEB1E-BB8E-0C41-9D1B-B9A34FE6B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52031" y="1617487"/>
            <a:ext cx="432048" cy="432048"/>
          </a:xfrm>
          <a:prstGeom prst="rect">
            <a:avLst/>
          </a:prstGeom>
        </p:spPr>
      </p:pic>
      <p:grpSp>
        <p:nvGrpSpPr>
          <p:cNvPr id="49" name="Groupe 48">
            <a:extLst>
              <a:ext uri="{FF2B5EF4-FFF2-40B4-BE49-F238E27FC236}">
                <a16:creationId xmlns:a16="http://schemas.microsoft.com/office/drawing/2014/main" id="{878773BB-3365-4C40-9563-313935273166}"/>
              </a:ext>
            </a:extLst>
          </p:cNvPr>
          <p:cNvGrpSpPr/>
          <p:nvPr/>
        </p:nvGrpSpPr>
        <p:grpSpPr>
          <a:xfrm>
            <a:off x="6049814" y="2809478"/>
            <a:ext cx="2373466" cy="914400"/>
            <a:chOff x="5711672" y="1871128"/>
            <a:chExt cx="2373466" cy="914400"/>
          </a:xfrm>
        </p:grpSpPr>
        <p:pic>
          <p:nvPicPr>
            <p:cNvPr id="18" name="Graphique 17" descr="Serveur">
              <a:extLst>
                <a:ext uri="{FF2B5EF4-FFF2-40B4-BE49-F238E27FC236}">
                  <a16:creationId xmlns:a16="http://schemas.microsoft.com/office/drawing/2014/main" id="{3951BC46-11BC-5D4D-A6C1-453B90C15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11672" y="1871128"/>
              <a:ext cx="914400" cy="914400"/>
            </a:xfrm>
            <a:prstGeom prst="rect">
              <a:avLst/>
            </a:prstGeom>
          </p:spPr>
        </p:pic>
        <p:pic>
          <p:nvPicPr>
            <p:cNvPr id="20" name="Graphique 19" descr="Base de données">
              <a:extLst>
                <a:ext uri="{FF2B5EF4-FFF2-40B4-BE49-F238E27FC236}">
                  <a16:creationId xmlns:a16="http://schemas.microsoft.com/office/drawing/2014/main" id="{C904E3A2-89BB-2B43-B077-5B34523C6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170738" y="1871128"/>
              <a:ext cx="914400" cy="914400"/>
            </a:xfrm>
            <a:prstGeom prst="rect">
              <a:avLst/>
            </a:prstGeom>
          </p:spPr>
        </p:pic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6177E9BB-80BE-B64A-A5CE-023369F2846A}"/>
                </a:ext>
              </a:extLst>
            </p:cNvPr>
            <p:cNvCxnSpPr>
              <a:cxnSpLocks/>
              <a:stCxn id="18" idx="3"/>
              <a:endCxn id="20" idx="1"/>
            </p:cNvCxnSpPr>
            <p:nvPr/>
          </p:nvCxnSpPr>
          <p:spPr>
            <a:xfrm>
              <a:off x="6626072" y="2328328"/>
              <a:ext cx="54466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1624E9EA-4469-B444-911C-26CDE8D577FD}"/>
              </a:ext>
            </a:extLst>
          </p:cNvPr>
          <p:cNvGrpSpPr/>
          <p:nvPr/>
        </p:nvGrpSpPr>
        <p:grpSpPr>
          <a:xfrm>
            <a:off x="6049814" y="4048389"/>
            <a:ext cx="2289002" cy="451793"/>
            <a:chOff x="5796136" y="1501593"/>
            <a:chExt cx="2289002" cy="451793"/>
          </a:xfrm>
        </p:grpSpPr>
        <p:sp>
          <p:nvSpPr>
            <p:cNvPr id="34" name="Accolade ouvrante 33">
              <a:extLst>
                <a:ext uri="{FF2B5EF4-FFF2-40B4-BE49-F238E27FC236}">
                  <a16:creationId xmlns:a16="http://schemas.microsoft.com/office/drawing/2014/main" id="{3FC6B7A6-5487-EF47-928D-D1247E1F2B1B}"/>
                </a:ext>
              </a:extLst>
            </p:cNvPr>
            <p:cNvSpPr/>
            <p:nvPr/>
          </p:nvSpPr>
          <p:spPr>
            <a:xfrm rot="16200000">
              <a:off x="6868629" y="429100"/>
              <a:ext cx="144016" cy="228900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54B89955-EBFB-AA43-8401-366DCC68372F}"/>
                </a:ext>
              </a:extLst>
            </p:cNvPr>
            <p:cNvSpPr txBox="1"/>
            <p:nvPr/>
          </p:nvSpPr>
          <p:spPr>
            <a:xfrm>
              <a:off x="6431671" y="1645609"/>
              <a:ext cx="980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Helvetica Light" panose="020B0403020202020204" pitchFamily="34" charset="0"/>
                </a:rPr>
                <a:t>Facebook</a:t>
              </a:r>
            </a:p>
          </p:txBody>
        </p:sp>
      </p:grpSp>
      <p:pic>
        <p:nvPicPr>
          <p:cNvPr id="17" name="Graphique 16" descr="Lien">
            <a:extLst>
              <a:ext uri="{FF2B5EF4-FFF2-40B4-BE49-F238E27FC236}">
                <a16:creationId xmlns:a16="http://schemas.microsoft.com/office/drawing/2014/main" id="{9AD1EBB6-6648-DB44-AC56-B5D0CB60E7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26135" y="3374844"/>
            <a:ext cx="380953" cy="380953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69B12688-BCFD-E544-AE3C-C20EBC98F63B}"/>
              </a:ext>
            </a:extLst>
          </p:cNvPr>
          <p:cNvCxnSpPr>
            <a:cxnSpLocks/>
          </p:cNvCxnSpPr>
          <p:nvPr/>
        </p:nvCxnSpPr>
        <p:spPr>
          <a:xfrm flipH="1">
            <a:off x="3180815" y="1886955"/>
            <a:ext cx="1685767" cy="1198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B1BBB99-EB43-9B45-BBDE-AD44ED747590}"/>
              </a:ext>
            </a:extLst>
          </p:cNvPr>
          <p:cNvCxnSpPr>
            <a:cxnSpLocks/>
            <a:stCxn id="65" idx="3"/>
            <a:endCxn id="18" idx="1"/>
          </p:cNvCxnSpPr>
          <p:nvPr/>
        </p:nvCxnSpPr>
        <p:spPr>
          <a:xfrm>
            <a:off x="3180815" y="3231540"/>
            <a:ext cx="2868999" cy="3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2C07F18E-90A2-2342-BAA4-43442951DA85}"/>
              </a:ext>
            </a:extLst>
          </p:cNvPr>
          <p:cNvGrpSpPr/>
          <p:nvPr/>
        </p:nvGrpSpPr>
        <p:grpSpPr>
          <a:xfrm>
            <a:off x="827584" y="2774340"/>
            <a:ext cx="2353231" cy="914400"/>
            <a:chOff x="1822450" y="2489466"/>
            <a:chExt cx="2353231" cy="914400"/>
          </a:xfrm>
        </p:grpSpPr>
        <p:pic>
          <p:nvPicPr>
            <p:cNvPr id="65" name="Graphique 64" descr="Serveur">
              <a:extLst>
                <a:ext uri="{FF2B5EF4-FFF2-40B4-BE49-F238E27FC236}">
                  <a16:creationId xmlns:a16="http://schemas.microsoft.com/office/drawing/2014/main" id="{050C0C04-5083-6449-969F-7CA2155F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61281" y="2489466"/>
              <a:ext cx="914400" cy="914400"/>
            </a:xfrm>
            <a:prstGeom prst="rect">
              <a:avLst/>
            </a:prstGeom>
          </p:spPr>
        </p:pic>
        <p:pic>
          <p:nvPicPr>
            <p:cNvPr id="66" name="Graphique 65" descr="Base de données">
              <a:extLst>
                <a:ext uri="{FF2B5EF4-FFF2-40B4-BE49-F238E27FC236}">
                  <a16:creationId xmlns:a16="http://schemas.microsoft.com/office/drawing/2014/main" id="{8CD14DB3-CC5D-2F43-AF5C-B26D30CAE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22450" y="2489466"/>
              <a:ext cx="914400" cy="914400"/>
            </a:xfrm>
            <a:prstGeom prst="rect">
              <a:avLst/>
            </a:prstGeom>
          </p:spPr>
        </p:pic>
        <p:cxnSp>
          <p:nvCxnSpPr>
            <p:cNvPr id="67" name="Connecteur droit avec flèche 66">
              <a:extLst>
                <a:ext uri="{FF2B5EF4-FFF2-40B4-BE49-F238E27FC236}">
                  <a16:creationId xmlns:a16="http://schemas.microsoft.com/office/drawing/2014/main" id="{9BC5367D-6575-E245-BEBD-D11C65145977}"/>
                </a:ext>
              </a:extLst>
            </p:cNvPr>
            <p:cNvCxnSpPr>
              <a:cxnSpLocks/>
              <a:stCxn id="65" idx="1"/>
              <a:endCxn id="66" idx="3"/>
            </p:cNvCxnSpPr>
            <p:nvPr/>
          </p:nvCxnSpPr>
          <p:spPr>
            <a:xfrm flipH="1">
              <a:off x="2736850" y="2946666"/>
              <a:ext cx="52443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0437ED97-B144-574F-8E88-BDBE1B2F6E18}"/>
              </a:ext>
            </a:extLst>
          </p:cNvPr>
          <p:cNvGrpSpPr/>
          <p:nvPr/>
        </p:nvGrpSpPr>
        <p:grpSpPr>
          <a:xfrm>
            <a:off x="827584" y="3711494"/>
            <a:ext cx="2520279" cy="432094"/>
            <a:chOff x="5686588" y="1501593"/>
            <a:chExt cx="2520279" cy="432094"/>
          </a:xfrm>
        </p:grpSpPr>
        <p:sp>
          <p:nvSpPr>
            <p:cNvPr id="69" name="Accolade ouvrante 68">
              <a:extLst>
                <a:ext uri="{FF2B5EF4-FFF2-40B4-BE49-F238E27FC236}">
                  <a16:creationId xmlns:a16="http://schemas.microsoft.com/office/drawing/2014/main" id="{99D3B3D0-6562-C54E-90C3-1894659404C1}"/>
                </a:ext>
              </a:extLst>
            </p:cNvPr>
            <p:cNvSpPr/>
            <p:nvPr/>
          </p:nvSpPr>
          <p:spPr>
            <a:xfrm rot="16200000">
              <a:off x="6868629" y="429100"/>
              <a:ext cx="144016" cy="228900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1F7785DE-497A-F844-9E3F-C34B8902C720}"/>
                </a:ext>
              </a:extLst>
            </p:cNvPr>
            <p:cNvSpPr txBox="1"/>
            <p:nvPr/>
          </p:nvSpPr>
          <p:spPr>
            <a:xfrm>
              <a:off x="5686588" y="1625910"/>
              <a:ext cx="2520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latin typeface="Helvetica Light" panose="020B0403020202020204" pitchFamily="34" charset="0"/>
                </a:rPr>
                <a:t>Stockage personnel d’Alice</a:t>
              </a:r>
            </a:p>
          </p:txBody>
        </p:sp>
      </p:grpSp>
      <p:pic>
        <p:nvPicPr>
          <p:cNvPr id="71" name="Graphique 70" descr="Femme">
            <a:extLst>
              <a:ext uri="{FF2B5EF4-FFF2-40B4-BE49-F238E27FC236}">
                <a16:creationId xmlns:a16="http://schemas.microsoft.com/office/drawing/2014/main" id="{97D12848-6940-B340-A29F-C9E0DF0563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08488" y="972555"/>
            <a:ext cx="914400" cy="914400"/>
          </a:xfrm>
          <a:prstGeom prst="rect">
            <a:avLst/>
          </a:prstGeom>
        </p:spPr>
      </p:pic>
      <p:sp>
        <p:nvSpPr>
          <p:cNvPr id="72" name="ZoneTexte 71">
            <a:extLst>
              <a:ext uri="{FF2B5EF4-FFF2-40B4-BE49-F238E27FC236}">
                <a16:creationId xmlns:a16="http://schemas.microsoft.com/office/drawing/2014/main" id="{2E4F89D3-9B41-2544-9881-0AF8B7F788A8}"/>
              </a:ext>
            </a:extLst>
          </p:cNvPr>
          <p:cNvSpPr txBox="1"/>
          <p:nvPr/>
        </p:nvSpPr>
        <p:spPr>
          <a:xfrm>
            <a:off x="4152031" y="944719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Helvetica Light" panose="020B0403020202020204" pitchFamily="34" charset="0"/>
              </a:rPr>
              <a:t>Alice</a:t>
            </a:r>
          </a:p>
        </p:txBody>
      </p:sp>
      <p:pic>
        <p:nvPicPr>
          <p:cNvPr id="27" name="Graphique 45" descr="Image">
            <a:extLst>
              <a:ext uri="{FF2B5EF4-FFF2-40B4-BE49-F238E27FC236}">
                <a16:creationId xmlns:a16="http://schemas.microsoft.com/office/drawing/2014/main" id="{5800F513-3AA0-F64B-8A60-99BAE64FA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439" y="2774340"/>
            <a:ext cx="199742" cy="199742"/>
          </a:xfrm>
          <a:prstGeom prst="rect">
            <a:avLst/>
          </a:prstGeom>
        </p:spPr>
      </p:pic>
      <p:pic>
        <p:nvPicPr>
          <p:cNvPr id="28" name="Graphique 16" descr="Lien">
            <a:extLst>
              <a:ext uri="{FF2B5EF4-FFF2-40B4-BE49-F238E27FC236}">
                <a16:creationId xmlns:a16="http://schemas.microsoft.com/office/drawing/2014/main" id="{9AD1EBB6-6648-DB44-AC56-B5D0CB60E7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32803" y="2837058"/>
            <a:ext cx="227629" cy="22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0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-0.17447 0.1669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33" y="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448 0.16698 L -0.33976 0.1669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repeatCount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23457E-7 L 0.33906 0.0435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44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906 0.04352 L 0.50434 0.05093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4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1817B7FA-05AB-934F-8F47-724403761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0"/>
            <a:ext cx="7560376" cy="450000"/>
          </a:xfrm>
        </p:spPr>
        <p:txBody>
          <a:bodyPr/>
          <a:lstStyle/>
          <a:p>
            <a:r>
              <a:rPr lang="fr-FR" dirty="0">
                <a:latin typeface="Helvetica" pitchFamily="2" charset="0"/>
              </a:rPr>
              <a:t>Que ce passe-t-il lorsqu’on envoie une photo ?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49AAB58D-2C3E-D646-A243-48813F196A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latin typeface="Helvetica" pitchFamily="2" charset="0"/>
              </a:rPr>
              <a:t>Modèle prototypé dans le projet</a:t>
            </a:r>
          </a:p>
        </p:txBody>
      </p:sp>
      <p:pic>
        <p:nvPicPr>
          <p:cNvPr id="14" name="Espace réservé du contenu 13" descr="Homme">
            <a:extLst>
              <a:ext uri="{FF2B5EF4-FFF2-40B4-BE49-F238E27FC236}">
                <a16:creationId xmlns:a16="http://schemas.microsoft.com/office/drawing/2014/main" id="{9A901EEB-47F8-7045-9467-3EB1D22576D7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09382" y="972555"/>
            <a:ext cx="914400" cy="914400"/>
          </a:xfrm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A18D6CF-6898-EF4F-B238-D863AAF882C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fr-FR"/>
              <a:t>19/11/2020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84E12C8-5F13-8D42-A55C-42D0524315E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279650" y="4565650"/>
            <a:ext cx="2868414" cy="288256"/>
          </a:xfrm>
        </p:spPr>
        <p:txBody>
          <a:bodyPr/>
          <a:lstStyle/>
          <a:p>
            <a:r>
              <a:rPr lang="fr-FR" dirty="0" err="1"/>
              <a:t>Keep</a:t>
            </a:r>
            <a:r>
              <a:rPr lang="fr-FR" dirty="0"/>
              <a:t> Control of </a:t>
            </a:r>
            <a:r>
              <a:rPr lang="fr-FR" dirty="0" err="1"/>
              <a:t>your</a:t>
            </a:r>
            <a:r>
              <a:rPr lang="fr-FR" dirty="0"/>
              <a:t> Data - Revue de projet n°1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32885D8-9002-8E47-8487-4E4E4B74D89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6</a:t>
            </a:fld>
            <a:endParaRPr lang="fr-FR"/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878773BB-3365-4C40-9563-313935273166}"/>
              </a:ext>
            </a:extLst>
          </p:cNvPr>
          <p:cNvGrpSpPr/>
          <p:nvPr/>
        </p:nvGrpSpPr>
        <p:grpSpPr>
          <a:xfrm>
            <a:off x="6049814" y="2809478"/>
            <a:ext cx="2373466" cy="914400"/>
            <a:chOff x="5711672" y="1871128"/>
            <a:chExt cx="2373466" cy="914400"/>
          </a:xfrm>
        </p:grpSpPr>
        <p:pic>
          <p:nvPicPr>
            <p:cNvPr id="18" name="Graphique 17" descr="Serveur">
              <a:extLst>
                <a:ext uri="{FF2B5EF4-FFF2-40B4-BE49-F238E27FC236}">
                  <a16:creationId xmlns:a16="http://schemas.microsoft.com/office/drawing/2014/main" id="{3951BC46-11BC-5D4D-A6C1-453B90C15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11672" y="1871128"/>
              <a:ext cx="914400" cy="914400"/>
            </a:xfrm>
            <a:prstGeom prst="rect">
              <a:avLst/>
            </a:prstGeom>
          </p:spPr>
        </p:pic>
        <p:pic>
          <p:nvPicPr>
            <p:cNvPr id="20" name="Graphique 19" descr="Base de données">
              <a:extLst>
                <a:ext uri="{FF2B5EF4-FFF2-40B4-BE49-F238E27FC236}">
                  <a16:creationId xmlns:a16="http://schemas.microsoft.com/office/drawing/2014/main" id="{C904E3A2-89BB-2B43-B077-5B34523C6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170738" y="1871128"/>
              <a:ext cx="914400" cy="914400"/>
            </a:xfrm>
            <a:prstGeom prst="rect">
              <a:avLst/>
            </a:prstGeom>
          </p:spPr>
        </p:pic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6177E9BB-80BE-B64A-A5CE-023369F2846A}"/>
                </a:ext>
              </a:extLst>
            </p:cNvPr>
            <p:cNvCxnSpPr>
              <a:cxnSpLocks/>
              <a:stCxn id="18" idx="3"/>
              <a:endCxn id="20" idx="1"/>
            </p:cNvCxnSpPr>
            <p:nvPr/>
          </p:nvCxnSpPr>
          <p:spPr>
            <a:xfrm>
              <a:off x="6626072" y="2328328"/>
              <a:ext cx="54466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04247B9-CE13-1E49-AAE2-190D9A9AF5E5}"/>
              </a:ext>
            </a:extLst>
          </p:cNvPr>
          <p:cNvGrpSpPr/>
          <p:nvPr/>
        </p:nvGrpSpPr>
        <p:grpSpPr>
          <a:xfrm>
            <a:off x="827584" y="2774340"/>
            <a:ext cx="2353231" cy="914400"/>
            <a:chOff x="1822450" y="2489466"/>
            <a:chExt cx="2353231" cy="914400"/>
          </a:xfrm>
        </p:grpSpPr>
        <p:pic>
          <p:nvPicPr>
            <p:cNvPr id="25" name="Graphique 24" descr="Serveur">
              <a:extLst>
                <a:ext uri="{FF2B5EF4-FFF2-40B4-BE49-F238E27FC236}">
                  <a16:creationId xmlns:a16="http://schemas.microsoft.com/office/drawing/2014/main" id="{A8690192-EB7D-694D-AB86-EBD6A0A23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61281" y="2489466"/>
              <a:ext cx="914400" cy="914400"/>
            </a:xfrm>
            <a:prstGeom prst="rect">
              <a:avLst/>
            </a:prstGeom>
          </p:spPr>
        </p:pic>
        <p:pic>
          <p:nvPicPr>
            <p:cNvPr id="26" name="Graphique 25" descr="Base de données">
              <a:extLst>
                <a:ext uri="{FF2B5EF4-FFF2-40B4-BE49-F238E27FC236}">
                  <a16:creationId xmlns:a16="http://schemas.microsoft.com/office/drawing/2014/main" id="{12E736DD-F7AD-FC4E-8A64-0ED38DAE9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22450" y="2489466"/>
              <a:ext cx="914400" cy="914400"/>
            </a:xfrm>
            <a:prstGeom prst="rect">
              <a:avLst/>
            </a:prstGeom>
          </p:spPr>
        </p:pic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D504518A-38DE-4943-94BA-E63A001C05D6}"/>
                </a:ext>
              </a:extLst>
            </p:cNvPr>
            <p:cNvCxnSpPr>
              <a:cxnSpLocks/>
              <a:stCxn id="25" idx="1"/>
              <a:endCxn id="26" idx="3"/>
            </p:cNvCxnSpPr>
            <p:nvPr/>
          </p:nvCxnSpPr>
          <p:spPr>
            <a:xfrm flipH="1">
              <a:off x="2736850" y="2946666"/>
              <a:ext cx="52443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1624E9EA-4469-B444-911C-26CDE8D577FD}"/>
              </a:ext>
            </a:extLst>
          </p:cNvPr>
          <p:cNvGrpSpPr/>
          <p:nvPr/>
        </p:nvGrpSpPr>
        <p:grpSpPr>
          <a:xfrm>
            <a:off x="6049814" y="3729285"/>
            <a:ext cx="2289002" cy="451793"/>
            <a:chOff x="5796136" y="1501593"/>
            <a:chExt cx="2289002" cy="451793"/>
          </a:xfrm>
        </p:grpSpPr>
        <p:sp>
          <p:nvSpPr>
            <p:cNvPr id="34" name="Accolade ouvrante 33">
              <a:extLst>
                <a:ext uri="{FF2B5EF4-FFF2-40B4-BE49-F238E27FC236}">
                  <a16:creationId xmlns:a16="http://schemas.microsoft.com/office/drawing/2014/main" id="{3FC6B7A6-5487-EF47-928D-D1247E1F2B1B}"/>
                </a:ext>
              </a:extLst>
            </p:cNvPr>
            <p:cNvSpPr/>
            <p:nvPr/>
          </p:nvSpPr>
          <p:spPr>
            <a:xfrm rot="16200000">
              <a:off x="6868629" y="429100"/>
              <a:ext cx="144016" cy="228900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54B89955-EBFB-AA43-8401-366DCC68372F}"/>
                </a:ext>
              </a:extLst>
            </p:cNvPr>
            <p:cNvSpPr txBox="1"/>
            <p:nvPr/>
          </p:nvSpPr>
          <p:spPr>
            <a:xfrm>
              <a:off x="6431671" y="1645609"/>
              <a:ext cx="980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Helvetica Light" panose="020B0403020202020204" pitchFamily="34" charset="0"/>
                </a:rPr>
                <a:t>Facebook</a:t>
              </a:r>
            </a:p>
          </p:txBody>
        </p:sp>
      </p:grpSp>
      <p:pic>
        <p:nvPicPr>
          <p:cNvPr id="17" name="Graphique 16" descr="Lien">
            <a:extLst>
              <a:ext uri="{FF2B5EF4-FFF2-40B4-BE49-F238E27FC236}">
                <a16:creationId xmlns:a16="http://schemas.microsoft.com/office/drawing/2014/main" id="{9AD1EBB6-6648-DB44-AC56-B5D0CB60E7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10547" y="2428525"/>
            <a:ext cx="380953" cy="380953"/>
          </a:xfrm>
          <a:prstGeom prst="rect">
            <a:avLst/>
          </a:prstGeom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EBC91B3D-1BF7-5F44-850F-4DA6B257FA8A}"/>
              </a:ext>
            </a:extLst>
          </p:cNvPr>
          <p:cNvGrpSpPr/>
          <p:nvPr/>
        </p:nvGrpSpPr>
        <p:grpSpPr>
          <a:xfrm>
            <a:off x="5076056" y="1459120"/>
            <a:ext cx="576064" cy="432048"/>
            <a:chOff x="1331640" y="3795886"/>
            <a:chExt cx="576064" cy="432048"/>
          </a:xfrm>
        </p:grpSpPr>
        <p:pic>
          <p:nvPicPr>
            <p:cNvPr id="29" name="Graphique 28" descr="Image">
              <a:extLst>
                <a:ext uri="{FF2B5EF4-FFF2-40B4-BE49-F238E27FC236}">
                  <a16:creationId xmlns:a16="http://schemas.microsoft.com/office/drawing/2014/main" id="{5199F19B-E321-384F-A0A4-712E37F71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31640" y="3795886"/>
              <a:ext cx="432048" cy="432048"/>
            </a:xfrm>
            <a:prstGeom prst="rect">
              <a:avLst/>
            </a:prstGeom>
          </p:spPr>
        </p:pic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7FD142AD-48E6-AF41-806E-0E6A044A1B7A}"/>
                </a:ext>
              </a:extLst>
            </p:cNvPr>
            <p:cNvSpPr txBox="1"/>
            <p:nvPr/>
          </p:nvSpPr>
          <p:spPr>
            <a:xfrm>
              <a:off x="1691680" y="3827244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?</a:t>
              </a:r>
            </a:p>
          </p:txBody>
        </p:sp>
      </p:grp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B2858814-2FAE-B448-A41A-E11305EC59CE}"/>
              </a:ext>
            </a:extLst>
          </p:cNvPr>
          <p:cNvCxnSpPr>
            <a:stCxn id="18" idx="1"/>
          </p:cNvCxnSpPr>
          <p:nvPr/>
        </p:nvCxnSpPr>
        <p:spPr>
          <a:xfrm flipH="1" flipV="1">
            <a:off x="5076056" y="1923678"/>
            <a:ext cx="973758" cy="1343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que 30" descr="Lien">
            <a:extLst>
              <a:ext uri="{FF2B5EF4-FFF2-40B4-BE49-F238E27FC236}">
                <a16:creationId xmlns:a16="http://schemas.microsoft.com/office/drawing/2014/main" id="{AD5B360A-8708-0945-AD27-187B3D8A3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69673" y="1508108"/>
            <a:ext cx="380953" cy="380953"/>
          </a:xfrm>
          <a:prstGeom prst="rect">
            <a:avLst/>
          </a:prstGeom>
        </p:spPr>
      </p:pic>
      <p:pic>
        <p:nvPicPr>
          <p:cNvPr id="33" name="Graphique 32" descr="Image">
            <a:extLst>
              <a:ext uri="{FF2B5EF4-FFF2-40B4-BE49-F238E27FC236}">
                <a16:creationId xmlns:a16="http://schemas.microsoft.com/office/drawing/2014/main" id="{2F2073CF-4640-1F41-BF81-05AE2539FED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8760" y="2486263"/>
            <a:ext cx="432048" cy="432048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A07BF9CD-4143-2A4D-AC7A-79D555CC73E1}"/>
              </a:ext>
            </a:extLst>
          </p:cNvPr>
          <p:cNvSpPr txBox="1"/>
          <p:nvPr/>
        </p:nvSpPr>
        <p:spPr>
          <a:xfrm>
            <a:off x="4152031" y="944719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latin typeface="Helvetica Light" panose="020B0403020202020204" pitchFamily="34" charset="0"/>
              </a:rPr>
              <a:t>Bob</a:t>
            </a: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F36F7E8F-5D45-5340-948E-5AFF5AC9CB10}"/>
              </a:ext>
            </a:extLst>
          </p:cNvPr>
          <p:cNvGrpSpPr/>
          <p:nvPr/>
        </p:nvGrpSpPr>
        <p:grpSpPr>
          <a:xfrm>
            <a:off x="827584" y="3711494"/>
            <a:ext cx="2520279" cy="432094"/>
            <a:chOff x="5686588" y="1501593"/>
            <a:chExt cx="2520279" cy="432094"/>
          </a:xfrm>
        </p:grpSpPr>
        <p:sp>
          <p:nvSpPr>
            <p:cNvPr id="45" name="Accolade ouvrante 44">
              <a:extLst>
                <a:ext uri="{FF2B5EF4-FFF2-40B4-BE49-F238E27FC236}">
                  <a16:creationId xmlns:a16="http://schemas.microsoft.com/office/drawing/2014/main" id="{CBC39C95-EB30-C444-93CE-38A963D26E84}"/>
                </a:ext>
              </a:extLst>
            </p:cNvPr>
            <p:cNvSpPr/>
            <p:nvPr/>
          </p:nvSpPr>
          <p:spPr>
            <a:xfrm rot="16200000">
              <a:off x="6868629" y="429100"/>
              <a:ext cx="144016" cy="228900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2182F18F-F6B6-B548-A96D-AC7C117CA922}"/>
                </a:ext>
              </a:extLst>
            </p:cNvPr>
            <p:cNvSpPr txBox="1"/>
            <p:nvPr/>
          </p:nvSpPr>
          <p:spPr>
            <a:xfrm>
              <a:off x="5686588" y="1625910"/>
              <a:ext cx="2520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latin typeface="Helvetica Light" panose="020B0403020202020204" pitchFamily="34" charset="0"/>
                </a:rPr>
                <a:t>Stockage personnel d’Alice</a:t>
              </a:r>
            </a:p>
          </p:txBody>
        </p:sp>
      </p:grp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2675A09F-09BB-9F47-B8D8-99F637B17331}"/>
              </a:ext>
            </a:extLst>
          </p:cNvPr>
          <p:cNvCxnSpPr>
            <a:cxnSpLocks/>
          </p:cNvCxnSpPr>
          <p:nvPr/>
        </p:nvCxnSpPr>
        <p:spPr>
          <a:xfrm flipV="1">
            <a:off x="3094187" y="1934564"/>
            <a:ext cx="1476163" cy="8892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que 45" descr="Image">
            <a:extLst>
              <a:ext uri="{FF2B5EF4-FFF2-40B4-BE49-F238E27FC236}">
                <a16:creationId xmlns:a16="http://schemas.microsoft.com/office/drawing/2014/main" id="{14BC2F49-B033-EB4D-BF5F-5397DF18E9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5439" y="2774340"/>
            <a:ext cx="199742" cy="199742"/>
          </a:xfrm>
          <a:prstGeom prst="rect">
            <a:avLst/>
          </a:prstGeom>
        </p:spPr>
      </p:pic>
      <p:pic>
        <p:nvPicPr>
          <p:cNvPr id="37" name="Graphique 16" descr="Lien">
            <a:extLst>
              <a:ext uri="{FF2B5EF4-FFF2-40B4-BE49-F238E27FC236}">
                <a16:creationId xmlns:a16="http://schemas.microsoft.com/office/drawing/2014/main" id="{D1019BC2-65E0-5542-8B42-7601E6B364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32803" y="2837058"/>
            <a:ext cx="227629" cy="22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1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71605E-6 L 0.12604 0.185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92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04 0.1858 L 0.29132 0.185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7.40741E-7 L -0.16233 0.0021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25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233 0.00216 L -0.28837 -0.1836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28" y="-95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08642E-6 L -0.19254 0.1978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35" y="98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254 0.19784 L -0.35018 0.1978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35802E-6 L 0.15486 0.00278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86 0.00278 L 0.34739 -0.1950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4" y="-9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22E2B-D1DD-914B-9055-798BC2F1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Intérêt de la solution envisagée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D75B6E-C41A-F740-AF89-1D54486B78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E6F928-C1C9-CF48-B3F6-0156CB72003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457200" indent="-457200">
              <a:buSzPct val="75000"/>
              <a:buFont typeface="+mj-lt"/>
              <a:buAutoNum type="arabicPeriod"/>
            </a:pPr>
            <a:endParaRPr lang="fr-FR" dirty="0"/>
          </a:p>
          <a:p>
            <a:pPr marL="268288" indent="-268288">
              <a:buSzPct val="75000"/>
              <a:buFont typeface="+mj-lt"/>
              <a:buAutoNum type="arabicPeriod"/>
            </a:pPr>
            <a:r>
              <a:rPr lang="fr-FR" dirty="0"/>
              <a:t>Meilleur contrôle du stockage des données personnelles</a:t>
            </a:r>
          </a:p>
          <a:p>
            <a:pPr lvl="3" indent="0">
              <a:buSzPct val="75000"/>
              <a:buNone/>
            </a:pPr>
            <a:r>
              <a:rPr lang="fr-FR" dirty="0"/>
              <a:t>Pour s’assurer de la suppression d’une ressource, il « suffit » de rendre le lien inaccessible</a:t>
            </a:r>
          </a:p>
          <a:p>
            <a:pPr lvl="3" indent="0">
              <a:buSzPct val="75000"/>
              <a:buNone/>
            </a:pPr>
            <a:endParaRPr lang="fr-FR" dirty="0"/>
          </a:p>
          <a:p>
            <a:pPr marL="268288" indent="-268288">
              <a:buSzPct val="75000"/>
              <a:buFont typeface="+mj-lt"/>
              <a:buAutoNum type="arabicPeriod"/>
            </a:pPr>
            <a:r>
              <a:rPr lang="fr-FR" dirty="0"/>
              <a:t>Stockage des ressources plus proche des utilisateurs potentiels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F89A51-8AFA-BE4B-A607-00003DF8D14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fr-FR"/>
              <a:t>19/11/2020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B5E42C-A4F5-F54B-8C0B-8691E7AF6D4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/>
              <a:t>Keep Control of your Data - Revue de projet n°1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C71896-2D38-5548-931C-B69F29FA8F8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4249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C78F3-4725-D740-9904-DC61B5FF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 côté service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40B97-2ED0-814A-B403-69AE49609A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39AC1F-763D-624A-BDE5-6643B4D9D1B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fr-FR"/>
              <a:t>19/11/2020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247029-2060-8743-A7FB-DBA99944830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/>
              <a:t>Keep Control of your Data - Revue de projet n°1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C71081-C651-1342-916B-DAA6964CBC0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02D60FE8-A785-A04D-ACC7-35621C5A577E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fr-FR" dirty="0"/>
              <a:t>Utilisation de nouvelles balises HTML dédiées</a:t>
            </a:r>
          </a:p>
        </p:txBody>
      </p:sp>
      <p:graphicFrame>
        <p:nvGraphicFramePr>
          <p:cNvPr id="12" name="Tableau 9">
            <a:extLst>
              <a:ext uri="{FF2B5EF4-FFF2-40B4-BE49-F238E27FC236}">
                <a16:creationId xmlns:a16="http://schemas.microsoft.com/office/drawing/2014/main" id="{9C0A86B3-30E1-E64D-9B1D-EC8037BC30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781728"/>
              </p:ext>
            </p:extLst>
          </p:nvPr>
        </p:nvGraphicFramePr>
        <p:xfrm>
          <a:off x="179512" y="1707654"/>
          <a:ext cx="8784976" cy="2296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9035">
                  <a:extLst>
                    <a:ext uri="{9D8B030D-6E8A-4147-A177-3AD203B41FA5}">
                      <a16:colId xmlns:a16="http://schemas.microsoft.com/office/drawing/2014/main" val="1064225729"/>
                    </a:ext>
                  </a:extLst>
                </a:gridCol>
                <a:gridCol w="3329504">
                  <a:extLst>
                    <a:ext uri="{9D8B030D-6E8A-4147-A177-3AD203B41FA5}">
                      <a16:colId xmlns:a16="http://schemas.microsoft.com/office/drawing/2014/main" val="1747694904"/>
                    </a:ext>
                  </a:extLst>
                </a:gridCol>
                <a:gridCol w="3336437">
                  <a:extLst>
                    <a:ext uri="{9D8B030D-6E8A-4147-A177-3AD203B41FA5}">
                      <a16:colId xmlns:a16="http://schemas.microsoft.com/office/drawing/2014/main" val="2938897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Nouvelle balise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Balises équivalentes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585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Ressource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+mn-cs"/>
                        </a:rPr>
                        <a:t>&lt;e-</a:t>
                      </a:r>
                      <a:r>
                        <a:rPr lang="fr-FR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+mn-cs"/>
                        </a:rPr>
                        <a:t>img</a:t>
                      </a:r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+mn-cs"/>
                        </a:rPr>
                        <a:t>src</a:t>
                      </a:r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+mn-cs"/>
                        </a:rPr>
                        <a:t>="{</a:t>
                      </a:r>
                      <a:r>
                        <a:rPr lang="fr-FR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+mn-cs"/>
                        </a:rPr>
                        <a:t>link</a:t>
                      </a:r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+mn-cs"/>
                        </a:rPr>
                        <a:t>}" /&gt;</a:t>
                      </a:r>
                      <a:endParaRPr lang="fr-FR" dirty="0">
                        <a:latin typeface="Fira Code" panose="020B0809050000020004" pitchFamily="49" charset="0"/>
                        <a:ea typeface="Fira Code" panose="020B080905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+mn-cs"/>
                        </a:rPr>
                        <a:t>&lt;</a:t>
                      </a:r>
                      <a:r>
                        <a:rPr lang="fr-FR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+mn-cs"/>
                        </a:rPr>
                        <a:t>img</a:t>
                      </a:r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+mn-cs"/>
                        </a:rPr>
                        <a:t>src</a:t>
                      </a:r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+mn-cs"/>
                        </a:rPr>
                        <a:t>="{</a:t>
                      </a:r>
                      <a:r>
                        <a:rPr lang="fr-FR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+mn-cs"/>
                        </a:rPr>
                        <a:t>link</a:t>
                      </a:r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+mn-cs"/>
                        </a:rPr>
                        <a:t>}" /&gt;</a:t>
                      </a:r>
                      <a:endParaRPr lang="fr-FR" dirty="0">
                        <a:latin typeface="Fira Code" panose="020B0809050000020004" pitchFamily="49" charset="0"/>
                        <a:ea typeface="Fira Code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345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Ressource vidéo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+mn-cs"/>
                        </a:rPr>
                        <a:t>&lt;e-</a:t>
                      </a:r>
                      <a:r>
                        <a:rPr lang="fr-FR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+mn-cs"/>
                        </a:rPr>
                        <a:t>vid</a:t>
                      </a:r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+mn-cs"/>
                        </a:rPr>
                        <a:t>src</a:t>
                      </a:r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+mn-cs"/>
                        </a:rPr>
                        <a:t>="{</a:t>
                      </a:r>
                      <a:r>
                        <a:rPr lang="fr-FR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+mn-cs"/>
                        </a:rPr>
                        <a:t>link</a:t>
                      </a:r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+mn-cs"/>
                        </a:rPr>
                        <a:t>}" /&gt;</a:t>
                      </a:r>
                      <a:endParaRPr lang="fr-FR" dirty="0">
                        <a:latin typeface="Fira Code" panose="020B0809050000020004" pitchFamily="49" charset="0"/>
                        <a:ea typeface="Fira Code" panose="020B080905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+mn-cs"/>
                        </a:rPr>
                        <a:t>&lt;</a:t>
                      </a:r>
                      <a:r>
                        <a:rPr lang="fr-FR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+mn-cs"/>
                        </a:rPr>
                        <a:t>video</a:t>
                      </a:r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+mn-cs"/>
                        </a:rPr>
                        <a:t>&gt;</a:t>
                      </a:r>
                    </a:p>
                    <a:p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+mn-cs"/>
                        </a:rPr>
                        <a:t>&lt;source </a:t>
                      </a:r>
                      <a:r>
                        <a:rPr lang="fr-FR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+mn-cs"/>
                        </a:rPr>
                        <a:t>src</a:t>
                      </a:r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+mn-cs"/>
                        </a:rPr>
                        <a:t>="{</a:t>
                      </a:r>
                      <a:r>
                        <a:rPr lang="fr-FR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+mn-cs"/>
                        </a:rPr>
                        <a:t>link</a:t>
                      </a:r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+mn-cs"/>
                        </a:rPr>
                        <a:t>}"&gt;</a:t>
                      </a:r>
                    </a:p>
                    <a:p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+mn-cs"/>
                        </a:rPr>
                        <a:t>&lt;/</a:t>
                      </a:r>
                      <a:r>
                        <a:rPr lang="fr-FR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+mn-cs"/>
                        </a:rPr>
                        <a:t>video</a:t>
                      </a:r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+mn-cs"/>
                        </a:rPr>
                        <a:t>&gt;</a:t>
                      </a:r>
                      <a:endParaRPr lang="fr-FR" dirty="0">
                        <a:latin typeface="Fira Code" panose="020B0809050000020004" pitchFamily="49" charset="0"/>
                        <a:ea typeface="Fira Code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11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Ressource texte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+mn-cs"/>
                        </a:rPr>
                        <a:t>&lt;e-</a:t>
                      </a:r>
                      <a:r>
                        <a:rPr lang="fr-FR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+mn-cs"/>
                        </a:rPr>
                        <a:t>txt</a:t>
                      </a:r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+mn-cs"/>
                        </a:rPr>
                        <a:t>src</a:t>
                      </a:r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+mn-cs"/>
                        </a:rPr>
                        <a:t>="{</a:t>
                      </a:r>
                      <a:r>
                        <a:rPr lang="fr-FR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+mn-cs"/>
                        </a:rPr>
                        <a:t>link</a:t>
                      </a:r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+mn-cs"/>
                        </a:rPr>
                        <a:t>}" </a:t>
                      </a:r>
                      <a:r>
                        <a:rPr lang="fr-FR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+mn-cs"/>
                        </a:rPr>
                        <a:t>alt</a:t>
                      </a:r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+mn-cs"/>
                        </a:rPr>
                        <a:t>="{Alt </a:t>
                      </a:r>
                      <a:r>
                        <a:rPr lang="fr-FR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+mn-cs"/>
                        </a:rPr>
                        <a:t>text</a:t>
                      </a:r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+mn-cs"/>
                        </a:rPr>
                        <a:t>}" /&gt;</a:t>
                      </a:r>
                      <a:endParaRPr lang="fr-FR" dirty="0">
                        <a:latin typeface="Fira Code" panose="020B0809050000020004" pitchFamily="49" charset="0"/>
                        <a:ea typeface="Fira Code" panose="020B080905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+mn-cs"/>
                        </a:rPr>
                        <a:t>{content}|{Alt </a:t>
                      </a:r>
                      <a:r>
                        <a:rPr lang="fr-FR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+mn-cs"/>
                        </a:rPr>
                        <a:t>text</a:t>
                      </a:r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+mn-cs"/>
                        </a:rPr>
                        <a:t>}</a:t>
                      </a:r>
                      <a:endParaRPr lang="fr-FR" dirty="0">
                        <a:latin typeface="Fira Code" panose="020B0809050000020004" pitchFamily="49" charset="0"/>
                        <a:ea typeface="Fira Code" panose="020B080905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147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135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BCC273-459F-DA4A-A7B0-7AA5965B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 côté extension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3B4F5C-0C5A-594E-9369-519F8FB737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Espace réservé du contenu 8" descr="Conception web">
            <a:extLst>
              <a:ext uri="{FF2B5EF4-FFF2-40B4-BE49-F238E27FC236}">
                <a16:creationId xmlns:a16="http://schemas.microsoft.com/office/drawing/2014/main" id="{462E2E49-613C-0C4D-B2B3-12589BA13434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1520" y="890357"/>
            <a:ext cx="914400" cy="914400"/>
          </a:xfrm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DAA5D1-FE2F-7F46-9A7B-C3CED31A776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fr-FR"/>
              <a:t>19/11/2020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76F525-AA7D-AF41-8246-7F97A8888CD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/>
              <a:t>Keep Control of your Data - Revue de projet n°1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CD1B9B-17C3-2440-8762-288B85A0561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FADFF13-2374-054E-B50B-592C1107B5B3}"/>
              </a:ext>
            </a:extLst>
          </p:cNvPr>
          <p:cNvSpPr txBox="1"/>
          <p:nvPr/>
        </p:nvSpPr>
        <p:spPr>
          <a:xfrm>
            <a:off x="6732239" y="2427734"/>
            <a:ext cx="13914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Récupération du lien de l’image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F08B39B-760F-1B4D-9093-15A0E70C0E5F}"/>
              </a:ext>
            </a:extLst>
          </p:cNvPr>
          <p:cNvSpPr txBox="1"/>
          <p:nvPr/>
        </p:nvSpPr>
        <p:spPr>
          <a:xfrm>
            <a:off x="3398168" y="1147284"/>
            <a:ext cx="198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Récupération de la première balise</a:t>
            </a:r>
          </a:p>
          <a:p>
            <a:pPr algn="ctr"/>
            <a:r>
              <a:rPr lang="fr-FR" sz="1400" dirty="0">
                <a:latin typeface="Fira Code" panose="020B0809050000020004" pitchFamily="49" charset="0"/>
                <a:ea typeface="Fira Code" panose="020B0809050000020004" pitchFamily="49" charset="0"/>
              </a:rPr>
              <a:t>&lt;e-</a:t>
            </a:r>
            <a:r>
              <a:rPr lang="fr-FR" sz="1400" dirty="0" err="1">
                <a:latin typeface="Fira Code" panose="020B0809050000020004" pitchFamily="49" charset="0"/>
                <a:ea typeface="Fira Code" panose="020B0809050000020004" pitchFamily="49" charset="0"/>
              </a:rPr>
              <a:t>img</a:t>
            </a:r>
            <a:r>
              <a:rPr lang="fr-FR" sz="14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fr-FR" sz="1400" dirty="0" err="1">
                <a:latin typeface="Fira Code" panose="020B0809050000020004" pitchFamily="49" charset="0"/>
                <a:ea typeface="Fira Code" panose="020B0809050000020004" pitchFamily="49" charset="0"/>
              </a:rPr>
              <a:t>src</a:t>
            </a:r>
            <a:r>
              <a:rPr lang="fr-FR" sz="1400" dirty="0">
                <a:latin typeface="Fira Code" panose="020B0809050000020004" pitchFamily="49" charset="0"/>
                <a:ea typeface="Fira Code" panose="020B0809050000020004" pitchFamily="49" charset="0"/>
              </a:rPr>
              <a:t>=“…“/&gt;</a:t>
            </a:r>
          </a:p>
        </p:txBody>
      </p:sp>
      <p:pic>
        <p:nvPicPr>
          <p:cNvPr id="22" name="Espace réservé du contenu 8" descr="Conception web">
            <a:extLst>
              <a:ext uri="{FF2B5EF4-FFF2-40B4-BE49-F238E27FC236}">
                <a16:creationId xmlns:a16="http://schemas.microsoft.com/office/drawing/2014/main" id="{603070A0-5D57-8342-83CA-EB44013EF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gray">
          <a:xfrm>
            <a:off x="251520" y="3528065"/>
            <a:ext cx="914400" cy="914400"/>
          </a:xfrm>
          <a:prstGeom prst="rect">
            <a:avLst/>
          </a:prstGeom>
        </p:spPr>
      </p:pic>
      <p:sp>
        <p:nvSpPr>
          <p:cNvPr id="25" name="Autre processus 24">
            <a:extLst>
              <a:ext uri="{FF2B5EF4-FFF2-40B4-BE49-F238E27FC236}">
                <a16:creationId xmlns:a16="http://schemas.microsoft.com/office/drawing/2014/main" id="{EA8A96DF-0121-064C-9AF4-0EB6C87DC995}"/>
              </a:ext>
            </a:extLst>
          </p:cNvPr>
          <p:cNvSpPr/>
          <p:nvPr/>
        </p:nvSpPr>
        <p:spPr>
          <a:xfrm>
            <a:off x="2555776" y="987574"/>
            <a:ext cx="5760640" cy="3578076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FB509BBC-5D3C-DF40-A8F9-4DC2842BC11B}"/>
              </a:ext>
            </a:extLst>
          </p:cNvPr>
          <p:cNvCxnSpPr>
            <a:stCxn id="9" idx="3"/>
          </p:cNvCxnSpPr>
          <p:nvPr/>
        </p:nvCxnSpPr>
        <p:spPr>
          <a:xfrm>
            <a:off x="1165920" y="1347557"/>
            <a:ext cx="1317848" cy="2863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6D8A85C-74C9-C647-90EC-1F4B104902EF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1165920" y="3795886"/>
            <a:ext cx="1317848" cy="189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BE027E1E-887A-0047-A56E-958AC30F6C65}"/>
              </a:ext>
            </a:extLst>
          </p:cNvPr>
          <p:cNvSpPr txBox="1"/>
          <p:nvPr/>
        </p:nvSpPr>
        <p:spPr>
          <a:xfrm>
            <a:off x="3382589" y="3725507"/>
            <a:ext cx="14400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Remplacement de la balise par l’image</a:t>
            </a:r>
          </a:p>
        </p:txBody>
      </p:sp>
      <p:sp>
        <p:nvSpPr>
          <p:cNvPr id="33" name="Demi-tour 32">
            <a:extLst>
              <a:ext uri="{FF2B5EF4-FFF2-40B4-BE49-F238E27FC236}">
                <a16:creationId xmlns:a16="http://schemas.microsoft.com/office/drawing/2014/main" id="{097AC03C-3B0B-3E46-85DE-D6DBE1B94DC4}"/>
              </a:ext>
            </a:extLst>
          </p:cNvPr>
          <p:cNvSpPr/>
          <p:nvPr/>
        </p:nvSpPr>
        <p:spPr>
          <a:xfrm rot="16200000">
            <a:off x="1738646" y="2597497"/>
            <a:ext cx="2814992" cy="399137"/>
          </a:xfrm>
          <a:prstGeom prst="uturnArrow">
            <a:avLst>
              <a:gd name="adj1" fmla="val 0"/>
              <a:gd name="adj2" fmla="val 13269"/>
              <a:gd name="adj3" fmla="val 26067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Virage 34">
            <a:extLst>
              <a:ext uri="{FF2B5EF4-FFF2-40B4-BE49-F238E27FC236}">
                <a16:creationId xmlns:a16="http://schemas.microsoft.com/office/drawing/2014/main" id="{7D5DCF53-1602-3D41-A561-7CBE496036B1}"/>
              </a:ext>
            </a:extLst>
          </p:cNvPr>
          <p:cNvSpPr/>
          <p:nvPr/>
        </p:nvSpPr>
        <p:spPr>
          <a:xfrm rot="5400000">
            <a:off x="6045427" y="894104"/>
            <a:ext cx="864098" cy="2093703"/>
          </a:xfrm>
          <a:prstGeom prst="bentArrow">
            <a:avLst>
              <a:gd name="adj1" fmla="val 0"/>
              <a:gd name="adj2" fmla="val 8405"/>
              <a:gd name="adj3" fmla="val 13937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Virage 35">
            <a:extLst>
              <a:ext uri="{FF2B5EF4-FFF2-40B4-BE49-F238E27FC236}">
                <a16:creationId xmlns:a16="http://schemas.microsoft.com/office/drawing/2014/main" id="{0B0C4765-639F-8343-9C90-58638D9A6B0D}"/>
              </a:ext>
            </a:extLst>
          </p:cNvPr>
          <p:cNvSpPr/>
          <p:nvPr/>
        </p:nvSpPr>
        <p:spPr>
          <a:xfrm rot="10800000">
            <a:off x="4884969" y="3267877"/>
            <a:ext cx="2567349" cy="936684"/>
          </a:xfrm>
          <a:prstGeom prst="bentArrow">
            <a:avLst>
              <a:gd name="adj1" fmla="val 0"/>
              <a:gd name="adj2" fmla="val 8405"/>
              <a:gd name="adj3" fmla="val 13937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69B4099-8E74-044B-9714-9EB9A21F3069}"/>
              </a:ext>
            </a:extLst>
          </p:cNvPr>
          <p:cNvSpPr txBox="1"/>
          <p:nvPr/>
        </p:nvSpPr>
        <p:spPr>
          <a:xfrm>
            <a:off x="222752" y="1733464"/>
            <a:ext cx="948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HTML reçu</a:t>
            </a:r>
            <a:endParaRPr lang="fr-FR" sz="1400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807FD8B-A75A-9D49-BDB1-F388945F5A7D}"/>
              </a:ext>
            </a:extLst>
          </p:cNvPr>
          <p:cNvSpPr txBox="1"/>
          <p:nvPr/>
        </p:nvSpPr>
        <p:spPr>
          <a:xfrm>
            <a:off x="251520" y="3076138"/>
            <a:ext cx="948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HTML affiché</a:t>
            </a:r>
            <a:endParaRPr lang="fr-FR" sz="1400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992065"/>
      </p:ext>
    </p:extLst>
  </p:cSld>
  <p:clrMapOvr>
    <a:masterClrMapping/>
  </p:clrMapOvr>
</p:sld>
</file>

<file path=ppt/theme/theme1.xml><?xml version="1.0" encoding="utf-8"?>
<a:theme xmlns:a="http://schemas.openxmlformats.org/drawingml/2006/main" name="IMT Atlantique">
  <a:themeElements>
    <a:clrScheme name="PPT IMT ATLANTIQUE">
      <a:dk1>
        <a:sysClr val="windowText" lastClr="000000"/>
      </a:dk1>
      <a:lt1>
        <a:sysClr val="window" lastClr="FFFFFF"/>
      </a:lt1>
      <a:dk2>
        <a:srgbClr val="D9E1E2"/>
      </a:dk2>
      <a:lt2>
        <a:srgbClr val="A4D233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2" id="{45C26513-21FE-BC48-BD72-E3003CFAAAE9}" vid="{273B8AB0-A960-A644-ACA9-BFE3A1B27D7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IMT Atlantique</Template>
  <TotalTime>418</TotalTime>
  <Words>737</Words>
  <Application>Microsoft Macintosh PowerPoint</Application>
  <PresentationFormat>Affichage à l'écran (16:9)</PresentationFormat>
  <Paragraphs>167</Paragraphs>
  <Slides>16</Slides>
  <Notes>16</Notes>
  <HiddenSlides>1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Fira Code</vt:lpstr>
      <vt:lpstr>Helvetica</vt:lpstr>
      <vt:lpstr>Helvetica Light</vt:lpstr>
      <vt:lpstr>IMT Atlantique</vt:lpstr>
      <vt:lpstr>Présentation PowerPoint</vt:lpstr>
      <vt:lpstr>Sommaire</vt:lpstr>
      <vt:lpstr>Présentation PowerPoint</vt:lpstr>
      <vt:lpstr>Que ce passe-t-il lorsqu’on envoie une photo ?</vt:lpstr>
      <vt:lpstr>Que ce passe-t-il lorsqu’on envoie une photo ?</vt:lpstr>
      <vt:lpstr>Que ce passe-t-il lorsqu’on envoie une photo ?</vt:lpstr>
      <vt:lpstr>Intérêt de la solution envisagée</vt:lpstr>
      <vt:lpstr>Fonctionnement côté service</vt:lpstr>
      <vt:lpstr>Fonctionnement côté extension</vt:lpstr>
      <vt:lpstr>Travail effectué jusqu’à présent</vt:lpstr>
      <vt:lpstr>Présentation PowerPoint</vt:lpstr>
      <vt:lpstr>Approximations effectuées</vt:lpstr>
      <vt:lpstr>Problèmes rencontrés</vt:lpstr>
      <vt:lpstr>Présentation PowerPoint</vt:lpstr>
      <vt:lpstr>Poursuite du projet envisagée</vt:lpstr>
      <vt:lpstr>Présentation PowerPoint</vt:lpstr>
    </vt:vector>
  </TitlesOfParts>
  <Manager>IMT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>IMT</dc:subject>
  <dc:creator>Bastien ANTOINE</dc:creator>
  <cp:lastModifiedBy>Bastien ANTOINE</cp:lastModifiedBy>
  <cp:revision>49</cp:revision>
  <cp:lastPrinted>2020-11-19T09:12:19Z</cp:lastPrinted>
  <dcterms:created xsi:type="dcterms:W3CDTF">2020-11-13T13:52:31Z</dcterms:created>
  <dcterms:modified xsi:type="dcterms:W3CDTF">2020-11-19T09:38:31Z</dcterms:modified>
</cp:coreProperties>
</file>