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57" r:id="rId4"/>
    <p:sldId id="275" r:id="rId5"/>
    <p:sldId id="276" r:id="rId6"/>
    <p:sldId id="279" r:id="rId7"/>
    <p:sldId id="278" r:id="rId8"/>
    <p:sldId id="280" r:id="rId9"/>
    <p:sldId id="273" r:id="rId10"/>
    <p:sldId id="283" r:id="rId11"/>
    <p:sldId id="277" r:id="rId12"/>
    <p:sldId id="281" r:id="rId13"/>
    <p:sldId id="282" r:id="rId14"/>
    <p:sldId id="285" r:id="rId15"/>
    <p:sldId id="284" r:id="rId16"/>
    <p:sldId id="266" r:id="rId1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15">
          <p15:clr>
            <a:srgbClr val="A4A3A4"/>
          </p15:clr>
        </p15:guide>
        <p15:guide id="3" orient="horz" pos="2798">
          <p15:clr>
            <a:srgbClr val="A4A3A4"/>
          </p15:clr>
        </p15:guide>
        <p15:guide id="4" orient="horz" pos="2743">
          <p15:clr>
            <a:srgbClr val="A4A3A4"/>
          </p15:clr>
        </p15:guide>
        <p15:guide id="5" orient="horz" pos="3111">
          <p15:clr>
            <a:srgbClr val="A4A3A4"/>
          </p15:clr>
        </p15:guide>
        <p15:guide id="6" orient="horz" pos="665">
          <p15:clr>
            <a:srgbClr val="A4A3A4"/>
          </p15:clr>
        </p15:guide>
        <p15:guide id="7" orient="horz" pos="1862">
          <p15:clr>
            <a:srgbClr val="A4A3A4"/>
          </p15:clr>
        </p15:guide>
        <p15:guide id="8" orient="horz" pos="1301">
          <p15:clr>
            <a:srgbClr val="A4A3A4"/>
          </p15:clr>
        </p15:guide>
        <p15:guide id="9" orient="horz" pos="1395">
          <p15:clr>
            <a:srgbClr val="A4A3A4"/>
          </p15:clr>
        </p15:guide>
        <p15:guide id="10" orient="horz" pos="3044">
          <p15:clr>
            <a:srgbClr val="A4A3A4"/>
          </p15:clr>
        </p15:guide>
        <p15:guide id="11" orient="horz" pos="2876">
          <p15:clr>
            <a:srgbClr val="A4A3A4"/>
          </p15:clr>
        </p15:guide>
        <p15:guide id="12" orient="horz" pos="593">
          <p15:clr>
            <a:srgbClr val="A4A3A4"/>
          </p15:clr>
        </p15:guide>
        <p15:guide id="13" pos="2880">
          <p15:clr>
            <a:srgbClr val="A4A3A4"/>
          </p15:clr>
        </p15:guide>
        <p15:guide id="14" pos="257">
          <p15:clr>
            <a:srgbClr val="A4A3A4"/>
          </p15:clr>
        </p15:guide>
        <p15:guide id="15" pos="5515">
          <p15:clr>
            <a:srgbClr val="A4A3A4"/>
          </p15:clr>
        </p15:guide>
        <p15:guide id="16" pos="5188">
          <p15:clr>
            <a:srgbClr val="A4A3A4"/>
          </p15:clr>
        </p15:guide>
        <p15:guide id="17" pos="3353">
          <p15:clr>
            <a:srgbClr val="A4A3A4"/>
          </p15:clr>
        </p15:guide>
        <p15:guide id="18" pos="4805">
          <p15:clr>
            <a:srgbClr val="A4A3A4"/>
          </p15:clr>
        </p15:guide>
        <p15:guide id="19" pos="1436">
          <p15:clr>
            <a:srgbClr val="A4A3A4"/>
          </p15:clr>
        </p15:guide>
        <p15:guide id="20" pos="794">
          <p15:clr>
            <a:srgbClr val="A4A3A4"/>
          </p15:clr>
        </p15:guide>
        <p15:guide id="21" pos="53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96327"/>
  </p:normalViewPr>
  <p:slideViewPr>
    <p:cSldViewPr showGuides="1">
      <p:cViewPr varScale="1">
        <p:scale>
          <a:sx n="159" d="100"/>
          <a:sy n="159" d="100"/>
        </p:scale>
        <p:origin x="1152" y="176"/>
      </p:cViewPr>
      <p:guideLst>
        <p:guide orient="horz" pos="1620"/>
        <p:guide orient="horz" pos="715"/>
        <p:guide orient="horz" pos="2798"/>
        <p:guide orient="horz" pos="2743"/>
        <p:guide orient="horz" pos="3111"/>
        <p:guide orient="horz" pos="665"/>
        <p:guide orient="horz" pos="1862"/>
        <p:guide orient="horz" pos="1301"/>
        <p:guide orient="horz" pos="1395"/>
        <p:guide orient="horz" pos="3044"/>
        <p:guide orient="horz" pos="2876"/>
        <p:guide orient="horz" pos="593"/>
        <p:guide pos="2880"/>
        <p:guide pos="257"/>
        <p:guide pos="5515"/>
        <p:guide pos="5188"/>
        <p:guide pos="3353"/>
        <p:guide pos="4805"/>
        <p:guide pos="1436"/>
        <p:guide pos="794"/>
        <p:guide pos="5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447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28/03/2021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05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37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28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55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64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817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3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8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9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25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21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44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63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043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3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 userDrawn="1"/>
        </p:nvSpPr>
        <p:spPr>
          <a:xfrm rot="8100000">
            <a:off x="615594" y="2990457"/>
            <a:ext cx="3639216" cy="4029858"/>
          </a:xfrm>
          <a:custGeom>
            <a:avLst/>
            <a:gdLst>
              <a:gd name="connsiteX0" fmla="*/ 0 w 3639216"/>
              <a:gd name="connsiteY0" fmla="*/ 4029858 h 4029858"/>
              <a:gd name="connsiteX1" fmla="*/ 0 w 3639216"/>
              <a:gd name="connsiteY1" fmla="*/ 2386471 h 4029858"/>
              <a:gd name="connsiteX2" fmla="*/ 0 w 3639216"/>
              <a:gd name="connsiteY2" fmla="*/ 0 h 4029858"/>
              <a:gd name="connsiteX3" fmla="*/ 3639216 w 3639216"/>
              <a:gd name="connsiteY3" fmla="*/ 3639216 h 4029858"/>
              <a:gd name="connsiteX4" fmla="*/ 3248574 w 3639216"/>
              <a:gd name="connsiteY4" fmla="*/ 4029858 h 402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216" h="4029858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 userDrawn="1"/>
        </p:nvSpPr>
        <p:spPr>
          <a:xfrm rot="8100000">
            <a:off x="-2098600" y="-475418"/>
            <a:ext cx="6492725" cy="3246363"/>
          </a:xfrm>
          <a:custGeom>
            <a:avLst/>
            <a:gdLst>
              <a:gd name="connsiteX0" fmla="*/ 3244147 w 6492725"/>
              <a:gd name="connsiteY0" fmla="*/ 3244147 h 3246363"/>
              <a:gd name="connsiteX1" fmla="*/ 0 w 6492725"/>
              <a:gd name="connsiteY1" fmla="*/ 0 h 3246363"/>
              <a:gd name="connsiteX2" fmla="*/ 3244147 w 6492725"/>
              <a:gd name="connsiteY2" fmla="*/ 0 h 3246363"/>
              <a:gd name="connsiteX3" fmla="*/ 3246363 w 6492725"/>
              <a:gd name="connsiteY3" fmla="*/ 3246363 h 3246363"/>
              <a:gd name="connsiteX4" fmla="*/ 3244148 w 6492725"/>
              <a:gd name="connsiteY4" fmla="*/ 3244148 h 3246363"/>
              <a:gd name="connsiteX5" fmla="*/ 3244148 w 6492725"/>
              <a:gd name="connsiteY5" fmla="*/ 0 h 3246363"/>
              <a:gd name="connsiteX6" fmla="*/ 6492725 w 6492725"/>
              <a:gd name="connsiteY6" fmla="*/ 0 h 32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725" h="3246363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 userDrawn="1"/>
        </p:nvSpPr>
        <p:spPr>
          <a:xfrm rot="2700000">
            <a:off x="4980926" y="-217905"/>
            <a:ext cx="5213039" cy="6463568"/>
          </a:xfrm>
          <a:custGeom>
            <a:avLst/>
            <a:gdLst>
              <a:gd name="connsiteX0" fmla="*/ 0 w 5213039"/>
              <a:gd name="connsiteY0" fmla="*/ 1576035 h 6463568"/>
              <a:gd name="connsiteX1" fmla="*/ 1576035 w 5213039"/>
              <a:gd name="connsiteY1" fmla="*/ 0 h 6463568"/>
              <a:gd name="connsiteX2" fmla="*/ 5213039 w 5213039"/>
              <a:gd name="connsiteY2" fmla="*/ 3637004 h 6463568"/>
              <a:gd name="connsiteX3" fmla="*/ 3642725 w 5213039"/>
              <a:gd name="connsiteY3" fmla="*/ 5207318 h 6463568"/>
              <a:gd name="connsiteX4" fmla="*/ 2386474 w 5213039"/>
              <a:gd name="connsiteY4" fmla="*/ 6463568 h 6463568"/>
              <a:gd name="connsiteX5" fmla="*/ 0 w 5213039"/>
              <a:gd name="connsiteY5" fmla="*/ 6463568 h 6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3039" h="6463568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7" y="688180"/>
            <a:ext cx="5251448" cy="3359945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TITRE</a:t>
            </a:r>
          </a:p>
        </p:txBody>
      </p:sp>
      <p:pic>
        <p:nvPicPr>
          <p:cNvPr id="30" name="Image 29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6754" y="507900"/>
            <a:ext cx="1944000" cy="11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 userDrawn="1"/>
        </p:nvSpPr>
        <p:spPr>
          <a:xfrm>
            <a:off x="0" y="0"/>
            <a:ext cx="3810001" cy="2664618"/>
          </a:xfrm>
          <a:custGeom>
            <a:avLst/>
            <a:gdLst>
              <a:gd name="connsiteX0" fmla="*/ 0 w 3810001"/>
              <a:gd name="connsiteY0" fmla="*/ 0 h 2664618"/>
              <a:gd name="connsiteX1" fmla="*/ 3810001 w 3810001"/>
              <a:gd name="connsiteY1" fmla="*/ 0 h 2664618"/>
              <a:gd name="connsiteX2" fmla="*/ 1145383 w 3810001"/>
              <a:gd name="connsiteY2" fmla="*/ 2664618 h 2664618"/>
              <a:gd name="connsiteX3" fmla="*/ 0 w 3810001"/>
              <a:gd name="connsiteY3" fmla="*/ 1519236 h 2664618"/>
              <a:gd name="connsiteX4" fmla="*/ 0 w 3810001"/>
              <a:gd name="connsiteY4" fmla="*/ 0 h 266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1" h="2664618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19/11/2020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688180"/>
            <a:ext cx="7081836" cy="336947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Chapitre</a:t>
            </a:r>
          </a:p>
        </p:txBody>
      </p:sp>
      <p:pic>
        <p:nvPicPr>
          <p:cNvPr id="27" name="Image 2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0" y="2664618"/>
            <a:ext cx="3624265" cy="2478882"/>
          </a:xfrm>
          <a:custGeom>
            <a:avLst/>
            <a:gdLst>
              <a:gd name="connsiteX0" fmla="*/ 1145383 w 3624265"/>
              <a:gd name="connsiteY0" fmla="*/ 0 h 2478882"/>
              <a:gd name="connsiteX1" fmla="*/ 3624265 w 3624265"/>
              <a:gd name="connsiteY1" fmla="*/ 2478882 h 2478882"/>
              <a:gd name="connsiteX2" fmla="*/ 0 w 3624265"/>
              <a:gd name="connsiteY2" fmla="*/ 2478882 h 2478882"/>
              <a:gd name="connsiteX3" fmla="*/ 0 w 3624265"/>
              <a:gd name="connsiteY3" fmla="*/ 1145383 h 2478882"/>
              <a:gd name="connsiteX4" fmla="*/ 1145383 w 3624265"/>
              <a:gd name="connsiteY4" fmla="*/ 0 h 24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265" h="2478882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736380"/>
            <a:ext cx="3883025" cy="4095970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1.1 Deuxième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539552" y="656897"/>
            <a:ext cx="2658318" cy="340202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7" name="Image 1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14/01/2021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Revue de projet n°2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  <a:br>
              <a:rPr lang="fr-FR" noProof="0" dirty="0"/>
            </a:br>
            <a:r>
              <a:rPr lang="fr-FR" noProof="0" dirty="0"/>
              <a:t>partenaire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59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8"/>
            <a:ext cx="3888000" cy="32984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7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4800"/>
            <a:ext cx="3888000" cy="32980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  <a:br>
              <a:rPr lang="fr-FR" noProof="0" dirty="0"/>
            </a:br>
            <a:r>
              <a:rPr lang="fr-FR" noProof="0" dirty="0"/>
              <a:t>partenaire</a:t>
            </a:r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6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9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  <a:br>
              <a:rPr lang="fr-FR" noProof="0" dirty="0"/>
            </a:br>
            <a:r>
              <a:rPr lang="fr-FR" noProof="0" dirty="0"/>
              <a:t>partenaire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6000" y="0"/>
            <a:ext cx="7231938" cy="45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/>
              <a:t>Chapitre 0 :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6000" y="1056085"/>
            <a:ext cx="8366125" cy="32984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322888" y="4565650"/>
            <a:ext cx="1980000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051720" y="4565650"/>
            <a:ext cx="2880056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627938" y="214536"/>
            <a:ext cx="1127125" cy="30360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>
              <a:latin typeface="Helvetica" pitchFamily="2" charset="0"/>
            </a:endParaRPr>
          </a:p>
        </p:txBody>
      </p:sp>
      <p:pic>
        <p:nvPicPr>
          <p:cNvPr id="11" name="Image 10" descr="logo_couv_1.pdf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3675" y="4433896"/>
            <a:ext cx="856800" cy="50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0" r:id="rId3"/>
    <p:sldLayoutId id="2147483669" r:id="rId4"/>
    <p:sldLayoutId id="2147483676" r:id="rId5"/>
    <p:sldLayoutId id="2147483671" r:id="rId6"/>
    <p:sldLayoutId id="2147483673" r:id="rId7"/>
    <p:sldLayoutId id="2147483677" r:id="rId8"/>
    <p:sldLayoutId id="2147483672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Helvetica" pitchFamily="2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Helvetica" pitchFamily="2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b="0" i="0" kern="1200" cap="none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b="0" i="0" kern="1200" cap="none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b="0" i="0" kern="1200" cap="none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spcBef>
          <a:spcPct val="20000"/>
        </a:spcBef>
        <a:buClr>
          <a:schemeClr val="bg2"/>
        </a:buClr>
        <a:buFont typeface="Arial" panose="020B0604020202020204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78B5D2-6AF1-5840-AF43-13B9F0569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Helvetica" pitchFamily="2" charset="0"/>
              </a:rPr>
              <a:t>Keep</a:t>
            </a:r>
            <a:r>
              <a:rPr lang="fr-FR" dirty="0">
                <a:latin typeface="Helvetica" pitchFamily="2" charset="0"/>
              </a:rPr>
              <a:t> Control of </a:t>
            </a:r>
            <a:r>
              <a:rPr lang="fr-FR" dirty="0" err="1">
                <a:latin typeface="Helvetica" pitchFamily="2" charset="0"/>
              </a:rPr>
              <a:t>your</a:t>
            </a:r>
            <a:r>
              <a:rPr lang="fr-FR" dirty="0">
                <a:latin typeface="Helvetica" pitchFamily="2" charset="0"/>
              </a:rPr>
              <a:t>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5D5512-FC48-5940-8A66-195A92D3925F}"/>
              </a:ext>
            </a:extLst>
          </p:cNvPr>
          <p:cNvSpPr txBox="1"/>
          <p:nvPr/>
        </p:nvSpPr>
        <p:spPr>
          <a:xfrm>
            <a:off x="4455822" y="2928885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latin typeface="Helvetica Light" panose="020B0403020202020204" pitchFamily="34" charset="0"/>
              </a:rPr>
              <a:t>Bastien ANTOINE - Lucas DUMESTRE</a:t>
            </a:r>
          </a:p>
          <a:p>
            <a:pPr algn="r"/>
            <a:r>
              <a:rPr lang="fr-FR" dirty="0">
                <a:latin typeface="Helvetica Light" panose="020B0403020202020204" pitchFamily="34" charset="0"/>
              </a:rPr>
              <a:t>TAF LOGIN 2020</a:t>
            </a:r>
          </a:p>
          <a:p>
            <a:pPr algn="r"/>
            <a:r>
              <a:rPr lang="fr-FR" dirty="0">
                <a:latin typeface="Helvetica Light" panose="020B0403020202020204" pitchFamily="34" charset="0"/>
              </a:rPr>
              <a:t>Encadrant : Adrien LEBRE</a:t>
            </a:r>
          </a:p>
          <a:p>
            <a:pPr algn="r"/>
            <a:r>
              <a:rPr lang="fr-FR" dirty="0">
                <a:latin typeface="Helvetica Light" panose="020B0403020202020204" pitchFamily="34" charset="0"/>
              </a:rPr>
              <a:t>Soutenance – 14/01/2021</a:t>
            </a:r>
          </a:p>
        </p:txBody>
      </p:sp>
    </p:spTree>
    <p:extLst>
      <p:ext uri="{BB962C8B-B14F-4D97-AF65-F5344CB8AC3E}">
        <p14:creationId xmlns:p14="http://schemas.microsoft.com/office/powerpoint/2010/main" val="94308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CA399-6894-5045-8248-EFB61D34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Prochaines étapes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831BE4-17B3-DB4E-8DD4-BC0D06809F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42366-97DD-3346-BF29-B3FFDAE6BA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457200" indent="-457200">
              <a:buSzPct val="75000"/>
              <a:buFont typeface="+mj-lt"/>
              <a:buAutoNum type="arabicPeriod"/>
            </a:pPr>
            <a:r>
              <a:rPr lang="fr-FR" dirty="0"/>
              <a:t>Mise en place d’un </a:t>
            </a:r>
            <a:r>
              <a:rPr lang="fr-FR" i="1" dirty="0"/>
              <a:t>man in the middle</a:t>
            </a:r>
            <a:r>
              <a:rPr lang="fr-FR" dirty="0"/>
              <a:t> pour interception des envois, stockage des données et envoi de données factices</a:t>
            </a:r>
          </a:p>
          <a:p>
            <a:pPr marL="723900" lvl="3" indent="-457200">
              <a:buSzPct val="75000"/>
            </a:pPr>
            <a:r>
              <a:rPr lang="fr-FR" dirty="0"/>
              <a:t>Imposition du principe aux services, qu’ils soient conçus pour ou non</a:t>
            </a:r>
          </a:p>
          <a:p>
            <a:pPr marL="904875" lvl="4" indent="-457200">
              <a:buSzPct val="75000"/>
            </a:pPr>
            <a:r>
              <a:rPr lang="fr-FR" dirty="0"/>
              <a:t>Potentiellement utilisable sur des sites grand publics (Facebook, LinkedIn,…)</a:t>
            </a:r>
          </a:p>
          <a:p>
            <a:pPr marL="457200" indent="-457200">
              <a:buSzPct val="75000"/>
              <a:buFont typeface="+mj-lt"/>
              <a:buAutoNum type="arabicPeriod"/>
            </a:pPr>
            <a:endParaRPr lang="fr-FR" dirty="0"/>
          </a:p>
          <a:p>
            <a:pPr marL="457200" indent="-457200">
              <a:buSzPct val="75000"/>
              <a:buFont typeface="+mj-lt"/>
              <a:buAutoNum type="arabicPeriod"/>
            </a:pPr>
            <a:r>
              <a:rPr lang="fr-FR" dirty="0"/>
              <a:t>Proposition d’un standard</a:t>
            </a:r>
          </a:p>
          <a:p>
            <a:pPr marL="723900" lvl="3" indent="-457200">
              <a:buSzPct val="75000"/>
            </a:pPr>
            <a:r>
              <a:rPr lang="fr-FR" dirty="0"/>
              <a:t>Acteur intermédiaire toujours présent pour le système interception-stockage-envoi</a:t>
            </a:r>
          </a:p>
          <a:p>
            <a:pPr marL="904875" lvl="4" indent="-457200">
              <a:buSzPct val="75000"/>
            </a:pPr>
            <a:r>
              <a:rPr lang="fr-FR" dirty="0"/>
              <a:t>Intégré dans les navigateurs</a:t>
            </a:r>
          </a:p>
          <a:p>
            <a:pPr marL="723900" lvl="3" indent="-457200">
              <a:buSzPct val="75000"/>
            </a:pPr>
            <a:r>
              <a:rPr lang="fr-FR" dirty="0"/>
              <a:t>Services conçus pour cette utilisation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03A570-F240-A043-BD1E-15F300F20E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14/01/2021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C5FE51-1178-714D-816C-A2CDF766A3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SOUTENANCE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77C32-3EB3-124A-A7DA-1B4CBEDEE63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60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CA399-6894-5045-8248-EFB61D34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Raisons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831BE4-17B3-DB4E-8DD4-BC0D06809F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42366-97DD-3346-BF29-B3FFDAE6BA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457200" indent="-457200">
              <a:buSzPct val="75000"/>
              <a:buFont typeface="+mj-lt"/>
              <a:buAutoNum type="arabicPeriod"/>
            </a:pPr>
            <a:r>
              <a:rPr lang="fr-FR" dirty="0"/>
              <a:t>Prototype plus générique</a:t>
            </a:r>
          </a:p>
          <a:p>
            <a:pPr marL="723900" lvl="3" indent="-457200">
              <a:buSzPct val="75000"/>
            </a:pPr>
            <a:r>
              <a:rPr lang="fr-FR" dirty="0"/>
              <a:t>Pas lié à l’architecture du service ou à son utilisation des nouvelles balises</a:t>
            </a:r>
          </a:p>
          <a:p>
            <a:pPr marL="723900" lvl="3" indent="-457200">
              <a:buSzPct val="75000"/>
              <a:buFont typeface="+mj-lt"/>
              <a:buAutoNum type="arabicPeriod"/>
            </a:pPr>
            <a:endParaRPr lang="fr-FR" dirty="0"/>
          </a:p>
          <a:p>
            <a:pPr marL="457200" indent="-457200">
              <a:buSzPct val="75000"/>
              <a:buFont typeface="+mj-lt"/>
              <a:buAutoNum type="arabicPeriod"/>
            </a:pPr>
            <a:r>
              <a:rPr lang="fr-FR" dirty="0"/>
              <a:t>Peut permettre d’éviter des potentiels effets tunnel futurs</a:t>
            </a:r>
          </a:p>
          <a:p>
            <a:pPr marL="723900" lvl="3" indent="-457200">
              <a:buSzPct val="75000"/>
            </a:pPr>
            <a:r>
              <a:rPr lang="fr-FR" dirty="0"/>
              <a:t>Exemple arrivé :</a:t>
            </a:r>
          </a:p>
          <a:p>
            <a:pPr marL="904875" lvl="4" indent="-457200">
              <a:buSzPct val="75000"/>
            </a:pPr>
            <a:r>
              <a:rPr lang="fr-FR" dirty="0"/>
              <a:t>Blocage lors du développement d’un script d’interception et de renvoi des formulaires</a:t>
            </a:r>
          </a:p>
          <a:p>
            <a:pPr marL="904875" lvl="4" indent="-457200">
              <a:buSzPct val="75000"/>
            </a:pPr>
            <a:r>
              <a:rPr lang="fr-FR" dirty="0"/>
              <a:t>Lié à l’utilisation d’API fournies par les navigateurs pour les extensions</a:t>
            </a:r>
          </a:p>
          <a:p>
            <a:pPr marL="904875" lvl="4" indent="-457200">
              <a:buSzPct val="75000"/>
            </a:pPr>
            <a:r>
              <a:rPr lang="fr-FR" dirty="0"/>
              <a:t>Difficile de savoir si le problème est facile à résoudre, voire même résoluble ou pas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03A570-F240-A043-BD1E-15F300F20E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14/01/2021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C5FE51-1178-714D-816C-A2CDF766A3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SOUTENANCE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77C32-3EB3-124A-A7DA-1B4CBEDEE63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16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DACD75-33CC-B845-A993-29633FA8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5E391B-5545-6D47-A20C-104FDE6BC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58D70A-0580-D54E-B28A-E001A70309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A45A33-B2FB-B540-AF75-8790699E4F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97801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CCCE1-2C31-F04B-87E2-9947BD94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99E2-7E1F-7145-B5C9-08DA24B239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F3C0F-3CF5-B74C-B9E0-1492263712B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Projet orienté recherche</a:t>
            </a:r>
          </a:p>
          <a:p>
            <a:pPr marL="723900" lvl="3" indent="-4572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Estimation de la charge de travail plus difficile</a:t>
            </a:r>
          </a:p>
          <a:p>
            <a:pPr>
              <a:buSzPct val="75000"/>
            </a:pPr>
            <a:endParaRPr lang="fr-FR" dirty="0"/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Réunions régulières avec l’encadrant</a:t>
            </a:r>
          </a:p>
          <a:p>
            <a:pPr marL="723900" lvl="3" indent="-4572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Points sur l’avancée du projet</a:t>
            </a:r>
          </a:p>
          <a:p>
            <a:pPr marL="723900" lvl="3" indent="-4572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Anticipation au maximum d’effets tunnel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8C8884-BE13-A84B-9035-AF095BCEC9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14/01/2021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97C66-90D2-3F47-81C2-8AC38E8C3F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SOUTENANCE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4D8739-838C-B64D-8763-20ED9150B31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41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EA540-CC55-AB4A-A717-E1B7C5F8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Roadmap planifiée vs Réalisée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8E3339-5F3A-B547-A4C4-865BC12EC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05A4B6-12D6-A443-A512-9BC5E07051E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Extension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Correction de l’extension navigateur pour qu’elle fonctionne lors du rechargement d’une page</a:t>
            </a:r>
          </a:p>
          <a:p>
            <a:pPr marL="790575" lvl="4" indent="-342900">
              <a:buSzPct val="75000"/>
              <a:buFont typeface="Arial" panose="020B0604020202020204" pitchFamily="34" charset="0"/>
              <a:buChar char="•"/>
            </a:pPr>
            <a:r>
              <a:rPr lang="fr-FR" sz="1600" b="0" dirty="0"/>
              <a:t>Estimée finie le 10-12 </a:t>
            </a:r>
            <a:r>
              <a:rPr lang="fr-FR" sz="1600" dirty="0"/>
              <a:t>→ pas réalisée</a:t>
            </a:r>
            <a:endParaRPr lang="fr-FR" b="0" dirty="0"/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Envoi des ressources au stockage client</a:t>
            </a:r>
            <a:r>
              <a:rPr lang="fr-FR" i="1" dirty="0"/>
              <a:t> </a:t>
            </a:r>
            <a:r>
              <a:rPr lang="fr-FR" dirty="0"/>
              <a:t>par l’extension</a:t>
            </a:r>
          </a:p>
          <a:p>
            <a:pPr marL="790575" lvl="4" indent="-342900">
              <a:buSzPct val="75000"/>
              <a:buFont typeface="Arial" panose="020B0604020202020204" pitchFamily="34" charset="0"/>
              <a:buChar char="•"/>
            </a:pPr>
            <a:r>
              <a:rPr lang="fr-FR" sz="1600" b="0" dirty="0"/>
              <a:t>Estimée finie le 15-12 → finie le 04-01 (+1 sem.*)</a:t>
            </a:r>
          </a:p>
          <a:p>
            <a:pPr>
              <a:buSzPct val="75000"/>
            </a:pPr>
            <a:endParaRPr lang="fr-FR" sz="1800" b="0" dirty="0"/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Service de démo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Création et mise en place d'un système de stockage pour la démo</a:t>
            </a:r>
          </a:p>
          <a:p>
            <a:pPr marL="790575" lvl="4" indent="-342900">
              <a:buSzPct val="75000"/>
              <a:buFont typeface="Arial" panose="020B0604020202020204" pitchFamily="34" charset="0"/>
              <a:buChar char="•"/>
            </a:pPr>
            <a:r>
              <a:rPr lang="fr-FR" sz="1600" dirty="0"/>
              <a:t>Estimé finie le 10-12 → finie le 15-12 (+1 sem.)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Mise à jour du service de démo pour revenir à un comportement habituel</a:t>
            </a:r>
          </a:p>
          <a:p>
            <a:pPr marL="790575" lvl="4" indent="-342900">
              <a:buSzPct val="75000"/>
              <a:buFont typeface="Arial" panose="020B0604020202020204" pitchFamily="34" charset="0"/>
              <a:buChar char="•"/>
            </a:pPr>
            <a:r>
              <a:rPr lang="fr-FR" sz="1600" dirty="0"/>
              <a:t>Estimée finie le 15-12 → finie le 05-01 (+1 sem.*)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64036-9F39-9C41-945D-8C44D0F2D8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14/01/2021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2A2A1D-4549-0A40-8DF3-0F85F1698D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SOUTENANCE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3BC47-806E-B645-80D8-40B59586A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709573-F121-C243-A170-0AAB0BAF7EFB}"/>
              </a:ext>
            </a:extLst>
          </p:cNvPr>
          <p:cNvSpPr txBox="1"/>
          <p:nvPr/>
        </p:nvSpPr>
        <p:spPr>
          <a:xfrm>
            <a:off x="6012160" y="4661280"/>
            <a:ext cx="2895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4"/>
                </a:solidFill>
              </a:rPr>
              <a:t>* Modulo la période de vacances/entreprise</a:t>
            </a:r>
          </a:p>
        </p:txBody>
      </p:sp>
    </p:spTree>
    <p:extLst>
      <p:ext uri="{BB962C8B-B14F-4D97-AF65-F5344CB8AC3E}">
        <p14:creationId xmlns:p14="http://schemas.microsoft.com/office/powerpoint/2010/main" val="401095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CCCE1-2C31-F04B-87E2-9947BD94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Roadmap planifiée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99E2-7E1F-7145-B5C9-08DA24B239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F3C0F-3CF5-B74C-B9E0-1492263712B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Service de démo</a:t>
            </a:r>
          </a:p>
          <a:p>
            <a:pPr marL="723900" lvl="3" indent="-457200">
              <a:buSzPct val="75000"/>
              <a:buFont typeface="+mj-lt"/>
              <a:buAutoNum type="arabicPeriod"/>
            </a:pPr>
            <a:r>
              <a:rPr lang="fr-FR" dirty="0"/>
              <a:t>Modification du service pour qu’il reçoive des images et non des liens (estimée au 22-01, ~ +1 sem.)</a:t>
            </a:r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Extension</a:t>
            </a:r>
          </a:p>
          <a:p>
            <a:pPr marL="723900" lvl="3" indent="-457200">
              <a:buSzPct val="75000"/>
              <a:buFont typeface="+mj-lt"/>
              <a:buAutoNum type="arabicPeriod"/>
            </a:pPr>
            <a:r>
              <a:rPr lang="fr-FR" dirty="0"/>
              <a:t>Recherche sur la manière d’envoi d’un lien à un service qui s’attend à recevoir un autre type de ressource (estimée au 28-01, ~ +2 sem.)</a:t>
            </a:r>
          </a:p>
          <a:p>
            <a:pPr marL="723900" lvl="3" indent="-457200">
              <a:buSzPct val="75000"/>
              <a:buFont typeface="+mj-lt"/>
              <a:buAutoNum type="arabicPeriod"/>
            </a:pPr>
            <a:r>
              <a:rPr lang="fr-FR" dirty="0"/>
              <a:t>Recherche sur les moyens de récupération de ce lien par l’extension (estimée à 05-02, ~ +1 sem.)</a:t>
            </a:r>
          </a:p>
          <a:p>
            <a:pPr marL="723900" lvl="3" indent="-457200">
              <a:buSzPct val="75000"/>
              <a:buFont typeface="+mj-lt"/>
              <a:buAutoNum type="arabicPeriod"/>
            </a:pPr>
            <a:r>
              <a:rPr lang="fr-FR" dirty="0"/>
              <a:t>Mise en place du système interception-stockage-envoi (estimée au 15-02)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8C8884-BE13-A84B-9035-AF095BCEC9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14/01/2021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97C66-90D2-3F47-81C2-8AC38E8C3F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SOUTENANCE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4D8739-838C-B64D-8763-20ED9150B31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7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92D889-55B9-2B4F-863A-7C26087C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2E4428-9302-094E-9AF9-A55489CD3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D3EAA5-8B22-D948-96A4-B28620CF7B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903012-6F59-7047-B80E-1318A4DD30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258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ED8309-8E9A-9845-A97F-67203F040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projet en Une phrase</a:t>
            </a:r>
          </a:p>
          <a:p>
            <a:r>
              <a:rPr lang="fr-FR" dirty="0"/>
              <a:t>Travail effectué</a:t>
            </a:r>
          </a:p>
          <a:p>
            <a:r>
              <a:rPr lang="fr-FR" dirty="0"/>
              <a:t>Réorientation du projet</a:t>
            </a:r>
          </a:p>
          <a:p>
            <a:r>
              <a:rPr lang="fr-FR" dirty="0"/>
              <a:t>Organisation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07C9230-8226-5B40-94FA-D1A6104A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46440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D88A45-A9BB-604A-9914-8B32F94C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28312D-BAE6-8D41-981F-33CEE209E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5DB4A7-8CBB-7849-8CC6-C96A06E9BF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5A9A8E-4C7B-414A-97E6-8458E62D9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projet en Une phrase</a:t>
            </a:r>
          </a:p>
        </p:txBody>
      </p:sp>
    </p:spTree>
    <p:extLst>
      <p:ext uri="{BB962C8B-B14F-4D97-AF65-F5344CB8AC3E}">
        <p14:creationId xmlns:p14="http://schemas.microsoft.com/office/powerpoint/2010/main" val="19611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D5E5F-ABAF-0643-B9CA-C8169008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69B06-8982-424D-BE64-4A8E08230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2236A3-F5CB-544B-B08C-48A32F7641B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100 millions de photos et vidéo envoyés chaque jour sur Instagram dans le monde (~ 1160 photos/vidéos par seconde)*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Facebook ? YouTube ?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Contrôle des données dépendant du bon vouloir du service hébergeur</a:t>
            </a:r>
          </a:p>
          <a:p>
            <a:endParaRPr lang="fr-FR" dirty="0"/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Comment un utilisateur peut être assuré du respect de ses choix ?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Solution envisagée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Dissociation de l’hébergement de ressources et de leur utilisation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Mise en place d’un acteur intermédiaire pour faire le lien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82CA0E-9CF0-D544-93EC-A0E8C8DC9D0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14/01/2021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E4EFA0-8AC9-0346-937B-F9F028E769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SOUTENANCE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0E456D-EB5C-B640-922C-4D0C28BB9D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D0527-0393-084D-A796-51C103CA8DF8}"/>
              </a:ext>
            </a:extLst>
          </p:cNvPr>
          <p:cNvSpPr/>
          <p:nvPr/>
        </p:nvSpPr>
        <p:spPr>
          <a:xfrm>
            <a:off x="4931776" y="4319359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accent4"/>
                </a:solidFill>
              </a:rPr>
              <a:t>* </a:t>
            </a:r>
            <a:r>
              <a:rPr lang="fr-FR" sz="1200" dirty="0">
                <a:solidFill>
                  <a:schemeClr val="accent4"/>
                </a:solidFill>
                <a:latin typeface="Helvetica" pitchFamily="2" charset="0"/>
              </a:rPr>
              <a:t>https://</a:t>
            </a:r>
            <a:r>
              <a:rPr lang="fr-FR" sz="1200" dirty="0" err="1">
                <a:solidFill>
                  <a:schemeClr val="accent4"/>
                </a:solidFill>
                <a:latin typeface="Helvetica" pitchFamily="2" charset="0"/>
              </a:rPr>
              <a:t>www.blogdumoderateur.com</a:t>
            </a:r>
            <a:r>
              <a:rPr lang="fr-FR" sz="1200" dirty="0">
                <a:solidFill>
                  <a:schemeClr val="accent4"/>
                </a:solidFill>
                <a:latin typeface="Helvetica" pitchFamily="2" charset="0"/>
              </a:rPr>
              <a:t>/chiffres-</a:t>
            </a:r>
            <a:r>
              <a:rPr lang="fr-FR" sz="1200" dirty="0" err="1">
                <a:solidFill>
                  <a:schemeClr val="accent4"/>
                </a:solidFill>
                <a:latin typeface="Helvetica" pitchFamily="2" charset="0"/>
              </a:rPr>
              <a:t>instagram</a:t>
            </a:r>
            <a:r>
              <a:rPr lang="fr-FR" sz="1100" dirty="0">
                <a:solidFill>
                  <a:schemeClr val="accent4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1695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D5E5F-ABAF-0643-B9CA-C8169008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du projet la fois précédente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69B06-8982-424D-BE64-4A8E08230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2236A3-F5CB-544B-B08C-48A32F7641B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Service de démo </a:t>
            </a:r>
            <a:r>
              <a:rPr lang="fr-FR" i="1" dirty="0"/>
              <a:t>« à la Instagram »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L’utilisateur devait fournir les liens vers ses ressources</a:t>
            </a:r>
          </a:p>
          <a:p>
            <a:pPr>
              <a:buSzPct val="75000"/>
            </a:pPr>
            <a:endParaRPr lang="fr-FR" dirty="0"/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Extension pour navigateur pour simuler le comportement attendu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Récupération et affichage des ressources lors du chargement de la page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82CA0E-9CF0-D544-93EC-A0E8C8DC9D0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14/01/2021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E4EFA0-8AC9-0346-937B-F9F028E769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SOUTENANCE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0E456D-EB5C-B640-922C-4D0C28BB9D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34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D88A45-A9BB-604A-9914-8B32F94C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28312D-BAE6-8D41-981F-33CEE209E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5DB4A7-8CBB-7849-8CC6-C96A06E9BF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5A9A8E-4C7B-414A-97E6-8458E62D9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</p:spTree>
    <p:extLst>
      <p:ext uri="{BB962C8B-B14F-4D97-AF65-F5344CB8AC3E}">
        <p14:creationId xmlns:p14="http://schemas.microsoft.com/office/powerpoint/2010/main" val="207816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8E980-38B0-BA41-909E-46D22EE4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42E1C-068B-FA42-B7B0-CAA2A65F7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B5818A-8E87-0040-AEF6-67E74D19681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68288" indent="-268288">
              <a:buSzPct val="75000"/>
              <a:buFont typeface="+mj-lt"/>
              <a:buAutoNum type="arabicPeriod"/>
            </a:pPr>
            <a:r>
              <a:rPr lang="fr-FR" dirty="0"/>
              <a:t>Utilisation des API du W3C pour les nouvelles balises </a:t>
            </a:r>
            <a:r>
              <a:rPr lang="fr-FR" sz="1800" dirty="0">
                <a:latin typeface="Fira Code" panose="020B0809050000020004" pitchFamily="49" charset="0"/>
                <a:ea typeface="Fira Code" panose="020B0809050000020004" pitchFamily="49" charset="0"/>
              </a:rPr>
              <a:t>&lt;e-</a:t>
            </a:r>
            <a:r>
              <a:rPr lang="fr-FR" sz="1800" dirty="0" err="1">
                <a:latin typeface="Fira Code" panose="020B0809050000020004" pitchFamily="49" charset="0"/>
                <a:ea typeface="Fira Code" panose="020B0809050000020004" pitchFamily="49" charset="0"/>
              </a:rPr>
              <a:t>img</a:t>
            </a:r>
            <a:r>
              <a:rPr lang="fr-FR" sz="1800" dirty="0"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fr-FR" dirty="0"/>
              <a:t>…</a:t>
            </a:r>
          </a:p>
          <a:p>
            <a:pPr marL="268288" indent="-268288">
              <a:buSzPct val="75000"/>
              <a:buFont typeface="+mj-lt"/>
              <a:buAutoNum type="arabicPeriod"/>
            </a:pPr>
            <a:endParaRPr lang="fr-FR" dirty="0"/>
          </a:p>
          <a:p>
            <a:pPr marL="268288" indent="-268288">
              <a:buSzPct val="75000"/>
              <a:buFont typeface="+mj-lt"/>
              <a:buAutoNum type="arabicPeriod"/>
            </a:pPr>
            <a:r>
              <a:rPr lang="fr-FR" dirty="0"/>
              <a:t>Création d’un service de stockage pour les ressources de l’utilisateur</a:t>
            </a:r>
          </a:p>
          <a:p>
            <a:pPr marL="268288" indent="-268288">
              <a:buSzPct val="75000"/>
              <a:buFont typeface="+mj-lt"/>
              <a:buAutoNum type="arabicPeriod"/>
            </a:pPr>
            <a:endParaRPr lang="fr-FR" dirty="0"/>
          </a:p>
          <a:p>
            <a:pPr marL="268288" indent="-268288">
              <a:buSzPct val="75000"/>
              <a:buFont typeface="+mj-lt"/>
              <a:buAutoNum type="arabicPeriod"/>
            </a:pPr>
            <a:r>
              <a:rPr lang="fr-FR" dirty="0"/>
              <a:t>Gestion par l’extension de l’envoi des ressources directement au service de stockage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CA283-1E9C-1D40-ACF2-06129ED026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14/01/2021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1DF09-1DC2-2A46-8B36-F2410E3737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SOUTENANCE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BF24F4-C4BF-C84F-AFFF-2BC10C9F443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0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F81CB-C1B6-3942-9C4F-CA62AFE2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d’interception-stockage-envoi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E3AD2-1A3E-BF44-9F02-0F6240699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94D6AB-F918-F04A-85EA-5E75C9D8538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14/01/2021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A4042C-E324-AF46-AADF-02D6F2FFEDF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SOUTENANCE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4810AB-ED34-9E46-9FE5-30BF09A9AA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Espace réservé du contenu 8" descr="Conception web">
            <a:extLst>
              <a:ext uri="{FF2B5EF4-FFF2-40B4-BE49-F238E27FC236}">
                <a16:creationId xmlns:a16="http://schemas.microsoft.com/office/drawing/2014/main" id="{84C42C32-E66A-694D-9243-C3BE4D96767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20" y="3147814"/>
            <a:ext cx="914400" cy="91440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982B192-6D9F-BF4B-80B0-8554C3321320}"/>
              </a:ext>
            </a:extLst>
          </p:cNvPr>
          <p:cNvSpPr txBox="1"/>
          <p:nvPr/>
        </p:nvSpPr>
        <p:spPr>
          <a:xfrm>
            <a:off x="190280" y="3867894"/>
            <a:ext cx="103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Formulaire envoyé</a:t>
            </a:r>
            <a:endParaRPr lang="fr-FR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1" name="Graphique 10" descr="Serveur">
            <a:extLst>
              <a:ext uri="{FF2B5EF4-FFF2-40B4-BE49-F238E27FC236}">
                <a16:creationId xmlns:a16="http://schemas.microsoft.com/office/drawing/2014/main" id="{B7957F82-0027-F546-965E-DD7A22D81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8080" y="3147814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5F1243-7635-284D-ACE0-A87B0CB3CD8B}"/>
              </a:ext>
            </a:extLst>
          </p:cNvPr>
          <p:cNvSpPr txBox="1"/>
          <p:nvPr/>
        </p:nvSpPr>
        <p:spPr>
          <a:xfrm>
            <a:off x="7899400" y="3939902"/>
            <a:ext cx="103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Formulaire reçu</a:t>
            </a:r>
            <a:endParaRPr lang="fr-FR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13" name="Graphique 12" descr="Serveur">
            <a:extLst>
              <a:ext uri="{FF2B5EF4-FFF2-40B4-BE49-F238E27FC236}">
                <a16:creationId xmlns:a16="http://schemas.microsoft.com/office/drawing/2014/main" id="{012DF4F9-CC2E-BB40-827E-B7AA83A5E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4860" y="1179716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C0FEC3E-20D0-3D43-8F17-7DE129ED5C39}"/>
              </a:ext>
            </a:extLst>
          </p:cNvPr>
          <p:cNvSpPr txBox="1"/>
          <p:nvPr/>
        </p:nvSpPr>
        <p:spPr>
          <a:xfrm>
            <a:off x="7896180" y="1971804"/>
            <a:ext cx="103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Stockage client</a:t>
            </a:r>
            <a:endParaRPr lang="fr-FR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C872174-34E2-EF49-87DC-E3F92E2D480E}"/>
              </a:ext>
            </a:extLst>
          </p:cNvPr>
          <p:cNvCxnSpPr>
            <a:stCxn id="8" idx="3"/>
          </p:cNvCxnSpPr>
          <p:nvPr/>
        </p:nvCxnSpPr>
        <p:spPr>
          <a:xfrm>
            <a:off x="1165920" y="3605014"/>
            <a:ext cx="2037928" cy="0"/>
          </a:xfrm>
          <a:prstGeom prst="line">
            <a:avLst/>
          </a:prstGeom>
          <a:ln w="38100">
            <a:solidFill>
              <a:srgbClr val="008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D9776AF-6688-CB42-BB07-105F620EF10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64960" y="3605014"/>
            <a:ext cx="2713120" cy="0"/>
          </a:xfrm>
          <a:prstGeom prst="line">
            <a:avLst/>
          </a:prstGeom>
          <a:ln w="38100">
            <a:solidFill>
              <a:srgbClr val="0086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0467ACB-CBC6-4845-92BA-66E785274AB8}"/>
              </a:ext>
            </a:extLst>
          </p:cNvPr>
          <p:cNvCxnSpPr>
            <a:cxnSpLocks/>
          </p:cNvCxnSpPr>
          <p:nvPr/>
        </p:nvCxnSpPr>
        <p:spPr>
          <a:xfrm flipV="1">
            <a:off x="3059832" y="3363838"/>
            <a:ext cx="301352" cy="537592"/>
          </a:xfrm>
          <a:prstGeom prst="line">
            <a:avLst/>
          </a:prstGeom>
          <a:ln w="76200">
            <a:solidFill>
              <a:srgbClr val="008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1A9C6F2-4DA6-314D-97EE-F6F455F6CF62}"/>
              </a:ext>
            </a:extLst>
          </p:cNvPr>
          <p:cNvCxnSpPr>
            <a:cxnSpLocks/>
          </p:cNvCxnSpPr>
          <p:nvPr/>
        </p:nvCxnSpPr>
        <p:spPr>
          <a:xfrm flipV="1">
            <a:off x="5123582" y="3330302"/>
            <a:ext cx="301352" cy="537592"/>
          </a:xfrm>
          <a:prstGeom prst="line">
            <a:avLst/>
          </a:prstGeom>
          <a:ln w="76200">
            <a:solidFill>
              <a:srgbClr val="008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2005434-3856-7D4F-82C5-80A34386BB1F}"/>
              </a:ext>
            </a:extLst>
          </p:cNvPr>
          <p:cNvGrpSpPr/>
          <p:nvPr/>
        </p:nvGrpSpPr>
        <p:grpSpPr>
          <a:xfrm>
            <a:off x="2483768" y="948654"/>
            <a:ext cx="3983516" cy="1966219"/>
            <a:chOff x="1884628" y="897675"/>
            <a:chExt cx="3983516" cy="1966219"/>
          </a:xfrm>
        </p:grpSpPr>
        <p:sp>
          <p:nvSpPr>
            <p:cNvPr id="10" name="Autre processus 9">
              <a:extLst>
                <a:ext uri="{FF2B5EF4-FFF2-40B4-BE49-F238E27FC236}">
                  <a16:creationId xmlns:a16="http://schemas.microsoft.com/office/drawing/2014/main" id="{E99DDF44-DD09-DE4C-8F22-A3A079860BEF}"/>
                </a:ext>
              </a:extLst>
            </p:cNvPr>
            <p:cNvSpPr/>
            <p:nvPr/>
          </p:nvSpPr>
          <p:spPr>
            <a:xfrm>
              <a:off x="1884628" y="897675"/>
              <a:ext cx="3983516" cy="1966219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D495BAB-761D-2046-B890-9426941A5B77}"/>
                </a:ext>
              </a:extLst>
            </p:cNvPr>
            <p:cNvSpPr txBox="1"/>
            <p:nvPr/>
          </p:nvSpPr>
          <p:spPr>
            <a:xfrm>
              <a:off x="2000153" y="1003984"/>
              <a:ext cx="3723975" cy="1668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fr-FR" sz="1400" dirty="0"/>
                <a:t>Récupération des ressources à envoyer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fr-FR" sz="1400" dirty="0"/>
                <a:t>Envoi au stockage client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fr-FR" sz="1400" dirty="0"/>
                <a:t>Récupération des hyperliens associés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fr-FR" sz="1400" dirty="0"/>
                <a:t>Modification du formulaire intercepté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fr-FR" sz="1400" dirty="0"/>
                <a:t>Envoi au service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1E534C4E-2A4D-AB4A-AB90-11EFB5C8E984}"/>
              </a:ext>
            </a:extLst>
          </p:cNvPr>
          <p:cNvSpPr txBox="1"/>
          <p:nvPr/>
        </p:nvSpPr>
        <p:spPr>
          <a:xfrm>
            <a:off x="3590382" y="341443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Interception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0A54D2-1180-8940-AFE8-14F05B92E9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467284" y="1889070"/>
            <a:ext cx="1449556" cy="42694"/>
          </a:xfrm>
          <a:prstGeom prst="line">
            <a:avLst/>
          </a:prstGeom>
          <a:ln w="38100">
            <a:solidFill>
              <a:srgbClr val="0086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4F08B85-57F3-0F49-BBC6-D894293DD4FD}"/>
              </a:ext>
            </a:extLst>
          </p:cNvPr>
          <p:cNvCxnSpPr>
            <a:cxnSpLocks/>
          </p:cNvCxnSpPr>
          <p:nvPr/>
        </p:nvCxnSpPr>
        <p:spPr>
          <a:xfrm flipV="1">
            <a:off x="3851920" y="3003798"/>
            <a:ext cx="216024" cy="410634"/>
          </a:xfrm>
          <a:prstGeom prst="line">
            <a:avLst/>
          </a:prstGeom>
          <a:ln w="38100">
            <a:solidFill>
              <a:srgbClr val="0086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8D31A49-1C2E-C84C-AF4C-7AB9042167BC}"/>
              </a:ext>
            </a:extLst>
          </p:cNvPr>
          <p:cNvCxnSpPr>
            <a:cxnSpLocks/>
          </p:cNvCxnSpPr>
          <p:nvPr/>
        </p:nvCxnSpPr>
        <p:spPr>
          <a:xfrm>
            <a:off x="4572000" y="3003798"/>
            <a:ext cx="144016" cy="410634"/>
          </a:xfrm>
          <a:prstGeom prst="line">
            <a:avLst/>
          </a:prstGeom>
          <a:ln w="38100">
            <a:solidFill>
              <a:srgbClr val="0086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1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DACD75-33CC-B845-A993-29633FA8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5E391B-5545-6D47-A20C-104FDE6BC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58D70A-0580-D54E-B28A-E001A70309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A45A33-B2FB-B540-AF75-8790699E4F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Réorientation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5917081"/>
      </p:ext>
    </p:extLst>
  </p:cSld>
  <p:clrMapOvr>
    <a:masterClrMapping/>
  </p:clrMapOvr>
</p:sld>
</file>

<file path=ppt/theme/theme1.xml><?xml version="1.0" encoding="utf-8"?>
<a:theme xmlns:a="http://schemas.openxmlformats.org/drawingml/2006/main" name="IMT Atlantique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45C26513-21FE-BC48-BD72-E3003CFAAAE9}" vid="{273B8AB0-A960-A644-ACA9-BFE3A1B27D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IMT Atlantique</Template>
  <TotalTime>656</TotalTime>
  <Words>768</Words>
  <Application>Microsoft Macintosh PowerPoint</Application>
  <PresentationFormat>Affichage à l'écran (16:9)</PresentationFormat>
  <Paragraphs>166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Fira Code</vt:lpstr>
      <vt:lpstr>Helvetica</vt:lpstr>
      <vt:lpstr>Helvetica Light</vt:lpstr>
      <vt:lpstr>IMT Atlantique</vt:lpstr>
      <vt:lpstr>Présentation PowerPoint</vt:lpstr>
      <vt:lpstr>Sommaire</vt:lpstr>
      <vt:lpstr>Présentation PowerPoint</vt:lpstr>
      <vt:lpstr>Contexte</vt:lpstr>
      <vt:lpstr>État du projet la fois précédente</vt:lpstr>
      <vt:lpstr>Présentation PowerPoint</vt:lpstr>
      <vt:lpstr>Présentation PowerPoint</vt:lpstr>
      <vt:lpstr>Système d’interception-stockage-envoi</vt:lpstr>
      <vt:lpstr>Présentation PowerPoint</vt:lpstr>
      <vt:lpstr>Prochaines étapes</vt:lpstr>
      <vt:lpstr>Raisons</vt:lpstr>
      <vt:lpstr>Présentation PowerPoint</vt:lpstr>
      <vt:lpstr>Organisation</vt:lpstr>
      <vt:lpstr>Roadmap planifiée vs Réalisée</vt:lpstr>
      <vt:lpstr>Roadmap planifiée</vt:lpstr>
      <vt:lpstr>Présentation PowerPoint</vt:lpstr>
    </vt:vector>
  </TitlesOfParts>
  <Manager>IMT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Bastien ANTOINE</dc:creator>
  <cp:lastModifiedBy>Bastien ANTOINE</cp:lastModifiedBy>
  <cp:revision>80</cp:revision>
  <cp:lastPrinted>2020-11-19T09:12:19Z</cp:lastPrinted>
  <dcterms:created xsi:type="dcterms:W3CDTF">2020-11-13T13:52:31Z</dcterms:created>
  <dcterms:modified xsi:type="dcterms:W3CDTF">2021-03-28T21:35:22Z</dcterms:modified>
</cp:coreProperties>
</file>