
<file path=[Content_Types].xml><?xml version="1.0" encoding="utf-8"?>
<Types xmlns="http://schemas.openxmlformats.org/package/2006/content-types">
  <Default Extension="emf" ContentType="image/x-emf"/>
  <Default Extension="jpe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86" r:id="rId3"/>
    <p:sldId id="287" r:id="rId4"/>
    <p:sldId id="275" r:id="rId5"/>
    <p:sldId id="289" r:id="rId6"/>
    <p:sldId id="290" r:id="rId7"/>
    <p:sldId id="291" r:id="rId8"/>
    <p:sldId id="292" r:id="rId9"/>
    <p:sldId id="293" r:id="rId10"/>
    <p:sldId id="266" r:id="rId1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715">
          <p15:clr>
            <a:srgbClr val="A4A3A4"/>
          </p15:clr>
        </p15:guide>
        <p15:guide id="3" orient="horz" pos="2798">
          <p15:clr>
            <a:srgbClr val="A4A3A4"/>
          </p15:clr>
        </p15:guide>
        <p15:guide id="4" orient="horz" pos="2743">
          <p15:clr>
            <a:srgbClr val="A4A3A4"/>
          </p15:clr>
        </p15:guide>
        <p15:guide id="5" orient="horz" pos="3111">
          <p15:clr>
            <a:srgbClr val="A4A3A4"/>
          </p15:clr>
        </p15:guide>
        <p15:guide id="6" orient="horz" pos="665">
          <p15:clr>
            <a:srgbClr val="A4A3A4"/>
          </p15:clr>
        </p15:guide>
        <p15:guide id="7" orient="horz" pos="1862">
          <p15:clr>
            <a:srgbClr val="A4A3A4"/>
          </p15:clr>
        </p15:guide>
        <p15:guide id="8" orient="horz" pos="1301">
          <p15:clr>
            <a:srgbClr val="A4A3A4"/>
          </p15:clr>
        </p15:guide>
        <p15:guide id="9" orient="horz" pos="1395">
          <p15:clr>
            <a:srgbClr val="A4A3A4"/>
          </p15:clr>
        </p15:guide>
        <p15:guide id="10" orient="horz" pos="3044">
          <p15:clr>
            <a:srgbClr val="A4A3A4"/>
          </p15:clr>
        </p15:guide>
        <p15:guide id="11" orient="horz" pos="2876">
          <p15:clr>
            <a:srgbClr val="A4A3A4"/>
          </p15:clr>
        </p15:guide>
        <p15:guide id="12" orient="horz" pos="593">
          <p15:clr>
            <a:srgbClr val="A4A3A4"/>
          </p15:clr>
        </p15:guide>
        <p15:guide id="13" pos="2880">
          <p15:clr>
            <a:srgbClr val="A4A3A4"/>
          </p15:clr>
        </p15:guide>
        <p15:guide id="14" pos="257">
          <p15:clr>
            <a:srgbClr val="A4A3A4"/>
          </p15:clr>
        </p15:guide>
        <p15:guide id="15" pos="5515">
          <p15:clr>
            <a:srgbClr val="A4A3A4"/>
          </p15:clr>
        </p15:guide>
        <p15:guide id="16" pos="5188">
          <p15:clr>
            <a:srgbClr val="A4A3A4"/>
          </p15:clr>
        </p15:guide>
        <p15:guide id="17" pos="3353">
          <p15:clr>
            <a:srgbClr val="A4A3A4"/>
          </p15:clr>
        </p15:guide>
        <p15:guide id="18" pos="4805">
          <p15:clr>
            <a:srgbClr val="A4A3A4"/>
          </p15:clr>
        </p15:guide>
        <p15:guide id="19" pos="1436">
          <p15:clr>
            <a:srgbClr val="A4A3A4"/>
          </p15:clr>
        </p15:guide>
        <p15:guide id="20" pos="794">
          <p15:clr>
            <a:srgbClr val="A4A3A4"/>
          </p15:clr>
        </p15:guide>
        <p15:guide id="21" pos="53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8"/>
    <p:restoredTop sz="81560"/>
  </p:normalViewPr>
  <p:slideViewPr>
    <p:cSldViewPr showGuides="1">
      <p:cViewPr varScale="1">
        <p:scale>
          <a:sx n="239" d="100"/>
          <a:sy n="239" d="100"/>
        </p:scale>
        <p:origin x="2736" y="168"/>
      </p:cViewPr>
      <p:guideLst>
        <p:guide orient="horz" pos="1620"/>
        <p:guide orient="horz" pos="715"/>
        <p:guide orient="horz" pos="2798"/>
        <p:guide orient="horz" pos="2743"/>
        <p:guide orient="horz" pos="3111"/>
        <p:guide orient="horz" pos="665"/>
        <p:guide orient="horz" pos="1862"/>
        <p:guide orient="horz" pos="1301"/>
        <p:guide orient="horz" pos="1395"/>
        <p:guide orient="horz" pos="3044"/>
        <p:guide orient="horz" pos="2876"/>
        <p:guide orient="horz" pos="593"/>
        <p:guide pos="2880"/>
        <p:guide pos="257"/>
        <p:guide pos="5515"/>
        <p:guide pos="5188"/>
        <p:guide pos="3353"/>
        <p:guide pos="4805"/>
        <p:guide pos="1436"/>
        <p:guide pos="794"/>
        <p:guide pos="5326"/>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126" d="100"/>
          <a:sy n="126" d="100"/>
        </p:scale>
        <p:origin x="4472"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50710-B8B7-4D8F-BDE7-5C763412CDFD}" type="datetimeFigureOut">
              <a:rPr lang="fr-FR" smtClean="0"/>
              <a:t>17/03/2021</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06ACB-0641-497D-A6F6-17171FCA9B16}" type="slidenum">
              <a:rPr lang="fr-FR" smtClean="0"/>
              <a:t>‹N°›</a:t>
            </a:fld>
            <a:endParaRPr lang="fr-FR"/>
          </a:p>
        </p:txBody>
      </p:sp>
    </p:spTree>
    <p:extLst>
      <p:ext uri="{BB962C8B-B14F-4D97-AF65-F5344CB8AC3E}">
        <p14:creationId xmlns:p14="http://schemas.microsoft.com/office/powerpoint/2010/main" val="121597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Lucas</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1</a:t>
            </a:fld>
            <a:endParaRPr lang="fr-FR"/>
          </a:p>
        </p:txBody>
      </p:sp>
    </p:spTree>
    <p:extLst>
      <p:ext uri="{BB962C8B-B14F-4D97-AF65-F5344CB8AC3E}">
        <p14:creationId xmlns:p14="http://schemas.microsoft.com/office/powerpoint/2010/main" val="1446005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Bastien</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10</a:t>
            </a:fld>
            <a:endParaRPr lang="fr-FR"/>
          </a:p>
        </p:txBody>
      </p:sp>
    </p:spTree>
    <p:extLst>
      <p:ext uri="{BB962C8B-B14F-4D97-AF65-F5344CB8AC3E}">
        <p14:creationId xmlns:p14="http://schemas.microsoft.com/office/powerpoint/2010/main" val="402393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Lucas</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2</a:t>
            </a:fld>
            <a:endParaRPr lang="fr-FR"/>
          </a:p>
        </p:txBody>
      </p:sp>
    </p:spTree>
    <p:extLst>
      <p:ext uri="{BB962C8B-B14F-4D97-AF65-F5344CB8AC3E}">
        <p14:creationId xmlns:p14="http://schemas.microsoft.com/office/powerpoint/2010/main" val="395159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Bastien</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3</a:t>
            </a:fld>
            <a:endParaRPr lang="fr-FR"/>
          </a:p>
        </p:txBody>
      </p:sp>
    </p:spTree>
    <p:extLst>
      <p:ext uri="{BB962C8B-B14F-4D97-AF65-F5344CB8AC3E}">
        <p14:creationId xmlns:p14="http://schemas.microsoft.com/office/powerpoint/2010/main" val="3922461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Bastien</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4</a:t>
            </a:fld>
            <a:endParaRPr lang="fr-FR"/>
          </a:p>
        </p:txBody>
      </p:sp>
    </p:spTree>
    <p:extLst>
      <p:ext uri="{BB962C8B-B14F-4D97-AF65-F5344CB8AC3E}">
        <p14:creationId xmlns:p14="http://schemas.microsoft.com/office/powerpoint/2010/main" val="289925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Bastien</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5</a:t>
            </a:fld>
            <a:endParaRPr lang="fr-FR"/>
          </a:p>
        </p:txBody>
      </p:sp>
    </p:spTree>
    <p:extLst>
      <p:ext uri="{BB962C8B-B14F-4D97-AF65-F5344CB8AC3E}">
        <p14:creationId xmlns:p14="http://schemas.microsoft.com/office/powerpoint/2010/main" val="2899630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Lucas</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6</a:t>
            </a:fld>
            <a:endParaRPr lang="fr-FR"/>
          </a:p>
        </p:txBody>
      </p:sp>
    </p:spTree>
    <p:extLst>
      <p:ext uri="{BB962C8B-B14F-4D97-AF65-F5344CB8AC3E}">
        <p14:creationId xmlns:p14="http://schemas.microsoft.com/office/powerpoint/2010/main" val="1899658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Lucas</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7</a:t>
            </a:fld>
            <a:endParaRPr lang="fr-FR"/>
          </a:p>
        </p:txBody>
      </p:sp>
    </p:spTree>
    <p:extLst>
      <p:ext uri="{BB962C8B-B14F-4D97-AF65-F5344CB8AC3E}">
        <p14:creationId xmlns:p14="http://schemas.microsoft.com/office/powerpoint/2010/main" val="3730948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Lucas</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8</a:t>
            </a:fld>
            <a:endParaRPr lang="fr-FR"/>
          </a:p>
        </p:txBody>
      </p:sp>
    </p:spTree>
    <p:extLst>
      <p:ext uri="{BB962C8B-B14F-4D97-AF65-F5344CB8AC3E}">
        <p14:creationId xmlns:p14="http://schemas.microsoft.com/office/powerpoint/2010/main" val="280004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Bastien</a:t>
            </a:r>
          </a:p>
        </p:txBody>
      </p:sp>
      <p:sp>
        <p:nvSpPr>
          <p:cNvPr id="4" name="Espace réservé du numéro de diapositive 3"/>
          <p:cNvSpPr>
            <a:spLocks noGrp="1"/>
          </p:cNvSpPr>
          <p:nvPr>
            <p:ph type="sldNum" sz="quarter" idx="5"/>
          </p:nvPr>
        </p:nvSpPr>
        <p:spPr/>
        <p:txBody>
          <a:bodyPr/>
          <a:lstStyle/>
          <a:p>
            <a:fld id="{5A906ACB-0641-497D-A6F6-17171FCA9B16}" type="slidenum">
              <a:rPr lang="fr-FR" smtClean="0"/>
              <a:t>9</a:t>
            </a:fld>
            <a:endParaRPr lang="fr-FR"/>
          </a:p>
        </p:txBody>
      </p:sp>
    </p:spTree>
    <p:extLst>
      <p:ext uri="{BB962C8B-B14F-4D97-AF65-F5344CB8AC3E}">
        <p14:creationId xmlns:p14="http://schemas.microsoft.com/office/powerpoint/2010/main" val="2862534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26"/>
          <p:cNvSpPr/>
          <p:nvPr userDrawn="1"/>
        </p:nvSpPr>
        <p:spPr>
          <a:xfrm rot="8100000">
            <a:off x="615594" y="2990457"/>
            <a:ext cx="3639216" cy="4029858"/>
          </a:xfrm>
          <a:custGeom>
            <a:avLst/>
            <a:gdLst>
              <a:gd name="connsiteX0" fmla="*/ 0 w 3639216"/>
              <a:gd name="connsiteY0" fmla="*/ 4029858 h 4029858"/>
              <a:gd name="connsiteX1" fmla="*/ 0 w 3639216"/>
              <a:gd name="connsiteY1" fmla="*/ 2386471 h 4029858"/>
              <a:gd name="connsiteX2" fmla="*/ 0 w 3639216"/>
              <a:gd name="connsiteY2" fmla="*/ 0 h 4029858"/>
              <a:gd name="connsiteX3" fmla="*/ 3639216 w 3639216"/>
              <a:gd name="connsiteY3" fmla="*/ 3639216 h 4029858"/>
              <a:gd name="connsiteX4" fmla="*/ 3248574 w 3639216"/>
              <a:gd name="connsiteY4" fmla="*/ 4029858 h 4029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216" h="4029858">
                <a:moveTo>
                  <a:pt x="0" y="4029858"/>
                </a:moveTo>
                <a:lnTo>
                  <a:pt x="0" y="2386471"/>
                </a:lnTo>
                <a:lnTo>
                  <a:pt x="0" y="0"/>
                </a:lnTo>
                <a:lnTo>
                  <a:pt x="3639216" y="3639216"/>
                </a:lnTo>
                <a:lnTo>
                  <a:pt x="3248574" y="40298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27"/>
          <p:cNvSpPr/>
          <p:nvPr userDrawn="1"/>
        </p:nvSpPr>
        <p:spPr>
          <a:xfrm rot="8100000">
            <a:off x="-2098600" y="-475418"/>
            <a:ext cx="6492725" cy="3246363"/>
          </a:xfrm>
          <a:custGeom>
            <a:avLst/>
            <a:gdLst>
              <a:gd name="connsiteX0" fmla="*/ 3244147 w 6492725"/>
              <a:gd name="connsiteY0" fmla="*/ 3244147 h 3246363"/>
              <a:gd name="connsiteX1" fmla="*/ 0 w 6492725"/>
              <a:gd name="connsiteY1" fmla="*/ 0 h 3246363"/>
              <a:gd name="connsiteX2" fmla="*/ 3244147 w 6492725"/>
              <a:gd name="connsiteY2" fmla="*/ 0 h 3246363"/>
              <a:gd name="connsiteX3" fmla="*/ 3246363 w 6492725"/>
              <a:gd name="connsiteY3" fmla="*/ 3246363 h 3246363"/>
              <a:gd name="connsiteX4" fmla="*/ 3244148 w 6492725"/>
              <a:gd name="connsiteY4" fmla="*/ 3244148 h 3246363"/>
              <a:gd name="connsiteX5" fmla="*/ 3244148 w 6492725"/>
              <a:gd name="connsiteY5" fmla="*/ 0 h 3246363"/>
              <a:gd name="connsiteX6" fmla="*/ 6492725 w 6492725"/>
              <a:gd name="connsiteY6" fmla="*/ 0 h 324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2725" h="3246363">
                <a:moveTo>
                  <a:pt x="3244147" y="3244147"/>
                </a:moveTo>
                <a:lnTo>
                  <a:pt x="0" y="0"/>
                </a:lnTo>
                <a:lnTo>
                  <a:pt x="3244147" y="0"/>
                </a:lnTo>
                <a:close/>
                <a:moveTo>
                  <a:pt x="3246363" y="3246363"/>
                </a:moveTo>
                <a:lnTo>
                  <a:pt x="3244148" y="3244148"/>
                </a:lnTo>
                <a:lnTo>
                  <a:pt x="3244148" y="0"/>
                </a:lnTo>
                <a:lnTo>
                  <a:pt x="649272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orme libre 28"/>
          <p:cNvSpPr/>
          <p:nvPr userDrawn="1"/>
        </p:nvSpPr>
        <p:spPr>
          <a:xfrm rot="2700000">
            <a:off x="4980926" y="-217905"/>
            <a:ext cx="5213039" cy="6463568"/>
          </a:xfrm>
          <a:custGeom>
            <a:avLst/>
            <a:gdLst>
              <a:gd name="connsiteX0" fmla="*/ 0 w 5213039"/>
              <a:gd name="connsiteY0" fmla="*/ 1576035 h 6463568"/>
              <a:gd name="connsiteX1" fmla="*/ 1576035 w 5213039"/>
              <a:gd name="connsiteY1" fmla="*/ 0 h 6463568"/>
              <a:gd name="connsiteX2" fmla="*/ 5213039 w 5213039"/>
              <a:gd name="connsiteY2" fmla="*/ 3637004 h 6463568"/>
              <a:gd name="connsiteX3" fmla="*/ 3642725 w 5213039"/>
              <a:gd name="connsiteY3" fmla="*/ 5207318 h 6463568"/>
              <a:gd name="connsiteX4" fmla="*/ 2386474 w 5213039"/>
              <a:gd name="connsiteY4" fmla="*/ 6463568 h 6463568"/>
              <a:gd name="connsiteX5" fmla="*/ 0 w 5213039"/>
              <a:gd name="connsiteY5" fmla="*/ 6463568 h 6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3039" h="6463568">
                <a:moveTo>
                  <a:pt x="0" y="1576035"/>
                </a:moveTo>
                <a:lnTo>
                  <a:pt x="1576035" y="0"/>
                </a:lnTo>
                <a:lnTo>
                  <a:pt x="5213039" y="3637004"/>
                </a:lnTo>
                <a:lnTo>
                  <a:pt x="3642725" y="5207318"/>
                </a:lnTo>
                <a:lnTo>
                  <a:pt x="2386474" y="6463568"/>
                </a:lnTo>
                <a:lnTo>
                  <a:pt x="0" y="64635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r>
              <a:rPr lang="fr-FR"/>
              <a:t>19/11/2020</a:t>
            </a:r>
            <a:endParaRPr lang="fr-FR" dirty="0"/>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pPr/>
              <a:t>‹N°›</a:t>
            </a:fld>
            <a:endParaRPr lang="fr-FR"/>
          </a:p>
        </p:txBody>
      </p:sp>
      <p:sp>
        <p:nvSpPr>
          <p:cNvPr id="12" name="Espace réservé du pied de page 11"/>
          <p:cNvSpPr>
            <a:spLocks noGrp="1"/>
          </p:cNvSpPr>
          <p:nvPr>
            <p:ph type="ftr" sz="quarter" idx="12"/>
          </p:nvPr>
        </p:nvSpPr>
        <p:spPr bwMode="gray">
          <a:xfrm>
            <a:off x="-1" y="5002020"/>
            <a:ext cx="266400" cy="135000"/>
          </a:xfrm>
          <a:prstGeom prst="rect">
            <a:avLst/>
          </a:prstGeom>
        </p:spPr>
        <p:txBody>
          <a:bodyPr/>
          <a:lstStyle>
            <a:lvl1pPr>
              <a:defRPr sz="100">
                <a:solidFill>
                  <a:schemeClr val="bg1">
                    <a:alpha val="0"/>
                  </a:schemeClr>
                </a:solidFill>
              </a:defRPr>
            </a:lvl1pPr>
          </a:lstStyle>
          <a:p>
            <a:r>
              <a:rPr lang="fr-FR"/>
              <a:t>Keep Control of your Data - Revue de projet n°1</a:t>
            </a:r>
            <a:endParaRPr lang="fr-FR" dirty="0"/>
          </a:p>
        </p:txBody>
      </p:sp>
      <p:sp>
        <p:nvSpPr>
          <p:cNvPr id="15" name="Espace réservé du texte 3"/>
          <p:cNvSpPr>
            <a:spLocks noGrp="1"/>
          </p:cNvSpPr>
          <p:nvPr>
            <p:ph type="body" sz="quarter" idx="13" hasCustomPrompt="1"/>
          </p:nvPr>
        </p:nvSpPr>
        <p:spPr bwMode="gray">
          <a:xfrm>
            <a:off x="3203577" y="688180"/>
            <a:ext cx="5251448" cy="3359945"/>
          </a:xfrm>
        </p:spPr>
        <p:txBody>
          <a:bodyPr anchor="ctr" anchorCtr="0"/>
          <a:lstStyle>
            <a:lvl1pPr algn="r">
              <a:defRPr sz="3400" b="1" cap="all">
                <a:solidFill>
                  <a:schemeClr val="bg1"/>
                </a:solidFill>
              </a:defRPr>
            </a:lvl1pPr>
            <a:lvl2pPr algn="r">
              <a:defRPr sz="3400" b="0" cap="all">
                <a:solidFill>
                  <a:schemeClr val="bg1"/>
                </a:solidFill>
              </a:defRPr>
            </a:lvl2pPr>
          </a:lstStyle>
          <a:p>
            <a:pPr lvl="0"/>
            <a:r>
              <a:rPr lang="fr-FR" dirty="0"/>
              <a:t>TITRE</a:t>
            </a:r>
          </a:p>
          <a:p>
            <a:pPr lvl="1"/>
            <a:r>
              <a:rPr lang="fr-FR" dirty="0"/>
              <a:t>TITRE</a:t>
            </a:r>
          </a:p>
        </p:txBody>
      </p:sp>
      <p:pic>
        <p:nvPicPr>
          <p:cNvPr id="30" name="Image 29"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16754" y="507900"/>
            <a:ext cx="1944000" cy="1145384"/>
          </a:xfrm>
          <a:prstGeom prst="rect">
            <a:avLst/>
          </a:prstGeom>
        </p:spPr>
      </p:pic>
    </p:spTree>
    <p:extLst>
      <p:ext uri="{BB962C8B-B14F-4D97-AF65-F5344CB8AC3E}">
        <p14:creationId xmlns:p14="http://schemas.microsoft.com/office/powerpoint/2010/main" val="3865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25" name="Forme libre 24"/>
          <p:cNvSpPr/>
          <p:nvPr userDrawn="1"/>
        </p:nvSpPr>
        <p:spPr>
          <a:xfrm>
            <a:off x="0" y="0"/>
            <a:ext cx="3810001" cy="2664618"/>
          </a:xfrm>
          <a:custGeom>
            <a:avLst/>
            <a:gdLst>
              <a:gd name="connsiteX0" fmla="*/ 0 w 3810001"/>
              <a:gd name="connsiteY0" fmla="*/ 0 h 2664618"/>
              <a:gd name="connsiteX1" fmla="*/ 3810001 w 3810001"/>
              <a:gd name="connsiteY1" fmla="*/ 0 h 2664618"/>
              <a:gd name="connsiteX2" fmla="*/ 1145383 w 3810001"/>
              <a:gd name="connsiteY2" fmla="*/ 2664618 h 2664618"/>
              <a:gd name="connsiteX3" fmla="*/ 0 w 3810001"/>
              <a:gd name="connsiteY3" fmla="*/ 1519236 h 2664618"/>
              <a:gd name="connsiteX4" fmla="*/ 0 w 3810001"/>
              <a:gd name="connsiteY4" fmla="*/ 0 h 2664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1" h="2664618">
                <a:moveTo>
                  <a:pt x="0" y="0"/>
                </a:moveTo>
                <a:lnTo>
                  <a:pt x="3810001" y="0"/>
                </a:lnTo>
                <a:lnTo>
                  <a:pt x="1145383" y="2664618"/>
                </a:lnTo>
                <a:lnTo>
                  <a:pt x="0" y="1519236"/>
                </a:lnTo>
                <a:lnTo>
                  <a:pt x="0" y="0"/>
                </a:ln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25"/>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r>
              <a:rPr lang="fr-FR"/>
              <a:t>19/11/2020</a:t>
            </a:r>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pPr/>
              <a:t>‹N°›</a:t>
            </a:fld>
            <a:endParaRPr lang="fr-FR"/>
          </a:p>
        </p:txBody>
      </p:sp>
      <p:sp>
        <p:nvSpPr>
          <p:cNvPr id="12" name="Espace réservé du pied de page 11"/>
          <p:cNvSpPr>
            <a:spLocks noGrp="1"/>
          </p:cNvSpPr>
          <p:nvPr>
            <p:ph type="ftr" sz="quarter" idx="12"/>
          </p:nvPr>
        </p:nvSpPr>
        <p:spPr bwMode="gray">
          <a:xfrm>
            <a:off x="-1" y="5002020"/>
            <a:ext cx="266400" cy="135000"/>
          </a:xfrm>
          <a:prstGeom prst="rect">
            <a:avLst/>
          </a:prstGeom>
        </p:spPr>
        <p:txBody>
          <a:bodyPr/>
          <a:lstStyle>
            <a:lvl1pPr>
              <a:defRPr sz="100">
                <a:solidFill>
                  <a:schemeClr val="bg1">
                    <a:alpha val="0"/>
                  </a:schemeClr>
                </a:solidFill>
              </a:defRPr>
            </a:lvl1pPr>
          </a:lstStyle>
          <a:p>
            <a:r>
              <a:rPr lang="fr-FR"/>
              <a:t>Keep Control of your Data - Revue de projet n°1</a:t>
            </a:r>
            <a:endParaRPr lang="fr-FR" dirty="0"/>
          </a:p>
        </p:txBody>
      </p:sp>
      <p:sp>
        <p:nvSpPr>
          <p:cNvPr id="15" name="Espace réservé du texte 3"/>
          <p:cNvSpPr>
            <a:spLocks noGrp="1"/>
          </p:cNvSpPr>
          <p:nvPr>
            <p:ph type="body" sz="quarter" idx="13" hasCustomPrompt="1"/>
          </p:nvPr>
        </p:nvSpPr>
        <p:spPr bwMode="gray">
          <a:xfrm>
            <a:off x="1373189" y="688180"/>
            <a:ext cx="7081836" cy="3369470"/>
          </a:xfrm>
        </p:spPr>
        <p:txBody>
          <a:bodyPr anchor="ctr" anchorCtr="0"/>
          <a:lstStyle>
            <a:lvl1pPr algn="r">
              <a:defRPr sz="3400" b="0" cap="all">
                <a:solidFill>
                  <a:schemeClr val="bg1"/>
                </a:solidFill>
              </a:defRPr>
            </a:lvl1pPr>
            <a:lvl2pPr algn="r">
              <a:defRPr sz="3400" b="1" cap="all">
                <a:solidFill>
                  <a:schemeClr val="bg1"/>
                </a:solidFill>
              </a:defRPr>
            </a:lvl2pPr>
          </a:lstStyle>
          <a:p>
            <a:pPr lvl="0"/>
            <a:r>
              <a:rPr lang="fr-FR" dirty="0"/>
              <a:t>Chapitre</a:t>
            </a:r>
          </a:p>
          <a:p>
            <a:pPr lvl="1"/>
            <a:r>
              <a:rPr lang="fr-FR" dirty="0"/>
              <a:t>Chapitre</a:t>
            </a:r>
          </a:p>
        </p:txBody>
      </p:sp>
      <p:pic>
        <p:nvPicPr>
          <p:cNvPr id="27" name="Image 2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extLst>
      <p:ext uri="{BB962C8B-B14F-4D97-AF65-F5344CB8AC3E}">
        <p14:creationId xmlns:p14="http://schemas.microsoft.com/office/powerpoint/2010/main" val="265117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16" name="Rectangle 15"/>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userDrawn="1"/>
        </p:nvSpPr>
        <p:spPr>
          <a:xfrm>
            <a:off x="0" y="2664618"/>
            <a:ext cx="3624265" cy="2478882"/>
          </a:xfrm>
          <a:custGeom>
            <a:avLst/>
            <a:gdLst>
              <a:gd name="connsiteX0" fmla="*/ 1145383 w 3624265"/>
              <a:gd name="connsiteY0" fmla="*/ 0 h 2478882"/>
              <a:gd name="connsiteX1" fmla="*/ 3624265 w 3624265"/>
              <a:gd name="connsiteY1" fmla="*/ 2478882 h 2478882"/>
              <a:gd name="connsiteX2" fmla="*/ 0 w 3624265"/>
              <a:gd name="connsiteY2" fmla="*/ 2478882 h 2478882"/>
              <a:gd name="connsiteX3" fmla="*/ 0 w 3624265"/>
              <a:gd name="connsiteY3" fmla="*/ 1145383 h 2478882"/>
              <a:gd name="connsiteX4" fmla="*/ 1145383 w 3624265"/>
              <a:gd name="connsiteY4" fmla="*/ 0 h 247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4265" h="2478882">
                <a:moveTo>
                  <a:pt x="1145383" y="0"/>
                </a:moveTo>
                <a:lnTo>
                  <a:pt x="3624265" y="2478882"/>
                </a:lnTo>
                <a:lnTo>
                  <a:pt x="0" y="2478882"/>
                </a:lnTo>
                <a:lnTo>
                  <a:pt x="0" y="1145383"/>
                </a:lnTo>
                <a:lnTo>
                  <a:pt x="1145383" y="0"/>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p:cNvSpPr>
            <a:spLocks noGrp="1"/>
          </p:cNvSpPr>
          <p:nvPr>
            <p:ph type="body" sz="quarter" idx="13" hasCustomPrompt="1"/>
          </p:nvPr>
        </p:nvSpPr>
        <p:spPr bwMode="gray">
          <a:xfrm>
            <a:off x="4572000" y="736380"/>
            <a:ext cx="3883025" cy="4095970"/>
          </a:xfrm>
        </p:spPr>
        <p:txBody>
          <a:bodyPr anchor="t" anchorCtr="0"/>
          <a:lstStyle>
            <a:lvl1pPr marL="342900" indent="-342900" algn="l">
              <a:spcBef>
                <a:spcPts val="2400"/>
              </a:spcBef>
              <a:spcAft>
                <a:spcPts val="300"/>
              </a:spcAft>
              <a:buClr>
                <a:schemeClr val="bg2"/>
              </a:buClr>
              <a:buSzPct val="100000"/>
              <a:buFont typeface="+mj-lt"/>
              <a:buAutoNum type="arabicPeriod"/>
              <a:defRPr sz="1650" b="1" cap="all">
                <a:solidFill>
                  <a:schemeClr val="bg2"/>
                </a:solidFill>
              </a:defRPr>
            </a:lvl1pPr>
            <a:lvl2pPr marL="342000" indent="0" algn="l">
              <a:lnSpc>
                <a:spcPct val="130000"/>
              </a:lnSpc>
              <a:defRPr sz="1200" b="0" cap="none" baseline="0">
                <a:solidFill>
                  <a:schemeClr val="accent3"/>
                </a:solidFill>
              </a:defRPr>
            </a:lvl2pPr>
          </a:lstStyle>
          <a:p>
            <a:pPr lvl="0"/>
            <a:r>
              <a:rPr lang="fr-FR" dirty="0"/>
              <a:t>Texte de niveau 1</a:t>
            </a:r>
          </a:p>
          <a:p>
            <a:pPr lvl="1"/>
            <a:r>
              <a:rPr lang="fr-FR" dirty="0"/>
              <a:t>1.1 Deuxième niveau</a:t>
            </a:r>
          </a:p>
        </p:txBody>
      </p:sp>
      <p:sp>
        <p:nvSpPr>
          <p:cNvPr id="3" name="Titre 2"/>
          <p:cNvSpPr>
            <a:spLocks noGrp="1"/>
          </p:cNvSpPr>
          <p:nvPr>
            <p:ph type="title" hasCustomPrompt="1"/>
          </p:nvPr>
        </p:nvSpPr>
        <p:spPr bwMode="gray">
          <a:xfrm>
            <a:off x="539552" y="656897"/>
            <a:ext cx="2658318" cy="340202"/>
          </a:xfrm>
        </p:spPr>
        <p:txBody>
          <a:bodyPr/>
          <a:lstStyle>
            <a:lvl1pPr>
              <a:defRPr sz="2500" b="1" cap="all" baseline="0">
                <a:solidFill>
                  <a:schemeClr val="bg1"/>
                </a:solidFill>
              </a:defRPr>
            </a:lvl1pPr>
          </a:lstStyle>
          <a:p>
            <a:r>
              <a:rPr lang="fr-FR" dirty="0"/>
              <a:t>Titre</a:t>
            </a:r>
          </a:p>
        </p:txBody>
      </p:sp>
      <p:pic>
        <p:nvPicPr>
          <p:cNvPr id="17" name="Image 1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extLst>
      <p:ext uri="{BB962C8B-B14F-4D97-AF65-F5344CB8AC3E}">
        <p14:creationId xmlns:p14="http://schemas.microsoft.com/office/powerpoint/2010/main" val="93677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p:nvPr>
        </p:nvSpPr>
        <p:spPr bwMode="gray">
          <a:xfrm>
            <a:off x="396000" y="1055689"/>
            <a:ext cx="8359063" cy="329882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5" name="Espace réservé de la date 14"/>
          <p:cNvSpPr>
            <a:spLocks noGrp="1"/>
          </p:cNvSpPr>
          <p:nvPr>
            <p:ph type="dt" sz="half" idx="15"/>
          </p:nvPr>
        </p:nvSpPr>
        <p:spPr/>
        <p:txBody>
          <a:bodyPr/>
          <a:lstStyle/>
          <a:p>
            <a:r>
              <a:rPr lang="fr-FR" dirty="0"/>
              <a:t>18/03/2021</a:t>
            </a:r>
          </a:p>
        </p:txBody>
      </p:sp>
      <p:sp>
        <p:nvSpPr>
          <p:cNvPr id="16" name="Espace réservé du pied de page 15"/>
          <p:cNvSpPr>
            <a:spLocks noGrp="1"/>
          </p:cNvSpPr>
          <p:nvPr>
            <p:ph type="ftr" sz="quarter" idx="16"/>
          </p:nvPr>
        </p:nvSpPr>
        <p:spPr>
          <a:xfrm>
            <a:off x="2051720" y="4565650"/>
            <a:ext cx="3024336" cy="288256"/>
          </a:xfrm>
          <a:prstGeom prst="rect">
            <a:avLst/>
          </a:prstGeom>
        </p:spPr>
        <p:txBody>
          <a:bodyPr/>
          <a:lstStyle/>
          <a:p>
            <a:r>
              <a:rPr lang="fr-FR" dirty="0" err="1"/>
              <a:t>Keep</a:t>
            </a:r>
            <a:r>
              <a:rPr lang="fr-FR" dirty="0"/>
              <a:t> Control of </a:t>
            </a:r>
            <a:r>
              <a:rPr lang="fr-FR" dirty="0" err="1"/>
              <a:t>your</a:t>
            </a:r>
            <a:r>
              <a:rPr lang="fr-FR" dirty="0"/>
              <a:t> Data – Forum des projets 3A</a:t>
            </a:r>
          </a:p>
        </p:txBody>
      </p:sp>
      <p:sp>
        <p:nvSpPr>
          <p:cNvPr id="17" name="Espace réservé du numéro de diapositive 16"/>
          <p:cNvSpPr>
            <a:spLocks noGrp="1"/>
          </p:cNvSpPr>
          <p:nvPr>
            <p:ph type="sldNum" sz="quarter" idx="17"/>
          </p:nvPr>
        </p:nvSpPr>
        <p:spPr/>
        <p:txBody>
          <a:bodyPr/>
          <a:lstStyle/>
          <a:p>
            <a:fld id="{10C140CD-8AED-46FF-A9A2-77308F3F39AE}" type="slidenum">
              <a:rPr lang="fr-FR" smtClean="0"/>
              <a:pPr/>
              <a:t>‹N°›</a:t>
            </a:fld>
            <a:endParaRPr lang="fr-FR" dirty="0"/>
          </a:p>
        </p:txBody>
      </p:sp>
    </p:spTree>
    <p:extLst>
      <p:ext uri="{BB962C8B-B14F-4D97-AF65-F5344CB8AC3E}">
        <p14:creationId xmlns:p14="http://schemas.microsoft.com/office/powerpoint/2010/main" val="232120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p:nvPr>
        </p:nvSpPr>
        <p:spPr bwMode="gray">
          <a:xfrm>
            <a:off x="396000" y="1055689"/>
            <a:ext cx="8359063" cy="329882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Espace réservé pour une image  10"/>
          <p:cNvSpPr>
            <a:spLocks noGrp="1"/>
          </p:cNvSpPr>
          <p:nvPr>
            <p:ph type="pic" sz="quarter" idx="18"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a:t>Logotype</a:t>
            </a:r>
            <a:br>
              <a:rPr lang="fr-FR" noProof="0" dirty="0"/>
            </a:br>
            <a:r>
              <a:rPr lang="fr-FR" noProof="0" dirty="0"/>
              <a:t>partenaire</a:t>
            </a:r>
          </a:p>
        </p:txBody>
      </p:sp>
      <p:sp>
        <p:nvSpPr>
          <p:cNvPr id="12" name="Espace réservé de la date 11"/>
          <p:cNvSpPr>
            <a:spLocks noGrp="1"/>
          </p:cNvSpPr>
          <p:nvPr>
            <p:ph type="dt" sz="half" idx="19"/>
          </p:nvPr>
        </p:nvSpPr>
        <p:spPr/>
        <p:txBody>
          <a:bodyPr/>
          <a:lstStyle/>
          <a:p>
            <a:r>
              <a:rPr lang="fr-FR" dirty="0"/>
              <a:t>18/03/2021</a:t>
            </a:r>
          </a:p>
        </p:txBody>
      </p:sp>
      <p:sp>
        <p:nvSpPr>
          <p:cNvPr id="13" name="Espace réservé du pied de page 12"/>
          <p:cNvSpPr>
            <a:spLocks noGrp="1"/>
          </p:cNvSpPr>
          <p:nvPr>
            <p:ph type="ftr" sz="quarter" idx="20"/>
          </p:nvPr>
        </p:nvSpPr>
        <p:spPr>
          <a:xfrm>
            <a:off x="2051720" y="4565650"/>
            <a:ext cx="3024336" cy="288256"/>
          </a:xfrm>
          <a:prstGeom prst="rect">
            <a:avLst/>
          </a:prstGeom>
        </p:spPr>
        <p:txBody>
          <a:bodyPr/>
          <a:lstStyle/>
          <a:p>
            <a:r>
              <a:rPr lang="fr-FR" dirty="0" err="1"/>
              <a:t>Keep</a:t>
            </a:r>
            <a:r>
              <a:rPr lang="fr-FR" dirty="0"/>
              <a:t> Control of </a:t>
            </a:r>
            <a:r>
              <a:rPr lang="fr-FR" dirty="0" err="1"/>
              <a:t>your</a:t>
            </a:r>
            <a:r>
              <a:rPr lang="fr-FR" dirty="0"/>
              <a:t> Data – Forum des projets 3A</a:t>
            </a:r>
          </a:p>
        </p:txBody>
      </p:sp>
      <p:sp>
        <p:nvSpPr>
          <p:cNvPr id="14" name="Espace réservé du numéro de diapositive 13"/>
          <p:cNvSpPr>
            <a:spLocks noGrp="1"/>
          </p:cNvSpPr>
          <p:nvPr>
            <p:ph type="sldNum" sz="quarter" idx="21"/>
          </p:nvPr>
        </p:nvSpPr>
        <p:spPr/>
        <p:txBody>
          <a:bodyPr/>
          <a:lstStyle/>
          <a:p>
            <a:fld id="{10C140CD-8AED-46FF-A9A2-77308F3F39AE}" type="slidenum">
              <a:rPr lang="fr-FR" smtClean="0"/>
              <a:pPr/>
              <a:t>‹N°›</a:t>
            </a:fld>
            <a:endParaRPr lang="fr-FR" dirty="0"/>
          </a:p>
        </p:txBody>
      </p:sp>
    </p:spTree>
    <p:extLst>
      <p:ext uri="{BB962C8B-B14F-4D97-AF65-F5344CB8AC3E}">
        <p14:creationId xmlns:p14="http://schemas.microsoft.com/office/powerpoint/2010/main" val="65259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p:nvPr>
        </p:nvSpPr>
        <p:spPr bwMode="gray">
          <a:xfrm>
            <a:off x="396000" y="1055688"/>
            <a:ext cx="3888000" cy="32984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8" name="Espace réservé du contenu 2"/>
          <p:cNvSpPr>
            <a:spLocks noGrp="1"/>
          </p:cNvSpPr>
          <p:nvPr>
            <p:ph idx="15"/>
          </p:nvPr>
        </p:nvSpPr>
        <p:spPr bwMode="gray">
          <a:xfrm>
            <a:off x="4572000" y="1055688"/>
            <a:ext cx="3883025" cy="32984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9" name="Espace réservé de la date 18"/>
          <p:cNvSpPr>
            <a:spLocks noGrp="1"/>
          </p:cNvSpPr>
          <p:nvPr>
            <p:ph type="dt" sz="half" idx="16"/>
          </p:nvPr>
        </p:nvSpPr>
        <p:spPr/>
        <p:txBody>
          <a:bodyPr/>
          <a:lstStyle/>
          <a:p>
            <a:r>
              <a:rPr lang="fr-FR"/>
              <a:t>19/11/2020</a:t>
            </a:r>
            <a:endParaRPr lang="fr-FR" dirty="0"/>
          </a:p>
        </p:txBody>
      </p:sp>
      <p:sp>
        <p:nvSpPr>
          <p:cNvPr id="20" name="Espace réservé du pied de page 19"/>
          <p:cNvSpPr>
            <a:spLocks noGrp="1"/>
          </p:cNvSpPr>
          <p:nvPr>
            <p:ph type="ftr" sz="quarter" idx="17"/>
          </p:nvPr>
        </p:nvSpPr>
        <p:spPr>
          <a:xfrm>
            <a:off x="2051720" y="4565650"/>
            <a:ext cx="2880056" cy="288256"/>
          </a:xfrm>
          <a:prstGeom prst="rect">
            <a:avLst/>
          </a:prstGeom>
        </p:spPr>
        <p:txBody>
          <a:bodyPr/>
          <a:lstStyle/>
          <a:p>
            <a:r>
              <a:rPr lang="fr-FR"/>
              <a:t>Keep Control of your Data - Revue de projet n°1</a:t>
            </a:r>
            <a:endParaRPr lang="fr-FR" dirty="0"/>
          </a:p>
        </p:txBody>
      </p:sp>
      <p:sp>
        <p:nvSpPr>
          <p:cNvPr id="21" name="Espace réservé du numéro de diapositive 20"/>
          <p:cNvSpPr>
            <a:spLocks noGrp="1"/>
          </p:cNvSpPr>
          <p:nvPr>
            <p:ph type="sldNum" sz="quarter" idx="18"/>
          </p:nvPr>
        </p:nvSpPr>
        <p:spPr/>
        <p:txBody>
          <a:bodyPr/>
          <a:lstStyle/>
          <a:p>
            <a:fld id="{10C140CD-8AED-46FF-A9A2-77308F3F39AE}" type="slidenum">
              <a:rPr lang="fr-FR" smtClean="0"/>
              <a:pPr/>
              <a:t>‹N°›</a:t>
            </a:fld>
            <a:endParaRPr lang="fr-FR" dirty="0"/>
          </a:p>
        </p:txBody>
      </p:sp>
    </p:spTree>
    <p:extLst>
      <p:ext uri="{BB962C8B-B14F-4D97-AF65-F5344CB8AC3E}">
        <p14:creationId xmlns:p14="http://schemas.microsoft.com/office/powerpoint/2010/main" val="84576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2 colonnes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p:nvPr>
        </p:nvSpPr>
        <p:spPr bwMode="gray">
          <a:xfrm>
            <a:off x="396000" y="1054800"/>
            <a:ext cx="3888000" cy="329803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8" name="Espace réservé du contenu 2"/>
          <p:cNvSpPr>
            <a:spLocks noGrp="1"/>
          </p:cNvSpPr>
          <p:nvPr>
            <p:ph idx="15"/>
          </p:nvPr>
        </p:nvSpPr>
        <p:spPr bwMode="gray">
          <a:xfrm>
            <a:off x="4572000" y="1055688"/>
            <a:ext cx="3883025" cy="32984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a:t>Logotype</a:t>
            </a:r>
            <a:br>
              <a:rPr lang="fr-FR" noProof="0" dirty="0"/>
            </a:br>
            <a:r>
              <a:rPr lang="fr-FR" noProof="0" dirty="0"/>
              <a:t>partenaire</a:t>
            </a:r>
          </a:p>
        </p:txBody>
      </p:sp>
      <p:sp>
        <p:nvSpPr>
          <p:cNvPr id="16" name="Espace réservé de la date 15"/>
          <p:cNvSpPr>
            <a:spLocks noGrp="1"/>
          </p:cNvSpPr>
          <p:nvPr>
            <p:ph type="dt" sz="half" idx="17"/>
          </p:nvPr>
        </p:nvSpPr>
        <p:spPr/>
        <p:txBody>
          <a:bodyPr/>
          <a:lstStyle/>
          <a:p>
            <a:r>
              <a:rPr lang="fr-FR"/>
              <a:t>19/11/2020</a:t>
            </a:r>
            <a:endParaRPr lang="fr-FR" dirty="0"/>
          </a:p>
        </p:txBody>
      </p:sp>
      <p:sp>
        <p:nvSpPr>
          <p:cNvPr id="17" name="Espace réservé du pied de page 16"/>
          <p:cNvSpPr>
            <a:spLocks noGrp="1"/>
          </p:cNvSpPr>
          <p:nvPr>
            <p:ph type="ftr" sz="quarter" idx="18"/>
          </p:nvPr>
        </p:nvSpPr>
        <p:spPr>
          <a:xfrm>
            <a:off x="2051720" y="4565650"/>
            <a:ext cx="2880056" cy="288256"/>
          </a:xfrm>
          <a:prstGeom prst="rect">
            <a:avLst/>
          </a:prstGeom>
        </p:spPr>
        <p:txBody>
          <a:bodyPr/>
          <a:lstStyle/>
          <a:p>
            <a:r>
              <a:rPr lang="fr-FR"/>
              <a:t>Keep Control of your Data - Revue de projet n°1</a:t>
            </a:r>
            <a:endParaRPr lang="fr-FR" dirty="0"/>
          </a:p>
        </p:txBody>
      </p:sp>
      <p:sp>
        <p:nvSpPr>
          <p:cNvPr id="18" name="Espace réservé du numéro de diapositive 17"/>
          <p:cNvSpPr>
            <a:spLocks noGrp="1"/>
          </p:cNvSpPr>
          <p:nvPr>
            <p:ph type="sldNum" sz="quarter" idx="19"/>
          </p:nvPr>
        </p:nvSpPr>
        <p:spPr/>
        <p:txBody>
          <a:bodyPr/>
          <a:lstStyle/>
          <a:p>
            <a:fld id="{10C140CD-8AED-46FF-A9A2-77308F3F39AE}" type="slidenum">
              <a:rPr lang="fr-FR" smtClean="0"/>
              <a:pPr/>
              <a:t>‹N°›</a:t>
            </a:fld>
            <a:endParaRPr lang="fr-FR" dirty="0"/>
          </a:p>
        </p:txBody>
      </p:sp>
    </p:spTree>
    <p:extLst>
      <p:ext uri="{BB962C8B-B14F-4D97-AF65-F5344CB8AC3E}">
        <p14:creationId xmlns:p14="http://schemas.microsoft.com/office/powerpoint/2010/main" val="346967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visuel">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a:t>Sélectionner l’icône pour insérer une image</a:t>
            </a:r>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7" name="Espace réservé de la date 6"/>
          <p:cNvSpPr>
            <a:spLocks noGrp="1"/>
          </p:cNvSpPr>
          <p:nvPr>
            <p:ph type="dt" sz="half" idx="17"/>
          </p:nvPr>
        </p:nvSpPr>
        <p:spPr/>
        <p:txBody>
          <a:bodyPr/>
          <a:lstStyle/>
          <a:p>
            <a:r>
              <a:rPr lang="fr-FR"/>
              <a:t>19/11/2020</a:t>
            </a:r>
            <a:endParaRPr lang="fr-FR" dirty="0"/>
          </a:p>
        </p:txBody>
      </p:sp>
      <p:sp>
        <p:nvSpPr>
          <p:cNvPr id="8" name="Espace réservé du pied de page 7"/>
          <p:cNvSpPr>
            <a:spLocks noGrp="1"/>
          </p:cNvSpPr>
          <p:nvPr>
            <p:ph type="ftr" sz="quarter" idx="18"/>
          </p:nvPr>
        </p:nvSpPr>
        <p:spPr>
          <a:xfrm>
            <a:off x="2051720" y="4565650"/>
            <a:ext cx="2880056" cy="288256"/>
          </a:xfrm>
          <a:prstGeom prst="rect">
            <a:avLst/>
          </a:prstGeom>
        </p:spPr>
        <p:txBody>
          <a:bodyPr/>
          <a:lstStyle/>
          <a:p>
            <a:r>
              <a:rPr lang="fr-FR"/>
              <a:t>Keep Control of your Data - Revue de projet n°1</a:t>
            </a:r>
            <a:endParaRPr lang="fr-FR" dirty="0"/>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pPr/>
              <a:t>‹N°›</a:t>
            </a:fld>
            <a:endParaRPr lang="fr-FR" dirty="0"/>
          </a:p>
        </p:txBody>
      </p:sp>
    </p:spTree>
    <p:extLst>
      <p:ext uri="{BB962C8B-B14F-4D97-AF65-F5344CB8AC3E}">
        <p14:creationId xmlns:p14="http://schemas.microsoft.com/office/powerpoint/2010/main" val="121599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visuel &amp; logo">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a:t>Sélectionner l’icône pour insérer une image</a:t>
            </a:r>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a:t>Logotype</a:t>
            </a:r>
            <a:br>
              <a:rPr lang="fr-FR" noProof="0" dirty="0"/>
            </a:br>
            <a:r>
              <a:rPr lang="fr-FR" noProof="0" dirty="0"/>
              <a:t>partenaire</a:t>
            </a:r>
          </a:p>
        </p:txBody>
      </p:sp>
      <p:sp>
        <p:nvSpPr>
          <p:cNvPr id="7" name="Espace réservé de la date 6"/>
          <p:cNvSpPr>
            <a:spLocks noGrp="1"/>
          </p:cNvSpPr>
          <p:nvPr>
            <p:ph type="dt" sz="half" idx="17"/>
          </p:nvPr>
        </p:nvSpPr>
        <p:spPr/>
        <p:txBody>
          <a:bodyPr/>
          <a:lstStyle/>
          <a:p>
            <a:r>
              <a:rPr lang="fr-FR"/>
              <a:t>19/11/2020</a:t>
            </a:r>
            <a:endParaRPr lang="fr-FR" dirty="0"/>
          </a:p>
        </p:txBody>
      </p:sp>
      <p:sp>
        <p:nvSpPr>
          <p:cNvPr id="8" name="Espace réservé du pied de page 7"/>
          <p:cNvSpPr>
            <a:spLocks noGrp="1"/>
          </p:cNvSpPr>
          <p:nvPr>
            <p:ph type="ftr" sz="quarter" idx="18"/>
          </p:nvPr>
        </p:nvSpPr>
        <p:spPr>
          <a:xfrm>
            <a:off x="2051720" y="4565650"/>
            <a:ext cx="2880056" cy="288256"/>
          </a:xfrm>
          <a:prstGeom prst="rect">
            <a:avLst/>
          </a:prstGeom>
        </p:spPr>
        <p:txBody>
          <a:bodyPr/>
          <a:lstStyle/>
          <a:p>
            <a:r>
              <a:rPr lang="fr-FR"/>
              <a:t>Keep Control of your Data - Revue de projet n°1</a:t>
            </a:r>
            <a:endParaRPr lang="fr-FR" dirty="0"/>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pPr/>
              <a:t>‹N°›</a:t>
            </a:fld>
            <a:endParaRPr lang="fr-FR" dirty="0"/>
          </a:p>
        </p:txBody>
      </p:sp>
    </p:spTree>
    <p:extLst>
      <p:ext uri="{BB962C8B-B14F-4D97-AF65-F5344CB8AC3E}">
        <p14:creationId xmlns:p14="http://schemas.microsoft.com/office/powerpoint/2010/main" val="8372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75600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bwMode="gray">
          <a:xfrm>
            <a:off x="396000" y="0"/>
            <a:ext cx="7231938" cy="450000"/>
          </a:xfrm>
          <a:prstGeom prst="rect">
            <a:avLst/>
          </a:prstGeom>
        </p:spPr>
        <p:txBody>
          <a:bodyPr vert="horz" lIns="0" tIns="0" rIns="0" bIns="0" rtlCol="0" anchor="b" anchorCtr="0">
            <a:noAutofit/>
          </a:bodyPr>
          <a:lstStyle/>
          <a:p>
            <a:r>
              <a:rPr lang="fr-FR" noProof="0" dirty="0"/>
              <a:t>Chapitre 0 : Titre</a:t>
            </a:r>
          </a:p>
        </p:txBody>
      </p:sp>
      <p:sp>
        <p:nvSpPr>
          <p:cNvPr id="3" name="Espace réservé du texte 2"/>
          <p:cNvSpPr>
            <a:spLocks noGrp="1"/>
          </p:cNvSpPr>
          <p:nvPr>
            <p:ph type="body" idx="1"/>
          </p:nvPr>
        </p:nvSpPr>
        <p:spPr bwMode="gray">
          <a:xfrm>
            <a:off x="396000" y="1056085"/>
            <a:ext cx="8366125" cy="3298428"/>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 name="Espace réservé de la date 3"/>
          <p:cNvSpPr>
            <a:spLocks noGrp="1"/>
          </p:cNvSpPr>
          <p:nvPr>
            <p:ph type="dt" sz="half" idx="2"/>
          </p:nvPr>
        </p:nvSpPr>
        <p:spPr bwMode="gray">
          <a:xfrm>
            <a:off x="5322888" y="4565650"/>
            <a:ext cx="1980000" cy="288256"/>
          </a:xfrm>
          <a:prstGeom prst="rect">
            <a:avLst/>
          </a:prstGeom>
        </p:spPr>
        <p:txBody>
          <a:bodyPr vert="horz" lIns="0" tIns="0" rIns="0" bIns="0" rtlCol="0" anchor="b" anchorCtr="0">
            <a:noAutofit/>
          </a:bodyPr>
          <a:lstStyle>
            <a:lvl1pPr algn="l">
              <a:defRPr sz="800">
                <a:solidFill>
                  <a:schemeClr val="accent5"/>
                </a:solidFill>
              </a:defRPr>
            </a:lvl1pPr>
          </a:lstStyle>
          <a:p>
            <a:r>
              <a:rPr lang="fr-FR" dirty="0"/>
              <a:t>18/03/2021</a:t>
            </a:r>
          </a:p>
        </p:txBody>
      </p:sp>
      <p:sp>
        <p:nvSpPr>
          <p:cNvPr id="5" name="Espace réservé du pied de page 4"/>
          <p:cNvSpPr>
            <a:spLocks noGrp="1"/>
          </p:cNvSpPr>
          <p:nvPr>
            <p:ph type="ftr" sz="quarter" idx="3"/>
          </p:nvPr>
        </p:nvSpPr>
        <p:spPr bwMode="gray">
          <a:xfrm>
            <a:off x="2051720" y="4565650"/>
            <a:ext cx="3096344" cy="288256"/>
          </a:xfrm>
          <a:prstGeom prst="rect">
            <a:avLst/>
          </a:prstGeom>
        </p:spPr>
        <p:txBody>
          <a:bodyPr vert="horz" lIns="0" tIns="0" rIns="0" bIns="0" rtlCol="0" anchor="b" anchorCtr="0">
            <a:noAutofit/>
          </a:bodyPr>
          <a:lstStyle>
            <a:lvl1pPr algn="l">
              <a:defRPr sz="800" cap="all" baseline="0">
                <a:solidFill>
                  <a:schemeClr val="accent5"/>
                </a:solidFill>
              </a:defRPr>
            </a:lvl1pPr>
          </a:lstStyle>
          <a:p>
            <a:r>
              <a:rPr lang="fr-FR" dirty="0" err="1"/>
              <a:t>Keep</a:t>
            </a:r>
            <a:r>
              <a:rPr lang="fr-FR" dirty="0"/>
              <a:t> Control of </a:t>
            </a:r>
            <a:r>
              <a:rPr lang="fr-FR" dirty="0" err="1"/>
              <a:t>your</a:t>
            </a:r>
            <a:r>
              <a:rPr lang="fr-FR" dirty="0"/>
              <a:t> Data – Forum des projets 3A</a:t>
            </a:r>
          </a:p>
        </p:txBody>
      </p:sp>
      <p:sp>
        <p:nvSpPr>
          <p:cNvPr id="6" name="Espace réservé du numéro de diapositive 5"/>
          <p:cNvSpPr>
            <a:spLocks noGrp="1"/>
          </p:cNvSpPr>
          <p:nvPr>
            <p:ph type="sldNum" sz="quarter" idx="4"/>
          </p:nvPr>
        </p:nvSpPr>
        <p:spPr bwMode="gray">
          <a:xfrm>
            <a:off x="7627938" y="214536"/>
            <a:ext cx="1127125" cy="303609"/>
          </a:xfrm>
          <a:prstGeom prst="rect">
            <a:avLst/>
          </a:prstGeom>
        </p:spPr>
        <p:txBody>
          <a:bodyPr vert="horz" lIns="0" tIns="0" rIns="0" bIns="0" rtlCol="0" anchor="ctr" anchorCtr="0">
            <a:noAutofit/>
          </a:bodyPr>
          <a:lstStyle>
            <a:lvl1pPr algn="r">
              <a:defRPr sz="2350" b="0" cap="all" baseline="0">
                <a:solidFill>
                  <a:schemeClr val="bg2"/>
                </a:solidFill>
                <a:latin typeface="Helvetica" pitchFamily="2" charset="0"/>
              </a:defRPr>
            </a:lvl1pPr>
          </a:lstStyle>
          <a:p>
            <a:fld id="{10C140CD-8AED-46FF-A9A2-77308F3F39AE}" type="slidenum">
              <a:rPr lang="fr-FR" smtClean="0"/>
              <a:pPr/>
              <a:t>‹N°›</a:t>
            </a:fld>
            <a:endParaRPr lang="fr-FR" dirty="0">
              <a:latin typeface="Helvetica" pitchFamily="2" charset="0"/>
            </a:endParaRPr>
          </a:p>
        </p:txBody>
      </p:sp>
      <p:pic>
        <p:nvPicPr>
          <p:cNvPr id="11" name="Image 10" descr="logo_couv_1.pd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403675" y="4433896"/>
            <a:ext cx="856800" cy="504817"/>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0" r:id="rId3"/>
    <p:sldLayoutId id="2147483669" r:id="rId4"/>
    <p:sldLayoutId id="2147483676" r:id="rId5"/>
    <p:sldLayoutId id="2147483671" r:id="rId6"/>
    <p:sldLayoutId id="2147483673" r:id="rId7"/>
    <p:sldLayoutId id="2147483677" r:id="rId8"/>
    <p:sldLayoutId id="2147483672" r:id="rId9"/>
  </p:sldLayoutIdLst>
  <p:hf hdr="0"/>
  <p:txStyles>
    <p:titleStyle>
      <a:lvl1pPr algn="l" defTabSz="914400" rtl="0" eaLnBrk="1" latinLnBrk="0" hangingPunct="1">
        <a:lnSpc>
          <a:spcPct val="100000"/>
        </a:lnSpc>
        <a:spcBef>
          <a:spcPts val="0"/>
        </a:spcBef>
        <a:spcAft>
          <a:spcPts val="0"/>
        </a:spcAft>
        <a:buNone/>
        <a:defRPr sz="2200" b="1" kern="1200" cap="all" baseline="0">
          <a:solidFill>
            <a:schemeClr val="tx1"/>
          </a:solidFill>
          <a:latin typeface="Helvetica" pitchFamily="2" charset="0"/>
          <a:ea typeface="+mj-ea"/>
          <a:cs typeface="+mj-cs"/>
        </a:defRPr>
      </a:lvl1pPr>
    </p:titleStyle>
    <p:bodyStyle>
      <a:lvl1pPr marL="0" indent="0" algn="l" defTabSz="914400" rtl="0" eaLnBrk="1" latinLnBrk="0" hangingPunct="1">
        <a:lnSpc>
          <a:spcPct val="100000"/>
        </a:lnSpc>
        <a:spcBef>
          <a:spcPts val="0"/>
        </a:spcBef>
        <a:spcAft>
          <a:spcPts val="0"/>
        </a:spcAft>
        <a:buSzPct val="25000"/>
        <a:buFontTx/>
        <a:buNone/>
        <a:defRPr sz="2000" b="0" kern="1200" cap="none" baseline="0">
          <a:solidFill>
            <a:schemeClr val="accent5"/>
          </a:solidFill>
          <a:latin typeface="Helvetica" pitchFamily="2" charset="0"/>
          <a:ea typeface="+mn-ea"/>
          <a:cs typeface="+mn-cs"/>
        </a:defRPr>
      </a:lvl1pPr>
      <a:lvl2pPr marL="0" indent="0" algn="l" defTabSz="914400" rtl="0" eaLnBrk="1" latinLnBrk="0" hangingPunct="1">
        <a:lnSpc>
          <a:spcPct val="100000"/>
        </a:lnSpc>
        <a:spcBef>
          <a:spcPts val="0"/>
        </a:spcBef>
        <a:spcAft>
          <a:spcPts val="0"/>
        </a:spcAft>
        <a:buSzPct val="25000"/>
        <a:buFontTx/>
        <a:buNone/>
        <a:defRPr sz="1900" b="1" kern="1200" cap="none">
          <a:solidFill>
            <a:schemeClr val="bg2"/>
          </a:solidFill>
          <a:latin typeface="Helvetica" pitchFamily="2" charset="0"/>
          <a:ea typeface="+mn-ea"/>
          <a:cs typeface="+mn-cs"/>
        </a:defRPr>
      </a:lvl2pPr>
      <a:lvl3pPr marL="0" indent="0" algn="l" defTabSz="914400" rtl="0" eaLnBrk="1" latinLnBrk="0" hangingPunct="1">
        <a:lnSpc>
          <a:spcPct val="100000"/>
        </a:lnSpc>
        <a:spcBef>
          <a:spcPts val="0"/>
        </a:spcBef>
        <a:spcAft>
          <a:spcPts val="0"/>
        </a:spcAft>
        <a:buSzPct val="25000"/>
        <a:buFontTx/>
        <a:buNone/>
        <a:defRPr sz="1800" b="0" i="0" kern="1200" cap="none">
          <a:solidFill>
            <a:schemeClr val="tx1"/>
          </a:solidFill>
          <a:latin typeface="Helvetica Light" panose="020B0403020202020204" pitchFamily="34" charset="0"/>
          <a:ea typeface="+mn-ea"/>
          <a:cs typeface="+mn-cs"/>
        </a:defRPr>
      </a:lvl3pPr>
      <a:lvl4pPr marL="266700" indent="-266700" algn="l" defTabSz="914400" rtl="0" eaLnBrk="1" latinLnBrk="0" hangingPunct="1">
        <a:lnSpc>
          <a:spcPct val="100000"/>
        </a:lnSpc>
        <a:spcBef>
          <a:spcPts val="0"/>
        </a:spcBef>
        <a:spcAft>
          <a:spcPts val="0"/>
        </a:spcAft>
        <a:buClr>
          <a:schemeClr val="bg2"/>
        </a:buClr>
        <a:buSzPct val="80000"/>
        <a:buFont typeface="Arial" panose="020B0604020202020204" pitchFamily="34" charset="0"/>
        <a:buChar char="►"/>
        <a:defRPr sz="1800" b="0" i="0" kern="1200" cap="none">
          <a:solidFill>
            <a:schemeClr val="tx1"/>
          </a:solidFill>
          <a:latin typeface="Helvetica Light" panose="020B0403020202020204" pitchFamily="34" charset="0"/>
          <a:ea typeface="+mn-ea"/>
          <a:cs typeface="+mn-cs"/>
        </a:defRPr>
      </a:lvl4pPr>
      <a:lvl5pPr marL="447675" indent="-180975" algn="l" defTabSz="914400" rtl="0" eaLnBrk="1" latinLnBrk="0" hangingPunct="1">
        <a:lnSpc>
          <a:spcPct val="100000"/>
        </a:lnSpc>
        <a:spcBef>
          <a:spcPts val="0"/>
        </a:spcBef>
        <a:spcAft>
          <a:spcPts val="0"/>
        </a:spcAft>
        <a:buClr>
          <a:schemeClr val="bg2"/>
        </a:buClr>
        <a:buSzPct val="100000"/>
        <a:buFont typeface="Arial" panose="020B0604020202020204" pitchFamily="34" charset="0"/>
        <a:buChar char="-"/>
        <a:defRPr sz="1800" b="0" i="0" kern="1200" cap="none">
          <a:solidFill>
            <a:schemeClr val="tx1"/>
          </a:solidFill>
          <a:latin typeface="Helvetica Light" panose="020B0403020202020204" pitchFamily="34" charset="0"/>
          <a:ea typeface="+mn-ea"/>
          <a:cs typeface="+mn-cs"/>
        </a:defRPr>
      </a:lvl5pPr>
      <a:lvl6pPr marL="0" indent="0" algn="l" defTabSz="914400" rtl="0" eaLnBrk="1" latinLnBrk="0" hangingPunct="1">
        <a:spcBef>
          <a:spcPct val="20000"/>
        </a:spcBef>
        <a:buFont typeface="Arial" pitchFamily="34" charset="0"/>
        <a:buNone/>
        <a:defRPr sz="1500" kern="1200">
          <a:solidFill>
            <a:schemeClr val="tx1"/>
          </a:solidFill>
          <a:latin typeface="+mn-lt"/>
          <a:ea typeface="+mn-ea"/>
          <a:cs typeface="+mn-cs"/>
        </a:defRPr>
      </a:lvl6pPr>
      <a:lvl7pPr marL="342900" indent="-342900" algn="l" defTabSz="914400" rtl="0" eaLnBrk="1" latinLnBrk="0" hangingPunct="1">
        <a:spcBef>
          <a:spcPct val="20000"/>
        </a:spcBef>
        <a:buClr>
          <a:schemeClr val="bg2"/>
        </a:buClr>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commons.wikimedia.org/wiki/File:MIT's_Solid_project_logo.sv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Google_Chrome_App"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en.wikipedia.org/wiki/Flask_%28web_framework%29" TargetMode="External"/><Relationship Id="rId5" Type="http://schemas.openxmlformats.org/officeDocument/2006/relationships/image" Target="../media/image4.png"/><Relationship Id="rId10" Type="http://schemas.openxmlformats.org/officeDocument/2006/relationships/hyperlink" Target="https://es.wikipedia.org/wiki/JavaScript" TargetMode="External"/><Relationship Id="rId4" Type="http://schemas.openxmlformats.org/officeDocument/2006/relationships/hyperlink" Target="https://commons.wikimedia.org/wiki/File:Python_logo_and_wordmark.svg"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9.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B878B5D2-6AF1-5840-AF43-13B9F0569650}"/>
              </a:ext>
            </a:extLst>
          </p:cNvPr>
          <p:cNvSpPr>
            <a:spLocks noGrp="1"/>
          </p:cNvSpPr>
          <p:nvPr>
            <p:ph type="body" sz="quarter" idx="13"/>
          </p:nvPr>
        </p:nvSpPr>
        <p:spPr/>
        <p:txBody>
          <a:bodyPr/>
          <a:lstStyle/>
          <a:p>
            <a:r>
              <a:rPr lang="fr-FR" dirty="0" err="1">
                <a:latin typeface="Helvetica" pitchFamily="2" charset="0"/>
              </a:rPr>
              <a:t>Keep</a:t>
            </a:r>
            <a:r>
              <a:rPr lang="fr-FR" dirty="0">
                <a:latin typeface="Helvetica" pitchFamily="2" charset="0"/>
              </a:rPr>
              <a:t> Control of </a:t>
            </a:r>
            <a:r>
              <a:rPr lang="fr-FR" dirty="0" err="1">
                <a:latin typeface="Helvetica" pitchFamily="2" charset="0"/>
              </a:rPr>
              <a:t>your</a:t>
            </a:r>
            <a:r>
              <a:rPr lang="fr-FR" dirty="0">
                <a:latin typeface="Helvetica" pitchFamily="2" charset="0"/>
              </a:rPr>
              <a:t> Data</a:t>
            </a:r>
          </a:p>
        </p:txBody>
      </p:sp>
      <p:sp>
        <p:nvSpPr>
          <p:cNvPr id="6" name="ZoneTexte 5">
            <a:extLst>
              <a:ext uri="{FF2B5EF4-FFF2-40B4-BE49-F238E27FC236}">
                <a16:creationId xmlns:a16="http://schemas.microsoft.com/office/drawing/2014/main" id="{6F5D5512-FC48-5940-8A66-195A92D3925F}"/>
              </a:ext>
            </a:extLst>
          </p:cNvPr>
          <p:cNvSpPr txBox="1"/>
          <p:nvPr/>
        </p:nvSpPr>
        <p:spPr>
          <a:xfrm>
            <a:off x="4455822" y="2928885"/>
            <a:ext cx="4147289" cy="646331"/>
          </a:xfrm>
          <a:prstGeom prst="rect">
            <a:avLst/>
          </a:prstGeom>
          <a:noFill/>
        </p:spPr>
        <p:txBody>
          <a:bodyPr wrap="none" rtlCol="0">
            <a:spAutoFit/>
          </a:bodyPr>
          <a:lstStyle/>
          <a:p>
            <a:pPr algn="r"/>
            <a:r>
              <a:rPr lang="fr-FR" dirty="0">
                <a:latin typeface="Helvetica Light" panose="020B0403020202020204" pitchFamily="34" charset="0"/>
              </a:rPr>
              <a:t>Bastien ANTOINE - Lucas DUMESTRE</a:t>
            </a:r>
          </a:p>
          <a:p>
            <a:pPr algn="r"/>
            <a:r>
              <a:rPr lang="fr-FR" dirty="0">
                <a:latin typeface="Helvetica Light" panose="020B0403020202020204" pitchFamily="34" charset="0"/>
              </a:rPr>
              <a:t>TAF LOGIN 2020</a:t>
            </a:r>
          </a:p>
        </p:txBody>
      </p:sp>
    </p:spTree>
    <p:extLst>
      <p:ext uri="{BB962C8B-B14F-4D97-AF65-F5344CB8AC3E}">
        <p14:creationId xmlns:p14="http://schemas.microsoft.com/office/powerpoint/2010/main" val="9430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E92D889-55B9-2B4F-863A-7C26087CDE09}"/>
              </a:ext>
            </a:extLst>
          </p:cNvPr>
          <p:cNvSpPr>
            <a:spLocks noGrp="1"/>
          </p:cNvSpPr>
          <p:nvPr>
            <p:ph type="dt" sz="half" idx="10"/>
          </p:nvPr>
        </p:nvSpPr>
        <p:spPr/>
        <p:txBody>
          <a:bodyPr/>
          <a:lstStyle/>
          <a:p>
            <a:r>
              <a:rPr lang="fr-FR"/>
              <a:t>19/11/2020</a:t>
            </a:r>
          </a:p>
        </p:txBody>
      </p:sp>
      <p:sp>
        <p:nvSpPr>
          <p:cNvPr id="3" name="Espace réservé du numéro de diapositive 2">
            <a:extLst>
              <a:ext uri="{FF2B5EF4-FFF2-40B4-BE49-F238E27FC236}">
                <a16:creationId xmlns:a16="http://schemas.microsoft.com/office/drawing/2014/main" id="{242E4428-9302-094E-9AF9-A55489CD3F0A}"/>
              </a:ext>
            </a:extLst>
          </p:cNvPr>
          <p:cNvSpPr>
            <a:spLocks noGrp="1"/>
          </p:cNvSpPr>
          <p:nvPr>
            <p:ph type="sldNum" sz="quarter" idx="11"/>
          </p:nvPr>
        </p:nvSpPr>
        <p:spPr/>
        <p:txBody>
          <a:bodyPr/>
          <a:lstStyle/>
          <a:p>
            <a:fld id="{10C140CD-8AED-46FF-A9A2-77308F3F39AE}" type="slidenum">
              <a:rPr lang="fr-FR" smtClean="0"/>
              <a:pPr/>
              <a:t>10</a:t>
            </a:fld>
            <a:endParaRPr lang="fr-FR"/>
          </a:p>
        </p:txBody>
      </p:sp>
      <p:sp>
        <p:nvSpPr>
          <p:cNvPr id="4" name="Espace réservé du pied de page 3">
            <a:extLst>
              <a:ext uri="{FF2B5EF4-FFF2-40B4-BE49-F238E27FC236}">
                <a16:creationId xmlns:a16="http://schemas.microsoft.com/office/drawing/2014/main" id="{CFD3EAA5-8B22-D948-96A4-B28620CF7B84}"/>
              </a:ext>
            </a:extLst>
          </p:cNvPr>
          <p:cNvSpPr>
            <a:spLocks noGrp="1"/>
          </p:cNvSpPr>
          <p:nvPr>
            <p:ph type="ftr" sz="quarter" idx="12"/>
          </p:nvPr>
        </p:nvSpPr>
        <p:spPr/>
        <p:txBody>
          <a:bodyPr/>
          <a:lstStyle/>
          <a:p>
            <a:r>
              <a:rPr lang="fr-FR"/>
              <a:t>Keep Control of your Data - Revue de projet n°1</a:t>
            </a:r>
            <a:endParaRPr lang="fr-FR" dirty="0"/>
          </a:p>
        </p:txBody>
      </p:sp>
      <p:sp>
        <p:nvSpPr>
          <p:cNvPr id="5" name="Espace réservé du texte 4">
            <a:extLst>
              <a:ext uri="{FF2B5EF4-FFF2-40B4-BE49-F238E27FC236}">
                <a16:creationId xmlns:a16="http://schemas.microsoft.com/office/drawing/2014/main" id="{F5903012-6F59-7047-B80E-1318A4DD3001}"/>
              </a:ext>
            </a:extLst>
          </p:cNvPr>
          <p:cNvSpPr>
            <a:spLocks noGrp="1"/>
          </p:cNvSpPr>
          <p:nvPr>
            <p:ph type="body" sz="quarter" idx="13"/>
          </p:nvPr>
        </p:nvSpPr>
        <p:spPr/>
        <p:txBody>
          <a:bodyPr/>
          <a:lstStyle/>
          <a:p>
            <a:r>
              <a:rPr lang="fr-FR" dirty="0"/>
              <a:t>questions ?</a:t>
            </a:r>
          </a:p>
        </p:txBody>
      </p:sp>
    </p:spTree>
    <p:extLst>
      <p:ext uri="{BB962C8B-B14F-4D97-AF65-F5344CB8AC3E}">
        <p14:creationId xmlns:p14="http://schemas.microsoft.com/office/powerpoint/2010/main" val="312585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AD5E5F-ABAF-0643-B9CA-C8169008BE83}"/>
              </a:ext>
            </a:extLst>
          </p:cNvPr>
          <p:cNvSpPr>
            <a:spLocks noGrp="1"/>
          </p:cNvSpPr>
          <p:nvPr>
            <p:ph type="title"/>
          </p:nvPr>
        </p:nvSpPr>
        <p:spPr/>
        <p:txBody>
          <a:bodyPr/>
          <a:lstStyle/>
          <a:p>
            <a:r>
              <a:rPr lang="fr-FR" dirty="0"/>
              <a:t>Contexte</a:t>
            </a:r>
          </a:p>
        </p:txBody>
      </p:sp>
      <p:sp>
        <p:nvSpPr>
          <p:cNvPr id="3" name="Espace réservé du texte 2">
            <a:extLst>
              <a:ext uri="{FF2B5EF4-FFF2-40B4-BE49-F238E27FC236}">
                <a16:creationId xmlns:a16="http://schemas.microsoft.com/office/drawing/2014/main" id="{D7469B06-8982-424D-BE64-4A8E08230BD1}"/>
              </a:ext>
            </a:extLst>
          </p:cNvPr>
          <p:cNvSpPr>
            <a:spLocks noGrp="1"/>
          </p:cNvSpPr>
          <p:nvPr>
            <p:ph type="body" sz="quarter" idx="13"/>
          </p:nvPr>
        </p:nvSpPr>
        <p:spPr/>
        <p:txBody>
          <a:bodyPr/>
          <a:lstStyle/>
          <a:p>
            <a:endParaRPr lang="fr-FR"/>
          </a:p>
        </p:txBody>
      </p:sp>
      <p:sp>
        <p:nvSpPr>
          <p:cNvPr id="4" name="Espace réservé du contenu 3">
            <a:extLst>
              <a:ext uri="{FF2B5EF4-FFF2-40B4-BE49-F238E27FC236}">
                <a16:creationId xmlns:a16="http://schemas.microsoft.com/office/drawing/2014/main" id="{CB2236A3-F5CB-544B-B08C-48A32F7641B4}"/>
              </a:ext>
            </a:extLst>
          </p:cNvPr>
          <p:cNvSpPr>
            <a:spLocks noGrp="1"/>
          </p:cNvSpPr>
          <p:nvPr>
            <p:ph idx="14"/>
          </p:nvPr>
        </p:nvSpPr>
        <p:spPr/>
        <p:txBody>
          <a:bodyPr/>
          <a:lstStyle/>
          <a:p>
            <a:pPr marL="342900" indent="-342900">
              <a:buSzPct val="75000"/>
              <a:buFont typeface="Arial" panose="020B0604020202020204" pitchFamily="34" charset="0"/>
              <a:buChar char="•"/>
            </a:pPr>
            <a:r>
              <a:rPr lang="fr-FR" dirty="0"/>
              <a:t>Dans le monde :</a:t>
            </a:r>
          </a:p>
          <a:p>
            <a:pPr marL="609600" lvl="3" indent="-342900">
              <a:buSzPct val="75000"/>
              <a:buFont typeface="Arial" panose="020B0604020202020204" pitchFamily="34" charset="0"/>
              <a:buChar char="•"/>
            </a:pPr>
            <a:r>
              <a:rPr lang="fr-FR" dirty="0"/>
              <a:t>1200 photos et vidéos mises en ligne par seconde sur Instagram</a:t>
            </a:r>
          </a:p>
          <a:p>
            <a:pPr marL="609600" lvl="3" indent="-342900">
              <a:buSzPct val="75000"/>
              <a:buFont typeface="Arial" panose="020B0604020202020204" pitchFamily="34" charset="0"/>
              <a:buChar char="•"/>
            </a:pPr>
            <a:r>
              <a:rPr lang="fr-FR" dirty="0"/>
              <a:t>8 heures de contenus ajoutés à chaque seconde sur YouTube</a:t>
            </a:r>
          </a:p>
          <a:p>
            <a:pPr marL="609600" lvl="3" indent="-342900">
              <a:buSzPct val="75000"/>
              <a:buFont typeface="Arial" panose="020B0604020202020204" pitchFamily="34" charset="0"/>
              <a:buChar char="•"/>
            </a:pPr>
            <a:r>
              <a:rPr lang="fr-FR" dirty="0"/>
              <a:t>2,7 milliards d’utilisateurs mensuels sur Facebook</a:t>
            </a:r>
          </a:p>
          <a:p>
            <a:pPr marL="342900" indent="-342900">
              <a:buSzPct val="75000"/>
              <a:buFont typeface="Arial" panose="020B0604020202020204" pitchFamily="34" charset="0"/>
              <a:buChar char="•"/>
            </a:pPr>
            <a:endParaRPr lang="fr-FR" dirty="0"/>
          </a:p>
          <a:p>
            <a:pPr marL="342900" indent="-342900">
              <a:buSzPct val="75000"/>
              <a:buFont typeface="Arial" panose="020B0604020202020204" pitchFamily="34" charset="0"/>
              <a:buChar char="•"/>
            </a:pPr>
            <a:r>
              <a:rPr lang="fr-FR" dirty="0"/>
              <a:t>Quel contrôle des informations est possible et/ou mis en place par les services qui utilisent nos données ?</a:t>
            </a:r>
          </a:p>
          <a:p>
            <a:pPr marL="609600" lvl="3" indent="-342900">
              <a:buSzPct val="75000"/>
              <a:buFont typeface="Arial" panose="020B0604020202020204" pitchFamily="34" charset="0"/>
              <a:buChar char="•"/>
            </a:pPr>
            <a:r>
              <a:rPr lang="fr-FR" dirty="0"/>
              <a:t>Comment un utilisateur peut être assuré du respect de ses choix ?</a:t>
            </a:r>
          </a:p>
        </p:txBody>
      </p:sp>
      <p:sp>
        <p:nvSpPr>
          <p:cNvPr id="5" name="Espace réservé de la date 4">
            <a:extLst>
              <a:ext uri="{FF2B5EF4-FFF2-40B4-BE49-F238E27FC236}">
                <a16:creationId xmlns:a16="http://schemas.microsoft.com/office/drawing/2014/main" id="{1F82CA0E-9CF0-D544-93EC-A0E8C8DC9D0E}"/>
              </a:ext>
            </a:extLst>
          </p:cNvPr>
          <p:cNvSpPr>
            <a:spLocks noGrp="1"/>
          </p:cNvSpPr>
          <p:nvPr>
            <p:ph type="dt" sz="half" idx="15"/>
          </p:nvPr>
        </p:nvSpPr>
        <p:spPr/>
        <p:txBody>
          <a:bodyPr/>
          <a:lstStyle/>
          <a:p>
            <a:r>
              <a:rPr lang="fr-FR" dirty="0"/>
              <a:t>18/03/2021</a:t>
            </a:r>
          </a:p>
        </p:txBody>
      </p:sp>
      <p:sp>
        <p:nvSpPr>
          <p:cNvPr id="6" name="Espace réservé du pied de page 5">
            <a:extLst>
              <a:ext uri="{FF2B5EF4-FFF2-40B4-BE49-F238E27FC236}">
                <a16:creationId xmlns:a16="http://schemas.microsoft.com/office/drawing/2014/main" id="{BDE4EFA0-8AC9-0346-937B-F9F028E7694C}"/>
              </a:ext>
            </a:extLst>
          </p:cNvPr>
          <p:cNvSpPr>
            <a:spLocks noGrp="1"/>
          </p:cNvSpPr>
          <p:nvPr>
            <p:ph type="ftr" sz="quarter" idx="16"/>
          </p:nvPr>
        </p:nvSpPr>
        <p:spPr/>
        <p:txBody>
          <a:bodyPr/>
          <a:lstStyle/>
          <a:p>
            <a:r>
              <a:rPr lang="fr-FR" dirty="0" err="1"/>
              <a:t>Keep</a:t>
            </a:r>
            <a:r>
              <a:rPr lang="fr-FR" dirty="0"/>
              <a:t> Control of </a:t>
            </a:r>
            <a:r>
              <a:rPr lang="fr-FR" dirty="0" err="1"/>
              <a:t>your</a:t>
            </a:r>
            <a:r>
              <a:rPr lang="fr-FR" dirty="0"/>
              <a:t> Data – Forum des projets 3A</a:t>
            </a:r>
          </a:p>
        </p:txBody>
      </p:sp>
      <p:sp>
        <p:nvSpPr>
          <p:cNvPr id="7" name="Espace réservé du numéro de diapositive 6">
            <a:extLst>
              <a:ext uri="{FF2B5EF4-FFF2-40B4-BE49-F238E27FC236}">
                <a16:creationId xmlns:a16="http://schemas.microsoft.com/office/drawing/2014/main" id="{8E0E456D-EB5C-B640-922C-4D0C28BB9D46}"/>
              </a:ext>
            </a:extLst>
          </p:cNvPr>
          <p:cNvSpPr>
            <a:spLocks noGrp="1"/>
          </p:cNvSpPr>
          <p:nvPr>
            <p:ph type="sldNum" sz="quarter" idx="17"/>
          </p:nvPr>
        </p:nvSpPr>
        <p:spPr/>
        <p:txBody>
          <a:bodyPr/>
          <a:lstStyle/>
          <a:p>
            <a:fld id="{10C140CD-8AED-46FF-A9A2-77308F3F39AE}" type="slidenum">
              <a:rPr lang="fr-FR" smtClean="0"/>
              <a:pPr/>
              <a:t>2</a:t>
            </a:fld>
            <a:endParaRPr lang="fr-FR" dirty="0"/>
          </a:p>
        </p:txBody>
      </p:sp>
    </p:spTree>
    <p:extLst>
      <p:ext uri="{BB962C8B-B14F-4D97-AF65-F5344CB8AC3E}">
        <p14:creationId xmlns:p14="http://schemas.microsoft.com/office/powerpoint/2010/main" val="365711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DC815-FDF4-7746-9D45-F8045DC7C81A}"/>
              </a:ext>
            </a:extLst>
          </p:cNvPr>
          <p:cNvSpPr>
            <a:spLocks noGrp="1"/>
          </p:cNvSpPr>
          <p:nvPr>
            <p:ph type="title"/>
          </p:nvPr>
        </p:nvSpPr>
        <p:spPr/>
        <p:txBody>
          <a:bodyPr/>
          <a:lstStyle/>
          <a:p>
            <a:r>
              <a:rPr lang="fr-FR" dirty="0"/>
              <a:t>Contexte</a:t>
            </a:r>
          </a:p>
        </p:txBody>
      </p:sp>
      <p:sp>
        <p:nvSpPr>
          <p:cNvPr id="3" name="Espace réservé du texte 2">
            <a:extLst>
              <a:ext uri="{FF2B5EF4-FFF2-40B4-BE49-F238E27FC236}">
                <a16:creationId xmlns:a16="http://schemas.microsoft.com/office/drawing/2014/main" id="{65B4CF7F-5315-3E4D-BE19-0946D8EE07B3}"/>
              </a:ext>
            </a:extLst>
          </p:cNvPr>
          <p:cNvSpPr>
            <a:spLocks noGrp="1"/>
          </p:cNvSpPr>
          <p:nvPr>
            <p:ph type="body" sz="quarter" idx="13"/>
          </p:nvPr>
        </p:nvSpPr>
        <p:spPr/>
        <p:txBody>
          <a:bodyPr/>
          <a:lstStyle/>
          <a:p>
            <a:endParaRPr lang="fr-FR" dirty="0"/>
          </a:p>
        </p:txBody>
      </p:sp>
      <p:sp>
        <p:nvSpPr>
          <p:cNvPr id="4" name="Espace réservé du contenu 3">
            <a:extLst>
              <a:ext uri="{FF2B5EF4-FFF2-40B4-BE49-F238E27FC236}">
                <a16:creationId xmlns:a16="http://schemas.microsoft.com/office/drawing/2014/main" id="{DB523D96-C0B1-EA42-824F-2BD01B5DFEB9}"/>
              </a:ext>
            </a:extLst>
          </p:cNvPr>
          <p:cNvSpPr>
            <a:spLocks noGrp="1"/>
          </p:cNvSpPr>
          <p:nvPr>
            <p:ph idx="14"/>
          </p:nvPr>
        </p:nvSpPr>
        <p:spPr/>
        <p:txBody>
          <a:bodyPr anchor="ctr"/>
          <a:lstStyle/>
          <a:p>
            <a:pPr algn="ctr"/>
            <a:r>
              <a:rPr lang="fr-FR" i="1" dirty="0"/>
              <a:t>« Quand nos données sont conservées dans des silos propriétaires, hors de notre vue, nous perdons les bénéfices que nous pourrions en tirer si nous en avions le contrôle direct et si nous pouvions choisir quand et avec qui les partager »</a:t>
            </a:r>
          </a:p>
          <a:p>
            <a:pPr algn="ctr"/>
            <a:endParaRPr lang="fr-FR" i="1" dirty="0"/>
          </a:p>
          <a:p>
            <a:pPr algn="ctr"/>
            <a:r>
              <a:rPr lang="fr-FR" sz="1400" dirty="0"/>
              <a:t>Tim Bernes-Lee, </a:t>
            </a:r>
            <a:r>
              <a:rPr lang="fr-FR" sz="1400" i="1" dirty="0"/>
              <a:t>“</a:t>
            </a:r>
            <a:r>
              <a:rPr lang="fr-FR" sz="1400" i="1" dirty="0" err="1"/>
              <a:t>Three</a:t>
            </a:r>
            <a:r>
              <a:rPr lang="fr-FR" sz="1400" i="1" dirty="0"/>
              <a:t> challenges for the web, </a:t>
            </a:r>
            <a:r>
              <a:rPr lang="fr-FR" sz="1400" i="1" dirty="0" err="1"/>
              <a:t>according</a:t>
            </a:r>
            <a:r>
              <a:rPr lang="fr-FR" sz="1400" i="1" dirty="0"/>
              <a:t> to </a:t>
            </a:r>
            <a:r>
              <a:rPr lang="fr-FR" sz="1400" i="1" dirty="0" err="1"/>
              <a:t>its</a:t>
            </a:r>
            <a:r>
              <a:rPr lang="fr-FR" sz="1400" i="1" dirty="0"/>
              <a:t> </a:t>
            </a:r>
            <a:r>
              <a:rPr lang="fr-FR" sz="1400" i="1" dirty="0" err="1"/>
              <a:t>inventor</a:t>
            </a:r>
            <a:r>
              <a:rPr lang="fr-FR" sz="1400" i="1" dirty="0"/>
              <a:t>”</a:t>
            </a:r>
            <a:r>
              <a:rPr lang="fr-FR" sz="1400" dirty="0"/>
              <a:t>, </a:t>
            </a:r>
          </a:p>
          <a:p>
            <a:pPr algn="ctr"/>
            <a:r>
              <a:rPr lang="fr-FR" sz="1400" dirty="0"/>
              <a:t>Tribune de la </a:t>
            </a:r>
            <a:r>
              <a:rPr lang="fr-FR" sz="1400" i="1" dirty="0"/>
              <a:t>World Wide Web </a:t>
            </a:r>
            <a:r>
              <a:rPr lang="fr-FR" sz="1400" i="1" dirty="0" err="1"/>
              <a:t>Foundation</a:t>
            </a:r>
            <a:r>
              <a:rPr lang="fr-FR" sz="1400" dirty="0"/>
              <a:t>, 12 mars 2017</a:t>
            </a:r>
          </a:p>
        </p:txBody>
      </p:sp>
      <p:sp>
        <p:nvSpPr>
          <p:cNvPr id="5" name="Espace réservé de la date 4">
            <a:extLst>
              <a:ext uri="{FF2B5EF4-FFF2-40B4-BE49-F238E27FC236}">
                <a16:creationId xmlns:a16="http://schemas.microsoft.com/office/drawing/2014/main" id="{EFC9E085-781F-9649-9B72-55E2229753B4}"/>
              </a:ext>
            </a:extLst>
          </p:cNvPr>
          <p:cNvSpPr>
            <a:spLocks noGrp="1"/>
          </p:cNvSpPr>
          <p:nvPr>
            <p:ph type="dt" sz="half" idx="15"/>
          </p:nvPr>
        </p:nvSpPr>
        <p:spPr/>
        <p:txBody>
          <a:bodyPr/>
          <a:lstStyle/>
          <a:p>
            <a:r>
              <a:rPr lang="fr-FR" dirty="0"/>
              <a:t>18/03/2021</a:t>
            </a:r>
          </a:p>
        </p:txBody>
      </p:sp>
      <p:sp>
        <p:nvSpPr>
          <p:cNvPr id="6" name="Espace réservé du pied de page 5">
            <a:extLst>
              <a:ext uri="{FF2B5EF4-FFF2-40B4-BE49-F238E27FC236}">
                <a16:creationId xmlns:a16="http://schemas.microsoft.com/office/drawing/2014/main" id="{F4BB8DA9-1560-BD44-9FE9-1B2B93CDCABE}"/>
              </a:ext>
            </a:extLst>
          </p:cNvPr>
          <p:cNvSpPr>
            <a:spLocks noGrp="1"/>
          </p:cNvSpPr>
          <p:nvPr>
            <p:ph type="ftr" sz="quarter" idx="16"/>
          </p:nvPr>
        </p:nvSpPr>
        <p:spPr/>
        <p:txBody>
          <a:bodyPr/>
          <a:lstStyle/>
          <a:p>
            <a:r>
              <a:rPr lang="fr-FR" dirty="0" err="1"/>
              <a:t>Keep</a:t>
            </a:r>
            <a:r>
              <a:rPr lang="fr-FR" dirty="0"/>
              <a:t> Control of </a:t>
            </a:r>
            <a:r>
              <a:rPr lang="fr-FR" dirty="0" err="1"/>
              <a:t>your</a:t>
            </a:r>
            <a:r>
              <a:rPr lang="fr-FR" dirty="0"/>
              <a:t> Data – Forum des projets 3A</a:t>
            </a:r>
          </a:p>
        </p:txBody>
      </p:sp>
      <p:sp>
        <p:nvSpPr>
          <p:cNvPr id="7" name="Espace réservé du numéro de diapositive 6">
            <a:extLst>
              <a:ext uri="{FF2B5EF4-FFF2-40B4-BE49-F238E27FC236}">
                <a16:creationId xmlns:a16="http://schemas.microsoft.com/office/drawing/2014/main" id="{7F984396-FC7C-3D44-BB62-3F0EBC96F242}"/>
              </a:ext>
            </a:extLst>
          </p:cNvPr>
          <p:cNvSpPr>
            <a:spLocks noGrp="1"/>
          </p:cNvSpPr>
          <p:nvPr>
            <p:ph type="sldNum" sz="quarter" idx="17"/>
          </p:nvPr>
        </p:nvSpPr>
        <p:spPr/>
        <p:txBody>
          <a:bodyPr/>
          <a:lstStyle/>
          <a:p>
            <a:fld id="{10C140CD-8AED-46FF-A9A2-77308F3F39AE}" type="slidenum">
              <a:rPr lang="fr-FR" smtClean="0"/>
              <a:pPr/>
              <a:t>3</a:t>
            </a:fld>
            <a:endParaRPr lang="fr-FR" dirty="0"/>
          </a:p>
        </p:txBody>
      </p:sp>
    </p:spTree>
    <p:extLst>
      <p:ext uri="{BB962C8B-B14F-4D97-AF65-F5344CB8AC3E}">
        <p14:creationId xmlns:p14="http://schemas.microsoft.com/office/powerpoint/2010/main" val="141627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AD5E5F-ABAF-0643-B9CA-C8169008BE83}"/>
              </a:ext>
            </a:extLst>
          </p:cNvPr>
          <p:cNvSpPr>
            <a:spLocks noGrp="1"/>
          </p:cNvSpPr>
          <p:nvPr>
            <p:ph type="title"/>
          </p:nvPr>
        </p:nvSpPr>
        <p:spPr/>
        <p:txBody>
          <a:bodyPr/>
          <a:lstStyle/>
          <a:p>
            <a:r>
              <a:rPr lang="fr-FR" dirty="0"/>
              <a:t>Contexte</a:t>
            </a:r>
          </a:p>
        </p:txBody>
      </p:sp>
      <p:sp>
        <p:nvSpPr>
          <p:cNvPr id="3" name="Espace réservé du texte 2">
            <a:extLst>
              <a:ext uri="{FF2B5EF4-FFF2-40B4-BE49-F238E27FC236}">
                <a16:creationId xmlns:a16="http://schemas.microsoft.com/office/drawing/2014/main" id="{D7469B06-8982-424D-BE64-4A8E08230BD1}"/>
              </a:ext>
            </a:extLst>
          </p:cNvPr>
          <p:cNvSpPr>
            <a:spLocks noGrp="1"/>
          </p:cNvSpPr>
          <p:nvPr>
            <p:ph type="body" sz="quarter" idx="13"/>
          </p:nvPr>
        </p:nvSpPr>
        <p:spPr/>
        <p:txBody>
          <a:bodyPr/>
          <a:lstStyle/>
          <a:p>
            <a:endParaRPr lang="fr-FR"/>
          </a:p>
        </p:txBody>
      </p:sp>
      <p:sp>
        <p:nvSpPr>
          <p:cNvPr id="4" name="Espace réservé du contenu 3">
            <a:extLst>
              <a:ext uri="{FF2B5EF4-FFF2-40B4-BE49-F238E27FC236}">
                <a16:creationId xmlns:a16="http://schemas.microsoft.com/office/drawing/2014/main" id="{CB2236A3-F5CB-544B-B08C-48A32F7641B4}"/>
              </a:ext>
            </a:extLst>
          </p:cNvPr>
          <p:cNvSpPr>
            <a:spLocks noGrp="1"/>
          </p:cNvSpPr>
          <p:nvPr>
            <p:ph idx="14"/>
          </p:nvPr>
        </p:nvSpPr>
        <p:spPr/>
        <p:txBody>
          <a:bodyPr/>
          <a:lstStyle/>
          <a:p>
            <a:pPr marL="342900" indent="-342900">
              <a:buSzPct val="75000"/>
              <a:buFont typeface="Arial" panose="020B0604020202020204" pitchFamily="34" charset="0"/>
              <a:buChar char="•"/>
            </a:pPr>
            <a:r>
              <a:rPr lang="fr-FR" dirty="0"/>
              <a:t>Des solutions sont mises en place pour tenter d’y remédier</a:t>
            </a:r>
          </a:p>
          <a:p>
            <a:pPr marL="609600" lvl="3" indent="-342900">
              <a:lnSpc>
                <a:spcPct val="200000"/>
              </a:lnSpc>
              <a:buSzPct val="75000"/>
              <a:buFont typeface="Arial" panose="020B0604020202020204" pitchFamily="34" charset="0"/>
              <a:buChar char="•"/>
            </a:pPr>
            <a:r>
              <a:rPr lang="fr-FR" dirty="0"/>
              <a:t>RGPD en application au sein de l’Union Européenne depuis 2016</a:t>
            </a:r>
          </a:p>
          <a:p>
            <a:pPr marL="609600" lvl="3" indent="-342900">
              <a:lnSpc>
                <a:spcPct val="200000"/>
              </a:lnSpc>
              <a:buSzPct val="75000"/>
              <a:buFont typeface="Arial" panose="020B0604020202020204" pitchFamily="34" charset="0"/>
              <a:buChar char="•"/>
            </a:pPr>
            <a:r>
              <a:rPr lang="fr-FR" dirty="0"/>
              <a:t>Développement d’une nouvelle forme de web décentralisé</a:t>
            </a:r>
          </a:p>
          <a:p>
            <a:pPr lvl="3" indent="0">
              <a:buSzPct val="75000"/>
              <a:buNone/>
            </a:pPr>
            <a:r>
              <a:rPr lang="fr-FR" dirty="0"/>
              <a:t>      au travers du projet Solid, mené par Tim </a:t>
            </a:r>
            <a:r>
              <a:rPr lang="fr-FR" dirty="0" err="1"/>
              <a:t>Berners</a:t>
            </a:r>
            <a:r>
              <a:rPr lang="fr-FR" dirty="0"/>
              <a:t>-Lee</a:t>
            </a:r>
          </a:p>
        </p:txBody>
      </p:sp>
      <p:sp>
        <p:nvSpPr>
          <p:cNvPr id="5" name="Espace réservé de la date 4">
            <a:extLst>
              <a:ext uri="{FF2B5EF4-FFF2-40B4-BE49-F238E27FC236}">
                <a16:creationId xmlns:a16="http://schemas.microsoft.com/office/drawing/2014/main" id="{1F82CA0E-9CF0-D544-93EC-A0E8C8DC9D0E}"/>
              </a:ext>
            </a:extLst>
          </p:cNvPr>
          <p:cNvSpPr>
            <a:spLocks noGrp="1"/>
          </p:cNvSpPr>
          <p:nvPr>
            <p:ph type="dt" sz="half" idx="15"/>
          </p:nvPr>
        </p:nvSpPr>
        <p:spPr/>
        <p:txBody>
          <a:bodyPr/>
          <a:lstStyle/>
          <a:p>
            <a:r>
              <a:rPr lang="fr-FR" dirty="0"/>
              <a:t>18/03/2021</a:t>
            </a:r>
          </a:p>
        </p:txBody>
      </p:sp>
      <p:sp>
        <p:nvSpPr>
          <p:cNvPr id="6" name="Espace réservé du pied de page 5">
            <a:extLst>
              <a:ext uri="{FF2B5EF4-FFF2-40B4-BE49-F238E27FC236}">
                <a16:creationId xmlns:a16="http://schemas.microsoft.com/office/drawing/2014/main" id="{BDE4EFA0-8AC9-0346-937B-F9F028E7694C}"/>
              </a:ext>
            </a:extLst>
          </p:cNvPr>
          <p:cNvSpPr>
            <a:spLocks noGrp="1"/>
          </p:cNvSpPr>
          <p:nvPr>
            <p:ph type="ftr" sz="quarter" idx="16"/>
          </p:nvPr>
        </p:nvSpPr>
        <p:spPr/>
        <p:txBody>
          <a:bodyPr/>
          <a:lstStyle/>
          <a:p>
            <a:r>
              <a:rPr lang="fr-FR" dirty="0" err="1"/>
              <a:t>Keep</a:t>
            </a:r>
            <a:r>
              <a:rPr lang="fr-FR" dirty="0"/>
              <a:t> Control of </a:t>
            </a:r>
            <a:r>
              <a:rPr lang="fr-FR" dirty="0" err="1"/>
              <a:t>your</a:t>
            </a:r>
            <a:r>
              <a:rPr lang="fr-FR" dirty="0"/>
              <a:t> Data – Forum des projets 3A</a:t>
            </a:r>
          </a:p>
        </p:txBody>
      </p:sp>
      <p:sp>
        <p:nvSpPr>
          <p:cNvPr id="7" name="Espace réservé du numéro de diapositive 6">
            <a:extLst>
              <a:ext uri="{FF2B5EF4-FFF2-40B4-BE49-F238E27FC236}">
                <a16:creationId xmlns:a16="http://schemas.microsoft.com/office/drawing/2014/main" id="{8E0E456D-EB5C-B640-922C-4D0C28BB9D46}"/>
              </a:ext>
            </a:extLst>
          </p:cNvPr>
          <p:cNvSpPr>
            <a:spLocks noGrp="1"/>
          </p:cNvSpPr>
          <p:nvPr>
            <p:ph type="sldNum" sz="quarter" idx="17"/>
          </p:nvPr>
        </p:nvSpPr>
        <p:spPr/>
        <p:txBody>
          <a:bodyPr/>
          <a:lstStyle/>
          <a:p>
            <a:fld id="{10C140CD-8AED-46FF-A9A2-77308F3F39AE}" type="slidenum">
              <a:rPr lang="fr-FR" smtClean="0"/>
              <a:pPr/>
              <a:t>4</a:t>
            </a:fld>
            <a:endParaRPr lang="fr-FR" dirty="0"/>
          </a:p>
        </p:txBody>
      </p:sp>
      <p:grpSp>
        <p:nvGrpSpPr>
          <p:cNvPr id="9" name="Groupe 8">
            <a:extLst>
              <a:ext uri="{FF2B5EF4-FFF2-40B4-BE49-F238E27FC236}">
                <a16:creationId xmlns:a16="http://schemas.microsoft.com/office/drawing/2014/main" id="{2921F2D4-F097-4843-9B98-41A8624B09DE}"/>
              </a:ext>
            </a:extLst>
          </p:cNvPr>
          <p:cNvGrpSpPr/>
          <p:nvPr/>
        </p:nvGrpSpPr>
        <p:grpSpPr>
          <a:xfrm>
            <a:off x="6732240" y="2179239"/>
            <a:ext cx="2213512" cy="2336727"/>
            <a:chOff x="8348176" y="3254501"/>
            <a:chExt cx="1280380" cy="1351652"/>
          </a:xfrm>
        </p:grpSpPr>
        <p:pic>
          <p:nvPicPr>
            <p:cNvPr id="10" name="Image 9">
              <a:extLst>
                <a:ext uri="{FF2B5EF4-FFF2-40B4-BE49-F238E27FC236}">
                  <a16:creationId xmlns:a16="http://schemas.microsoft.com/office/drawing/2014/main" id="{EB7BEE89-5C89-524D-A901-DBD11070C3F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48176" y="3254501"/>
              <a:ext cx="1280380" cy="1280380"/>
            </a:xfrm>
            <a:prstGeom prst="rect">
              <a:avLst/>
            </a:prstGeom>
          </p:spPr>
        </p:pic>
        <p:sp>
          <p:nvSpPr>
            <p:cNvPr id="11" name="ZoneTexte 10">
              <a:extLst>
                <a:ext uri="{FF2B5EF4-FFF2-40B4-BE49-F238E27FC236}">
                  <a16:creationId xmlns:a16="http://schemas.microsoft.com/office/drawing/2014/main" id="{EBB2D62C-DD06-9B4A-AB70-CD7FCDE755D4}"/>
                </a:ext>
              </a:extLst>
            </p:cNvPr>
            <p:cNvSpPr txBox="1"/>
            <p:nvPr/>
          </p:nvSpPr>
          <p:spPr>
            <a:xfrm>
              <a:off x="8564391" y="4375321"/>
              <a:ext cx="847950" cy="230832"/>
            </a:xfrm>
            <a:prstGeom prst="rect">
              <a:avLst/>
            </a:prstGeom>
            <a:noFill/>
          </p:spPr>
          <p:txBody>
            <a:bodyPr wrap="square" rtlCol="0">
              <a:spAutoFit/>
            </a:bodyPr>
            <a:lstStyle/>
            <a:p>
              <a:pPr algn="ctr"/>
              <a:r>
                <a:rPr lang="fr-FR" sz="900" dirty="0"/>
                <a:t>Projet Solid</a:t>
              </a:r>
            </a:p>
          </p:txBody>
        </p:sp>
      </p:grpSp>
    </p:spTree>
    <p:extLst>
      <p:ext uri="{BB962C8B-B14F-4D97-AF65-F5344CB8AC3E}">
        <p14:creationId xmlns:p14="http://schemas.microsoft.com/office/powerpoint/2010/main" val="61695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5C22B-589E-C34B-BD54-B45D02793884}"/>
              </a:ext>
            </a:extLst>
          </p:cNvPr>
          <p:cNvSpPr>
            <a:spLocks noGrp="1"/>
          </p:cNvSpPr>
          <p:nvPr>
            <p:ph type="title"/>
          </p:nvPr>
        </p:nvSpPr>
        <p:spPr/>
        <p:txBody>
          <a:bodyPr/>
          <a:lstStyle/>
          <a:p>
            <a:r>
              <a:rPr lang="fr-FR" dirty="0"/>
              <a:t>Principe de fonctionnement proposé</a:t>
            </a:r>
          </a:p>
        </p:txBody>
      </p:sp>
      <p:sp>
        <p:nvSpPr>
          <p:cNvPr id="3" name="Espace réservé du texte 2">
            <a:extLst>
              <a:ext uri="{FF2B5EF4-FFF2-40B4-BE49-F238E27FC236}">
                <a16:creationId xmlns:a16="http://schemas.microsoft.com/office/drawing/2014/main" id="{58213577-C96C-024A-AD98-8475E0FD8E6C}"/>
              </a:ext>
            </a:extLst>
          </p:cNvPr>
          <p:cNvSpPr>
            <a:spLocks noGrp="1"/>
          </p:cNvSpPr>
          <p:nvPr>
            <p:ph type="body" sz="quarter" idx="13"/>
          </p:nvPr>
        </p:nvSpPr>
        <p:spPr/>
        <p:txBody>
          <a:bodyPr/>
          <a:lstStyle/>
          <a:p>
            <a:endParaRPr lang="fr-FR"/>
          </a:p>
        </p:txBody>
      </p:sp>
      <p:sp>
        <p:nvSpPr>
          <p:cNvPr id="5" name="Espace réservé de la date 4">
            <a:extLst>
              <a:ext uri="{FF2B5EF4-FFF2-40B4-BE49-F238E27FC236}">
                <a16:creationId xmlns:a16="http://schemas.microsoft.com/office/drawing/2014/main" id="{0430BB20-91FA-114D-99E9-478CD015F615}"/>
              </a:ext>
            </a:extLst>
          </p:cNvPr>
          <p:cNvSpPr>
            <a:spLocks noGrp="1"/>
          </p:cNvSpPr>
          <p:nvPr>
            <p:ph type="dt" sz="half" idx="15"/>
          </p:nvPr>
        </p:nvSpPr>
        <p:spPr/>
        <p:txBody>
          <a:bodyPr/>
          <a:lstStyle/>
          <a:p>
            <a:r>
              <a:rPr lang="fr-FR"/>
              <a:t>18/03/2021</a:t>
            </a:r>
            <a:endParaRPr lang="fr-FR" dirty="0"/>
          </a:p>
        </p:txBody>
      </p:sp>
      <p:sp>
        <p:nvSpPr>
          <p:cNvPr id="6" name="Espace réservé du pied de page 5">
            <a:extLst>
              <a:ext uri="{FF2B5EF4-FFF2-40B4-BE49-F238E27FC236}">
                <a16:creationId xmlns:a16="http://schemas.microsoft.com/office/drawing/2014/main" id="{B710334E-1F23-4641-99D8-D2B8F789F5CE}"/>
              </a:ext>
            </a:extLst>
          </p:cNvPr>
          <p:cNvSpPr>
            <a:spLocks noGrp="1"/>
          </p:cNvSpPr>
          <p:nvPr>
            <p:ph type="ftr" sz="quarter" idx="16"/>
          </p:nvPr>
        </p:nvSpPr>
        <p:spPr/>
        <p:txBody>
          <a:bodyPr/>
          <a:lstStyle/>
          <a:p>
            <a:r>
              <a:rPr lang="fr-FR"/>
              <a:t>Keep Control of your Data – Forum des projets 3A</a:t>
            </a:r>
            <a:endParaRPr lang="fr-FR" dirty="0"/>
          </a:p>
        </p:txBody>
      </p:sp>
      <p:sp>
        <p:nvSpPr>
          <p:cNvPr id="7" name="Espace réservé du numéro de diapositive 6">
            <a:extLst>
              <a:ext uri="{FF2B5EF4-FFF2-40B4-BE49-F238E27FC236}">
                <a16:creationId xmlns:a16="http://schemas.microsoft.com/office/drawing/2014/main" id="{ED49B754-3517-C441-B0CE-FADE5E866D33}"/>
              </a:ext>
            </a:extLst>
          </p:cNvPr>
          <p:cNvSpPr>
            <a:spLocks noGrp="1"/>
          </p:cNvSpPr>
          <p:nvPr>
            <p:ph type="sldNum" sz="quarter" idx="17"/>
          </p:nvPr>
        </p:nvSpPr>
        <p:spPr/>
        <p:txBody>
          <a:bodyPr/>
          <a:lstStyle/>
          <a:p>
            <a:fld id="{10C140CD-8AED-46FF-A9A2-77308F3F39AE}" type="slidenum">
              <a:rPr lang="fr-FR" smtClean="0"/>
              <a:pPr/>
              <a:t>5</a:t>
            </a:fld>
            <a:endParaRPr lang="fr-FR" dirty="0"/>
          </a:p>
        </p:txBody>
      </p:sp>
      <p:sp>
        <p:nvSpPr>
          <p:cNvPr id="9" name="Espace réservé du contenu 3">
            <a:extLst>
              <a:ext uri="{FF2B5EF4-FFF2-40B4-BE49-F238E27FC236}">
                <a16:creationId xmlns:a16="http://schemas.microsoft.com/office/drawing/2014/main" id="{6928EF01-247D-734F-88B2-C072247A33F4}"/>
              </a:ext>
            </a:extLst>
          </p:cNvPr>
          <p:cNvSpPr>
            <a:spLocks noGrp="1"/>
          </p:cNvSpPr>
          <p:nvPr>
            <p:ph idx="14"/>
          </p:nvPr>
        </p:nvSpPr>
        <p:spPr>
          <a:xfrm>
            <a:off x="396000" y="1055689"/>
            <a:ext cx="8359063" cy="3298824"/>
          </a:xfrm>
        </p:spPr>
        <p:txBody>
          <a:bodyPr/>
          <a:lstStyle/>
          <a:p>
            <a:pPr>
              <a:buSzPct val="75000"/>
            </a:pPr>
            <a:r>
              <a:rPr lang="fr-FR" sz="2200" dirty="0"/>
              <a:t>Nous souhaitons concevoir une solution fonctionnant sur tous les sites, qu’ils soient conçus pour ou non.</a:t>
            </a:r>
          </a:p>
          <a:p>
            <a:pPr>
              <a:buSzPct val="75000"/>
            </a:pPr>
            <a:endParaRPr lang="fr-FR" sz="2200" dirty="0">
              <a:solidFill>
                <a:schemeClr val="accent5"/>
              </a:solidFill>
              <a:latin typeface="Helvetica" pitchFamily="2" charset="0"/>
            </a:endParaRPr>
          </a:p>
          <a:p>
            <a:pPr marL="457200" lvl="2" indent="-457200">
              <a:buSzPct val="75000"/>
              <a:buFont typeface="+mj-lt"/>
              <a:buAutoNum type="arabicPeriod"/>
            </a:pPr>
            <a:r>
              <a:rPr lang="fr-FR" sz="2000" dirty="0">
                <a:solidFill>
                  <a:schemeClr val="accent5"/>
                </a:solidFill>
                <a:latin typeface="Helvetica" pitchFamily="2" charset="0"/>
              </a:rPr>
              <a:t>L’utilisateur possède un stockage privé où conserver ses données personnelles</a:t>
            </a:r>
          </a:p>
          <a:p>
            <a:pPr marL="457200" lvl="2" indent="-457200">
              <a:buSzPct val="75000"/>
              <a:buFont typeface="+mj-lt"/>
              <a:buAutoNum type="arabicPeriod"/>
            </a:pPr>
            <a:r>
              <a:rPr lang="fr-FR" sz="2000" dirty="0">
                <a:solidFill>
                  <a:schemeClr val="accent5"/>
                </a:solidFill>
                <a:latin typeface="Helvetica" pitchFamily="2" charset="0"/>
              </a:rPr>
              <a:t>Lorsque il fourni une donnée personnelle à un site web, elle est stockée sur son espace de stockage et un lien vers celle-ci est fourni au site</a:t>
            </a:r>
          </a:p>
          <a:p>
            <a:pPr marL="457200" lvl="2" indent="-457200">
              <a:buSzPct val="75000"/>
              <a:buFont typeface="+mj-lt"/>
              <a:buAutoNum type="arabicPeriod"/>
            </a:pPr>
            <a:r>
              <a:rPr lang="fr-FR" sz="2000" dirty="0">
                <a:solidFill>
                  <a:schemeClr val="accent5"/>
                </a:solidFill>
                <a:latin typeface="Helvetica" pitchFamily="2" charset="0"/>
              </a:rPr>
              <a:t>Les autres utilisateurs du site recevront le lien vers la ressource et leur navigateur s’occupera de la récupérer et de l’afficher</a:t>
            </a:r>
          </a:p>
        </p:txBody>
      </p:sp>
    </p:spTree>
    <p:extLst>
      <p:ext uri="{BB962C8B-B14F-4D97-AF65-F5344CB8AC3E}">
        <p14:creationId xmlns:p14="http://schemas.microsoft.com/office/powerpoint/2010/main" val="163767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CAEEF2-09CC-9447-82F5-C2ACB737EEC7}"/>
              </a:ext>
            </a:extLst>
          </p:cNvPr>
          <p:cNvSpPr>
            <a:spLocks noGrp="1"/>
          </p:cNvSpPr>
          <p:nvPr>
            <p:ph type="title"/>
          </p:nvPr>
        </p:nvSpPr>
        <p:spPr/>
        <p:txBody>
          <a:bodyPr/>
          <a:lstStyle/>
          <a:p>
            <a:r>
              <a:rPr lang="fr-FR" dirty="0"/>
              <a:t>Solution développée</a:t>
            </a:r>
          </a:p>
        </p:txBody>
      </p:sp>
      <p:sp>
        <p:nvSpPr>
          <p:cNvPr id="3" name="Espace réservé du texte 2">
            <a:extLst>
              <a:ext uri="{FF2B5EF4-FFF2-40B4-BE49-F238E27FC236}">
                <a16:creationId xmlns:a16="http://schemas.microsoft.com/office/drawing/2014/main" id="{5C677AB3-C9B2-474B-9085-7160B3FBE63C}"/>
              </a:ext>
            </a:extLst>
          </p:cNvPr>
          <p:cNvSpPr>
            <a:spLocks noGrp="1"/>
          </p:cNvSpPr>
          <p:nvPr>
            <p:ph type="body" sz="quarter" idx="13"/>
          </p:nvPr>
        </p:nvSpPr>
        <p:spPr/>
        <p:txBody>
          <a:bodyPr/>
          <a:lstStyle/>
          <a:p>
            <a:endParaRPr lang="fr-FR"/>
          </a:p>
        </p:txBody>
      </p:sp>
      <p:sp>
        <p:nvSpPr>
          <p:cNvPr id="4" name="Espace réservé du contenu 3">
            <a:extLst>
              <a:ext uri="{FF2B5EF4-FFF2-40B4-BE49-F238E27FC236}">
                <a16:creationId xmlns:a16="http://schemas.microsoft.com/office/drawing/2014/main" id="{8814BAA2-C736-C54C-870E-C4D2BC515C22}"/>
              </a:ext>
            </a:extLst>
          </p:cNvPr>
          <p:cNvSpPr>
            <a:spLocks noGrp="1"/>
          </p:cNvSpPr>
          <p:nvPr>
            <p:ph idx="14"/>
          </p:nvPr>
        </p:nvSpPr>
        <p:spPr/>
        <p:txBody>
          <a:bodyPr/>
          <a:lstStyle/>
          <a:p>
            <a:pPr marL="342900" indent="-342900">
              <a:buSzPct val="75000"/>
              <a:buFont typeface="Arial" panose="020B0604020202020204" pitchFamily="34" charset="0"/>
              <a:buChar char="•"/>
            </a:pPr>
            <a:r>
              <a:rPr lang="fr-FR" dirty="0"/>
              <a:t>Création d’une extension pour navigateur implémentant deux principes</a:t>
            </a:r>
          </a:p>
          <a:p>
            <a:pPr marL="609600" lvl="3" indent="-342900">
              <a:buSzPct val="75000"/>
              <a:buFont typeface="Arial" panose="020B0604020202020204" pitchFamily="34" charset="0"/>
              <a:buChar char="•"/>
            </a:pPr>
            <a:r>
              <a:rPr lang="fr-FR" i="1" dirty="0"/>
              <a:t>« Récupération – Affichage »</a:t>
            </a:r>
            <a:r>
              <a:rPr lang="fr-FR" dirty="0"/>
              <a:t> pour l’affichage des ressources du stockage</a:t>
            </a:r>
          </a:p>
          <a:p>
            <a:pPr marL="609600" lvl="3" indent="-342900">
              <a:buSzPct val="75000"/>
              <a:buFont typeface="Arial" panose="020B0604020202020204" pitchFamily="34" charset="0"/>
              <a:buChar char="•"/>
            </a:pPr>
            <a:r>
              <a:rPr lang="fr-FR" i="1" dirty="0"/>
              <a:t>« Interception – Stockage – Envoi »</a:t>
            </a:r>
            <a:r>
              <a:rPr lang="fr-FR" dirty="0"/>
              <a:t> pour l’envoi des données sur le stockage</a:t>
            </a:r>
          </a:p>
          <a:p>
            <a:pPr>
              <a:buSzPct val="75000"/>
            </a:pPr>
            <a:endParaRPr lang="fr-FR" dirty="0"/>
          </a:p>
          <a:p>
            <a:pPr marL="342900" indent="-342900">
              <a:buSzPct val="75000"/>
              <a:buFont typeface="Arial" panose="020B0604020202020204" pitchFamily="34" charset="0"/>
              <a:buChar char="•"/>
            </a:pPr>
            <a:r>
              <a:rPr lang="fr-FR" dirty="0"/>
              <a:t>Création de deux services web pour tester l’implémentation des principes dans un environnement contrôlé</a:t>
            </a:r>
          </a:p>
          <a:p>
            <a:pPr marL="342900" indent="-342900">
              <a:buSzPct val="75000"/>
              <a:buFont typeface="Arial" panose="020B0604020202020204" pitchFamily="34" charset="0"/>
              <a:buChar char="•"/>
            </a:pPr>
            <a:endParaRPr lang="fr-FR" dirty="0"/>
          </a:p>
        </p:txBody>
      </p:sp>
      <p:sp>
        <p:nvSpPr>
          <p:cNvPr id="5" name="Espace réservé de la date 4">
            <a:extLst>
              <a:ext uri="{FF2B5EF4-FFF2-40B4-BE49-F238E27FC236}">
                <a16:creationId xmlns:a16="http://schemas.microsoft.com/office/drawing/2014/main" id="{A548C8F0-5DB5-8449-8508-2077A8F37CF0}"/>
              </a:ext>
            </a:extLst>
          </p:cNvPr>
          <p:cNvSpPr>
            <a:spLocks noGrp="1"/>
          </p:cNvSpPr>
          <p:nvPr>
            <p:ph type="dt" sz="half" idx="15"/>
          </p:nvPr>
        </p:nvSpPr>
        <p:spPr/>
        <p:txBody>
          <a:bodyPr/>
          <a:lstStyle/>
          <a:p>
            <a:r>
              <a:rPr lang="fr-FR"/>
              <a:t>18/03/2021</a:t>
            </a:r>
            <a:endParaRPr lang="fr-FR" dirty="0"/>
          </a:p>
        </p:txBody>
      </p:sp>
      <p:sp>
        <p:nvSpPr>
          <p:cNvPr id="6" name="Espace réservé du pied de page 5">
            <a:extLst>
              <a:ext uri="{FF2B5EF4-FFF2-40B4-BE49-F238E27FC236}">
                <a16:creationId xmlns:a16="http://schemas.microsoft.com/office/drawing/2014/main" id="{02928049-C52A-FF41-BFC7-6E8AD03888BA}"/>
              </a:ext>
            </a:extLst>
          </p:cNvPr>
          <p:cNvSpPr>
            <a:spLocks noGrp="1"/>
          </p:cNvSpPr>
          <p:nvPr>
            <p:ph type="ftr" sz="quarter" idx="16"/>
          </p:nvPr>
        </p:nvSpPr>
        <p:spPr/>
        <p:txBody>
          <a:bodyPr/>
          <a:lstStyle/>
          <a:p>
            <a:r>
              <a:rPr lang="fr-FR"/>
              <a:t>Keep Control of your Data – Forum des projets 3A</a:t>
            </a:r>
            <a:endParaRPr lang="fr-FR" dirty="0"/>
          </a:p>
        </p:txBody>
      </p:sp>
      <p:sp>
        <p:nvSpPr>
          <p:cNvPr id="7" name="Espace réservé du numéro de diapositive 6">
            <a:extLst>
              <a:ext uri="{FF2B5EF4-FFF2-40B4-BE49-F238E27FC236}">
                <a16:creationId xmlns:a16="http://schemas.microsoft.com/office/drawing/2014/main" id="{9489D949-92B5-8B47-AF74-81998B86C4AD}"/>
              </a:ext>
            </a:extLst>
          </p:cNvPr>
          <p:cNvSpPr>
            <a:spLocks noGrp="1"/>
          </p:cNvSpPr>
          <p:nvPr>
            <p:ph type="sldNum" sz="quarter" idx="17"/>
          </p:nvPr>
        </p:nvSpPr>
        <p:spPr/>
        <p:txBody>
          <a:bodyPr/>
          <a:lstStyle/>
          <a:p>
            <a:fld id="{10C140CD-8AED-46FF-A9A2-77308F3F39AE}" type="slidenum">
              <a:rPr lang="fr-FR" smtClean="0"/>
              <a:pPr/>
              <a:t>6</a:t>
            </a:fld>
            <a:endParaRPr lang="fr-FR" dirty="0"/>
          </a:p>
        </p:txBody>
      </p:sp>
      <p:grpSp>
        <p:nvGrpSpPr>
          <p:cNvPr id="8" name="Groupe 7">
            <a:extLst>
              <a:ext uri="{FF2B5EF4-FFF2-40B4-BE49-F238E27FC236}">
                <a16:creationId xmlns:a16="http://schemas.microsoft.com/office/drawing/2014/main" id="{DB02DF22-73D7-6146-BA13-097E1423F6F6}"/>
              </a:ext>
            </a:extLst>
          </p:cNvPr>
          <p:cNvGrpSpPr/>
          <p:nvPr/>
        </p:nvGrpSpPr>
        <p:grpSpPr>
          <a:xfrm>
            <a:off x="4774687" y="3359903"/>
            <a:ext cx="3139868" cy="941667"/>
            <a:chOff x="413449" y="9426054"/>
            <a:chExt cx="3139868" cy="941667"/>
          </a:xfrm>
        </p:grpSpPr>
        <p:sp>
          <p:nvSpPr>
            <p:cNvPr id="9" name="ZoneTexte 8">
              <a:extLst>
                <a:ext uri="{FF2B5EF4-FFF2-40B4-BE49-F238E27FC236}">
                  <a16:creationId xmlns:a16="http://schemas.microsoft.com/office/drawing/2014/main" id="{44901FD7-A426-8D4A-A466-D5EE5FE670AE}"/>
                </a:ext>
              </a:extLst>
            </p:cNvPr>
            <p:cNvSpPr txBox="1"/>
            <p:nvPr/>
          </p:nvSpPr>
          <p:spPr>
            <a:xfrm>
              <a:off x="413449" y="10136889"/>
              <a:ext cx="3139868" cy="230832"/>
            </a:xfrm>
            <a:prstGeom prst="rect">
              <a:avLst/>
            </a:prstGeom>
            <a:noFill/>
          </p:spPr>
          <p:txBody>
            <a:bodyPr wrap="square" rtlCol="0">
              <a:spAutoFit/>
            </a:bodyPr>
            <a:lstStyle/>
            <a:p>
              <a:pPr algn="ctr"/>
              <a:r>
                <a:rPr lang="fr-FR" sz="900" dirty="0"/>
                <a:t>Développement des services web avec </a:t>
              </a:r>
              <a:r>
                <a:rPr lang="fr-FR" sz="900" dirty="0" err="1"/>
                <a:t>Flask</a:t>
              </a:r>
              <a:r>
                <a:rPr lang="fr-FR" sz="900" dirty="0"/>
                <a:t> en Python 3</a:t>
              </a:r>
            </a:p>
          </p:txBody>
        </p:sp>
        <p:grpSp>
          <p:nvGrpSpPr>
            <p:cNvPr id="10" name="Groupe 9">
              <a:extLst>
                <a:ext uri="{FF2B5EF4-FFF2-40B4-BE49-F238E27FC236}">
                  <a16:creationId xmlns:a16="http://schemas.microsoft.com/office/drawing/2014/main" id="{72294B6A-CF05-3D4D-927B-E3ABC36AB1C7}"/>
                </a:ext>
              </a:extLst>
            </p:cNvPr>
            <p:cNvGrpSpPr/>
            <p:nvPr/>
          </p:nvGrpSpPr>
          <p:grpSpPr>
            <a:xfrm>
              <a:off x="523068" y="9426054"/>
              <a:ext cx="3030249" cy="564854"/>
              <a:chOff x="523068" y="9426057"/>
              <a:chExt cx="3030249" cy="564852"/>
            </a:xfrm>
          </p:grpSpPr>
          <p:pic>
            <p:nvPicPr>
              <p:cNvPr id="11" name="Image 10">
                <a:extLst>
                  <a:ext uri="{FF2B5EF4-FFF2-40B4-BE49-F238E27FC236}">
                    <a16:creationId xmlns:a16="http://schemas.microsoft.com/office/drawing/2014/main" id="{76461440-F9FD-DF44-A513-E3C3C597F5D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3068" y="9487716"/>
                <a:ext cx="1490400" cy="441533"/>
              </a:xfrm>
              <a:prstGeom prst="rect">
                <a:avLst/>
              </a:prstGeom>
            </p:spPr>
          </p:pic>
          <p:pic>
            <p:nvPicPr>
              <p:cNvPr id="12" name="Image 11">
                <a:extLst>
                  <a:ext uri="{FF2B5EF4-FFF2-40B4-BE49-F238E27FC236}">
                    <a16:creationId xmlns:a16="http://schemas.microsoft.com/office/drawing/2014/main" id="{E8ABFBF7-88DF-D94D-A237-46E654ADA20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111145" y="9426057"/>
                <a:ext cx="1442172" cy="564852"/>
              </a:xfrm>
              <a:prstGeom prst="rect">
                <a:avLst/>
              </a:prstGeom>
            </p:spPr>
          </p:pic>
        </p:grpSp>
      </p:grpSp>
      <p:grpSp>
        <p:nvGrpSpPr>
          <p:cNvPr id="13" name="Groupe 12">
            <a:extLst>
              <a:ext uri="{FF2B5EF4-FFF2-40B4-BE49-F238E27FC236}">
                <a16:creationId xmlns:a16="http://schemas.microsoft.com/office/drawing/2014/main" id="{6B992A68-3DCE-9947-ADBF-697285F2A8D3}"/>
              </a:ext>
            </a:extLst>
          </p:cNvPr>
          <p:cNvGrpSpPr/>
          <p:nvPr/>
        </p:nvGrpSpPr>
        <p:grpSpPr>
          <a:xfrm>
            <a:off x="2123728" y="3290070"/>
            <a:ext cx="1810452" cy="1024356"/>
            <a:chOff x="377345" y="11138054"/>
            <a:chExt cx="1810452" cy="1024356"/>
          </a:xfrm>
        </p:grpSpPr>
        <p:pic>
          <p:nvPicPr>
            <p:cNvPr id="14" name="Image 13">
              <a:extLst>
                <a:ext uri="{FF2B5EF4-FFF2-40B4-BE49-F238E27FC236}">
                  <a16:creationId xmlns:a16="http://schemas.microsoft.com/office/drawing/2014/main" id="{984A493C-460D-FA4E-A135-58BF8BBA1FA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40000" y="11138054"/>
              <a:ext cx="540667" cy="540667"/>
            </a:xfrm>
            <a:prstGeom prst="rect">
              <a:avLst/>
            </a:prstGeom>
          </p:spPr>
        </p:pic>
        <p:sp>
          <p:nvSpPr>
            <p:cNvPr id="15" name="ZoneTexte 14">
              <a:extLst>
                <a:ext uri="{FF2B5EF4-FFF2-40B4-BE49-F238E27FC236}">
                  <a16:creationId xmlns:a16="http://schemas.microsoft.com/office/drawing/2014/main" id="{9FF93BD3-8F83-DD48-889D-0D370EA439C1}"/>
                </a:ext>
              </a:extLst>
            </p:cNvPr>
            <p:cNvSpPr txBox="1"/>
            <p:nvPr/>
          </p:nvSpPr>
          <p:spPr>
            <a:xfrm>
              <a:off x="377345" y="11793078"/>
              <a:ext cx="1810452" cy="369332"/>
            </a:xfrm>
            <a:prstGeom prst="rect">
              <a:avLst/>
            </a:prstGeom>
            <a:noFill/>
          </p:spPr>
          <p:txBody>
            <a:bodyPr wrap="square" rtlCol="0">
              <a:spAutoFit/>
            </a:bodyPr>
            <a:lstStyle/>
            <a:p>
              <a:pPr algn="ctr"/>
              <a:r>
                <a:rPr lang="fr-FR" sz="900" dirty="0"/>
                <a:t>Extension pour Google Chrome en </a:t>
              </a:r>
              <a:r>
                <a:rPr lang="fr-FR" sz="900" dirty="0" err="1"/>
                <a:t>Javascript</a:t>
              </a:r>
              <a:endParaRPr lang="fr-FR" sz="900" dirty="0"/>
            </a:p>
          </p:txBody>
        </p:sp>
        <p:pic>
          <p:nvPicPr>
            <p:cNvPr id="16" name="Image 15">
              <a:extLst>
                <a:ext uri="{FF2B5EF4-FFF2-40B4-BE49-F238E27FC236}">
                  <a16:creationId xmlns:a16="http://schemas.microsoft.com/office/drawing/2014/main" id="{B91159AA-40F6-7540-BFCB-EECEE9F114F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342360" y="11139675"/>
              <a:ext cx="547956" cy="547956"/>
            </a:xfrm>
            <a:prstGeom prst="rect">
              <a:avLst/>
            </a:prstGeom>
          </p:spPr>
        </p:pic>
      </p:grpSp>
    </p:spTree>
    <p:extLst>
      <p:ext uri="{BB962C8B-B14F-4D97-AF65-F5344CB8AC3E}">
        <p14:creationId xmlns:p14="http://schemas.microsoft.com/office/powerpoint/2010/main" val="31551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63ED05-77B6-A444-9BAC-2F1DB12A534A}"/>
              </a:ext>
            </a:extLst>
          </p:cNvPr>
          <p:cNvSpPr>
            <a:spLocks noGrp="1"/>
          </p:cNvSpPr>
          <p:nvPr>
            <p:ph type="title"/>
          </p:nvPr>
        </p:nvSpPr>
        <p:spPr/>
        <p:txBody>
          <a:bodyPr/>
          <a:lstStyle/>
          <a:p>
            <a:r>
              <a:rPr lang="fr-FR" dirty="0"/>
              <a:t>Principe </a:t>
            </a:r>
            <a:r>
              <a:rPr lang="fr-FR" i="1" dirty="0"/>
              <a:t>« Récupération – Affichage »</a:t>
            </a:r>
          </a:p>
        </p:txBody>
      </p:sp>
      <p:sp>
        <p:nvSpPr>
          <p:cNvPr id="3" name="Espace réservé du texte 2">
            <a:extLst>
              <a:ext uri="{FF2B5EF4-FFF2-40B4-BE49-F238E27FC236}">
                <a16:creationId xmlns:a16="http://schemas.microsoft.com/office/drawing/2014/main" id="{3CA564E2-F0FD-3249-985F-CD855D2AB3BE}"/>
              </a:ext>
            </a:extLst>
          </p:cNvPr>
          <p:cNvSpPr>
            <a:spLocks noGrp="1"/>
          </p:cNvSpPr>
          <p:nvPr>
            <p:ph type="body" sz="quarter" idx="13"/>
          </p:nvPr>
        </p:nvSpPr>
        <p:spPr/>
        <p:txBody>
          <a:bodyPr/>
          <a:lstStyle/>
          <a:p>
            <a:endParaRPr lang="fr-FR"/>
          </a:p>
        </p:txBody>
      </p:sp>
      <p:sp>
        <p:nvSpPr>
          <p:cNvPr id="5" name="Espace réservé de la date 4">
            <a:extLst>
              <a:ext uri="{FF2B5EF4-FFF2-40B4-BE49-F238E27FC236}">
                <a16:creationId xmlns:a16="http://schemas.microsoft.com/office/drawing/2014/main" id="{15B77372-3D92-C346-B17F-DBEF59C40512}"/>
              </a:ext>
            </a:extLst>
          </p:cNvPr>
          <p:cNvSpPr>
            <a:spLocks noGrp="1"/>
          </p:cNvSpPr>
          <p:nvPr>
            <p:ph type="dt" sz="half" idx="15"/>
          </p:nvPr>
        </p:nvSpPr>
        <p:spPr/>
        <p:txBody>
          <a:bodyPr/>
          <a:lstStyle/>
          <a:p>
            <a:r>
              <a:rPr lang="fr-FR"/>
              <a:t>18/03/2021</a:t>
            </a:r>
            <a:endParaRPr lang="fr-FR" dirty="0"/>
          </a:p>
        </p:txBody>
      </p:sp>
      <p:sp>
        <p:nvSpPr>
          <p:cNvPr id="6" name="Espace réservé du pied de page 5">
            <a:extLst>
              <a:ext uri="{FF2B5EF4-FFF2-40B4-BE49-F238E27FC236}">
                <a16:creationId xmlns:a16="http://schemas.microsoft.com/office/drawing/2014/main" id="{970EC037-B7AD-E345-A483-A59FD494B27A}"/>
              </a:ext>
            </a:extLst>
          </p:cNvPr>
          <p:cNvSpPr>
            <a:spLocks noGrp="1"/>
          </p:cNvSpPr>
          <p:nvPr>
            <p:ph type="ftr" sz="quarter" idx="16"/>
          </p:nvPr>
        </p:nvSpPr>
        <p:spPr/>
        <p:txBody>
          <a:bodyPr/>
          <a:lstStyle/>
          <a:p>
            <a:r>
              <a:rPr lang="fr-FR"/>
              <a:t>Keep Control of your Data – Forum des projets 3A</a:t>
            </a:r>
            <a:endParaRPr lang="fr-FR" dirty="0"/>
          </a:p>
        </p:txBody>
      </p:sp>
      <p:sp>
        <p:nvSpPr>
          <p:cNvPr id="7" name="Espace réservé du numéro de diapositive 6">
            <a:extLst>
              <a:ext uri="{FF2B5EF4-FFF2-40B4-BE49-F238E27FC236}">
                <a16:creationId xmlns:a16="http://schemas.microsoft.com/office/drawing/2014/main" id="{C5BA8809-0A38-8F45-9593-52EE2D735154}"/>
              </a:ext>
            </a:extLst>
          </p:cNvPr>
          <p:cNvSpPr>
            <a:spLocks noGrp="1"/>
          </p:cNvSpPr>
          <p:nvPr>
            <p:ph type="sldNum" sz="quarter" idx="17"/>
          </p:nvPr>
        </p:nvSpPr>
        <p:spPr/>
        <p:txBody>
          <a:bodyPr/>
          <a:lstStyle/>
          <a:p>
            <a:fld id="{10C140CD-8AED-46FF-A9A2-77308F3F39AE}" type="slidenum">
              <a:rPr lang="fr-FR" smtClean="0"/>
              <a:pPr/>
              <a:t>7</a:t>
            </a:fld>
            <a:endParaRPr lang="fr-FR" dirty="0"/>
          </a:p>
        </p:txBody>
      </p:sp>
      <p:grpSp>
        <p:nvGrpSpPr>
          <p:cNvPr id="9" name="Groupe 8">
            <a:extLst>
              <a:ext uri="{FF2B5EF4-FFF2-40B4-BE49-F238E27FC236}">
                <a16:creationId xmlns:a16="http://schemas.microsoft.com/office/drawing/2014/main" id="{63B3363E-8EB1-214E-9A8D-A887C1D4E472}"/>
              </a:ext>
            </a:extLst>
          </p:cNvPr>
          <p:cNvGrpSpPr/>
          <p:nvPr/>
        </p:nvGrpSpPr>
        <p:grpSpPr>
          <a:xfrm>
            <a:off x="251520" y="1330297"/>
            <a:ext cx="4121684" cy="2439855"/>
            <a:chOff x="1636344" y="9257815"/>
            <a:chExt cx="4121684" cy="2439855"/>
          </a:xfrm>
        </p:grpSpPr>
        <p:sp>
          <p:nvSpPr>
            <p:cNvPr id="11" name="Autre processus 10">
              <a:extLst>
                <a:ext uri="{FF2B5EF4-FFF2-40B4-BE49-F238E27FC236}">
                  <a16:creationId xmlns:a16="http://schemas.microsoft.com/office/drawing/2014/main" id="{04848FDE-5E7F-6741-8011-28B49A82901A}"/>
                </a:ext>
              </a:extLst>
            </p:cNvPr>
            <p:cNvSpPr/>
            <p:nvPr/>
          </p:nvSpPr>
          <p:spPr>
            <a:xfrm>
              <a:off x="3338396" y="9620347"/>
              <a:ext cx="2366938" cy="1683145"/>
            </a:xfrm>
            <a:prstGeom prst="flowChartAlternateProcess">
              <a:avLst/>
            </a:prstGeom>
            <a:noFill/>
            <a:ln>
              <a:solidFill>
                <a:srgbClr val="0086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AF46AF4E-A47C-C341-BF7A-DD3A6103A785}"/>
                </a:ext>
              </a:extLst>
            </p:cNvPr>
            <p:cNvCxnSpPr>
              <a:cxnSpLocks/>
              <a:stCxn id="26" idx="3"/>
            </p:cNvCxnSpPr>
            <p:nvPr/>
          </p:nvCxnSpPr>
          <p:spPr>
            <a:xfrm>
              <a:off x="2671798" y="9970060"/>
              <a:ext cx="525760" cy="96969"/>
            </a:xfrm>
            <a:prstGeom prst="straightConnector1">
              <a:avLst/>
            </a:prstGeom>
            <a:ln w="28575">
              <a:solidFill>
                <a:srgbClr val="0086A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9AA42A8C-FADA-3642-83D7-070A5A69A89F}"/>
                </a:ext>
              </a:extLst>
            </p:cNvPr>
            <p:cNvCxnSpPr>
              <a:cxnSpLocks/>
              <a:endCxn id="24" idx="3"/>
            </p:cNvCxnSpPr>
            <p:nvPr/>
          </p:nvCxnSpPr>
          <p:spPr>
            <a:xfrm flipH="1">
              <a:off x="2659323" y="10876053"/>
              <a:ext cx="525760" cy="102119"/>
            </a:xfrm>
            <a:prstGeom prst="straightConnector1">
              <a:avLst/>
            </a:prstGeom>
            <a:ln w="28575">
              <a:solidFill>
                <a:srgbClr val="0086A3"/>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e 13">
              <a:extLst>
                <a:ext uri="{FF2B5EF4-FFF2-40B4-BE49-F238E27FC236}">
                  <a16:creationId xmlns:a16="http://schemas.microsoft.com/office/drawing/2014/main" id="{73B8A7D2-2F9D-3D4B-B37F-1DD24E3E1EB7}"/>
                </a:ext>
              </a:extLst>
            </p:cNvPr>
            <p:cNvGrpSpPr/>
            <p:nvPr/>
          </p:nvGrpSpPr>
          <p:grpSpPr>
            <a:xfrm>
              <a:off x="1744923" y="9257815"/>
              <a:ext cx="988799" cy="1169445"/>
              <a:chOff x="2453905" y="2940824"/>
              <a:chExt cx="988799" cy="1169445"/>
            </a:xfrm>
          </p:grpSpPr>
          <p:pic>
            <p:nvPicPr>
              <p:cNvPr id="26" name="Espace réservé du contenu 8" descr="Conception web">
                <a:extLst>
                  <a:ext uri="{FF2B5EF4-FFF2-40B4-BE49-F238E27FC236}">
                    <a16:creationId xmlns:a16="http://schemas.microsoft.com/office/drawing/2014/main" id="{AC4F49D6-8A72-324C-9B63-65ECF1FB10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66380" y="3195869"/>
                <a:ext cx="914400" cy="914400"/>
              </a:xfrm>
              <a:prstGeom prst="rect">
                <a:avLst/>
              </a:prstGeom>
            </p:spPr>
          </p:pic>
          <p:sp>
            <p:nvSpPr>
              <p:cNvPr id="27" name="ZoneTexte 26">
                <a:extLst>
                  <a:ext uri="{FF2B5EF4-FFF2-40B4-BE49-F238E27FC236}">
                    <a16:creationId xmlns:a16="http://schemas.microsoft.com/office/drawing/2014/main" id="{FE0F4E8C-201E-1F40-9BC3-8B8548CC6B91}"/>
                  </a:ext>
                </a:extLst>
              </p:cNvPr>
              <p:cNvSpPr txBox="1"/>
              <p:nvPr/>
            </p:nvSpPr>
            <p:spPr>
              <a:xfrm>
                <a:off x="2453905" y="2940824"/>
                <a:ext cx="988799" cy="415498"/>
              </a:xfrm>
              <a:prstGeom prst="rect">
                <a:avLst/>
              </a:prstGeom>
              <a:noFill/>
            </p:spPr>
            <p:txBody>
              <a:bodyPr wrap="square" rtlCol="0">
                <a:spAutoFit/>
              </a:bodyPr>
              <a:lstStyle/>
              <a:p>
                <a:pPr algn="ctr"/>
                <a:r>
                  <a:rPr lang="fr-FR" sz="1050" dirty="0"/>
                  <a:t>Page HTML reçue</a:t>
                </a:r>
                <a:endParaRPr lang="fr-FR" sz="1050" dirty="0">
                  <a:latin typeface="Fira Code" panose="020B0809050000020004" pitchFamily="49" charset="0"/>
                  <a:ea typeface="Fira Code" panose="020B0809050000020004" pitchFamily="49" charset="0"/>
                </a:endParaRPr>
              </a:p>
            </p:txBody>
          </p:sp>
        </p:grpSp>
        <p:grpSp>
          <p:nvGrpSpPr>
            <p:cNvPr id="15" name="Groupe 14">
              <a:extLst>
                <a:ext uri="{FF2B5EF4-FFF2-40B4-BE49-F238E27FC236}">
                  <a16:creationId xmlns:a16="http://schemas.microsoft.com/office/drawing/2014/main" id="{712DABC5-36C3-A34A-A57D-94B07051A913}"/>
                </a:ext>
              </a:extLst>
            </p:cNvPr>
            <p:cNvGrpSpPr/>
            <p:nvPr/>
          </p:nvGrpSpPr>
          <p:grpSpPr>
            <a:xfrm>
              <a:off x="1636344" y="10520972"/>
              <a:ext cx="1022979" cy="1176698"/>
              <a:chOff x="2357801" y="5941065"/>
              <a:chExt cx="1022979" cy="1176698"/>
            </a:xfrm>
          </p:grpSpPr>
          <p:pic>
            <p:nvPicPr>
              <p:cNvPr id="24" name="Espace réservé du contenu 8" descr="Conception web">
                <a:extLst>
                  <a:ext uri="{FF2B5EF4-FFF2-40B4-BE49-F238E27FC236}">
                    <a16:creationId xmlns:a16="http://schemas.microsoft.com/office/drawing/2014/main" id="{28C781A1-A9C1-AC4A-8D50-F5B8D12ECF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bwMode="gray">
              <a:xfrm>
                <a:off x="2466380" y="5941065"/>
                <a:ext cx="914400" cy="914400"/>
              </a:xfrm>
              <a:prstGeom prst="rect">
                <a:avLst/>
              </a:prstGeom>
            </p:spPr>
          </p:pic>
          <p:sp>
            <p:nvSpPr>
              <p:cNvPr id="25" name="ZoneTexte 24">
                <a:extLst>
                  <a:ext uri="{FF2B5EF4-FFF2-40B4-BE49-F238E27FC236}">
                    <a16:creationId xmlns:a16="http://schemas.microsoft.com/office/drawing/2014/main" id="{F247C4C7-1D90-A946-81D9-050BBC5B0C1A}"/>
                  </a:ext>
                </a:extLst>
              </p:cNvPr>
              <p:cNvSpPr txBox="1"/>
              <p:nvPr/>
            </p:nvSpPr>
            <p:spPr>
              <a:xfrm>
                <a:off x="2357801" y="6702265"/>
                <a:ext cx="1022979" cy="415498"/>
              </a:xfrm>
              <a:prstGeom prst="rect">
                <a:avLst/>
              </a:prstGeom>
              <a:noFill/>
            </p:spPr>
            <p:txBody>
              <a:bodyPr wrap="square" rtlCol="0">
                <a:spAutoFit/>
              </a:bodyPr>
              <a:lstStyle/>
              <a:p>
                <a:pPr algn="ctr"/>
                <a:r>
                  <a:rPr lang="fr-FR" sz="1050" dirty="0"/>
                  <a:t>Page HTML affiché</a:t>
                </a:r>
                <a:endParaRPr lang="fr-FR" sz="1050" dirty="0">
                  <a:latin typeface="Fira Code" panose="020B0809050000020004" pitchFamily="49" charset="0"/>
                  <a:ea typeface="Fira Code" panose="020B0809050000020004" pitchFamily="49" charset="0"/>
                </a:endParaRPr>
              </a:p>
            </p:txBody>
          </p:sp>
        </p:grpSp>
        <p:grpSp>
          <p:nvGrpSpPr>
            <p:cNvPr id="16" name="Groupe 15">
              <a:extLst>
                <a:ext uri="{FF2B5EF4-FFF2-40B4-BE49-F238E27FC236}">
                  <a16:creationId xmlns:a16="http://schemas.microsoft.com/office/drawing/2014/main" id="{7B37FD96-7C05-7547-8835-8EC8B62533E5}"/>
                </a:ext>
              </a:extLst>
            </p:cNvPr>
            <p:cNvGrpSpPr/>
            <p:nvPr/>
          </p:nvGrpSpPr>
          <p:grpSpPr>
            <a:xfrm>
              <a:off x="3272526" y="9716389"/>
              <a:ext cx="2485502" cy="1459034"/>
              <a:chOff x="5608130" y="3597894"/>
              <a:chExt cx="2485502" cy="1459034"/>
            </a:xfrm>
          </p:grpSpPr>
          <p:sp>
            <p:nvSpPr>
              <p:cNvPr id="18" name="ZoneTexte 17">
                <a:extLst>
                  <a:ext uri="{FF2B5EF4-FFF2-40B4-BE49-F238E27FC236}">
                    <a16:creationId xmlns:a16="http://schemas.microsoft.com/office/drawing/2014/main" id="{D1934C5A-A6DF-F44F-9A02-4037186D93EB}"/>
                  </a:ext>
                </a:extLst>
              </p:cNvPr>
              <p:cNvSpPr txBox="1"/>
              <p:nvPr/>
            </p:nvSpPr>
            <p:spPr>
              <a:xfrm>
                <a:off x="5608130" y="3597894"/>
                <a:ext cx="2485502" cy="430887"/>
              </a:xfrm>
              <a:prstGeom prst="rect">
                <a:avLst/>
              </a:prstGeom>
              <a:noFill/>
            </p:spPr>
            <p:txBody>
              <a:bodyPr wrap="square" rtlCol="0">
                <a:spAutoFit/>
              </a:bodyPr>
              <a:lstStyle/>
              <a:p>
                <a:pPr algn="ctr"/>
                <a:r>
                  <a:rPr lang="fr-FR" sz="1050" dirty="0"/>
                  <a:t>Récupération de tous les liens vers des ressources</a:t>
                </a:r>
                <a:endParaRPr lang="fr-FR" sz="1050" dirty="0">
                  <a:latin typeface="Fira Code" panose="020B0809050000020004" pitchFamily="49" charset="0"/>
                  <a:ea typeface="Fira Code" panose="020B0809050000020004" pitchFamily="49" charset="0"/>
                </a:endParaRPr>
              </a:p>
            </p:txBody>
          </p:sp>
          <p:grpSp>
            <p:nvGrpSpPr>
              <p:cNvPr id="19" name="Groupe 18">
                <a:extLst>
                  <a:ext uri="{FF2B5EF4-FFF2-40B4-BE49-F238E27FC236}">
                    <a16:creationId xmlns:a16="http://schemas.microsoft.com/office/drawing/2014/main" id="{15A23FDC-9D60-AC4C-ACFB-940CBBA42BA7}"/>
                  </a:ext>
                </a:extLst>
              </p:cNvPr>
              <p:cNvGrpSpPr/>
              <p:nvPr/>
            </p:nvGrpSpPr>
            <p:grpSpPr>
              <a:xfrm>
                <a:off x="5749186" y="4320787"/>
                <a:ext cx="1931711" cy="736141"/>
                <a:chOff x="5603681" y="4255734"/>
                <a:chExt cx="1931711" cy="736141"/>
              </a:xfrm>
            </p:grpSpPr>
            <p:sp>
              <p:nvSpPr>
                <p:cNvPr id="21" name="ZoneTexte 20">
                  <a:extLst>
                    <a:ext uri="{FF2B5EF4-FFF2-40B4-BE49-F238E27FC236}">
                      <a16:creationId xmlns:a16="http://schemas.microsoft.com/office/drawing/2014/main" id="{E61C8680-E8D0-AE40-B7A6-4786CB2FF56B}"/>
                    </a:ext>
                  </a:extLst>
                </p:cNvPr>
                <p:cNvSpPr txBox="1"/>
                <p:nvPr/>
              </p:nvSpPr>
              <p:spPr>
                <a:xfrm>
                  <a:off x="5951216" y="4255734"/>
                  <a:ext cx="1566736" cy="261610"/>
                </a:xfrm>
                <a:prstGeom prst="rect">
                  <a:avLst/>
                </a:prstGeom>
                <a:noFill/>
              </p:spPr>
              <p:txBody>
                <a:bodyPr wrap="square" rtlCol="0">
                  <a:spAutoFit/>
                </a:bodyPr>
                <a:lstStyle/>
                <a:p>
                  <a:pPr algn="ctr"/>
                  <a:r>
                    <a:rPr lang="fr-FR" sz="1050" dirty="0"/>
                    <a:t>Récupération d’un lien</a:t>
                  </a:r>
                  <a:endParaRPr lang="fr-FR" sz="1050" dirty="0">
                    <a:latin typeface="Fira Code" panose="020B0809050000020004" pitchFamily="49" charset="0"/>
                    <a:ea typeface="Fira Code" panose="020B0809050000020004" pitchFamily="49" charset="0"/>
                  </a:endParaRPr>
                </a:p>
              </p:txBody>
            </p:sp>
            <p:sp>
              <p:nvSpPr>
                <p:cNvPr id="22" name="ZoneTexte 21">
                  <a:extLst>
                    <a:ext uri="{FF2B5EF4-FFF2-40B4-BE49-F238E27FC236}">
                      <a16:creationId xmlns:a16="http://schemas.microsoft.com/office/drawing/2014/main" id="{1E6FA341-2C73-724B-A6F8-02EC06E74C59}"/>
                    </a:ext>
                  </a:extLst>
                </p:cNvPr>
                <p:cNvSpPr txBox="1"/>
                <p:nvPr/>
              </p:nvSpPr>
              <p:spPr>
                <a:xfrm>
                  <a:off x="5755612" y="4730265"/>
                  <a:ext cx="1779780" cy="261610"/>
                </a:xfrm>
                <a:prstGeom prst="rect">
                  <a:avLst/>
                </a:prstGeom>
                <a:noFill/>
              </p:spPr>
              <p:txBody>
                <a:bodyPr wrap="square" rtlCol="0">
                  <a:spAutoFit/>
                </a:bodyPr>
                <a:lstStyle/>
                <a:p>
                  <a:pPr algn="ctr"/>
                  <a:r>
                    <a:rPr lang="fr-FR" sz="1050" dirty="0"/>
                    <a:t>Affichage de la ressource</a:t>
                  </a:r>
                </a:p>
              </p:txBody>
            </p:sp>
            <p:sp>
              <p:nvSpPr>
                <p:cNvPr id="23" name="Demi-tour 22">
                  <a:extLst>
                    <a:ext uri="{FF2B5EF4-FFF2-40B4-BE49-F238E27FC236}">
                      <a16:creationId xmlns:a16="http://schemas.microsoft.com/office/drawing/2014/main" id="{A6A0C8AE-DDDA-C341-844D-AAB2474F6B3C}"/>
                    </a:ext>
                  </a:extLst>
                </p:cNvPr>
                <p:cNvSpPr/>
                <p:nvPr/>
              </p:nvSpPr>
              <p:spPr>
                <a:xfrm rot="16200000">
                  <a:off x="5443099" y="4505773"/>
                  <a:ext cx="523221" cy="202057"/>
                </a:xfrm>
                <a:prstGeom prst="uturnArrow">
                  <a:avLst>
                    <a:gd name="adj1" fmla="val 0"/>
                    <a:gd name="adj2" fmla="val 25000"/>
                    <a:gd name="adj3" fmla="val 35495"/>
                    <a:gd name="adj4" fmla="val 43750"/>
                    <a:gd name="adj5" fmla="val 100000"/>
                  </a:avLst>
                </a:prstGeom>
                <a:solidFill>
                  <a:srgbClr val="0086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20" name="Flèche vers la droite 19">
                <a:extLst>
                  <a:ext uri="{FF2B5EF4-FFF2-40B4-BE49-F238E27FC236}">
                    <a16:creationId xmlns:a16="http://schemas.microsoft.com/office/drawing/2014/main" id="{1AE58153-266E-8D44-A8E6-2A22EF36BE89}"/>
                  </a:ext>
                </a:extLst>
              </p:cNvPr>
              <p:cNvSpPr/>
              <p:nvPr/>
            </p:nvSpPr>
            <p:spPr>
              <a:xfrm rot="5400000">
                <a:off x="6589762" y="4097912"/>
                <a:ext cx="307777" cy="127028"/>
              </a:xfrm>
              <a:prstGeom prst="rightArrow">
                <a:avLst>
                  <a:gd name="adj1" fmla="val 0"/>
                  <a:gd name="adj2" fmla="val 55288"/>
                </a:avLst>
              </a:prstGeom>
              <a:solidFill>
                <a:srgbClr val="0086A3"/>
              </a:solidFill>
              <a:ln>
                <a:solidFill>
                  <a:srgbClr val="0086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 name="Demi-tour 16">
              <a:extLst>
                <a:ext uri="{FF2B5EF4-FFF2-40B4-BE49-F238E27FC236}">
                  <a16:creationId xmlns:a16="http://schemas.microsoft.com/office/drawing/2014/main" id="{0E3845A5-234C-FC4D-9DFE-83FBD64A8319}"/>
                </a:ext>
              </a:extLst>
            </p:cNvPr>
            <p:cNvSpPr/>
            <p:nvPr/>
          </p:nvSpPr>
          <p:spPr>
            <a:xfrm rot="16200000" flipH="1" flipV="1">
              <a:off x="5256719" y="10734397"/>
              <a:ext cx="523221" cy="202057"/>
            </a:xfrm>
            <a:prstGeom prst="uturnArrow">
              <a:avLst>
                <a:gd name="adj1" fmla="val 0"/>
                <a:gd name="adj2" fmla="val 25000"/>
                <a:gd name="adj3" fmla="val 35495"/>
                <a:gd name="adj4" fmla="val 43750"/>
                <a:gd name="adj5" fmla="val 100000"/>
              </a:avLst>
            </a:prstGeom>
            <a:solidFill>
              <a:srgbClr val="0086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pic>
        <p:nvPicPr>
          <p:cNvPr id="28" name="Screen Recording 2021-03-17 at 21.47.14.mov" descr="Screen Recording 2021-03-17 at 21.47.14.mov">
            <a:hlinkClick r:id="" action="ppaction://media"/>
            <a:extLst>
              <a:ext uri="{FF2B5EF4-FFF2-40B4-BE49-F238E27FC236}">
                <a16:creationId xmlns:a16="http://schemas.microsoft.com/office/drawing/2014/main" id="{44F654EF-CE8C-1C40-8936-DFB5D2589DC3}"/>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910372" y="1228719"/>
            <a:ext cx="3759794" cy="2827700"/>
          </a:xfrm>
          <a:prstGeom prst="rect">
            <a:avLst/>
          </a:prstGeom>
          <a:ln>
            <a:solidFill>
              <a:schemeClr val="tx1"/>
            </a:solidFill>
          </a:ln>
        </p:spPr>
      </p:pic>
    </p:spTree>
    <p:extLst>
      <p:ext uri="{BB962C8B-B14F-4D97-AF65-F5344CB8AC3E}">
        <p14:creationId xmlns:p14="http://schemas.microsoft.com/office/powerpoint/2010/main" val="64385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800"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28"/>
                </p:tgtEl>
              </p:cMediaNode>
            </p:video>
            <p:seq concurrent="1" nextAc="seek">
              <p:cTn id="8" restart="whenNotActive" fill="hold" evtFilter="cancelBubble" nodeType="interactiveSeq">
                <p:stCondLst>
                  <p:cond evt="onClick" delay="0">
                    <p:tgtEl>
                      <p:spTgt spid="2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8"/>
                                        </p:tgtEl>
                                      </p:cBhvr>
                                    </p:cmd>
                                  </p:childTnLst>
                                </p:cTn>
                              </p:par>
                            </p:childTnLst>
                          </p:cTn>
                        </p:par>
                      </p:childTnLst>
                    </p:cTn>
                  </p:par>
                </p:childTnLst>
              </p:cTn>
              <p:nextCondLst>
                <p:cond evt="onClick" delay="0">
                  <p:tgtEl>
                    <p:spTgt spid="2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1C4A8-E785-B44D-8A1B-B3F685C1490F}"/>
              </a:ext>
            </a:extLst>
          </p:cNvPr>
          <p:cNvSpPr>
            <a:spLocks noGrp="1"/>
          </p:cNvSpPr>
          <p:nvPr>
            <p:ph type="title"/>
          </p:nvPr>
        </p:nvSpPr>
        <p:spPr/>
        <p:txBody>
          <a:bodyPr/>
          <a:lstStyle/>
          <a:p>
            <a:r>
              <a:rPr lang="fr-FR" dirty="0"/>
              <a:t>Principe </a:t>
            </a:r>
            <a:r>
              <a:rPr lang="fr-FR" i="1" dirty="0"/>
              <a:t>« Interception – Stockage – Envoi »</a:t>
            </a:r>
          </a:p>
        </p:txBody>
      </p:sp>
      <p:sp>
        <p:nvSpPr>
          <p:cNvPr id="3" name="Espace réservé du texte 2">
            <a:extLst>
              <a:ext uri="{FF2B5EF4-FFF2-40B4-BE49-F238E27FC236}">
                <a16:creationId xmlns:a16="http://schemas.microsoft.com/office/drawing/2014/main" id="{789D9356-1F29-8943-ABF7-C973008E0974}"/>
              </a:ext>
            </a:extLst>
          </p:cNvPr>
          <p:cNvSpPr>
            <a:spLocks noGrp="1"/>
          </p:cNvSpPr>
          <p:nvPr>
            <p:ph type="body" sz="quarter" idx="13"/>
          </p:nvPr>
        </p:nvSpPr>
        <p:spPr/>
        <p:txBody>
          <a:bodyPr/>
          <a:lstStyle/>
          <a:p>
            <a:endParaRPr lang="fr-FR"/>
          </a:p>
        </p:txBody>
      </p:sp>
      <p:sp>
        <p:nvSpPr>
          <p:cNvPr id="5" name="Espace réservé de la date 4">
            <a:extLst>
              <a:ext uri="{FF2B5EF4-FFF2-40B4-BE49-F238E27FC236}">
                <a16:creationId xmlns:a16="http://schemas.microsoft.com/office/drawing/2014/main" id="{17E02EC2-B2D4-D345-8CDE-05E487AC7348}"/>
              </a:ext>
            </a:extLst>
          </p:cNvPr>
          <p:cNvSpPr>
            <a:spLocks noGrp="1"/>
          </p:cNvSpPr>
          <p:nvPr>
            <p:ph type="dt" sz="half" idx="15"/>
          </p:nvPr>
        </p:nvSpPr>
        <p:spPr/>
        <p:txBody>
          <a:bodyPr/>
          <a:lstStyle/>
          <a:p>
            <a:r>
              <a:rPr lang="fr-FR"/>
              <a:t>18/03/2021</a:t>
            </a:r>
            <a:endParaRPr lang="fr-FR" dirty="0"/>
          </a:p>
        </p:txBody>
      </p:sp>
      <p:sp>
        <p:nvSpPr>
          <p:cNvPr id="6" name="Espace réservé du pied de page 5">
            <a:extLst>
              <a:ext uri="{FF2B5EF4-FFF2-40B4-BE49-F238E27FC236}">
                <a16:creationId xmlns:a16="http://schemas.microsoft.com/office/drawing/2014/main" id="{FB09CE05-F79B-4247-97C4-15CF1E47BEFA}"/>
              </a:ext>
            </a:extLst>
          </p:cNvPr>
          <p:cNvSpPr>
            <a:spLocks noGrp="1"/>
          </p:cNvSpPr>
          <p:nvPr>
            <p:ph type="ftr" sz="quarter" idx="16"/>
          </p:nvPr>
        </p:nvSpPr>
        <p:spPr/>
        <p:txBody>
          <a:bodyPr/>
          <a:lstStyle/>
          <a:p>
            <a:r>
              <a:rPr lang="fr-FR"/>
              <a:t>Keep Control of your Data – Forum des projets 3A</a:t>
            </a:r>
            <a:endParaRPr lang="fr-FR" dirty="0"/>
          </a:p>
        </p:txBody>
      </p:sp>
      <p:sp>
        <p:nvSpPr>
          <p:cNvPr id="7" name="Espace réservé du numéro de diapositive 6">
            <a:extLst>
              <a:ext uri="{FF2B5EF4-FFF2-40B4-BE49-F238E27FC236}">
                <a16:creationId xmlns:a16="http://schemas.microsoft.com/office/drawing/2014/main" id="{8E1F2573-B4BB-EC4F-A9FF-0C88A081D194}"/>
              </a:ext>
            </a:extLst>
          </p:cNvPr>
          <p:cNvSpPr>
            <a:spLocks noGrp="1"/>
          </p:cNvSpPr>
          <p:nvPr>
            <p:ph type="sldNum" sz="quarter" idx="17"/>
          </p:nvPr>
        </p:nvSpPr>
        <p:spPr/>
        <p:txBody>
          <a:bodyPr/>
          <a:lstStyle/>
          <a:p>
            <a:fld id="{10C140CD-8AED-46FF-A9A2-77308F3F39AE}" type="slidenum">
              <a:rPr lang="fr-FR" smtClean="0"/>
              <a:pPr/>
              <a:t>8</a:t>
            </a:fld>
            <a:endParaRPr lang="fr-FR" dirty="0"/>
          </a:p>
        </p:txBody>
      </p:sp>
      <p:grpSp>
        <p:nvGrpSpPr>
          <p:cNvPr id="9" name="Groupe 8">
            <a:extLst>
              <a:ext uri="{FF2B5EF4-FFF2-40B4-BE49-F238E27FC236}">
                <a16:creationId xmlns:a16="http://schemas.microsoft.com/office/drawing/2014/main" id="{19BCAA3F-900D-FD40-9749-BB2A165E5B9B}"/>
              </a:ext>
            </a:extLst>
          </p:cNvPr>
          <p:cNvGrpSpPr/>
          <p:nvPr/>
        </p:nvGrpSpPr>
        <p:grpSpPr>
          <a:xfrm>
            <a:off x="1482291" y="1227815"/>
            <a:ext cx="6179420" cy="2784095"/>
            <a:chOff x="4301082" y="6178847"/>
            <a:chExt cx="6179420" cy="2784095"/>
          </a:xfrm>
        </p:grpSpPr>
        <p:cxnSp>
          <p:nvCxnSpPr>
            <p:cNvPr id="11" name="Connecteur droit 10">
              <a:extLst>
                <a:ext uri="{FF2B5EF4-FFF2-40B4-BE49-F238E27FC236}">
                  <a16:creationId xmlns:a16="http://schemas.microsoft.com/office/drawing/2014/main" id="{C2A5969A-D3A7-3548-B057-D12A7EC19451}"/>
                </a:ext>
              </a:extLst>
            </p:cNvPr>
            <p:cNvCxnSpPr>
              <a:cxnSpLocks/>
              <a:stCxn id="23" idx="3"/>
              <a:endCxn id="25" idx="1"/>
            </p:cNvCxnSpPr>
            <p:nvPr/>
          </p:nvCxnSpPr>
          <p:spPr>
            <a:xfrm flipV="1">
              <a:off x="8391363" y="6724632"/>
              <a:ext cx="1140020" cy="143966"/>
            </a:xfrm>
            <a:prstGeom prst="line">
              <a:avLst/>
            </a:prstGeom>
            <a:ln w="38100">
              <a:solidFill>
                <a:srgbClr val="0086A3"/>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e 11">
              <a:extLst>
                <a:ext uri="{FF2B5EF4-FFF2-40B4-BE49-F238E27FC236}">
                  <a16:creationId xmlns:a16="http://schemas.microsoft.com/office/drawing/2014/main" id="{C6757F85-63A1-EE41-BE08-8FD58B81CFCE}"/>
                </a:ext>
              </a:extLst>
            </p:cNvPr>
            <p:cNvGrpSpPr/>
            <p:nvPr/>
          </p:nvGrpSpPr>
          <p:grpSpPr>
            <a:xfrm>
              <a:off x="4301082" y="7672746"/>
              <a:ext cx="1483868" cy="1249682"/>
              <a:chOff x="1148198" y="8779070"/>
              <a:chExt cx="1558595" cy="1249682"/>
            </a:xfrm>
          </p:grpSpPr>
          <p:pic>
            <p:nvPicPr>
              <p:cNvPr id="27" name="Espace réservé du contenu 8" descr="Conception web">
                <a:extLst>
                  <a:ext uri="{FF2B5EF4-FFF2-40B4-BE49-F238E27FC236}">
                    <a16:creationId xmlns:a16="http://schemas.microsoft.com/office/drawing/2014/main" id="{AF833947-A4DB-3C46-852A-CA7AF1682B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0629" y="8779070"/>
                <a:ext cx="911436" cy="911436"/>
              </a:xfrm>
              <a:prstGeom prst="rect">
                <a:avLst/>
              </a:prstGeom>
            </p:spPr>
          </p:pic>
          <p:sp>
            <p:nvSpPr>
              <p:cNvPr id="28" name="ZoneTexte 27">
                <a:extLst>
                  <a:ext uri="{FF2B5EF4-FFF2-40B4-BE49-F238E27FC236}">
                    <a16:creationId xmlns:a16="http://schemas.microsoft.com/office/drawing/2014/main" id="{60D9CEBB-44D5-EB45-B01F-E0C24F6C9666}"/>
                  </a:ext>
                </a:extLst>
              </p:cNvPr>
              <p:cNvSpPr txBox="1"/>
              <p:nvPr/>
            </p:nvSpPr>
            <p:spPr>
              <a:xfrm>
                <a:off x="1148198" y="9567087"/>
                <a:ext cx="1558595" cy="461665"/>
              </a:xfrm>
              <a:prstGeom prst="rect">
                <a:avLst/>
              </a:prstGeom>
              <a:noFill/>
            </p:spPr>
            <p:txBody>
              <a:bodyPr wrap="square" rtlCol="0">
                <a:spAutoFit/>
              </a:bodyPr>
              <a:lstStyle/>
              <a:p>
                <a:pPr algn="ctr"/>
                <a:r>
                  <a:rPr lang="fr-FR" sz="1200" dirty="0"/>
                  <a:t>Données envoyées par l’utilisateur</a:t>
                </a:r>
                <a:endParaRPr lang="fr-FR" sz="1200" dirty="0">
                  <a:latin typeface="Fira Code" panose="020B0809050000020004" pitchFamily="49" charset="0"/>
                  <a:ea typeface="Fira Code" panose="020B0809050000020004" pitchFamily="49" charset="0"/>
                </a:endParaRPr>
              </a:p>
            </p:txBody>
          </p:sp>
        </p:grpSp>
        <p:sp>
          <p:nvSpPr>
            <p:cNvPr id="13" name="ZoneTexte 12">
              <a:extLst>
                <a:ext uri="{FF2B5EF4-FFF2-40B4-BE49-F238E27FC236}">
                  <a16:creationId xmlns:a16="http://schemas.microsoft.com/office/drawing/2014/main" id="{313014AF-6780-D64A-B2D3-31FFF392991C}"/>
                </a:ext>
              </a:extLst>
            </p:cNvPr>
            <p:cNvSpPr txBox="1"/>
            <p:nvPr/>
          </p:nvSpPr>
          <p:spPr>
            <a:xfrm>
              <a:off x="8416415" y="8501277"/>
              <a:ext cx="1391443" cy="461665"/>
            </a:xfrm>
            <a:prstGeom prst="rect">
              <a:avLst/>
            </a:prstGeom>
            <a:noFill/>
          </p:spPr>
          <p:txBody>
            <a:bodyPr wrap="square" rtlCol="0">
              <a:spAutoFit/>
            </a:bodyPr>
            <a:lstStyle/>
            <a:p>
              <a:pPr algn="ctr"/>
              <a:r>
                <a:rPr lang="fr-FR" sz="1200" dirty="0"/>
                <a:t>Données reçues par le service</a:t>
              </a:r>
              <a:endParaRPr lang="fr-FR" sz="1200" dirty="0">
                <a:latin typeface="Fira Code" panose="020B0809050000020004" pitchFamily="49" charset="0"/>
                <a:ea typeface="Fira Code" panose="020B0809050000020004" pitchFamily="49" charset="0"/>
              </a:endParaRPr>
            </a:p>
          </p:txBody>
        </p:sp>
        <p:grpSp>
          <p:nvGrpSpPr>
            <p:cNvPr id="14" name="Groupe 13">
              <a:extLst>
                <a:ext uri="{FF2B5EF4-FFF2-40B4-BE49-F238E27FC236}">
                  <a16:creationId xmlns:a16="http://schemas.microsoft.com/office/drawing/2014/main" id="{CCB02E6D-DB3D-8840-9D7F-81790550EA6B}"/>
                </a:ext>
              </a:extLst>
            </p:cNvPr>
            <p:cNvGrpSpPr/>
            <p:nvPr/>
          </p:nvGrpSpPr>
          <p:grpSpPr>
            <a:xfrm>
              <a:off x="9496535" y="6268914"/>
              <a:ext cx="983967" cy="1211835"/>
              <a:chOff x="10802940" y="6828868"/>
              <a:chExt cx="1033519" cy="1211835"/>
            </a:xfrm>
          </p:grpSpPr>
          <p:pic>
            <p:nvPicPr>
              <p:cNvPr id="25" name="Graphique 24" descr="Serveur">
                <a:extLst>
                  <a:ext uri="{FF2B5EF4-FFF2-40B4-BE49-F238E27FC236}">
                    <a16:creationId xmlns:a16="http://schemas.microsoft.com/office/drawing/2014/main" id="{DC392F3F-06B4-4C4B-AD98-8848210C44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39541" y="6828868"/>
                <a:ext cx="911436" cy="911436"/>
              </a:xfrm>
              <a:prstGeom prst="rect">
                <a:avLst/>
              </a:prstGeom>
            </p:spPr>
          </p:pic>
          <p:sp>
            <p:nvSpPr>
              <p:cNvPr id="26" name="ZoneTexte 25">
                <a:extLst>
                  <a:ext uri="{FF2B5EF4-FFF2-40B4-BE49-F238E27FC236}">
                    <a16:creationId xmlns:a16="http://schemas.microsoft.com/office/drawing/2014/main" id="{5C4E2732-4B48-A245-8E84-78E9F26BA25B}"/>
                  </a:ext>
                </a:extLst>
              </p:cNvPr>
              <p:cNvSpPr txBox="1"/>
              <p:nvPr/>
            </p:nvSpPr>
            <p:spPr>
              <a:xfrm>
                <a:off x="10802940" y="7579038"/>
                <a:ext cx="1033519" cy="461665"/>
              </a:xfrm>
              <a:prstGeom prst="rect">
                <a:avLst/>
              </a:prstGeom>
              <a:noFill/>
            </p:spPr>
            <p:txBody>
              <a:bodyPr wrap="square" rtlCol="0">
                <a:spAutoFit/>
              </a:bodyPr>
              <a:lstStyle/>
              <a:p>
                <a:pPr algn="ctr"/>
                <a:r>
                  <a:rPr lang="fr-FR" sz="1200" dirty="0"/>
                  <a:t>Stockage client</a:t>
                </a:r>
                <a:endParaRPr lang="fr-FR" sz="1200" dirty="0">
                  <a:latin typeface="Fira Code" panose="020B0809050000020004" pitchFamily="49" charset="0"/>
                  <a:ea typeface="Fira Code" panose="020B0809050000020004" pitchFamily="49" charset="0"/>
                </a:endParaRPr>
              </a:p>
            </p:txBody>
          </p:sp>
        </p:grpSp>
        <p:cxnSp>
          <p:nvCxnSpPr>
            <p:cNvPr id="15" name="Connecteur droit 14">
              <a:extLst>
                <a:ext uri="{FF2B5EF4-FFF2-40B4-BE49-F238E27FC236}">
                  <a16:creationId xmlns:a16="http://schemas.microsoft.com/office/drawing/2014/main" id="{ECFF2167-C1B1-BE40-BE3B-77E560D204B9}"/>
                </a:ext>
              </a:extLst>
            </p:cNvPr>
            <p:cNvCxnSpPr>
              <a:cxnSpLocks/>
              <a:stCxn id="27" idx="3"/>
            </p:cNvCxnSpPr>
            <p:nvPr/>
          </p:nvCxnSpPr>
          <p:spPr>
            <a:xfrm>
              <a:off x="5399627" y="8128464"/>
              <a:ext cx="1025529" cy="0"/>
            </a:xfrm>
            <a:prstGeom prst="line">
              <a:avLst/>
            </a:prstGeom>
            <a:ln w="38100">
              <a:solidFill>
                <a:srgbClr val="0086A3"/>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E7C683E0-B44D-F349-A079-D1152EE10362}"/>
                </a:ext>
              </a:extLst>
            </p:cNvPr>
            <p:cNvCxnSpPr>
              <a:cxnSpLocks/>
            </p:cNvCxnSpPr>
            <p:nvPr/>
          </p:nvCxnSpPr>
          <p:spPr>
            <a:xfrm>
              <a:off x="7682128" y="8143094"/>
              <a:ext cx="832228" cy="0"/>
            </a:xfrm>
            <a:prstGeom prst="line">
              <a:avLst/>
            </a:prstGeom>
            <a:ln w="38100">
              <a:solidFill>
                <a:srgbClr val="0086A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BDBBCBEA-1973-AA47-89E7-5F5672EBF319}"/>
                </a:ext>
              </a:extLst>
            </p:cNvPr>
            <p:cNvCxnSpPr>
              <a:cxnSpLocks/>
            </p:cNvCxnSpPr>
            <p:nvPr/>
          </p:nvCxnSpPr>
          <p:spPr>
            <a:xfrm flipV="1">
              <a:off x="6282169" y="7884209"/>
              <a:ext cx="285974" cy="535850"/>
            </a:xfrm>
            <a:prstGeom prst="line">
              <a:avLst/>
            </a:prstGeom>
            <a:ln w="76200">
              <a:solidFill>
                <a:srgbClr val="0086A3"/>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BCE8D1CF-2DEE-004A-8075-5434FD4C9B2B}"/>
                </a:ext>
              </a:extLst>
            </p:cNvPr>
            <p:cNvCxnSpPr>
              <a:cxnSpLocks/>
            </p:cNvCxnSpPr>
            <p:nvPr/>
          </p:nvCxnSpPr>
          <p:spPr>
            <a:xfrm flipV="1">
              <a:off x="7539141" y="7884209"/>
              <a:ext cx="285974" cy="535850"/>
            </a:xfrm>
            <a:prstGeom prst="line">
              <a:avLst/>
            </a:prstGeom>
            <a:ln w="76200">
              <a:solidFill>
                <a:srgbClr val="0086A3"/>
              </a:solidFill>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id="{AABBB390-D28F-6549-8987-1F09DE62D0C2}"/>
                </a:ext>
              </a:extLst>
            </p:cNvPr>
            <p:cNvGrpSpPr/>
            <p:nvPr/>
          </p:nvGrpSpPr>
          <p:grpSpPr>
            <a:xfrm>
              <a:off x="4502933" y="6178847"/>
              <a:ext cx="3985489" cy="1379502"/>
              <a:chOff x="102901" y="864348"/>
              <a:chExt cx="4199807" cy="1383988"/>
            </a:xfrm>
          </p:grpSpPr>
          <p:sp>
            <p:nvSpPr>
              <p:cNvPr id="23" name="Autre processus 22">
                <a:extLst>
                  <a:ext uri="{FF2B5EF4-FFF2-40B4-BE49-F238E27FC236}">
                    <a16:creationId xmlns:a16="http://schemas.microsoft.com/office/drawing/2014/main" id="{76FF9939-B3A9-DD48-957A-D8A816B834CB}"/>
                  </a:ext>
                </a:extLst>
              </p:cNvPr>
              <p:cNvSpPr/>
              <p:nvPr/>
            </p:nvSpPr>
            <p:spPr>
              <a:xfrm>
                <a:off x="102901" y="864348"/>
                <a:ext cx="4097529" cy="138398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B260E0B5-9107-EF4D-B305-BAF74A8DE13D}"/>
                  </a:ext>
                </a:extLst>
              </p:cNvPr>
              <p:cNvSpPr txBox="1"/>
              <p:nvPr/>
            </p:nvSpPr>
            <p:spPr>
              <a:xfrm>
                <a:off x="205178" y="893514"/>
                <a:ext cx="4097530" cy="1278403"/>
              </a:xfrm>
              <a:prstGeom prst="rect">
                <a:avLst/>
              </a:prstGeom>
              <a:noFill/>
            </p:spPr>
            <p:txBody>
              <a:bodyPr wrap="square" rtlCol="0">
                <a:spAutoFit/>
              </a:bodyPr>
              <a:lstStyle/>
              <a:p>
                <a:pPr marL="180975" indent="-180975">
                  <a:lnSpc>
                    <a:spcPct val="150000"/>
                  </a:lnSpc>
                  <a:buFont typeface="+mj-lt"/>
                  <a:buAutoNum type="arabicPeriod"/>
                </a:pPr>
                <a:r>
                  <a:rPr lang="fr-FR" sz="1050" dirty="0"/>
                  <a:t>Extraction des ressources à envoyer</a:t>
                </a:r>
              </a:p>
              <a:p>
                <a:pPr marL="180975" indent="-180975">
                  <a:lnSpc>
                    <a:spcPct val="150000"/>
                  </a:lnSpc>
                  <a:buFont typeface="+mj-lt"/>
                  <a:buAutoNum type="arabicPeriod"/>
                </a:pPr>
                <a:r>
                  <a:rPr lang="fr-FR" sz="1050" dirty="0"/>
                  <a:t>Envoi au stockage client</a:t>
                </a:r>
              </a:p>
              <a:p>
                <a:pPr marL="180975" indent="-180975">
                  <a:lnSpc>
                    <a:spcPct val="150000"/>
                  </a:lnSpc>
                  <a:buFont typeface="+mj-lt"/>
                  <a:buAutoNum type="arabicPeriod"/>
                </a:pPr>
                <a:r>
                  <a:rPr lang="fr-FR" sz="1050" dirty="0"/>
                  <a:t>Récupération des hyperliens associés</a:t>
                </a:r>
              </a:p>
              <a:p>
                <a:pPr marL="180975" indent="-180975">
                  <a:lnSpc>
                    <a:spcPct val="150000"/>
                  </a:lnSpc>
                  <a:buFont typeface="+mj-lt"/>
                  <a:buAutoNum type="arabicPeriod"/>
                </a:pPr>
                <a:r>
                  <a:rPr lang="fr-FR" sz="1050" dirty="0"/>
                  <a:t>Modification des données interceptés pour inclure les liens</a:t>
                </a:r>
              </a:p>
              <a:p>
                <a:pPr marL="180975" indent="-180975">
                  <a:lnSpc>
                    <a:spcPct val="150000"/>
                  </a:lnSpc>
                  <a:buFont typeface="+mj-lt"/>
                  <a:buAutoNum type="arabicPeriod"/>
                </a:pPr>
                <a:r>
                  <a:rPr lang="fr-FR" sz="1050" dirty="0"/>
                  <a:t>Envoi des données modifiées au service</a:t>
                </a:r>
              </a:p>
            </p:txBody>
          </p:sp>
        </p:grpSp>
        <p:sp>
          <p:nvSpPr>
            <p:cNvPr id="20" name="ZoneTexte 19">
              <a:extLst>
                <a:ext uri="{FF2B5EF4-FFF2-40B4-BE49-F238E27FC236}">
                  <a16:creationId xmlns:a16="http://schemas.microsoft.com/office/drawing/2014/main" id="{AED05266-C863-CA47-A18A-3B3A28AC3CC0}"/>
                </a:ext>
              </a:extLst>
            </p:cNvPr>
            <p:cNvSpPr txBox="1"/>
            <p:nvPr/>
          </p:nvSpPr>
          <p:spPr>
            <a:xfrm>
              <a:off x="6548364" y="8004595"/>
              <a:ext cx="938886" cy="276999"/>
            </a:xfrm>
            <a:prstGeom prst="rect">
              <a:avLst/>
            </a:prstGeom>
            <a:noFill/>
          </p:spPr>
          <p:txBody>
            <a:bodyPr wrap="none" rtlCol="0">
              <a:spAutoFit/>
            </a:bodyPr>
            <a:lstStyle/>
            <a:p>
              <a:r>
                <a:rPr lang="fr-FR" sz="1200" dirty="0"/>
                <a:t>Interception</a:t>
              </a:r>
            </a:p>
          </p:txBody>
        </p:sp>
        <p:cxnSp>
          <p:nvCxnSpPr>
            <p:cNvPr id="21" name="Connecteur droit 20">
              <a:extLst>
                <a:ext uri="{FF2B5EF4-FFF2-40B4-BE49-F238E27FC236}">
                  <a16:creationId xmlns:a16="http://schemas.microsoft.com/office/drawing/2014/main" id="{B9E128CC-914D-4B40-AFE7-BA688850C039}"/>
                </a:ext>
              </a:extLst>
            </p:cNvPr>
            <p:cNvCxnSpPr>
              <a:cxnSpLocks/>
            </p:cNvCxnSpPr>
            <p:nvPr/>
          </p:nvCxnSpPr>
          <p:spPr>
            <a:xfrm flipV="1">
              <a:off x="6774924" y="7660777"/>
              <a:ext cx="129323" cy="285126"/>
            </a:xfrm>
            <a:prstGeom prst="line">
              <a:avLst/>
            </a:prstGeom>
            <a:ln w="38100">
              <a:solidFill>
                <a:srgbClr val="0086A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7A26E721-B869-2449-9FF2-D7CB53E2E578}"/>
                </a:ext>
              </a:extLst>
            </p:cNvPr>
            <p:cNvCxnSpPr>
              <a:cxnSpLocks/>
            </p:cNvCxnSpPr>
            <p:nvPr/>
          </p:nvCxnSpPr>
          <p:spPr>
            <a:xfrm>
              <a:off x="7151504" y="7658762"/>
              <a:ext cx="90250" cy="289156"/>
            </a:xfrm>
            <a:prstGeom prst="line">
              <a:avLst/>
            </a:prstGeom>
            <a:ln w="38100">
              <a:solidFill>
                <a:srgbClr val="0086A3"/>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Espace réservé du contenu 8" descr="Conception web">
            <a:extLst>
              <a:ext uri="{FF2B5EF4-FFF2-40B4-BE49-F238E27FC236}">
                <a16:creationId xmlns:a16="http://schemas.microsoft.com/office/drawing/2014/main" id="{C5130AA0-8979-2A47-A49C-5E0110CD34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3648" y="2758157"/>
            <a:ext cx="867737" cy="911436"/>
          </a:xfrm>
          <a:prstGeom prst="rect">
            <a:avLst/>
          </a:prstGeom>
        </p:spPr>
      </p:pic>
    </p:spTree>
    <p:extLst>
      <p:ext uri="{BB962C8B-B14F-4D97-AF65-F5344CB8AC3E}">
        <p14:creationId xmlns:p14="http://schemas.microsoft.com/office/powerpoint/2010/main" val="26017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A0BFF-65B8-3E49-AC2D-1116B116FB69}"/>
              </a:ext>
            </a:extLst>
          </p:cNvPr>
          <p:cNvSpPr>
            <a:spLocks noGrp="1"/>
          </p:cNvSpPr>
          <p:nvPr>
            <p:ph type="title"/>
          </p:nvPr>
        </p:nvSpPr>
        <p:spPr/>
        <p:txBody>
          <a:bodyPr/>
          <a:lstStyle/>
          <a:p>
            <a:r>
              <a:rPr lang="fr-FR" dirty="0"/>
              <a:t>Services web de démonstration</a:t>
            </a:r>
          </a:p>
        </p:txBody>
      </p:sp>
      <p:sp>
        <p:nvSpPr>
          <p:cNvPr id="3" name="Espace réservé du texte 2">
            <a:extLst>
              <a:ext uri="{FF2B5EF4-FFF2-40B4-BE49-F238E27FC236}">
                <a16:creationId xmlns:a16="http://schemas.microsoft.com/office/drawing/2014/main" id="{9E9CF92E-7A12-DA46-BBDB-DD3406D746C2}"/>
              </a:ext>
            </a:extLst>
          </p:cNvPr>
          <p:cNvSpPr>
            <a:spLocks noGrp="1"/>
          </p:cNvSpPr>
          <p:nvPr>
            <p:ph type="body" sz="quarter" idx="13"/>
          </p:nvPr>
        </p:nvSpPr>
        <p:spPr/>
        <p:txBody>
          <a:bodyPr/>
          <a:lstStyle/>
          <a:p>
            <a:endParaRPr lang="fr-FR"/>
          </a:p>
        </p:txBody>
      </p:sp>
      <p:sp>
        <p:nvSpPr>
          <p:cNvPr id="4" name="Espace réservé du contenu 3">
            <a:extLst>
              <a:ext uri="{FF2B5EF4-FFF2-40B4-BE49-F238E27FC236}">
                <a16:creationId xmlns:a16="http://schemas.microsoft.com/office/drawing/2014/main" id="{B78B9588-14F4-C14A-BA6C-5CE2C37F4CB6}"/>
              </a:ext>
            </a:extLst>
          </p:cNvPr>
          <p:cNvSpPr>
            <a:spLocks noGrp="1"/>
          </p:cNvSpPr>
          <p:nvPr>
            <p:ph idx="14"/>
          </p:nvPr>
        </p:nvSpPr>
        <p:spPr/>
        <p:txBody>
          <a:bodyPr/>
          <a:lstStyle/>
          <a:p>
            <a:pPr marL="342900" indent="-342900">
              <a:buSzPct val="75000"/>
              <a:buFont typeface="Arial" panose="020B0604020202020204" pitchFamily="34" charset="0"/>
              <a:buChar char="•"/>
            </a:pPr>
            <a:r>
              <a:rPr lang="fr-FR" dirty="0"/>
              <a:t>Développement de deux services web pour tester l’implémentation</a:t>
            </a:r>
          </a:p>
          <a:p>
            <a:pPr marL="609600" lvl="3" indent="-342900">
              <a:buSzPct val="75000"/>
              <a:buFont typeface="Arial" panose="020B0604020202020204" pitchFamily="34" charset="0"/>
              <a:buChar char="•"/>
            </a:pPr>
            <a:r>
              <a:rPr lang="fr-FR" dirty="0"/>
              <a:t>Service de stockage</a:t>
            </a:r>
          </a:p>
          <a:p>
            <a:pPr marL="790575" lvl="4" indent="-342900">
              <a:buSzPct val="75000"/>
              <a:buFont typeface="Arial" panose="020B0604020202020204" pitchFamily="34" charset="0"/>
              <a:buChar char="•"/>
            </a:pPr>
            <a:r>
              <a:rPr lang="fr-FR" dirty="0"/>
              <a:t>Similaire à un stockage AWS S3</a:t>
            </a:r>
          </a:p>
          <a:p>
            <a:pPr marL="790575" lvl="4" indent="-342900">
              <a:buSzPct val="75000"/>
              <a:buFont typeface="Arial" panose="020B0604020202020204" pitchFamily="34" charset="0"/>
              <a:buChar char="•"/>
            </a:pPr>
            <a:r>
              <a:rPr lang="fr-FR" dirty="0"/>
              <a:t>API en </a:t>
            </a:r>
            <a:r>
              <a:rPr lang="fr-FR" dirty="0" err="1"/>
              <a:t>Flask</a:t>
            </a:r>
            <a:r>
              <a:rPr lang="fr-FR" dirty="0"/>
              <a:t> pour stocker des fichiers</a:t>
            </a:r>
          </a:p>
          <a:p>
            <a:pPr marL="790575" lvl="4" indent="-342900">
              <a:buSzPct val="75000"/>
              <a:buFont typeface="Arial" panose="020B0604020202020204" pitchFamily="34" charset="0"/>
              <a:buChar char="•"/>
            </a:pPr>
            <a:r>
              <a:rPr lang="fr-FR" dirty="0"/>
              <a:t>Stockage sur le disque &amp; enregistrement dans une base </a:t>
            </a:r>
            <a:r>
              <a:rPr lang="fr-FR" dirty="0" err="1"/>
              <a:t>NoSQL</a:t>
            </a:r>
            <a:endParaRPr lang="fr-FR" dirty="0"/>
          </a:p>
          <a:p>
            <a:pPr lvl="2">
              <a:buSzPct val="75000"/>
            </a:pPr>
            <a:endParaRPr lang="fr-FR" dirty="0"/>
          </a:p>
          <a:p>
            <a:pPr marL="609600" lvl="3" indent="-342900">
              <a:buSzPct val="75000"/>
              <a:buFont typeface="Arial" panose="020B0604020202020204" pitchFamily="34" charset="0"/>
              <a:buChar char="•"/>
            </a:pPr>
            <a:r>
              <a:rPr lang="fr-FR" dirty="0"/>
              <a:t>Service de démo</a:t>
            </a:r>
          </a:p>
          <a:p>
            <a:pPr marL="790575" lvl="4" indent="-342900">
              <a:buSzPct val="75000"/>
              <a:buFont typeface="Arial" panose="020B0604020202020204" pitchFamily="34" charset="0"/>
              <a:buChar char="•"/>
            </a:pPr>
            <a:r>
              <a:rPr lang="fr-FR" dirty="0"/>
              <a:t>Service imitant les fonctionnalités basiques d’Instagram</a:t>
            </a:r>
          </a:p>
          <a:p>
            <a:pPr marL="790575" lvl="4" indent="-342900">
              <a:buSzPct val="75000"/>
              <a:buFont typeface="Arial" panose="020B0604020202020204" pitchFamily="34" charset="0"/>
              <a:buChar char="•"/>
            </a:pPr>
            <a:r>
              <a:rPr lang="fr-FR" dirty="0"/>
              <a:t>Gestion des </a:t>
            </a:r>
            <a:r>
              <a:rPr lang="fr-FR" dirty="0" err="1"/>
              <a:t>posts</a:t>
            </a:r>
            <a:r>
              <a:rPr lang="fr-FR" dirty="0"/>
              <a:t> et commentaires via une API REST en </a:t>
            </a:r>
            <a:r>
              <a:rPr lang="fr-FR" dirty="0" err="1"/>
              <a:t>Flask</a:t>
            </a:r>
            <a:endParaRPr lang="fr-FR" dirty="0"/>
          </a:p>
          <a:p>
            <a:pPr marL="790575" lvl="4" indent="-342900">
              <a:buSzPct val="75000"/>
              <a:buFont typeface="Arial" panose="020B0604020202020204" pitchFamily="34" charset="0"/>
              <a:buChar char="•"/>
            </a:pPr>
            <a:r>
              <a:rPr lang="fr-FR" dirty="0"/>
              <a:t>Front développé initialement en </a:t>
            </a:r>
            <a:r>
              <a:rPr lang="fr-FR" dirty="0" err="1"/>
              <a:t>Angular</a:t>
            </a:r>
            <a:r>
              <a:rPr lang="fr-FR" dirty="0"/>
              <a:t>, puis refait en HTML basique</a:t>
            </a:r>
          </a:p>
        </p:txBody>
      </p:sp>
      <p:sp>
        <p:nvSpPr>
          <p:cNvPr id="5" name="Espace réservé de la date 4">
            <a:extLst>
              <a:ext uri="{FF2B5EF4-FFF2-40B4-BE49-F238E27FC236}">
                <a16:creationId xmlns:a16="http://schemas.microsoft.com/office/drawing/2014/main" id="{9CA9E1C8-448D-5A4F-81F5-1A0AA75D193D}"/>
              </a:ext>
            </a:extLst>
          </p:cNvPr>
          <p:cNvSpPr>
            <a:spLocks noGrp="1"/>
          </p:cNvSpPr>
          <p:nvPr>
            <p:ph type="dt" sz="half" idx="15"/>
          </p:nvPr>
        </p:nvSpPr>
        <p:spPr/>
        <p:txBody>
          <a:bodyPr/>
          <a:lstStyle/>
          <a:p>
            <a:r>
              <a:rPr lang="fr-FR"/>
              <a:t>18/03/2021</a:t>
            </a:r>
            <a:endParaRPr lang="fr-FR" dirty="0"/>
          </a:p>
        </p:txBody>
      </p:sp>
      <p:sp>
        <p:nvSpPr>
          <p:cNvPr id="6" name="Espace réservé du pied de page 5">
            <a:extLst>
              <a:ext uri="{FF2B5EF4-FFF2-40B4-BE49-F238E27FC236}">
                <a16:creationId xmlns:a16="http://schemas.microsoft.com/office/drawing/2014/main" id="{66078A10-BFFB-BF48-9083-83A9A2C1A4FA}"/>
              </a:ext>
            </a:extLst>
          </p:cNvPr>
          <p:cNvSpPr>
            <a:spLocks noGrp="1"/>
          </p:cNvSpPr>
          <p:nvPr>
            <p:ph type="ftr" sz="quarter" idx="16"/>
          </p:nvPr>
        </p:nvSpPr>
        <p:spPr/>
        <p:txBody>
          <a:bodyPr/>
          <a:lstStyle/>
          <a:p>
            <a:r>
              <a:rPr lang="fr-FR"/>
              <a:t>Keep Control of your Data – Forum des projets 3A</a:t>
            </a:r>
            <a:endParaRPr lang="fr-FR" dirty="0"/>
          </a:p>
        </p:txBody>
      </p:sp>
      <p:sp>
        <p:nvSpPr>
          <p:cNvPr id="7" name="Espace réservé du numéro de diapositive 6">
            <a:extLst>
              <a:ext uri="{FF2B5EF4-FFF2-40B4-BE49-F238E27FC236}">
                <a16:creationId xmlns:a16="http://schemas.microsoft.com/office/drawing/2014/main" id="{375768DF-EBEA-D64B-9596-9090ED868EC0}"/>
              </a:ext>
            </a:extLst>
          </p:cNvPr>
          <p:cNvSpPr>
            <a:spLocks noGrp="1"/>
          </p:cNvSpPr>
          <p:nvPr>
            <p:ph type="sldNum" sz="quarter" idx="17"/>
          </p:nvPr>
        </p:nvSpPr>
        <p:spPr/>
        <p:txBody>
          <a:bodyPr/>
          <a:lstStyle/>
          <a:p>
            <a:fld id="{10C140CD-8AED-46FF-A9A2-77308F3F39AE}" type="slidenum">
              <a:rPr lang="fr-FR" smtClean="0"/>
              <a:pPr/>
              <a:t>9</a:t>
            </a:fld>
            <a:endParaRPr lang="fr-FR" dirty="0"/>
          </a:p>
        </p:txBody>
      </p:sp>
    </p:spTree>
    <p:extLst>
      <p:ext uri="{BB962C8B-B14F-4D97-AF65-F5344CB8AC3E}">
        <p14:creationId xmlns:p14="http://schemas.microsoft.com/office/powerpoint/2010/main" val="9903975"/>
      </p:ext>
    </p:extLst>
  </p:cSld>
  <p:clrMapOvr>
    <a:masterClrMapping/>
  </p:clrMapOvr>
</p:sld>
</file>

<file path=ppt/theme/theme1.xml><?xml version="1.0" encoding="utf-8"?>
<a:theme xmlns:a="http://schemas.openxmlformats.org/drawingml/2006/main" name="IMT Atlantique">
  <a:themeElements>
    <a:clrScheme name="PPT IMT ATLANTIQUE">
      <a:dk1>
        <a:sysClr val="windowText" lastClr="000000"/>
      </a:dk1>
      <a:lt1>
        <a:sysClr val="window" lastClr="FFFFFF"/>
      </a:lt1>
      <a:dk2>
        <a:srgbClr val="D9E1E2"/>
      </a:dk2>
      <a:lt2>
        <a:srgbClr val="A4D233"/>
      </a:lt2>
      <a:accent1>
        <a:srgbClr val="00B8DE"/>
      </a:accent1>
      <a:accent2>
        <a:srgbClr val="D9E1E2"/>
      </a:accent2>
      <a:accent3>
        <a:srgbClr val="0C2340"/>
      </a:accent3>
      <a:accent4>
        <a:srgbClr val="9B9B9B"/>
      </a:accent4>
      <a:accent5>
        <a:srgbClr val="878787"/>
      </a:accent5>
      <a:accent6>
        <a:srgbClr val="595959"/>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45C26513-21FE-BC48-BD72-E3003CFAAAE9}" vid="{273B8AB0-A960-A644-ACA9-BFE3A1B27D7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IMT Atlantique</Template>
  <TotalTime>768</TotalTime>
  <Words>609</Words>
  <Application>Microsoft Macintosh PowerPoint</Application>
  <PresentationFormat>Affichage à l'écran (16:9)</PresentationFormat>
  <Paragraphs>111</Paragraphs>
  <Slides>10</Slides>
  <Notes>10</Notes>
  <HiddenSlides>0</HiddenSlides>
  <MMClips>1</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Fira Code</vt:lpstr>
      <vt:lpstr>Helvetica</vt:lpstr>
      <vt:lpstr>Helvetica Light</vt:lpstr>
      <vt:lpstr>IMT Atlantique</vt:lpstr>
      <vt:lpstr>Présentation PowerPoint</vt:lpstr>
      <vt:lpstr>Contexte</vt:lpstr>
      <vt:lpstr>Contexte</vt:lpstr>
      <vt:lpstr>Contexte</vt:lpstr>
      <vt:lpstr>Principe de fonctionnement proposé</vt:lpstr>
      <vt:lpstr>Solution développée</vt:lpstr>
      <vt:lpstr>Principe « Récupération – Affichage »</vt:lpstr>
      <vt:lpstr>Principe « Interception – Stockage – Envoi »</vt:lpstr>
      <vt:lpstr>Services web de démonstration</vt:lpstr>
      <vt:lpstr>Présentation PowerPoint</vt:lpstr>
    </vt:vector>
  </TitlesOfParts>
  <Manager>IMT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IMT</dc:subject>
  <dc:creator>Bastien ANTOINE</dc:creator>
  <cp:lastModifiedBy>Bastien ANTOINE</cp:lastModifiedBy>
  <cp:revision>111</cp:revision>
  <cp:lastPrinted>2020-11-19T09:12:19Z</cp:lastPrinted>
  <dcterms:created xsi:type="dcterms:W3CDTF">2020-11-13T13:52:31Z</dcterms:created>
  <dcterms:modified xsi:type="dcterms:W3CDTF">2021-03-17T21:43:15Z</dcterms:modified>
</cp:coreProperties>
</file>