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63E2A-7E15-443A-A0EE-F2873E1162C9}" v="67" dt="2020-07-06T16:42:42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4824-F6B3-4CE0-8290-48743441A7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B108-3E5A-42C9-8814-34F90C000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if Marketing Leads Will Convert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D2A9-3F9C-415B-BC78-CB606B74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Butler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5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9F1F-43B5-40E1-918D-B3FDEF7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25233-38CD-4961-844E-2DB5686CD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Only continuous data was website activity</a:t>
            </a:r>
          </a:p>
          <a:p>
            <a:r>
              <a:rPr lang="en-US" dirty="0"/>
              <a:t>Total Visits has modest correlation with Page Views Per Visit. </a:t>
            </a:r>
          </a:p>
          <a:p>
            <a:r>
              <a:rPr lang="en-US" dirty="0"/>
              <a:t>No other obvious correlations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B64BBC-318B-4525-93B0-74EAD302AF3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351"/>
          <a:stretch/>
        </p:blipFill>
        <p:spPr bwMode="auto">
          <a:xfrm>
            <a:off x="6800109" y="2017713"/>
            <a:ext cx="3871807" cy="344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618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504-A2D4-474B-A5B6-AB528B5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Nonobvious relationships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199E6-DA92-49E5-B7B2-25A4B4F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Machine Learning – Logistic Regression</a:t>
            </a:r>
          </a:p>
          <a:p>
            <a:r>
              <a:rPr lang="en-US" dirty="0"/>
              <a:t>Model overview:</a:t>
            </a:r>
          </a:p>
          <a:p>
            <a:pPr lvl="1"/>
            <a:r>
              <a:rPr lang="en-US" dirty="0"/>
              <a:t>Binary Classifier of 0 for no conversion and 1 for conversion.</a:t>
            </a:r>
          </a:p>
          <a:p>
            <a:pPr lvl="1"/>
            <a:r>
              <a:rPr lang="en-US" dirty="0"/>
              <a:t>Also report the predicted chance in order to rank leads.</a:t>
            </a:r>
          </a:p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Stats model for model evaluation.</a:t>
            </a:r>
          </a:p>
          <a:p>
            <a:pPr lvl="1"/>
            <a:r>
              <a:rPr lang="en-US" dirty="0"/>
              <a:t>Scikit-learn for model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1B48-0616-4857-83D1-A9BC52C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CAA7-5E5B-4A97-AC08-66F0876E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using stratified 80/20 train/test split.</a:t>
            </a:r>
          </a:p>
          <a:p>
            <a:pPr lvl="1"/>
            <a:r>
              <a:rPr lang="en-US" dirty="0"/>
              <a:t>This allows part of the data to be unseen by the model until testing – this allows us to confirm accuracy of model.</a:t>
            </a:r>
          </a:p>
          <a:p>
            <a:r>
              <a:rPr lang="en-US" dirty="0"/>
              <a:t>Recursive Feature Elimination –Allows us to select the most useful features.</a:t>
            </a:r>
          </a:p>
          <a:p>
            <a:r>
              <a:rPr lang="en-US" dirty="0"/>
              <a:t>Manual elimination of nonsignificant features using stats model –remove features that are not contributing well to model.</a:t>
            </a:r>
          </a:p>
          <a:p>
            <a:r>
              <a:rPr lang="en-US" dirty="0"/>
              <a:t>Check Variable Inflation factor on remaining factors – ensure model is not inaccurately based on a small number of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Accuracy: 91%</a:t>
            </a:r>
          </a:p>
          <a:p>
            <a:r>
              <a:rPr lang="en-US" dirty="0"/>
              <a:t>Testing Accuracy: 90%</a:t>
            </a:r>
          </a:p>
          <a:p>
            <a:r>
              <a:rPr lang="en-US" dirty="0"/>
              <a:t>This indicates that the model is very accurate overall and is capable of being 90% accurate for new data not used when training the model.</a:t>
            </a:r>
          </a:p>
          <a:p>
            <a:r>
              <a:rPr lang="en-US" dirty="0"/>
              <a:t>Other evaluation metrics used: </a:t>
            </a:r>
          </a:p>
          <a:p>
            <a:pPr lvl="1"/>
            <a:r>
              <a:rPr lang="en-US" dirty="0"/>
              <a:t>Cross validation – ensuring repeated trials of the model preform accurately using different sets of data.</a:t>
            </a:r>
          </a:p>
          <a:p>
            <a:pPr lvl="1"/>
            <a:r>
              <a:rPr lang="en-US" dirty="0"/>
              <a:t>Confusion matrix – ensuring model does not have significant differences between predicting different types of outcomes.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3018-294B-4FF7-A376-1D4CEE1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49274"/>
          </a:xfrm>
        </p:spPr>
        <p:txBody>
          <a:bodyPr/>
          <a:lstStyle/>
          <a:p>
            <a:r>
              <a:rPr lang="en-US" dirty="0"/>
              <a:t>Final Remaining Features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1D255E-AB0A-4BA4-96C8-A21AB9D59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238621"/>
              </p:ext>
            </p:extLst>
          </p:nvPr>
        </p:nvGraphicFramePr>
        <p:xfrm>
          <a:off x="5804899" y="1905857"/>
          <a:ext cx="5887091" cy="41476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22519">
                  <a:extLst>
                    <a:ext uri="{9D8B030D-6E8A-4147-A177-3AD203B41FA5}">
                      <a16:colId xmlns:a16="http://schemas.microsoft.com/office/drawing/2014/main" val="83588240"/>
                    </a:ext>
                  </a:extLst>
                </a:gridCol>
                <a:gridCol w="703802">
                  <a:extLst>
                    <a:ext uri="{9D8B030D-6E8A-4147-A177-3AD203B41FA5}">
                      <a16:colId xmlns:a16="http://schemas.microsoft.com/office/drawing/2014/main" val="1660639568"/>
                    </a:ext>
                  </a:extLst>
                </a:gridCol>
                <a:gridCol w="571203">
                  <a:extLst>
                    <a:ext uri="{9D8B030D-6E8A-4147-A177-3AD203B41FA5}">
                      <a16:colId xmlns:a16="http://schemas.microsoft.com/office/drawing/2014/main" val="3373509920"/>
                    </a:ext>
                  </a:extLst>
                </a:gridCol>
                <a:gridCol w="581402">
                  <a:extLst>
                    <a:ext uri="{9D8B030D-6E8A-4147-A177-3AD203B41FA5}">
                      <a16:colId xmlns:a16="http://schemas.microsoft.com/office/drawing/2014/main" val="1260439278"/>
                    </a:ext>
                  </a:extLst>
                </a:gridCol>
                <a:gridCol w="708165">
                  <a:extLst>
                    <a:ext uri="{9D8B030D-6E8A-4147-A177-3AD203B41FA5}">
                      <a16:colId xmlns:a16="http://schemas.microsoft.com/office/drawing/2014/main" val="1828212019"/>
                    </a:ext>
                  </a:extLst>
                </a:gridCol>
              </a:tblGrid>
              <a:tr h="416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 </a:t>
                      </a:r>
                      <a:endParaRPr lang="en-US" sz="10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coef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std err	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z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P&gt;|z|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05861"/>
                  </a:ext>
                </a:extLst>
              </a:tr>
              <a:tr h="2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Last Notable </a:t>
                      </a: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Activity_SMS</a:t>
                      </a: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Sent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2.1505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0.219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9.819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456443"/>
                  </a:ext>
                </a:extLst>
              </a:tr>
              <a:tr h="2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Asymmetrique</a:t>
                      </a: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Activity Score_15.0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1.5885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0.255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6.240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89842"/>
                  </a:ext>
                </a:extLst>
              </a:tr>
              <a:tr h="465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What is your current </a:t>
                      </a: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occupation_Unemployed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1.4446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0.195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7.419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85243"/>
                  </a:ext>
                </a:extLst>
              </a:tr>
              <a:tr h="465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What is your current </a:t>
                      </a: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occupation_Working</a:t>
                      </a: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Professional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2.8423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0.938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3.030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0.002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00633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Lead </a:t>
                      </a: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Quality_Worst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-2.3113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0.721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-3.204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0.001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55445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Tags_Already a student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-3.2659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1.060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-3.082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0.002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468100"/>
                  </a:ext>
                </a:extLst>
              </a:tr>
              <a:tr h="2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Tags_Closed by Horizzon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5.0557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1.024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4.939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819905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Tags_Interested in other courses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-3.9045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1.030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-3.793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49223"/>
                  </a:ext>
                </a:extLst>
              </a:tr>
              <a:tr h="2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Tags_Lost to EINS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4.4834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0.847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5.296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3088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Tags_Ringing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-3.7259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0.428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-8.714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08835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Tags_Will</a:t>
                      </a: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revert after reading the email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4.1441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0.390</a:t>
                      </a:r>
                      <a:endParaRPr lang="en-US" sz="12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10.639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0.000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239" marR="352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0304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19508F-5B24-4596-96B8-657A8D10411D}"/>
              </a:ext>
            </a:extLst>
          </p:cNvPr>
          <p:cNvSpPr txBox="1"/>
          <p:nvPr/>
        </p:nvSpPr>
        <p:spPr>
          <a:xfrm>
            <a:off x="667820" y="2193533"/>
            <a:ext cx="5013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Final Model Contained 11 Features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4 Negative Predictors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Presence of these features more predictive of a lead not converting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7 Positive Predictors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Presence of these features more predictive of a lead converting</a:t>
            </a:r>
          </a:p>
        </p:txBody>
      </p:sp>
    </p:spTree>
    <p:extLst>
      <p:ext uri="{BB962C8B-B14F-4D97-AF65-F5344CB8AC3E}">
        <p14:creationId xmlns:p14="http://schemas.microsoft.com/office/powerpoint/2010/main" val="280999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059-3DE0-4A62-9431-69D463F4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Outcome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84A788-5837-48EE-B7B1-45C93697B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13619"/>
              </p:ext>
            </p:extLst>
          </p:nvPr>
        </p:nvGraphicFramePr>
        <p:xfrm>
          <a:off x="5773938" y="2035982"/>
          <a:ext cx="5280916" cy="3774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19947">
                  <a:extLst>
                    <a:ext uri="{9D8B030D-6E8A-4147-A177-3AD203B41FA5}">
                      <a16:colId xmlns:a16="http://schemas.microsoft.com/office/drawing/2014/main" val="2175534504"/>
                    </a:ext>
                  </a:extLst>
                </a:gridCol>
                <a:gridCol w="1319947">
                  <a:extLst>
                    <a:ext uri="{9D8B030D-6E8A-4147-A177-3AD203B41FA5}">
                      <a16:colId xmlns:a16="http://schemas.microsoft.com/office/drawing/2014/main" val="764693056"/>
                    </a:ext>
                  </a:extLst>
                </a:gridCol>
                <a:gridCol w="1320511">
                  <a:extLst>
                    <a:ext uri="{9D8B030D-6E8A-4147-A177-3AD203B41FA5}">
                      <a16:colId xmlns:a16="http://schemas.microsoft.com/office/drawing/2014/main" val="1235918791"/>
                    </a:ext>
                  </a:extLst>
                </a:gridCol>
                <a:gridCol w="1320511">
                  <a:extLst>
                    <a:ext uri="{9D8B030D-6E8A-4147-A177-3AD203B41FA5}">
                      <a16:colId xmlns:a16="http://schemas.microsoft.com/office/drawing/2014/main" val="1182732225"/>
                    </a:ext>
                  </a:extLst>
                </a:gridCol>
              </a:tblGrid>
              <a:tr h="6473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Lead Number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Lead Score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Predicted Outcome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Actual Outcome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82555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641725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245715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613102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132802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598020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730399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651611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06807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595073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469634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657686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96751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593831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923055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586770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68939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624430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463716"/>
                  </a:ext>
                </a:extLst>
              </a:tr>
              <a:tr h="31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585273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880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B2F874-FF03-4CEB-85CA-97D82E6E4105}"/>
              </a:ext>
            </a:extLst>
          </p:cNvPr>
          <p:cNvSpPr txBox="1"/>
          <p:nvPr/>
        </p:nvSpPr>
        <p:spPr>
          <a:xfrm>
            <a:off x="960634" y="2172984"/>
            <a:ext cx="4181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outcome format includes four pieces of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 number of prospect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 Score: a 0-100 rating of the chance for lead conversion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predicted outcome for the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0 = predicts no conversion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 = predicts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actual outcome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0 = Lead did not convert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 = Lead converted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6E52-3CCC-4CED-8BD2-B6BEAA08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E643-BB61-457B-B208-3F288C2A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conversion/non-conversion of leads can be successfully predicted from a small number of features. </a:t>
            </a:r>
          </a:p>
          <a:p>
            <a:r>
              <a:rPr lang="en-US" dirty="0"/>
              <a:t>Leads can be ranked by the chance of conversion</a:t>
            </a:r>
          </a:p>
          <a:p>
            <a:r>
              <a:rPr lang="en-US" dirty="0"/>
              <a:t>Machine learning model can predict </a:t>
            </a:r>
          </a:p>
        </p:txBody>
      </p:sp>
    </p:spTree>
    <p:extLst>
      <p:ext uri="{BB962C8B-B14F-4D97-AF65-F5344CB8AC3E}">
        <p14:creationId xmlns:p14="http://schemas.microsoft.com/office/powerpoint/2010/main" val="40992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9CEB-F72F-4A7F-B2C5-AEF7F9B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E590-801F-46EA-8C76-EDB50BDA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team at X Education needs a strategy for improving lead conversion rate.</a:t>
            </a:r>
          </a:p>
          <a:p>
            <a:r>
              <a:rPr lang="en-US" dirty="0"/>
              <a:t>Lead Conversion is currently at 38%. </a:t>
            </a:r>
          </a:p>
          <a:p>
            <a:r>
              <a:rPr lang="en-US" dirty="0"/>
              <a:t>Marketing team wants a system that can rank, and sort leads into hot or cold categories based on the likelihood of conversion.</a:t>
            </a:r>
          </a:p>
          <a:p>
            <a:r>
              <a:rPr lang="en-US" dirty="0"/>
              <a:t>Once this has been achieved new strategies can be developed with less uncertainty.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C8E-B92E-41DE-8E1C-37E9638E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9EDC-45CE-47F8-A4F0-DA08C4F6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9240 prospects who were in contact with the marketing team.</a:t>
            </a:r>
          </a:p>
          <a:p>
            <a:r>
              <a:rPr lang="en-US" dirty="0"/>
              <a:t>37 Variables including:</a:t>
            </a:r>
          </a:p>
          <a:p>
            <a:pPr lvl="1"/>
            <a:r>
              <a:rPr lang="en-US" dirty="0"/>
              <a:t>Subjective employee ratings of each prospect</a:t>
            </a:r>
          </a:p>
          <a:p>
            <a:pPr lvl="1"/>
            <a:r>
              <a:rPr lang="en-US" dirty="0"/>
              <a:t>Web activity of prospects</a:t>
            </a:r>
          </a:p>
          <a:p>
            <a:pPr lvl="1"/>
            <a:r>
              <a:rPr lang="en-US" dirty="0"/>
              <a:t>Lead source and marketing channel information </a:t>
            </a:r>
          </a:p>
          <a:p>
            <a:pPr lvl="1"/>
            <a:r>
              <a:rPr lang="en-US" dirty="0"/>
              <a:t>Basic location info</a:t>
            </a:r>
          </a:p>
          <a:p>
            <a:pPr lvl="1"/>
            <a:r>
              <a:rPr lang="en-US" dirty="0"/>
              <a:t>Permissions for follow-up contact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94D3-D6D8-412F-99F2-F0981688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problems for 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B0DE-E4D3-42EF-8880-FEE33A62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Highly similar data </a:t>
            </a:r>
          </a:p>
          <a:p>
            <a:r>
              <a:rPr lang="en-US" dirty="0"/>
              <a:t>Data that has only one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289C-061B-41D7-A18C-BC042C8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Apparent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6A94-BFD8-4AD7-9E9E-8C6A7A5F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Subjective ratings were only predictive for extreme values.</a:t>
            </a:r>
          </a:p>
          <a:p>
            <a:r>
              <a:rPr lang="en-US" dirty="0"/>
              <a:t>The only employment category more likely to convert than not were working professionals.</a:t>
            </a:r>
          </a:p>
          <a:p>
            <a:r>
              <a:rPr lang="en-US" dirty="0"/>
              <a:t>No apparent major difference between conversion in India, than outside of India. </a:t>
            </a:r>
          </a:p>
          <a:p>
            <a:r>
              <a:rPr lang="en-US" dirty="0"/>
              <a:t>No major difference between conversions by city. </a:t>
            </a:r>
          </a:p>
          <a:p>
            <a:r>
              <a:rPr lang="en-US" dirty="0"/>
              <a:t>Only one modest correlation in web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2C41-C161-40A3-8D6F-E3A11A4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AF638-F99E-48CF-80C8-FB4A6842B8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72" y="2016125"/>
            <a:ext cx="6585180" cy="3449638"/>
          </a:xfrm>
        </p:spPr>
      </p:pic>
    </p:spTree>
    <p:extLst>
      <p:ext uri="{BB962C8B-B14F-4D97-AF65-F5344CB8AC3E}">
        <p14:creationId xmlns:p14="http://schemas.microsoft.com/office/powerpoint/2010/main" val="136907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6AC-3083-4F7B-9625-DA10516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cont.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1078102-3062-4F31-8DA9-0D20674DB2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8" y="2016125"/>
            <a:ext cx="8096089" cy="3449638"/>
          </a:xfrm>
        </p:spPr>
      </p:pic>
    </p:spTree>
    <p:extLst>
      <p:ext uri="{BB962C8B-B14F-4D97-AF65-F5344CB8AC3E}">
        <p14:creationId xmlns:p14="http://schemas.microsoft.com/office/powerpoint/2010/main" val="31712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01C-EF1E-433B-B6CA-CA6F0DE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cont.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B2144B7-0DAF-441A-899F-08A9CD43B0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3" y="2016125"/>
            <a:ext cx="6833638" cy="3449638"/>
          </a:xfrm>
        </p:spPr>
      </p:pic>
    </p:spTree>
    <p:extLst>
      <p:ext uri="{BB962C8B-B14F-4D97-AF65-F5344CB8AC3E}">
        <p14:creationId xmlns:p14="http://schemas.microsoft.com/office/powerpoint/2010/main" val="63493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A101-630C-4E80-BB91-5B2811B7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Obvious Relationships cont.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155DA73-589C-4DC2-BB6D-E304D58B6F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89" y="2016125"/>
            <a:ext cx="9355947" cy="3449638"/>
          </a:xfrm>
        </p:spPr>
      </p:pic>
    </p:spTree>
    <p:extLst>
      <p:ext uri="{BB962C8B-B14F-4D97-AF65-F5344CB8AC3E}">
        <p14:creationId xmlns:p14="http://schemas.microsoft.com/office/powerpoint/2010/main" val="3768222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FF0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746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Determining if Marketing Leads Will Convert</vt:lpstr>
      <vt:lpstr>The Problem</vt:lpstr>
      <vt:lpstr>Data Set</vt:lpstr>
      <vt:lpstr>Initial problems for Data Set </vt:lpstr>
      <vt:lpstr>Few Obvious Relationships Apparent in the Data</vt:lpstr>
      <vt:lpstr>Few Obvious Relationships cont.</vt:lpstr>
      <vt:lpstr>Few Obvious Relationships cont.</vt:lpstr>
      <vt:lpstr>Few Obvious Relationships cont.</vt:lpstr>
      <vt:lpstr>Few Obvious Relationships cont.</vt:lpstr>
      <vt:lpstr>Few Obvious Relationships cont.</vt:lpstr>
      <vt:lpstr>Finding the Nonobvious relationships</vt:lpstr>
      <vt:lpstr>Model Steps</vt:lpstr>
      <vt:lpstr>Model Accuracy</vt:lpstr>
      <vt:lpstr>Final Remaining Features </vt:lpstr>
      <vt:lpstr>Sample Outcome Format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if Marketing Leads Will Convert</dc:title>
  <dc:creator>Paul Butler</dc:creator>
  <cp:lastModifiedBy>Paul Butler</cp:lastModifiedBy>
  <cp:revision>3</cp:revision>
  <dcterms:created xsi:type="dcterms:W3CDTF">2020-07-05T05:24:12Z</dcterms:created>
  <dcterms:modified xsi:type="dcterms:W3CDTF">2020-07-06T18:16:55Z</dcterms:modified>
</cp:coreProperties>
</file>