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3" r:id="rId13"/>
    <p:sldId id="272" r:id="rId14"/>
    <p:sldId id="27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18A8B-4897-4C7A-8418-152D3A006542}" v="13" dt="2020-08-17T09:50:57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6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0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0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3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64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4824-F6B3-4CE0-8290-48743441A77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3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E14824-F6B3-4CE0-8290-48743441A77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4824-F6B3-4CE0-8290-48743441A77F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1E1839-A1A6-4F02-B84B-94B838E735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5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B108-3E5A-42C9-8814-34F90C000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Self-Triage using A Random Forests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FD2A9-3F9C-415B-BC78-CB606B74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Butler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5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67D3-6FBE-4227-B05B-3938E70E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2F80-C10C-4662-BEE6-489F3724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Accuracy: 90%</a:t>
            </a:r>
          </a:p>
          <a:p>
            <a:r>
              <a:rPr lang="en-US" dirty="0"/>
              <a:t>Testing Accuracy: 88%</a:t>
            </a:r>
          </a:p>
          <a:p>
            <a:r>
              <a:rPr lang="en-US" dirty="0"/>
              <a:t>This indicates that the model is very accurate overall, but is slightly overfitted</a:t>
            </a:r>
          </a:p>
          <a:p>
            <a:r>
              <a:rPr lang="en-US" dirty="0"/>
              <a:t>Overall F1 Score: 0.89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3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A83018-294B-4FF7-A376-1D4CEE17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Accuracy Cont.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9508F-5B24-4596-96B8-657A8D10411D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Significant differences between classes in confusion matrix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F1 scores for class 1 &amp; 2 significantly lower than class 3 &amp; 4.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Large difference between precisions and recall for class 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2B9867-B567-4238-AD97-FA2B81257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983553"/>
              </p:ext>
            </p:extLst>
          </p:nvPr>
        </p:nvGraphicFramePr>
        <p:xfrm>
          <a:off x="6094411" y="2289759"/>
          <a:ext cx="4960444" cy="1692413"/>
        </p:xfrm>
        <a:graphic>
          <a:graphicData uri="http://schemas.openxmlformats.org/drawingml/2006/table">
            <a:tbl>
              <a:tblPr firstRow="1" firstCol="1" bandRow="1"/>
              <a:tblGrid>
                <a:gridCol w="1976946">
                  <a:extLst>
                    <a:ext uri="{9D8B030D-6E8A-4147-A177-3AD203B41FA5}">
                      <a16:colId xmlns:a16="http://schemas.microsoft.com/office/drawing/2014/main" val="3695964369"/>
                    </a:ext>
                  </a:extLst>
                </a:gridCol>
                <a:gridCol w="877840">
                  <a:extLst>
                    <a:ext uri="{9D8B030D-6E8A-4147-A177-3AD203B41FA5}">
                      <a16:colId xmlns:a16="http://schemas.microsoft.com/office/drawing/2014/main" val="2177875946"/>
                    </a:ext>
                  </a:extLst>
                </a:gridCol>
                <a:gridCol w="671757">
                  <a:extLst>
                    <a:ext uri="{9D8B030D-6E8A-4147-A177-3AD203B41FA5}">
                      <a16:colId xmlns:a16="http://schemas.microsoft.com/office/drawing/2014/main" val="2340984618"/>
                    </a:ext>
                  </a:extLst>
                </a:gridCol>
                <a:gridCol w="628371">
                  <a:extLst>
                    <a:ext uri="{9D8B030D-6E8A-4147-A177-3AD203B41FA5}">
                      <a16:colId xmlns:a16="http://schemas.microsoft.com/office/drawing/2014/main" val="713470335"/>
                    </a:ext>
                  </a:extLst>
                </a:gridCol>
                <a:gridCol w="805530">
                  <a:extLst>
                    <a:ext uri="{9D8B030D-6E8A-4147-A177-3AD203B41FA5}">
                      <a16:colId xmlns:a16="http://schemas.microsoft.com/office/drawing/2014/main" val="407740052"/>
                    </a:ext>
                  </a:extLst>
                </a:gridCol>
              </a:tblGrid>
              <a:tr h="46104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Category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Precision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Recall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F1-score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Support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764110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1: 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Immediate care needed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268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48620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2: 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Seek care soon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0.87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0.79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216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057138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3: 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Address at next visit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0.99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0.97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0.98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258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845747"/>
                  </a:ext>
                </a:extLst>
              </a:tr>
              <a:tr h="46104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4: 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Need more information for triage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0.99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0.90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242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94" marR="78094" marT="108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61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99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67D3-6FBE-4227-B05B-3938E70E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Explanations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2F80-C10C-4662-BEE6-489F3724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Feature Dropping</a:t>
            </a:r>
          </a:p>
          <a:p>
            <a:pPr lvl="1"/>
            <a:r>
              <a:rPr lang="en-US" dirty="0"/>
              <a:t>8 Features not contributing to model</a:t>
            </a:r>
          </a:p>
          <a:p>
            <a:r>
              <a:rPr lang="en-US" sz="180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SHapley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Additive </a:t>
            </a:r>
            <a:r>
              <a:rPr lang="en-US" sz="180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exPlanations</a:t>
            </a:r>
            <a:r>
              <a:rPr lang="en-US" sz="18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SHAP)</a:t>
            </a:r>
          </a:p>
          <a:p>
            <a:pPr lvl="1"/>
            <a:r>
              <a:rPr lang="en-US" dirty="0"/>
              <a:t>All Features contribute to each class, but in varying degrees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6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042233-2D2D-4FDB-BCC4-57080921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Recursive Feature Dropping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A53A1D-85C8-462F-8487-50455B24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8 Features did not contribute to model</a:t>
            </a:r>
          </a:p>
          <a:p>
            <a:r>
              <a:rPr lang="en-US" dirty="0"/>
              <a:t>3 Negative Features </a:t>
            </a:r>
          </a:p>
          <a:p>
            <a:r>
              <a:rPr lang="en-US" dirty="0"/>
              <a:t>25 Positive Features</a:t>
            </a:r>
          </a:p>
          <a:p>
            <a:r>
              <a:rPr lang="en-US" dirty="0"/>
              <a:t>This was not the same finding as SHAP</a:t>
            </a:r>
          </a:p>
        </p:txBody>
      </p:sp>
      <p:pic>
        <p:nvPicPr>
          <p:cNvPr id="38" name="Picture 3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172216-A605-4EC3-BD69-291938AFA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75267"/>
              </p:ext>
            </p:extLst>
          </p:nvPr>
        </p:nvGraphicFramePr>
        <p:xfrm>
          <a:off x="6311900" y="580299"/>
          <a:ext cx="5600985" cy="48860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92653">
                  <a:extLst>
                    <a:ext uri="{9D8B030D-6E8A-4147-A177-3AD203B41FA5}">
                      <a16:colId xmlns:a16="http://schemas.microsoft.com/office/drawing/2014/main" val="4165716021"/>
                    </a:ext>
                  </a:extLst>
                </a:gridCol>
                <a:gridCol w="1308332">
                  <a:extLst>
                    <a:ext uri="{9D8B030D-6E8A-4147-A177-3AD203B41FA5}">
                      <a16:colId xmlns:a16="http://schemas.microsoft.com/office/drawing/2014/main" val="2899363979"/>
                    </a:ext>
                  </a:extLst>
                </a:gridCol>
              </a:tblGrid>
              <a:tr h="396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Feature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Impact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2870286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indigestion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3049674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blurred_and_distorted_vision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6391254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puffy_face_and_eyes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9053448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slurred_speech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8104652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muscle_weakness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1668244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lack_of_concentration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2028012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blood_in_sputum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3300803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silver_like_dusting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523722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weakness_in_limbs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-0.00081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703474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>
                          <a:effectLst/>
                        </a:rPr>
                        <a:t>loss_of_balance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-0.00081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7664363"/>
                  </a:ext>
                </a:extLst>
              </a:tr>
              <a:tr h="408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 err="1">
                          <a:effectLst/>
                        </a:rPr>
                        <a:t>pus_filled_pimples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600" dirty="0">
                          <a:effectLst/>
                        </a:rPr>
                        <a:t>-0.00081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5947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89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79DF3D-F9FF-43B2-8072-EA30F7F6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SHapley</a:t>
            </a:r>
            <a:r>
              <a:rPr lang="en-US" sz="32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Additive </a:t>
            </a:r>
            <a:r>
              <a:rPr lang="en-US" sz="320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exPlanations</a:t>
            </a:r>
            <a:r>
              <a:rPr lang="en-US" sz="3200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SHAP)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BBF8-FB8B-4046-BEBC-5E8584A9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All features contribute to each class, but in varying degrees</a:t>
            </a:r>
          </a:p>
          <a:p>
            <a:r>
              <a:rPr lang="en-US" dirty="0"/>
              <a:t>Some feature contribute significantly to one class, and then less to others.</a:t>
            </a:r>
          </a:p>
          <a:p>
            <a:r>
              <a:rPr lang="en-US" dirty="0"/>
              <a:t>Some features moderately contribute to two classes, and then less to the other two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CFA8A-1698-4B39-983B-D9CCBA2A92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9150" y="469902"/>
            <a:ext cx="6000750" cy="5276809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1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6E52-3CCC-4CED-8BD2-B6BEAA08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AE643-BB61-457B-B208-3F288C2A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is a good first step</a:t>
            </a:r>
          </a:p>
          <a:p>
            <a:r>
              <a:rPr lang="en-US" dirty="0"/>
              <a:t>Test production pilot in representative area</a:t>
            </a:r>
          </a:p>
          <a:p>
            <a:pPr lvl="1"/>
            <a:r>
              <a:rPr lang="en-US" dirty="0"/>
              <a:t>Gather more data for future versions</a:t>
            </a:r>
          </a:p>
          <a:p>
            <a:r>
              <a:rPr lang="en-US" dirty="0"/>
              <a:t>Future versions</a:t>
            </a:r>
          </a:p>
          <a:p>
            <a:pPr lvl="1"/>
            <a:r>
              <a:rPr lang="en-US" dirty="0"/>
              <a:t>Expand number of diseases triaged</a:t>
            </a:r>
          </a:p>
          <a:p>
            <a:pPr lvl="1"/>
            <a:r>
              <a:rPr lang="en-US" dirty="0"/>
              <a:t>Use more symptoms as predictors </a:t>
            </a:r>
          </a:p>
        </p:txBody>
      </p:sp>
    </p:spTree>
    <p:extLst>
      <p:ext uri="{BB962C8B-B14F-4D97-AF65-F5344CB8AC3E}">
        <p14:creationId xmlns:p14="http://schemas.microsoft.com/office/powerpoint/2010/main" val="409927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9CEB-F72F-4A7F-B2C5-AEF7F9B8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E590-801F-46EA-8C76-EDB50BDA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are not medical professionals and lack the knowledge to accurately  determine when to seek medical care.</a:t>
            </a:r>
          </a:p>
          <a:p>
            <a:r>
              <a:rPr lang="en-US" dirty="0"/>
              <a:t>Combined with high medical care costs, this can create a disincentive to seek appropriate care. </a:t>
            </a:r>
          </a:p>
          <a:p>
            <a:r>
              <a:rPr lang="en-US" dirty="0"/>
              <a:t>To solve this problem we need an easy way for people to answer two questions: </a:t>
            </a:r>
          </a:p>
          <a:p>
            <a:pPr lvl="1"/>
            <a:r>
              <a:rPr lang="en-US" dirty="0"/>
              <a:t>Do I need care?</a:t>
            </a:r>
          </a:p>
          <a:p>
            <a:pPr lvl="1"/>
            <a:r>
              <a:rPr lang="en-US" dirty="0"/>
              <a:t>How quickly should I seek care?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DC8E-B92E-41DE-8E1C-37E9638E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9EDC-45CE-47F8-A4F0-DA08C4F6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4920 patients from a third world area.</a:t>
            </a:r>
          </a:p>
          <a:p>
            <a:r>
              <a:rPr lang="en-US" dirty="0"/>
              <a:t>133 symptoms:</a:t>
            </a:r>
          </a:p>
          <a:p>
            <a:pPr lvl="1"/>
            <a:r>
              <a:rPr lang="en-US" dirty="0"/>
              <a:t>Binary Presenting/ not presenting classifier</a:t>
            </a:r>
          </a:p>
          <a:p>
            <a:r>
              <a:rPr lang="en-US" dirty="0"/>
              <a:t>Medical diagnosis</a:t>
            </a:r>
          </a:p>
          <a:p>
            <a:pPr lvl="1"/>
            <a:r>
              <a:rPr lang="en-US" dirty="0"/>
              <a:t>41 categorical diagnoses </a:t>
            </a:r>
          </a:p>
        </p:txBody>
      </p:sp>
    </p:spTree>
    <p:extLst>
      <p:ext uri="{BB962C8B-B14F-4D97-AF65-F5344CB8AC3E}">
        <p14:creationId xmlns:p14="http://schemas.microsoft.com/office/powerpoint/2010/main" val="383983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94D3-D6D8-412F-99F2-F0981688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problems for Data 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5B0DE-E4D3-42EF-8880-FEE33A62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column</a:t>
            </a:r>
          </a:p>
          <a:p>
            <a:r>
              <a:rPr lang="en-US" dirty="0"/>
              <a:t>Mislabeled column </a:t>
            </a:r>
          </a:p>
          <a:p>
            <a:r>
              <a:rPr lang="en-US" dirty="0"/>
              <a:t>Data was multicollinear </a:t>
            </a:r>
          </a:p>
          <a:p>
            <a:r>
              <a:rPr lang="en-US" dirty="0"/>
              <a:t>Data leakage with first 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265854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289C-061B-41D7-A18C-BC042C8B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Highly Related symptoms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6A94-BFD8-4AD7-9E9E-8C6A7A5F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relationships between symptoms were detected using Cramer’s V</a:t>
            </a:r>
          </a:p>
          <a:p>
            <a:r>
              <a:rPr lang="en-US" dirty="0"/>
              <a:t>Any relationship &gt; 0.3 was then cleaned by</a:t>
            </a:r>
          </a:p>
          <a:p>
            <a:pPr lvl="1"/>
            <a:r>
              <a:rPr lang="en-US" dirty="0"/>
              <a:t>Dropping the symptom(s) that non medically trained persons could not identify.</a:t>
            </a:r>
          </a:p>
          <a:p>
            <a:pPr lvl="1"/>
            <a:r>
              <a:rPr lang="en-US" dirty="0"/>
              <a:t>Dropping all but one symptom in highly related clusters of symptoms.</a:t>
            </a:r>
          </a:p>
          <a:p>
            <a:pPr lvl="1"/>
            <a:r>
              <a:rPr lang="en-US" dirty="0"/>
              <a:t>Dropping the symptom that non medically trained persons would be more likely to inaccurately identify.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C12C41-C161-40A3-8D6F-E3A11A4C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Cramer’s V results before cleaning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" name="Content Placeholder 102">
            <a:extLst>
              <a:ext uri="{FF2B5EF4-FFF2-40B4-BE49-F238E27FC236}">
                <a16:creationId xmlns:a16="http://schemas.microsoft.com/office/drawing/2014/main" id="{250797AC-728B-40EE-B7D9-4C127830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Many hotspots of interrelated symptoms &gt; 0.3 present. 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16F6E2-4B99-4633-A86D-4C174F7688FE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0" y="615968"/>
            <a:ext cx="6337300" cy="5111703"/>
          </a:xfrm>
          <a:prstGeom prst="rect">
            <a:avLst/>
          </a:prstGeom>
          <a:noFill/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7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C356AC-3083-4F7B-9625-DA105168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800" dirty="0"/>
              <a:t>Cramer’s V results After cleaning</a:t>
            </a:r>
            <a:endParaRPr lang="en-US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63D55C-3262-4663-854E-EEA9342AD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All hotspots &gt; 0.3 eliminated from the dataset.  </a:t>
            </a:r>
          </a:p>
          <a:p>
            <a:r>
              <a:rPr lang="en-US" dirty="0"/>
              <a:t>36 symptoms remaining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9337533-8120-404F-87AF-4F0F13B32B7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29586"/>
            <a:ext cx="5943600" cy="513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2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2504-A2D4-474B-A5B6-AB528B5B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final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C199E6-DA92-49E5-B7B2-25A4B4F2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model implemented</a:t>
            </a:r>
          </a:p>
          <a:p>
            <a:r>
              <a:rPr lang="en-US" dirty="0"/>
              <a:t>Model overview:</a:t>
            </a:r>
          </a:p>
          <a:p>
            <a:pPr lvl="1"/>
            <a:r>
              <a:rPr lang="en-US" dirty="0"/>
              <a:t>Predictive features: 36 Symptoms</a:t>
            </a:r>
          </a:p>
          <a:p>
            <a:pPr lvl="1"/>
            <a:r>
              <a:rPr lang="en-US" dirty="0"/>
              <a:t>Target variable: Triage Classification (4 possible outcomes)</a:t>
            </a:r>
          </a:p>
          <a:p>
            <a:r>
              <a:rPr lang="en-US" dirty="0"/>
              <a:t>Technologies used</a:t>
            </a:r>
          </a:p>
          <a:p>
            <a:pPr lvl="1"/>
            <a:r>
              <a:rPr lang="en-US" dirty="0"/>
              <a:t>Scikit-learn for model building.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1B48-0616-4857-83D1-A9BC52C5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CAA7-5E5B-4A97-AC08-66F0876E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using stratified 75/25 train/test split.</a:t>
            </a:r>
          </a:p>
          <a:p>
            <a:pPr lvl="1"/>
            <a:r>
              <a:rPr lang="en-US" dirty="0"/>
              <a:t>This allows part of the data to be unseen by the model until testing – this allows us to confirm accuracy of model.</a:t>
            </a:r>
          </a:p>
          <a:p>
            <a:r>
              <a:rPr lang="en-US" dirty="0"/>
              <a:t>10 estimators and entropy criterion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78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4">
      <a:dk1>
        <a:srgbClr val="000000"/>
      </a:dk1>
      <a:lt1>
        <a:sysClr val="window" lastClr="FFFFFF"/>
      </a:lt1>
      <a:dk2>
        <a:srgbClr val="FFFFFF"/>
      </a:dk2>
      <a:lt2>
        <a:srgbClr val="FFFFFF"/>
      </a:lt2>
      <a:accent1>
        <a:srgbClr val="FF0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597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Gallery</vt:lpstr>
      <vt:lpstr>User Self-Triage using A Random Forests Model</vt:lpstr>
      <vt:lpstr>The Problem</vt:lpstr>
      <vt:lpstr>Data Set</vt:lpstr>
      <vt:lpstr>Initial problems for Data Set </vt:lpstr>
      <vt:lpstr>Cleaning Highly Related symptoms</vt:lpstr>
      <vt:lpstr>Cramer’s V results before cleaning</vt:lpstr>
      <vt:lpstr>Cramer’s V results After cleaning</vt:lpstr>
      <vt:lpstr>Creating the final model</vt:lpstr>
      <vt:lpstr>Model Steps</vt:lpstr>
      <vt:lpstr>Model Accuracy</vt:lpstr>
      <vt:lpstr>Model Accuracy Cont. </vt:lpstr>
      <vt:lpstr>Model Explanations </vt:lpstr>
      <vt:lpstr>Recursive Feature Dropping</vt:lpstr>
      <vt:lpstr>SHapley Additive exPlanations (SHAP)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Self-Triage using A Random Forests Model</dc:title>
  <dc:creator>Paul Butler</dc:creator>
  <cp:lastModifiedBy>Paul Butler</cp:lastModifiedBy>
  <cp:revision>1</cp:revision>
  <dcterms:created xsi:type="dcterms:W3CDTF">2020-08-17T09:54:12Z</dcterms:created>
  <dcterms:modified xsi:type="dcterms:W3CDTF">2020-08-17T10:30:06Z</dcterms:modified>
</cp:coreProperties>
</file>