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DE1A4E-FDD7-4B3F-8423-266F6B34AB67}">
  <a:tblStyle styleId="{27DE1A4E-FDD7-4B3F-8423-266F6B34A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7f55146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7f55146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4c2b4fa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4c2b4fa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4c2b4fa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4c2b4f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9614f5f5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9614f5f5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4c2b4f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4c2b4f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7f55146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7f55146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55146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7f55146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4c2b4fa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4c2b4fa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4c2b4fa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4c2b4fa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4c2b4fa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4c2b4fa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c2b4fa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c2b4fa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7f5514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7f5514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MVA Computer Vision Presentation Topic L: Text-Conditioned 3D human motion synthesis</a:t>
            </a:r>
            <a:endParaRPr sz="2500"/>
          </a:p>
        </p:txBody>
      </p:sp>
      <p:sp>
        <p:nvSpPr>
          <p:cNvPr id="55" name="Google Shape;55;p13"/>
          <p:cNvSpPr txBox="1"/>
          <p:nvPr/>
        </p:nvSpPr>
        <p:spPr>
          <a:xfrm>
            <a:off x="956550" y="3319350"/>
            <a:ext cx="72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Paul CHAUVIN       Thomas DELLIAUX       Thibaut LOISEAU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50" y="3664800"/>
            <a:ext cx="2133450" cy="1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450" y="3796725"/>
            <a:ext cx="3139000" cy="12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512" y="1422300"/>
            <a:ext cx="3556982" cy="1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2000975"/>
            <a:ext cx="85206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Complex code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of Google Virtual Machine which crashes quite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Difficult and unusual data types (MMM and SMPL manipulations)</a:t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</a:t>
            </a:r>
            <a:r>
              <a:rPr lang="fr"/>
              <a:t>. Difficulties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G. Conclusion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Almost same results when reproduction of TEMOS paper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Performances decrease when changing epochs number and batch size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Able to obtain some results on HUMAN ML 3D dataset with good quantitative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However, qualitative results are not sufficient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24476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[1] </a:t>
            </a:r>
            <a:r>
              <a:rPr lang="fr" sz="900">
                <a:solidFill>
                  <a:schemeClr val="dk1"/>
                </a:solidFill>
              </a:rPr>
              <a:t>Ahn, H., Ha, T., Choi, Y., Yoo, H., Oh, S.: Text2Action: Generative adversarial synthesis from language to action. In: International Conference on Robotics and Automation (ICRA) (2018)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[2] Lin, X., Amer, M.: Human motion modeling using DVGANs. arXiv preprint arXiv:1804.10652 (2018)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[3] Guo, C., Zuo, X., Wang, S., Zou, S., Sun, Q., Deng, A., Gong, M., Cheng, L.: Action2Motion: Conditioned generation of 3D human motions. In: ACM International Conference on Multimedia (ACMMM) (2020)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[4] Petrovich, M., Black, M.J., Varol, G.: Action-conditioned 3D human motion synthesis with transformer VAE. In: International Conference on Computer Visio (ICCV) (2021)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[5]  Henter,G.E.,Alexanderson,S.,Beskow,J.:MoGlow:Probabilistic and controllable motion synthesis using normalising flows. ACM Transactions on Graphics (TOG) (2020)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[6] Zanfir, A., Bazavan, E.G., Xu, H., Freeman, W.T., Sukthankar, R., Sminchisescu, C.: Weakly supervised 3D human pose and shape reconstruction with normalizing flows. In: European Conference on Computer Vision (ECCV) (2020)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[7] Yan, S., Li, Z., Xiong, Y., Yan, H., Lin, D.: Convolutional sequence generation for skeleton-based action synthesis. In: International Conference on Computer Vision (ICCV) (2019)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[8] Zhao, R., Su, H., Ji, Q.: Bayesian adversarial human motion synthesis. In: Computer Vision and Pattern Recognition (CVPR) (2020)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[9] Zhang, Y., Black, M.J., Tang, S.: Perpetual motion: Generating unbounded human motion. arXiv preprint arXiv:2007.13886 (2020)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H. References (1/2)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24476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[10] Lee, H.Y., Yang, X., Liu, M.Y., Wang, T.C., Lu, Y.D., Yang, M.H., Kautz, J.: Dancing to music. In: Neural Information Processing Systems (NeurIPS) (2019)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[11] Li, J., Yin, Y., Chu, H., Zhou, Y., Wang, T., Fidler, S., Li, H.: Learning to generate diverse dance motions with transformer. arXiv preprint arXiv:2008.08171 (2020)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[12] Li, R., Yang, S., Ross, D.A., Kanazawa, A.: AI choreographer: Music conditioned 3D dance generation with AIST++. In: International Conference on Computer Vision (ICCV) (2021)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[13] Plappert, M., Mandery, C., Asfour, T.: Learning a bidirectional mapping between human whole-body motion and natural language using deep recurrent neural networks. Robotics Auton. Syst. (2018)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[14] Lin, A.S., Wu, L., Corona, R., Tai, K., Huang, Q., Mooney, R.J.: Generating animated videos of human activities from natural language descriptions. Visually Grounded Interaction and Language (ViGIL) NeurIPS Workshop (2018)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[15]Yamada, T., Matsunaga, H., Ogata, T.: Paired recurrent autoencoders for bidirectional translation between robot actions and linguistic descriptions. Robotics and Automation Letters (2018)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[16] Ghosh, A., Cheema, N., Oguz, C., Theobalt, C., Slusallek, P.: Synthesis of compositional animations from textual descriptions. In: International Conference on Computer Vision (ICCV) (2021)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[17]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Mathis Petrovich, Michael J Black, and Gul Varol. Temos: Generating diverse human motions from textual descriptions. arXiv preprint arXiv:2204.14109, 2022.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[18] Ahuja, C., Morency, L.P.: Language2Pose: Natural language grounded pose forecasting. In: International Conference on 3D Vision (3DV) (2019)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[19] Vaswani,A.,Shazeer,N.,Parmar,N.,Uszkoreit,J.,Jones,L.,Gomez,A.N.,Kaiser, L., Polosukhin, I.: Attention is all you need. In: Neural Information Processing Systems (NeurIPS) (2017)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H. References (1/2)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 </a:t>
            </a:r>
            <a:r>
              <a:rPr lang="fr"/>
              <a:t>Motivation and definition of the problem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goal of the research is to</a:t>
            </a:r>
            <a:r>
              <a:rPr b="1" lang="fr"/>
              <a:t> generate 3D human motion sequences from natural language descriptions.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problem is significant because it </a:t>
            </a:r>
            <a:r>
              <a:rPr b="1" lang="fr"/>
              <a:t>has numerous applications </a:t>
            </a:r>
            <a:r>
              <a:rPr lang="fr"/>
              <a:t>in both virtual (e.g., game industry) and real-world settings (e.g., controlling a robot with speech).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Previous work in this area has focused on </a:t>
            </a:r>
            <a:r>
              <a:rPr b="1" lang="fr"/>
              <a:t>generating motions based on a single action label, not a full sentence.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proposed method allows for sampling from a distribution of human motions based on natural language descriptions and uses </a:t>
            </a:r>
            <a:r>
              <a:rPr b="1" lang="fr"/>
              <a:t>transformer models for both language and motion encoding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Evaluation of generated motions is challenging and this work uses </a:t>
            </a:r>
            <a:r>
              <a:rPr b="1" lang="fr"/>
              <a:t>multiple quantitative and qualitative measures </a:t>
            </a:r>
            <a:r>
              <a:rPr lang="fr"/>
              <a:t>to assess performances.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571750"/>
            <a:ext cx="8520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How can we generate 3D human motion sequences from natural language descriptions using transformer models ?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Research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Previous work on human motion synthesis </a:t>
            </a:r>
            <a:r>
              <a:rPr b="1" lang="fr"/>
              <a:t>has employed Generative Adversarial Network (GANs)</a:t>
            </a:r>
            <a:r>
              <a:rPr lang="fr"/>
              <a:t> [1,2], </a:t>
            </a:r>
            <a:r>
              <a:rPr b="1" lang="fr"/>
              <a:t>Variational Autoencoders (VAEs)</a:t>
            </a:r>
            <a:r>
              <a:rPr lang="fr"/>
              <a:t> [3,4], and </a:t>
            </a:r>
            <a:r>
              <a:rPr b="1" lang="fr"/>
              <a:t>normalizing flows</a:t>
            </a:r>
            <a:r>
              <a:rPr lang="fr"/>
              <a:t> [5,6].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Motion synthesis methods can be divided into </a:t>
            </a:r>
            <a:r>
              <a:rPr b="1" lang="fr"/>
              <a:t>unconstrained generation</a:t>
            </a:r>
            <a:r>
              <a:rPr lang="fr"/>
              <a:t> [7,8,9], which models the </a:t>
            </a:r>
            <a:r>
              <a:rPr b="1" lang="fr"/>
              <a:t>entire space of possible motions</a:t>
            </a:r>
            <a:r>
              <a:rPr lang="fr"/>
              <a:t>, and </a:t>
            </a:r>
            <a:r>
              <a:rPr b="1" lang="fr"/>
              <a:t>conditioned synthesis</a:t>
            </a:r>
            <a:r>
              <a:rPr lang="fr"/>
              <a:t> [10,11,12], which allows for </a:t>
            </a:r>
            <a:r>
              <a:rPr b="1" lang="fr"/>
              <a:t>controllability through conditions </a:t>
            </a:r>
            <a:r>
              <a:rPr lang="fr"/>
              <a:t>such as music, speech, action, or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Text-conditioned motion generation has been approached as a </a:t>
            </a:r>
            <a:r>
              <a:rPr b="1" lang="fr"/>
              <a:t>machine translation problem</a:t>
            </a:r>
            <a:r>
              <a:rPr lang="fr"/>
              <a:t> [1, 13,14] or through joint </a:t>
            </a:r>
            <a:r>
              <a:rPr b="1" lang="fr"/>
              <a:t>cross-modal embeddings mapping text and motion to the same space</a:t>
            </a:r>
            <a:r>
              <a:rPr lang="fr"/>
              <a:t> [15, 16, 17].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Many state-of-the-art text-conditioned motion </a:t>
            </a:r>
            <a:r>
              <a:rPr b="1" lang="fr"/>
              <a:t>generation models are deterministic</a:t>
            </a:r>
            <a:r>
              <a:rPr lang="fr"/>
              <a:t> [16, 17] and use </a:t>
            </a:r>
            <a:r>
              <a:rPr b="1" lang="fr"/>
              <a:t>cross-modal latent spaces,</a:t>
            </a:r>
            <a:r>
              <a:rPr lang="fr"/>
              <a:t> while others use </a:t>
            </a:r>
            <a:r>
              <a:rPr b="1" lang="fr"/>
              <a:t>impoverished body motion representations </a:t>
            </a:r>
            <a:r>
              <a:rPr lang="fr"/>
              <a:t>[13,15] or only </a:t>
            </a:r>
            <a:r>
              <a:rPr b="1" lang="fr"/>
              <a:t>model upper body motion</a:t>
            </a:r>
            <a:r>
              <a:rPr lang="fr"/>
              <a:t> [1].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The paper we are mainly studying here [17] builds on Language2Pose [18] and integrates a variational approach for sampling a diverse set of motions from a single text input, using </a:t>
            </a:r>
            <a:r>
              <a:rPr b="1" lang="fr"/>
              <a:t>Transformers </a:t>
            </a:r>
            <a:r>
              <a:rPr lang="fr"/>
              <a:t>[19] to </a:t>
            </a:r>
            <a:r>
              <a:rPr b="1" lang="fr"/>
              <a:t>encode motion sequences into a single embedding</a:t>
            </a:r>
            <a:r>
              <a:rPr lang="fr"/>
              <a:t> and without hand-crafted separation of upper and lower body.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. 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D.1. Methodology - Data used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763350" y="128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{27DE1A4E-FDD7-4B3F-8423-266F6B34AB67}</a:tableStyleId>
              </a:tblPr>
              <a:tblGrid>
                <a:gridCol w="2539100"/>
                <a:gridCol w="2539100"/>
                <a:gridCol w="2539100"/>
              </a:tblGrid>
              <a:tr h="4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KIT Dataset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Human ML 3D Dataset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fr">
                          <a:solidFill>
                            <a:schemeClr val="dk1"/>
                          </a:solidFill>
                        </a:rPr>
                        <a:t>umber of motion sequences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3 911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14 616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fr">
                          <a:solidFill>
                            <a:schemeClr val="dk1"/>
                          </a:solidFill>
                        </a:rPr>
                        <a:t>umber of sequence description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6 353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44 970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="1" lang="fr">
                          <a:solidFill>
                            <a:schemeClr val="dk1"/>
                          </a:solidFill>
                        </a:rPr>
                        <a:t>verage number of word per sequence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9.5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1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Other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an be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converted into SMPL body format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using correspondences with the AMASS MoCap collection, resulting in a subset of 2888 annotated motion sequences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More isolated cases</a:t>
                      </a:r>
                      <a:r>
                        <a:rPr lang="fr" sz="1000"/>
                        <a:t> (and challenging cases) than in KIT. If successful, can lead to better simulation in a </a:t>
                      </a:r>
                      <a:r>
                        <a:rPr b="1" lang="fr" sz="1000"/>
                        <a:t>much wider context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.2. Methodology - Implementation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0823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KIT: </a:t>
            </a:r>
            <a:r>
              <a:rPr lang="fr" sz="1400"/>
              <a:t>reproducing TEMOS paper: </a:t>
            </a:r>
            <a:r>
              <a:rPr lang="fr" sz="1400"/>
              <a:t>same seed, same data, only a difference in the hardware used (T4 vs V100)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400"/>
              <a:t>HUMAN ML 3D: </a:t>
            </a:r>
            <a:r>
              <a:rPr lang="fr" sz="1400"/>
              <a:t>1/ Creation of a script cleaning data of csv to the right format. (</a:t>
            </a:r>
            <a:r>
              <a:rPr i="1" lang="fr" sz="1400"/>
              <a:t>load_annotation function</a:t>
            </a:r>
            <a:r>
              <a:rPr lang="fr" sz="1400"/>
              <a:t>). 2/ Modification of the Data Loader (</a:t>
            </a:r>
            <a:r>
              <a:rPr i="1" lang="fr" sz="1400"/>
              <a:t>load_hml3D_keyid function</a:t>
            </a:r>
            <a:r>
              <a:rPr lang="fr" sz="1400"/>
              <a:t>). 3/ Creation of a config file. </a:t>
            </a:r>
            <a:endParaRPr sz="1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25" y="2760890"/>
            <a:ext cx="4533901" cy="116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25" y="2760900"/>
            <a:ext cx="3385175" cy="217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rot="10800000">
            <a:off x="433400" y="1803722"/>
            <a:ext cx="82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.3. Methodology - Experiments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88050"/>
            <a:ext cx="85206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1/ Reproduction of TEMOS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2/ Change of certain parameters of TEMOS to check their impacts on the results (change in batch size, in number of epochs)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3/ Use of HUMAN ML 3D dataset to train and test the model on more complex  cases than with KIT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4/ Representation of the results to assess the model qualitatively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E.1. Quantitative results and comparison to state-of-the-art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619900" y="5539300"/>
            <a:ext cx="42603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HUMAN ML 3D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meme que TEMOS = 1000 epoques : ~10h ?  sur un T4= comparaison des perfs par rapport au papier.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humanML3D 500 epoques : 12h , 300 epoques 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237038" y="979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{27DE1A4E-FDD7-4B3F-8423-266F6B34AB67}</a:tableStyleId>
              </a:tblPr>
              <a:tblGrid>
                <a:gridCol w="1506100"/>
                <a:gridCol w="895475"/>
                <a:gridCol w="895475"/>
                <a:gridCol w="895475"/>
                <a:gridCol w="895475"/>
                <a:gridCol w="895475"/>
                <a:gridCol w="895475"/>
                <a:gridCol w="895475"/>
                <a:gridCol w="895475"/>
              </a:tblGrid>
              <a:tr h="2964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Average Positional Error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Average Variance Error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05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root joint</a:t>
                      </a:r>
                      <a:endParaRPr b="1"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global traj.</a:t>
                      </a:r>
                      <a:endParaRPr b="1"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mean local</a:t>
                      </a:r>
                      <a:endParaRPr b="1"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mean global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root joint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global traj.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mean local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mean global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TEMOS original paper with batch size 32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(KIT dataset)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0.963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0.955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0.104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0.976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0.445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0.445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0.448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TEMOS reproduction from ourselves with batch size 32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1.03450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1.02527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0.10629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1.04687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0.47438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0.47378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0.00495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0.47716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TEMOS </a:t>
                      </a:r>
                      <a:r>
                        <a:rPr b="1" lang="fr" sz="1000"/>
                        <a:t>with </a:t>
                      </a:r>
                      <a:r>
                        <a:rPr b="1" lang="fr" sz="1000"/>
                        <a:t>batch size 24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1.04985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1.04007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0.10487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1.06355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0.45413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0.45331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0.00506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0.45688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HUMAN ML 3D dataset 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0.8333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0.79365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0.08739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0.81707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0.23603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0.23560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0.00582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0.24166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E.2</a:t>
            </a:r>
            <a:r>
              <a:rPr lang="fr"/>
              <a:t>. Qualitative results - Visualization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7396" r="10420" t="2733"/>
          <a:stretch/>
        </p:blipFill>
        <p:spPr>
          <a:xfrm>
            <a:off x="834275" y="1344650"/>
            <a:ext cx="3385101" cy="2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0" r="5526" t="2733"/>
          <a:stretch/>
        </p:blipFill>
        <p:spPr>
          <a:xfrm>
            <a:off x="4924625" y="1344650"/>
            <a:ext cx="3385099" cy="2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34425" y="4363025"/>
            <a:ext cx="3385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A person is walking but paranoid someone is following them</a:t>
            </a:r>
            <a:endParaRPr sz="14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924625" y="4363025"/>
            <a:ext cx="3385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A person is jogging on the spot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