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00b1fe41c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00b1fe41c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1dca21970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1dca21970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dca21970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dca21970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dca21970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dca21970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dca21970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dca21970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1dca21970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1dca21970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00b1fe41c3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00b1fe41c3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1dca21970d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1dca21970d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dca21970d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dca21970d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1dca21970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1dca21970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dca21970d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dca21970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1dca21970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1dca21970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dca21970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dca219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1dca21970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1dca21970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Controller Placement Problem</a:t>
            </a:r>
            <a:endParaRPr/>
          </a:p>
        </p:txBody>
      </p:sp>
      <p:sp>
        <p:nvSpPr>
          <p:cNvPr id="60" name="Google Shape;60;p13"/>
          <p:cNvSpPr txBox="1"/>
          <p:nvPr>
            <p:ph idx="1" type="subTitle"/>
          </p:nvPr>
        </p:nvSpPr>
        <p:spPr>
          <a:xfrm>
            <a:off x="671250" y="3174875"/>
            <a:ext cx="7801500" cy="1204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t> MVA 22-23: Algorithms for network optimization and management</a:t>
            </a:r>
            <a:endParaRPr sz="2000"/>
          </a:p>
          <a:p>
            <a:pPr indent="0" lvl="0" marL="0" rtl="0" algn="ctr">
              <a:spcBef>
                <a:spcPts val="0"/>
              </a:spcBef>
              <a:spcAft>
                <a:spcPts val="0"/>
              </a:spcAft>
              <a:buNone/>
            </a:pPr>
            <a:r>
              <a:t/>
            </a:r>
            <a:endParaRPr/>
          </a:p>
          <a:p>
            <a:pPr indent="0" lvl="0" marL="0" rtl="0" algn="ctr">
              <a:spcBef>
                <a:spcPts val="0"/>
              </a:spcBef>
              <a:spcAft>
                <a:spcPts val="0"/>
              </a:spcAft>
              <a:buNone/>
            </a:pPr>
            <a:r>
              <a:rPr lang="en" sz="1600"/>
              <a:t>Paul CHAUVIN</a:t>
            </a:r>
            <a:endParaRPr sz="1600"/>
          </a:p>
        </p:txBody>
      </p:sp>
      <p:sp>
        <p:nvSpPr>
          <p:cNvPr id="61" name="Google Shape;61;p1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t>II</a:t>
            </a:r>
            <a:r>
              <a:rPr lang="en" sz="2200"/>
              <a:t>I. Deep Reinforcement Learning for </a:t>
            </a:r>
            <a:r>
              <a:rPr lang="en" sz="2200"/>
              <a:t>controller</a:t>
            </a:r>
            <a:r>
              <a:rPr lang="en" sz="2200"/>
              <a:t> placement in SDN</a:t>
            </a:r>
            <a:endParaRPr sz="22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1" name="Google Shape;13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22580" lvl="0" marL="457200" rtl="0" algn="just">
              <a:spcBef>
                <a:spcPts val="0"/>
              </a:spcBef>
              <a:spcAft>
                <a:spcPts val="0"/>
              </a:spcAft>
              <a:buSzPct val="100000"/>
              <a:buChar char="●"/>
            </a:pPr>
            <a:r>
              <a:rPr lang="en" sz="1600"/>
              <a:t>Deep Reinforcement Learning (DRL) is used to explore the solution space and improve the controller placement problem's efficiency in SDN systems. It integrates historical network data learning into the controller deployment and real-time switch-controller mapping decision.</a:t>
            </a:r>
            <a:endParaRPr sz="1600"/>
          </a:p>
          <a:p>
            <a:pPr indent="-322580" lvl="0" marL="457200" rtl="0" algn="just">
              <a:spcBef>
                <a:spcPts val="0"/>
              </a:spcBef>
              <a:spcAft>
                <a:spcPts val="0"/>
              </a:spcAft>
              <a:buSzPct val="100000"/>
              <a:buChar char="●"/>
            </a:pPr>
            <a:r>
              <a:rPr lang="en" sz="1600"/>
              <a:t>The Multi-Armed Cooperative Synchronization (MACS) policy, developed using reinforcement learning techniques combined with deep neural networks, shows a significant performance improvement (56% and 30%) over ONOS and greedy SDN controller synchronization heuristics.</a:t>
            </a:r>
            <a:endParaRPr sz="1600"/>
          </a:p>
          <a:p>
            <a:pPr indent="-322580" lvl="0" marL="457200" rtl="0" algn="just">
              <a:spcBef>
                <a:spcPts val="0"/>
              </a:spcBef>
              <a:spcAft>
                <a:spcPts val="0"/>
              </a:spcAft>
              <a:buSzPct val="100000"/>
              <a:buChar char="●"/>
            </a:pPr>
            <a:r>
              <a:rPr lang="en" sz="1600"/>
              <a:t>Deep Q-Network (DQN) empowered Dynamic flow Data Driven approach for Controller Placement Problem (D4CPP) considers flow fluctuations, data latency, and load balance. D4CPP is adaptable to the dynamic network environment with flow fluctuations. Simulations show that D4CPP outperforms standard </a:t>
            </a:r>
            <a:r>
              <a:rPr lang="en" sz="1600"/>
              <a:t>approaches</a:t>
            </a:r>
            <a:r>
              <a:rPr lang="en" sz="1600"/>
              <a:t> by 13% in latency and 50% in load balance on average when the latency and load balance are equally weighted in SDN systems.</a:t>
            </a:r>
            <a:endParaRPr sz="1600"/>
          </a:p>
        </p:txBody>
      </p:sp>
      <p:sp>
        <p:nvSpPr>
          <p:cNvPr id="132" name="Google Shape;132;p2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3" name="Google Shape;133;p22"/>
          <p:cNvSpPr txBox="1"/>
          <p:nvPr/>
        </p:nvSpPr>
        <p:spPr>
          <a:xfrm>
            <a:off x="0" y="4789500"/>
            <a:ext cx="3000000" cy="35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100">
                <a:solidFill>
                  <a:schemeClr val="accent3"/>
                </a:solidFill>
                <a:latin typeface="Average"/>
                <a:ea typeface="Average"/>
                <a:cs typeface="Average"/>
                <a:sym typeface="Average"/>
              </a:rPr>
              <a:t>Ref: [1][11]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t>III. Deep Reinforcement Learning for controller placement in SDN</a:t>
            </a:r>
            <a:endParaRPr sz="22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9" name="Google Shape;139;p2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0" name="Google Shape;140;p23"/>
          <p:cNvSpPr txBox="1"/>
          <p:nvPr/>
        </p:nvSpPr>
        <p:spPr>
          <a:xfrm>
            <a:off x="0" y="4789500"/>
            <a:ext cx="3000000" cy="35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100">
                <a:solidFill>
                  <a:schemeClr val="accent3"/>
                </a:solidFill>
                <a:latin typeface="Average"/>
                <a:ea typeface="Average"/>
                <a:cs typeface="Average"/>
                <a:sym typeface="Average"/>
              </a:rPr>
              <a:t>Ref: [1][11]</a:t>
            </a:r>
            <a:endParaRPr/>
          </a:p>
        </p:txBody>
      </p:sp>
      <p:pic>
        <p:nvPicPr>
          <p:cNvPr id="141" name="Google Shape;141;p23"/>
          <p:cNvPicPr preferRelativeResize="0"/>
          <p:nvPr/>
        </p:nvPicPr>
        <p:blipFill>
          <a:blip r:embed="rId3">
            <a:alphaModFix/>
          </a:blip>
          <a:stretch>
            <a:fillRect/>
          </a:stretch>
        </p:blipFill>
        <p:spPr>
          <a:xfrm>
            <a:off x="227075" y="1170150"/>
            <a:ext cx="4203499" cy="3400763"/>
          </a:xfrm>
          <a:prstGeom prst="rect">
            <a:avLst/>
          </a:prstGeom>
          <a:noFill/>
          <a:ln>
            <a:noFill/>
          </a:ln>
        </p:spPr>
      </p:pic>
      <p:pic>
        <p:nvPicPr>
          <p:cNvPr id="142" name="Google Shape;142;p23"/>
          <p:cNvPicPr preferRelativeResize="0"/>
          <p:nvPr/>
        </p:nvPicPr>
        <p:blipFill>
          <a:blip r:embed="rId4">
            <a:alphaModFix/>
          </a:blip>
          <a:stretch>
            <a:fillRect/>
          </a:stretch>
        </p:blipFill>
        <p:spPr>
          <a:xfrm>
            <a:off x="4571999" y="1170150"/>
            <a:ext cx="4181475" cy="2276475"/>
          </a:xfrm>
          <a:prstGeom prst="rect">
            <a:avLst/>
          </a:prstGeom>
          <a:noFill/>
          <a:ln>
            <a:noFill/>
          </a:ln>
        </p:spPr>
      </p:pic>
      <p:sp>
        <p:nvSpPr>
          <p:cNvPr id="143" name="Google Shape;143;p23"/>
          <p:cNvSpPr txBox="1"/>
          <p:nvPr/>
        </p:nvSpPr>
        <p:spPr>
          <a:xfrm>
            <a:off x="4571975" y="3539000"/>
            <a:ext cx="41814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100">
                <a:solidFill>
                  <a:schemeClr val="accent3"/>
                </a:solidFill>
                <a:latin typeface="Average"/>
                <a:ea typeface="Average"/>
                <a:cs typeface="Average"/>
                <a:sym typeface="Average"/>
              </a:rPr>
              <a:t>MACS architecture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IV. Conclusion</a:t>
            </a:r>
            <a:endParaRPr sz="2000"/>
          </a:p>
        </p:txBody>
      </p:sp>
      <p:sp>
        <p:nvSpPr>
          <p:cNvPr id="149" name="Google Shape;14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22580" lvl="0" marL="457200" rtl="0" algn="just">
              <a:spcBef>
                <a:spcPts val="0"/>
              </a:spcBef>
              <a:spcAft>
                <a:spcPts val="0"/>
              </a:spcAft>
              <a:buSzPct val="100000"/>
              <a:buChar char="●"/>
            </a:pPr>
            <a:r>
              <a:rPr lang="en" sz="1600"/>
              <a:t>Clustering algorithms are powerful tools for optimizing controller placement in SDN systems, and the four types discussed in this presentation offer different strengths for different network scenarios.</a:t>
            </a:r>
            <a:endParaRPr sz="1600"/>
          </a:p>
          <a:p>
            <a:pPr indent="-322580" lvl="0" marL="457200" rtl="0" algn="just">
              <a:spcBef>
                <a:spcPts val="0"/>
              </a:spcBef>
              <a:spcAft>
                <a:spcPts val="0"/>
              </a:spcAft>
              <a:buSzPct val="100000"/>
              <a:buChar char="●"/>
            </a:pPr>
            <a:r>
              <a:rPr lang="en" sz="1600"/>
              <a:t>Spectral clustering and fuzzy clustering are particularly effective at optimizing network performance metrics such as latency and load balance.</a:t>
            </a:r>
            <a:endParaRPr sz="1600"/>
          </a:p>
          <a:p>
            <a:pPr indent="-322580" lvl="0" marL="457200" rtl="0" algn="just">
              <a:spcBef>
                <a:spcPts val="0"/>
              </a:spcBef>
              <a:spcAft>
                <a:spcPts val="0"/>
              </a:spcAft>
              <a:buSzPct val="100000"/>
              <a:buChar char="●"/>
            </a:pPr>
            <a:r>
              <a:rPr lang="en" sz="1600"/>
              <a:t>The proposed D4CPP approach, which uses DRL to optimize controller placement in SDN systems, outperforms standard algorithms in terms of latency and load balance.</a:t>
            </a:r>
            <a:endParaRPr sz="1600"/>
          </a:p>
          <a:p>
            <a:pPr indent="-322580" lvl="0" marL="457200" rtl="0" algn="just">
              <a:spcBef>
                <a:spcPts val="0"/>
              </a:spcBef>
              <a:spcAft>
                <a:spcPts val="0"/>
              </a:spcAft>
              <a:buSzPct val="100000"/>
              <a:buChar char="●"/>
            </a:pPr>
            <a:r>
              <a:rPr lang="en" sz="1600"/>
              <a:t>D4CPP is an example of how machine learning and optimization techniques can be used together to provide flexible and adaptable control and management of SDN networks.</a:t>
            </a:r>
            <a:endParaRPr sz="1600"/>
          </a:p>
          <a:p>
            <a:pPr indent="-322580" lvl="0" marL="457200" rtl="0" algn="just">
              <a:spcBef>
                <a:spcPts val="0"/>
              </a:spcBef>
              <a:spcAft>
                <a:spcPts val="0"/>
              </a:spcAft>
              <a:buSzPct val="100000"/>
              <a:buChar char="●"/>
            </a:pPr>
            <a:r>
              <a:rPr lang="en" sz="1600"/>
              <a:t>The effectiveness of clustering algorithms and the RL approach highlights the importance of using data-driven approaches to optimize network performance.</a:t>
            </a:r>
            <a:endParaRPr sz="1600"/>
          </a:p>
          <a:p>
            <a:pPr indent="-322580" lvl="0" marL="457200" rtl="0" algn="just">
              <a:spcBef>
                <a:spcPts val="0"/>
              </a:spcBef>
              <a:spcAft>
                <a:spcPts val="0"/>
              </a:spcAft>
              <a:buSzPct val="100000"/>
              <a:buChar char="●"/>
            </a:pPr>
            <a:r>
              <a:rPr lang="en" sz="1600"/>
              <a:t>As SDN systems continue to grow in size and complexity, clustering algorithms and machine learning techniques will play an increasingly important role in ensuring optimal network performance and scalability.</a:t>
            </a:r>
            <a:endParaRPr sz="1600"/>
          </a:p>
        </p:txBody>
      </p:sp>
      <p:sp>
        <p:nvSpPr>
          <p:cNvPr id="150" name="Google Shape;150;p2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idx="1" type="body"/>
          </p:nvPr>
        </p:nvSpPr>
        <p:spPr>
          <a:xfrm>
            <a:off x="311700" y="0"/>
            <a:ext cx="8520600" cy="51435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2200">
                <a:solidFill>
                  <a:schemeClr val="dk1"/>
                </a:solidFill>
                <a:latin typeface="Oswald"/>
                <a:ea typeface="Oswald"/>
                <a:cs typeface="Oswald"/>
                <a:sym typeface="Oswald"/>
              </a:rPr>
              <a:t>Thank you !</a:t>
            </a:r>
            <a:endParaRPr sz="2000"/>
          </a:p>
        </p:txBody>
      </p:sp>
      <p:sp>
        <p:nvSpPr>
          <p:cNvPr id="156" name="Google Shape;156;p2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idx="1" type="body"/>
          </p:nvPr>
        </p:nvSpPr>
        <p:spPr>
          <a:xfrm>
            <a:off x="311700" y="1152475"/>
            <a:ext cx="8520600" cy="3831900"/>
          </a:xfrm>
          <a:prstGeom prst="rect">
            <a:avLst/>
          </a:prstGeom>
        </p:spPr>
        <p:txBody>
          <a:bodyPr anchorCtr="0" anchor="t" bIns="91425" lIns="91425" spcFirstLastPara="1" rIns="91425" wrap="square" tIns="91425">
            <a:normAutofit fontScale="70000" lnSpcReduction="20000"/>
          </a:bodyPr>
          <a:lstStyle/>
          <a:p>
            <a:pPr indent="0" lvl="0" marL="0" rtl="0" algn="just">
              <a:spcBef>
                <a:spcPts val="0"/>
              </a:spcBef>
              <a:spcAft>
                <a:spcPts val="0"/>
              </a:spcAft>
              <a:buNone/>
            </a:pPr>
            <a:r>
              <a:rPr lang="en" sz="1100"/>
              <a:t>[1] Yiwen Wu, Sipei Zhou, Yunkai Wei, and Supeng Leng. Deep reinforcement learning for controller placement in software defined network. In IEEE INFOCOM 2020 - IEEE Conference on Computer Communications Workshops (INFOCOM WKSHPS), pages 1254–1259, 2020.4</a:t>
            </a:r>
            <a:endParaRPr sz="1100"/>
          </a:p>
          <a:p>
            <a:pPr indent="0" lvl="0" marL="0" rtl="0" algn="just">
              <a:spcBef>
                <a:spcPts val="1200"/>
              </a:spcBef>
              <a:spcAft>
                <a:spcPts val="0"/>
              </a:spcAft>
              <a:buNone/>
            </a:pPr>
            <a:r>
              <a:rPr lang="en" sz="1100"/>
              <a:t>[2] Brandon Heller, Rob Sherwood, and Nick McKeown. The controller placement problem. In Proceedings of the first workshop on Hot topics in software defined networks. ACM, August 2012.</a:t>
            </a:r>
            <a:endParaRPr sz="1100"/>
          </a:p>
          <a:p>
            <a:pPr indent="0" lvl="0" marL="0" rtl="0" algn="just">
              <a:spcBef>
                <a:spcPts val="1200"/>
              </a:spcBef>
              <a:spcAft>
                <a:spcPts val="0"/>
              </a:spcAft>
              <a:buNone/>
            </a:pPr>
            <a:r>
              <a:rPr lang="en" sz="1100"/>
              <a:t>[3] S. Sohail and A. Khanum, "Fuzzy Approach to Controller Placement Problem: Fuzzy Controller (FC)," 2018 International Conference on Advances in Big Data, Computing and Data Communication Systems (icABCD), Durban, South Africa, 2018, pp. 1-5, doi: 10.1109/ICABCD.2018.8465134.</a:t>
            </a:r>
            <a:endParaRPr sz="1100"/>
          </a:p>
          <a:p>
            <a:pPr indent="0" lvl="0" marL="0" rtl="0" algn="just">
              <a:spcBef>
                <a:spcPts val="1200"/>
              </a:spcBef>
              <a:spcAft>
                <a:spcPts val="0"/>
              </a:spcAft>
              <a:buNone/>
            </a:pPr>
            <a:r>
              <a:rPr lang="en" sz="1100"/>
              <a:t>[4] Mario Gnägi and Philipp Baumann. A matheuristic for large-scale capacitated clustering. Computers&amp;amp Operations Research, 132:105304, August 2021.</a:t>
            </a:r>
            <a:endParaRPr sz="1100"/>
          </a:p>
          <a:p>
            <a:pPr indent="0" lvl="0" marL="0" rtl="0" algn="just">
              <a:spcBef>
                <a:spcPts val="1200"/>
              </a:spcBef>
              <a:spcAft>
                <a:spcPts val="0"/>
              </a:spcAft>
              <a:buNone/>
            </a:pPr>
            <a:r>
              <a:rPr lang="en" sz="1100"/>
              <a:t>[5] Jianxin Liao, Haifeng Sun, Jingyu Wang, Qi Qi, Kai Li, and Tonghong Li. Density cluster based approach for controller placement problem in large-scale software defined networkings. Computer Networks, 112:24–35, January 2017.</a:t>
            </a:r>
            <a:endParaRPr sz="1100"/>
          </a:p>
          <a:p>
            <a:pPr indent="0" lvl="0" marL="0" rtl="0" algn="just">
              <a:spcBef>
                <a:spcPts val="1200"/>
              </a:spcBef>
              <a:spcAft>
                <a:spcPts val="0"/>
              </a:spcAft>
              <a:buNone/>
            </a:pPr>
            <a:r>
              <a:rPr lang="en" sz="1100"/>
              <a:t>[6] Jack Brimberg and Zvi Drezner. Solving multiple facilities location problems with separated clusters. Operations Research Letters, 47(5):386–390, September 2019.</a:t>
            </a:r>
            <a:endParaRPr sz="1100"/>
          </a:p>
          <a:p>
            <a:pPr indent="0" lvl="0" marL="0" rtl="0" algn="just">
              <a:spcBef>
                <a:spcPts val="1200"/>
              </a:spcBef>
              <a:spcAft>
                <a:spcPts val="0"/>
              </a:spcAft>
              <a:buNone/>
            </a:pPr>
            <a:r>
              <a:rPr lang="en" sz="1100"/>
              <a:t>[7] Peng Xiao, Wenyu Qu, Heng Qi, Zhiyang Li, and Yujie Xu. The sdn controller placement problem for wan. In 2014 IEEE/CIC International Conference on Communications in China (ICCC), pages 220–224, 2014.</a:t>
            </a:r>
            <a:endParaRPr sz="1100"/>
          </a:p>
          <a:p>
            <a:pPr indent="0" lvl="0" marL="0" rtl="0" algn="just">
              <a:spcBef>
                <a:spcPts val="1200"/>
              </a:spcBef>
              <a:spcAft>
                <a:spcPts val="0"/>
              </a:spcAft>
              <a:buNone/>
            </a:pPr>
            <a:r>
              <a:rPr lang="en" sz="1100"/>
              <a:t>[8] Jie Lu, Zhang Zhen, and Tao Hu. Spectral clustering based approach for controller placement problem in software defined networking. Journal of Physics: Conference Series, 1087:042073, September 2018.</a:t>
            </a:r>
            <a:endParaRPr sz="1100"/>
          </a:p>
          <a:p>
            <a:pPr indent="0" lvl="0" marL="0" rtl="0" algn="just">
              <a:spcBef>
                <a:spcPts val="1200"/>
              </a:spcBef>
              <a:spcAft>
                <a:spcPts val="0"/>
              </a:spcAft>
              <a:buNone/>
            </a:pPr>
            <a:r>
              <a:rPr lang="en" sz="1100"/>
              <a:t>[9] H. Kuang, Y. Qiu, R. Li and X. Liu, "A Hierarchical K-Means Algorithm for Controller Placement in SDN-Based WAN Architecture," 2018 10th International Conference on Measuring Technology and Mechatronics Automation (ICMTMA), Changsha, China, 2018, pp. 263-267, doi: 10.1109/ICMTMA.2018.00070.</a:t>
            </a:r>
            <a:endParaRPr sz="1100"/>
          </a:p>
          <a:p>
            <a:pPr indent="0" lvl="0" marL="0" rtl="0" algn="just">
              <a:spcBef>
                <a:spcPts val="1200"/>
              </a:spcBef>
              <a:spcAft>
                <a:spcPts val="0"/>
              </a:spcAft>
              <a:buNone/>
            </a:pPr>
            <a:r>
              <a:rPr lang="en" sz="1100"/>
              <a:t>[10] Md. Tanvir Ishtaique ul Huque, Guillaume Jourjon, and Vincent Gramoli. Revisiting the controller placement problem. In 2015 IEEE 40th Conference on Local Computer Networks (LCN), pages 450–453, 2015</a:t>
            </a:r>
            <a:endParaRPr sz="1100"/>
          </a:p>
          <a:p>
            <a:pPr indent="0" lvl="0" marL="0" rtl="0" algn="just">
              <a:spcBef>
                <a:spcPts val="1200"/>
              </a:spcBef>
              <a:spcAft>
                <a:spcPts val="1200"/>
              </a:spcAft>
              <a:buNone/>
            </a:pPr>
            <a:r>
              <a:rPr lang="en" sz="1100"/>
              <a:t>[11] Ziyao Zhang, Liang Ma, Konstantinos Poularakis, Kin K. Leung, Jeremy Tucker, and Ananthram Swami. Macs: Deep reinforcement learning based sdn controller synchronization policy design, 2019</a:t>
            </a:r>
            <a:endParaRPr sz="1100"/>
          </a:p>
        </p:txBody>
      </p:sp>
      <p:sp>
        <p:nvSpPr>
          <p:cNvPr id="162" name="Google Shape;162;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References</a:t>
            </a:r>
            <a:endParaRPr sz="2000"/>
          </a:p>
        </p:txBody>
      </p:sp>
      <p:sp>
        <p:nvSpPr>
          <p:cNvPr id="163" name="Google Shape;163;p2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I. Introduction</a:t>
            </a:r>
            <a:endParaRPr sz="2000"/>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Char char="●"/>
            </a:pPr>
            <a:r>
              <a:rPr lang="en" sz="1600"/>
              <a:t>This presentation covers clustering techniques used for controller placement optimization in SDN systems.</a:t>
            </a:r>
            <a:endParaRPr sz="1600"/>
          </a:p>
          <a:p>
            <a:pPr indent="-330200" lvl="0" marL="457200" rtl="0" algn="just">
              <a:spcBef>
                <a:spcPts val="0"/>
              </a:spcBef>
              <a:spcAft>
                <a:spcPts val="0"/>
              </a:spcAft>
              <a:buSzPts val="1600"/>
              <a:buChar char="●"/>
            </a:pPr>
            <a:r>
              <a:rPr lang="en" sz="1600"/>
              <a:t>Four types of clustering algorithms are discussed, including P-median clustering, centered clustering, spectral clustering, and fuzzy clustering.</a:t>
            </a:r>
            <a:endParaRPr sz="1600"/>
          </a:p>
          <a:p>
            <a:pPr indent="-330200" lvl="0" marL="457200" rtl="0" algn="just">
              <a:spcBef>
                <a:spcPts val="0"/>
              </a:spcBef>
              <a:spcAft>
                <a:spcPts val="0"/>
              </a:spcAft>
              <a:buSzPts val="1600"/>
              <a:buChar char="●"/>
            </a:pPr>
            <a:r>
              <a:rPr lang="en" sz="1600"/>
              <a:t>Technics of Reinforcement Learning to optimize the controller placement problem in SDN systems are also presented. </a:t>
            </a:r>
            <a:endParaRPr sz="1600"/>
          </a:p>
        </p:txBody>
      </p:sp>
      <p:sp>
        <p:nvSpPr>
          <p:cNvPr id="68" name="Google Shape;68;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9" name="Google Shape;69;p14"/>
          <p:cNvSpPr txBox="1"/>
          <p:nvPr/>
        </p:nvSpPr>
        <p:spPr>
          <a:xfrm>
            <a:off x="0" y="4789500"/>
            <a:ext cx="3000000" cy="35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100">
                <a:solidFill>
                  <a:schemeClr val="accent3"/>
                </a:solidFill>
                <a:latin typeface="Average"/>
                <a:ea typeface="Average"/>
                <a:cs typeface="Average"/>
                <a:sym typeface="Average"/>
              </a:rPr>
              <a:t>Ref: [2]</a:t>
            </a:r>
            <a:r>
              <a:rPr lang="en" sz="1100">
                <a:solidFill>
                  <a:schemeClr val="accent3"/>
                </a:solidFill>
                <a:latin typeface="Average"/>
                <a:ea typeface="Average"/>
                <a:cs typeface="Average"/>
                <a:sym typeface="Average"/>
              </a:rPr>
              <a:t>[10]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22"/>
              <a:t>II. Clustering for Controller Placement</a:t>
            </a:r>
            <a:endParaRPr sz="2222"/>
          </a:p>
          <a:p>
            <a:pPr indent="0" lvl="0" marL="0" rtl="0" algn="l">
              <a:spcBef>
                <a:spcPts val="0"/>
              </a:spcBef>
              <a:spcAft>
                <a:spcPts val="0"/>
              </a:spcAft>
              <a:buNone/>
            </a:pPr>
            <a:r>
              <a:rPr lang="en" sz="2222"/>
              <a:t>A. P-median clustering</a:t>
            </a:r>
            <a:endParaRPr sz="2222"/>
          </a:p>
          <a:p>
            <a:pPr indent="0" lvl="0" marL="0" rtl="0" algn="l">
              <a:spcBef>
                <a:spcPts val="0"/>
              </a:spcBef>
              <a:spcAft>
                <a:spcPts val="0"/>
              </a:spcAft>
              <a:buNone/>
            </a:pPr>
            <a:r>
              <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14960" lvl="0" marL="457200" rtl="0" algn="just">
              <a:spcBef>
                <a:spcPts val="0"/>
              </a:spcBef>
              <a:spcAft>
                <a:spcPts val="0"/>
              </a:spcAft>
              <a:buSzPct val="100000"/>
              <a:buChar char="●"/>
            </a:pPr>
            <a:r>
              <a:rPr lang="en" sz="1600"/>
              <a:t>It aims to minimize the sum of distances between each switch and its assigned controller, subject to capacity constraints.</a:t>
            </a:r>
            <a:endParaRPr sz="1600"/>
          </a:p>
          <a:p>
            <a:pPr indent="-314960" lvl="0" marL="457200" rtl="0" algn="just">
              <a:spcBef>
                <a:spcPts val="0"/>
              </a:spcBef>
              <a:spcAft>
                <a:spcPts val="0"/>
              </a:spcAft>
              <a:buSzPct val="100000"/>
              <a:buChar char="●"/>
            </a:pPr>
            <a:r>
              <a:rPr lang="en" sz="1600"/>
              <a:t>It can be solved using </a:t>
            </a:r>
            <a:endParaRPr sz="1600"/>
          </a:p>
          <a:p>
            <a:pPr indent="-314960" lvl="1" marL="914400" rtl="0" algn="just">
              <a:spcBef>
                <a:spcPts val="0"/>
              </a:spcBef>
              <a:spcAft>
                <a:spcPts val="0"/>
              </a:spcAft>
              <a:buSzPct val="100000"/>
              <a:buChar char="○"/>
            </a:pPr>
            <a:r>
              <a:rPr lang="en" sz="1600"/>
              <a:t>mathematical optimization techniques such as integer linear programming, </a:t>
            </a:r>
            <a:endParaRPr sz="1600"/>
          </a:p>
          <a:p>
            <a:pPr indent="-314960" lvl="1" marL="914400" rtl="0" algn="just">
              <a:spcBef>
                <a:spcPts val="0"/>
              </a:spcBef>
              <a:spcAft>
                <a:spcPts val="0"/>
              </a:spcAft>
              <a:buSzPct val="100000"/>
              <a:buChar char="○"/>
            </a:pPr>
            <a:r>
              <a:rPr lang="en" sz="1600"/>
              <a:t>heuristics such as greedy algorithms</a:t>
            </a:r>
            <a:endParaRPr sz="1600"/>
          </a:p>
          <a:p>
            <a:pPr indent="-314960" lvl="1" marL="914400" rtl="0" algn="just">
              <a:spcBef>
                <a:spcPts val="0"/>
              </a:spcBef>
              <a:spcAft>
                <a:spcPts val="0"/>
              </a:spcAft>
              <a:buSzPct val="100000"/>
              <a:buChar char="○"/>
            </a:pPr>
            <a:r>
              <a:rPr lang="en" sz="1600"/>
              <a:t>metaheuristic algorithms: These algorithms are based on heuristics, but they incorporate randomization and other techniques to improve their performance. Ex: The simulated annealing algorithm, which starts with an initial solution and iteratively modifies it by randomly selecting a node and moving it to a different cluster.</a:t>
            </a:r>
            <a:endParaRPr sz="1600"/>
          </a:p>
          <a:p>
            <a:pPr indent="-314960" lvl="1" marL="914400" rtl="0" algn="just">
              <a:spcBef>
                <a:spcPts val="0"/>
              </a:spcBef>
              <a:spcAft>
                <a:spcPts val="0"/>
              </a:spcAft>
              <a:buSzPct val="100000"/>
              <a:buChar char="○"/>
            </a:pPr>
            <a:r>
              <a:rPr lang="en" sz="1600"/>
              <a:t>Matheuristics (combination of mathematical optimization and heuristics). Mathematical models to find the best solution to a problem, while heuristic methods involve using trial and error to find a solution that is close to optimal. Outperforms p-median standard clustering solving methods</a:t>
            </a:r>
            <a:endParaRPr sz="1600"/>
          </a:p>
          <a:p>
            <a:pPr indent="-314960" lvl="0" marL="457200" rtl="0" algn="just">
              <a:spcBef>
                <a:spcPts val="0"/>
              </a:spcBef>
              <a:spcAft>
                <a:spcPts val="0"/>
              </a:spcAft>
              <a:buSzPct val="100000"/>
              <a:buChar char="●"/>
            </a:pPr>
            <a:r>
              <a:rPr lang="en" sz="1600"/>
              <a:t>It is suitable for networks with evenly distributed traffic demands and controllers with similar capacities.</a:t>
            </a:r>
            <a:endParaRPr sz="1600"/>
          </a:p>
          <a:p>
            <a:pPr indent="-314960" lvl="0" marL="457200" rtl="0" algn="just">
              <a:spcBef>
                <a:spcPts val="0"/>
              </a:spcBef>
              <a:spcAft>
                <a:spcPts val="0"/>
              </a:spcAft>
              <a:buSzPct val="100000"/>
              <a:buChar char="●"/>
            </a:pPr>
            <a:r>
              <a:rPr lang="en" sz="1600"/>
              <a:t>It has been shown to achieve good results in terms of controller load balancing and network performance in small to medium-sized networks.</a:t>
            </a:r>
            <a:endParaRPr sz="1600"/>
          </a:p>
        </p:txBody>
      </p:sp>
      <p:sp>
        <p:nvSpPr>
          <p:cNvPr id="76" name="Google Shape;76;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7" name="Google Shape;77;p15"/>
          <p:cNvSpPr txBox="1"/>
          <p:nvPr/>
        </p:nvSpPr>
        <p:spPr>
          <a:xfrm>
            <a:off x="0" y="4789500"/>
            <a:ext cx="3000000" cy="35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100">
                <a:solidFill>
                  <a:schemeClr val="accent3"/>
                </a:solidFill>
                <a:latin typeface="Average"/>
                <a:ea typeface="Average"/>
                <a:cs typeface="Average"/>
                <a:sym typeface="Average"/>
              </a:rPr>
              <a:t>Ref: [4][6]</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22"/>
              <a:t>II. Clustering for Controller Placement</a:t>
            </a:r>
            <a:endParaRPr sz="2222"/>
          </a:p>
          <a:p>
            <a:pPr indent="0" lvl="0" marL="0" rtl="0" algn="l">
              <a:spcBef>
                <a:spcPts val="0"/>
              </a:spcBef>
              <a:spcAft>
                <a:spcPts val="0"/>
              </a:spcAft>
              <a:buNone/>
            </a:pPr>
            <a:r>
              <a:rPr lang="en" sz="2222"/>
              <a:t>A. P-median clustering</a:t>
            </a:r>
            <a:endParaRPr sz="2222"/>
          </a:p>
          <a:p>
            <a:pPr indent="0" lvl="0" marL="0" rtl="0" algn="l">
              <a:spcBef>
                <a:spcPts val="0"/>
              </a:spcBef>
              <a:spcAft>
                <a:spcPts val="0"/>
              </a:spcAft>
              <a:buNone/>
            </a:pPr>
            <a:r>
              <a:t/>
            </a:r>
            <a:endParaRPr sz="2222"/>
          </a:p>
          <a:p>
            <a:pPr indent="0" lvl="0" marL="0" rtl="0" algn="l">
              <a:spcBef>
                <a:spcPts val="0"/>
              </a:spcBef>
              <a:spcAft>
                <a:spcPts val="0"/>
              </a:spcAft>
              <a:buNone/>
            </a:pPr>
            <a:r>
              <a:t/>
            </a:r>
            <a:endParaRPr/>
          </a:p>
        </p:txBody>
      </p:sp>
      <p:sp>
        <p:nvSpPr>
          <p:cNvPr id="83" name="Google Shape;83;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4" name="Google Shape;84;p16"/>
          <p:cNvSpPr txBox="1"/>
          <p:nvPr/>
        </p:nvSpPr>
        <p:spPr>
          <a:xfrm>
            <a:off x="0" y="4789500"/>
            <a:ext cx="3000000" cy="35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100">
                <a:solidFill>
                  <a:schemeClr val="accent3"/>
                </a:solidFill>
                <a:latin typeface="Average"/>
                <a:ea typeface="Average"/>
                <a:cs typeface="Average"/>
                <a:sym typeface="Average"/>
              </a:rPr>
              <a:t>Ref: [4]</a:t>
            </a:r>
            <a:endParaRPr/>
          </a:p>
        </p:txBody>
      </p:sp>
      <p:pic>
        <p:nvPicPr>
          <p:cNvPr id="85" name="Google Shape;85;p16"/>
          <p:cNvPicPr preferRelativeResize="0"/>
          <p:nvPr/>
        </p:nvPicPr>
        <p:blipFill>
          <a:blip r:embed="rId3">
            <a:alphaModFix/>
          </a:blip>
          <a:stretch>
            <a:fillRect/>
          </a:stretch>
        </p:blipFill>
        <p:spPr>
          <a:xfrm>
            <a:off x="625225" y="1322525"/>
            <a:ext cx="7893555" cy="33584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22"/>
              <a:t>II. Clustering for Controller Placement</a:t>
            </a:r>
            <a:endParaRPr sz="2222"/>
          </a:p>
          <a:p>
            <a:pPr indent="0" lvl="0" marL="0" rtl="0" algn="l">
              <a:spcBef>
                <a:spcPts val="0"/>
              </a:spcBef>
              <a:spcAft>
                <a:spcPts val="0"/>
              </a:spcAft>
              <a:buNone/>
            </a:pPr>
            <a:r>
              <a:rPr lang="en" sz="2222"/>
              <a:t>B. Centered clustering</a:t>
            </a:r>
            <a:endParaRPr sz="2222"/>
          </a:p>
          <a:p>
            <a:pPr indent="0" lvl="0" marL="0" rtl="0" algn="l">
              <a:spcBef>
                <a:spcPts val="0"/>
              </a:spcBef>
              <a:spcAft>
                <a:spcPts val="0"/>
              </a:spcAft>
              <a:buNone/>
            </a:pPr>
            <a:r>
              <a:t/>
            </a:r>
            <a:endParaRPr/>
          </a:p>
        </p:txBody>
      </p:sp>
      <p:sp>
        <p:nvSpPr>
          <p:cNvPr id="91" name="Google Shape;9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Char char="●"/>
            </a:pPr>
            <a:r>
              <a:rPr lang="en" sz="1600"/>
              <a:t>It </a:t>
            </a:r>
            <a:r>
              <a:rPr lang="en" sz="1600"/>
              <a:t>aims to minimize the maximum distance between any switch and its assigned controller, subject to capacity constraints.</a:t>
            </a:r>
            <a:endParaRPr sz="1600"/>
          </a:p>
          <a:p>
            <a:pPr indent="-330200" lvl="0" marL="457200" rtl="0" algn="just">
              <a:spcBef>
                <a:spcPts val="0"/>
              </a:spcBef>
              <a:spcAft>
                <a:spcPts val="0"/>
              </a:spcAft>
              <a:buSzPts val="1600"/>
              <a:buChar char="●"/>
            </a:pPr>
            <a:r>
              <a:rPr lang="en" sz="1600"/>
              <a:t>It can be solved using heuristics. Once again, m</a:t>
            </a:r>
            <a:r>
              <a:rPr lang="en" sz="1600"/>
              <a:t>atheuristics outperforms standard centered clustering for large scale problems.</a:t>
            </a:r>
            <a:endParaRPr sz="1600"/>
          </a:p>
          <a:p>
            <a:pPr indent="-330200" lvl="0" marL="457200" rtl="0" algn="just">
              <a:spcBef>
                <a:spcPts val="0"/>
              </a:spcBef>
              <a:spcAft>
                <a:spcPts val="0"/>
              </a:spcAft>
              <a:buSzPts val="1600"/>
              <a:buChar char="●"/>
            </a:pPr>
            <a:r>
              <a:rPr lang="en" sz="1600"/>
              <a:t>It is suitable for networks with unevenly distributed traffic demands and controllers with different capacities.</a:t>
            </a:r>
            <a:endParaRPr sz="1600"/>
          </a:p>
          <a:p>
            <a:pPr indent="-330200" lvl="0" marL="457200" rtl="0" algn="just">
              <a:spcBef>
                <a:spcPts val="0"/>
              </a:spcBef>
              <a:spcAft>
                <a:spcPts val="0"/>
              </a:spcAft>
              <a:buSzPts val="1600"/>
              <a:buChar char="●"/>
            </a:pPr>
            <a:r>
              <a:rPr lang="en" sz="1600"/>
              <a:t>It has been shown to achieve good results in terms of minimizing controller load and reducing network latency in large-scale networks.</a:t>
            </a:r>
            <a:endParaRPr sz="1600"/>
          </a:p>
        </p:txBody>
      </p:sp>
      <p:sp>
        <p:nvSpPr>
          <p:cNvPr id="92" name="Google Shape;92;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3" name="Google Shape;93;p17"/>
          <p:cNvSpPr txBox="1"/>
          <p:nvPr/>
        </p:nvSpPr>
        <p:spPr>
          <a:xfrm>
            <a:off x="0" y="4789500"/>
            <a:ext cx="3000000" cy="35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100">
                <a:solidFill>
                  <a:schemeClr val="accent3"/>
                </a:solidFill>
                <a:latin typeface="Average"/>
                <a:ea typeface="Average"/>
                <a:cs typeface="Average"/>
                <a:sym typeface="Average"/>
              </a:rPr>
              <a:t>Ref: [4]</a:t>
            </a:r>
            <a:r>
              <a:rPr lang="en" sz="1100">
                <a:solidFill>
                  <a:schemeClr val="accent3"/>
                </a:solidFill>
                <a:latin typeface="Average"/>
                <a:ea typeface="Average"/>
                <a:cs typeface="Average"/>
                <a:sym typeface="Average"/>
              </a:rPr>
              <a:t>[5][9]</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22"/>
              <a:t>II. Clustering for Controller Placement</a:t>
            </a:r>
            <a:endParaRPr sz="2222"/>
          </a:p>
          <a:p>
            <a:pPr indent="0" lvl="0" marL="0" rtl="0" algn="l">
              <a:spcBef>
                <a:spcPts val="0"/>
              </a:spcBef>
              <a:spcAft>
                <a:spcPts val="0"/>
              </a:spcAft>
              <a:buNone/>
            </a:pPr>
            <a:r>
              <a:rPr lang="en" sz="2222"/>
              <a:t>C. Fuzzy clustering</a:t>
            </a:r>
            <a:endParaRPr sz="2222"/>
          </a:p>
          <a:p>
            <a:pPr indent="0" lvl="0" marL="0" rtl="0" algn="l">
              <a:spcBef>
                <a:spcPts val="0"/>
              </a:spcBef>
              <a:spcAft>
                <a:spcPts val="0"/>
              </a:spcAft>
              <a:buNone/>
            </a:pPr>
            <a:r>
              <a:t/>
            </a:r>
            <a:endParaRPr/>
          </a:p>
        </p:txBody>
      </p:sp>
      <p:sp>
        <p:nvSpPr>
          <p:cNvPr id="99" name="Google Shape;9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Char char="●"/>
            </a:pPr>
            <a:r>
              <a:rPr lang="en" sz="1600"/>
              <a:t>It is a clustering technique that assigns each data point a degree of membership in each cluster, rather than a hard assignment to a single cluster. This allows for more flexible and nuanced clustering decisions.</a:t>
            </a:r>
            <a:endParaRPr sz="1600"/>
          </a:p>
          <a:p>
            <a:pPr indent="-330200" lvl="0" marL="457200" rtl="0" algn="just">
              <a:spcBef>
                <a:spcPts val="0"/>
              </a:spcBef>
              <a:spcAft>
                <a:spcPts val="0"/>
              </a:spcAft>
              <a:buSzPts val="1600"/>
              <a:buChar char="●"/>
            </a:pPr>
            <a:r>
              <a:rPr lang="en" sz="1600"/>
              <a:t>It can be customized to incorporate various metrics and constraints, such as network latency, load balancing, and energy consumption, in the controller placement optimization problem.</a:t>
            </a:r>
            <a:endParaRPr sz="1600"/>
          </a:p>
          <a:p>
            <a:pPr indent="-330200" lvl="0" marL="457200" rtl="0" algn="just">
              <a:spcBef>
                <a:spcPts val="0"/>
              </a:spcBef>
              <a:spcAft>
                <a:spcPts val="0"/>
              </a:spcAft>
              <a:buSzPts val="1600"/>
              <a:buChar char="●"/>
            </a:pPr>
            <a:r>
              <a:rPr lang="en" sz="1600"/>
              <a:t>It has been shown to outperform traditional clustering methods, such as k-means and p-median clustering, in terms of network performance metrics. </a:t>
            </a:r>
            <a:endParaRPr sz="1600"/>
          </a:p>
          <a:p>
            <a:pPr indent="-330200" lvl="0" marL="457200" rtl="0" algn="just">
              <a:spcBef>
                <a:spcPts val="0"/>
              </a:spcBef>
              <a:spcAft>
                <a:spcPts val="0"/>
              </a:spcAft>
              <a:buSzPts val="1600"/>
              <a:buChar char="●"/>
            </a:pPr>
            <a:r>
              <a:rPr lang="en" sz="1600"/>
              <a:t>It can be used in conjunction with other optimization techniques. </a:t>
            </a:r>
            <a:endParaRPr sz="1600"/>
          </a:p>
        </p:txBody>
      </p:sp>
      <p:sp>
        <p:nvSpPr>
          <p:cNvPr id="100" name="Google Shape;100;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1" name="Google Shape;101;p18"/>
          <p:cNvSpPr txBox="1"/>
          <p:nvPr/>
        </p:nvSpPr>
        <p:spPr>
          <a:xfrm>
            <a:off x="0" y="4789500"/>
            <a:ext cx="3000000" cy="35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100">
                <a:solidFill>
                  <a:schemeClr val="accent3"/>
                </a:solidFill>
                <a:latin typeface="Average"/>
                <a:ea typeface="Average"/>
                <a:cs typeface="Average"/>
                <a:sym typeface="Average"/>
              </a:rPr>
              <a:t>Ref: [3]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22"/>
              <a:t>II. Clustering for Controller Placement</a:t>
            </a:r>
            <a:endParaRPr sz="2222"/>
          </a:p>
          <a:p>
            <a:pPr indent="0" lvl="0" marL="0" rtl="0" algn="l">
              <a:spcBef>
                <a:spcPts val="0"/>
              </a:spcBef>
              <a:spcAft>
                <a:spcPts val="0"/>
              </a:spcAft>
              <a:buNone/>
            </a:pPr>
            <a:r>
              <a:rPr lang="en" sz="2222"/>
              <a:t>C. Fuzzy clustering</a:t>
            </a:r>
            <a:endParaRPr sz="2222"/>
          </a:p>
          <a:p>
            <a:pPr indent="0" lvl="0" marL="0" rtl="0" algn="l">
              <a:spcBef>
                <a:spcPts val="0"/>
              </a:spcBef>
              <a:spcAft>
                <a:spcPts val="0"/>
              </a:spcAft>
              <a:buNone/>
            </a:pPr>
            <a:r>
              <a:t/>
            </a:r>
            <a:endParaRPr/>
          </a:p>
        </p:txBody>
      </p:sp>
      <p:sp>
        <p:nvSpPr>
          <p:cNvPr id="107" name="Google Shape;107;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8" name="Google Shape;108;p19"/>
          <p:cNvSpPr txBox="1"/>
          <p:nvPr/>
        </p:nvSpPr>
        <p:spPr>
          <a:xfrm>
            <a:off x="0" y="4789500"/>
            <a:ext cx="3000000" cy="35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100">
                <a:solidFill>
                  <a:schemeClr val="accent3"/>
                </a:solidFill>
                <a:latin typeface="Average"/>
                <a:ea typeface="Average"/>
                <a:cs typeface="Average"/>
                <a:sym typeface="Average"/>
              </a:rPr>
              <a:t>Ref: [3]</a:t>
            </a:r>
            <a:endParaRPr/>
          </a:p>
        </p:txBody>
      </p:sp>
      <p:pic>
        <p:nvPicPr>
          <p:cNvPr id="109" name="Google Shape;109;p19"/>
          <p:cNvPicPr preferRelativeResize="0"/>
          <p:nvPr/>
        </p:nvPicPr>
        <p:blipFill>
          <a:blip r:embed="rId3">
            <a:alphaModFix/>
          </a:blip>
          <a:stretch>
            <a:fillRect/>
          </a:stretch>
        </p:blipFill>
        <p:spPr>
          <a:xfrm>
            <a:off x="2699823" y="1568723"/>
            <a:ext cx="3744349" cy="2767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22"/>
              <a:t>II. Clustering for Controller Placement</a:t>
            </a:r>
            <a:endParaRPr sz="2222"/>
          </a:p>
          <a:p>
            <a:pPr indent="0" lvl="0" marL="0" rtl="0" algn="l">
              <a:spcBef>
                <a:spcPts val="0"/>
              </a:spcBef>
              <a:spcAft>
                <a:spcPts val="0"/>
              </a:spcAft>
              <a:buNone/>
            </a:pPr>
            <a:r>
              <a:rPr lang="en" sz="2222"/>
              <a:t>D. Spectral clustering</a:t>
            </a:r>
            <a:endParaRPr sz="2222"/>
          </a:p>
          <a:p>
            <a:pPr indent="0" lvl="0" marL="0" rtl="0" algn="l">
              <a:spcBef>
                <a:spcPts val="0"/>
              </a:spcBef>
              <a:spcAft>
                <a:spcPts val="0"/>
              </a:spcAft>
              <a:buNone/>
            </a:pPr>
            <a:r>
              <a:t/>
            </a:r>
            <a:endParaRPr/>
          </a:p>
        </p:txBody>
      </p:sp>
      <p:sp>
        <p:nvSpPr>
          <p:cNvPr id="115" name="Google Shape;115;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6" name="Google Shape;11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Char char="●"/>
            </a:pPr>
            <a:r>
              <a:rPr lang="en" sz="1600"/>
              <a:t>It is a</a:t>
            </a:r>
            <a:r>
              <a:rPr lang="en" sz="1600"/>
              <a:t> graph-based clustering method that uses the eigenvectors of a graph's Laplacian matrix to partition the graph into clusters.</a:t>
            </a:r>
            <a:endParaRPr sz="1600"/>
          </a:p>
          <a:p>
            <a:pPr indent="-330200" lvl="0" marL="457200" rtl="0" algn="just">
              <a:spcBef>
                <a:spcPts val="0"/>
              </a:spcBef>
              <a:spcAft>
                <a:spcPts val="0"/>
              </a:spcAft>
              <a:buSzPts val="1600"/>
              <a:buChar char="●"/>
            </a:pPr>
            <a:r>
              <a:rPr lang="en" sz="1600"/>
              <a:t>In SDN, spectral clustering is used to partition the network topology into clusters and select the optimal locations for SDN controllers, with the goal of optimizing network performance metrics.</a:t>
            </a:r>
            <a:endParaRPr sz="1600"/>
          </a:p>
          <a:p>
            <a:pPr indent="-330200" lvl="0" marL="457200" rtl="0" algn="just">
              <a:spcBef>
                <a:spcPts val="0"/>
              </a:spcBef>
              <a:spcAft>
                <a:spcPts val="0"/>
              </a:spcAft>
              <a:buSzPts val="1600"/>
              <a:buChar char="●"/>
            </a:pPr>
            <a:r>
              <a:rPr lang="en" sz="1600"/>
              <a:t>It can be used in conjunction with other optimization techniques.</a:t>
            </a:r>
            <a:endParaRPr sz="1600"/>
          </a:p>
          <a:p>
            <a:pPr indent="-330200" lvl="0" marL="457200" rtl="0" algn="just">
              <a:spcBef>
                <a:spcPts val="0"/>
              </a:spcBef>
              <a:spcAft>
                <a:spcPts val="0"/>
              </a:spcAft>
              <a:buSzPts val="1600"/>
              <a:buChar char="●"/>
            </a:pPr>
            <a:r>
              <a:rPr lang="en" sz="1600"/>
              <a:t>It can be customized to incorporate various factors, such as traffic demand, link capacities, and controller capacity constraints, in the controller placement optimization problem.</a:t>
            </a:r>
            <a:endParaRPr sz="1600"/>
          </a:p>
          <a:p>
            <a:pPr indent="-330200" lvl="0" marL="457200" rtl="0" algn="just">
              <a:spcBef>
                <a:spcPts val="0"/>
              </a:spcBef>
              <a:spcAft>
                <a:spcPts val="0"/>
              </a:spcAft>
              <a:buSzPts val="1600"/>
              <a:buChar char="●"/>
            </a:pPr>
            <a:r>
              <a:rPr lang="en" sz="1600"/>
              <a:t>It has been shown to outperform traditional methods for SDN controller placement, such as k-means clustering and random placement, in terms of network performance metrics.</a:t>
            </a:r>
            <a:endParaRPr sz="1600"/>
          </a:p>
        </p:txBody>
      </p:sp>
      <p:sp>
        <p:nvSpPr>
          <p:cNvPr id="117" name="Google Shape;117;p20"/>
          <p:cNvSpPr txBox="1"/>
          <p:nvPr/>
        </p:nvSpPr>
        <p:spPr>
          <a:xfrm>
            <a:off x="0" y="4789500"/>
            <a:ext cx="3000000" cy="35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100">
                <a:solidFill>
                  <a:schemeClr val="accent3"/>
                </a:solidFill>
                <a:latin typeface="Average"/>
                <a:ea typeface="Average"/>
                <a:cs typeface="Average"/>
                <a:sym typeface="Average"/>
              </a:rPr>
              <a:t>Ref: </a:t>
            </a:r>
            <a:r>
              <a:rPr lang="en" sz="1100">
                <a:solidFill>
                  <a:schemeClr val="accent3"/>
                </a:solidFill>
                <a:latin typeface="Average"/>
                <a:ea typeface="Average"/>
                <a:cs typeface="Average"/>
                <a:sym typeface="Average"/>
              </a:rPr>
              <a:t>[7][8]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22"/>
              <a:t>II. Clustering for Controller Placement</a:t>
            </a:r>
            <a:endParaRPr sz="2222"/>
          </a:p>
          <a:p>
            <a:pPr indent="0" lvl="0" marL="0" rtl="0" algn="l">
              <a:spcBef>
                <a:spcPts val="0"/>
              </a:spcBef>
              <a:spcAft>
                <a:spcPts val="0"/>
              </a:spcAft>
              <a:buNone/>
            </a:pPr>
            <a:r>
              <a:rPr lang="en" sz="2222"/>
              <a:t>E. Comparison between Fuzzy and Spectral clustering</a:t>
            </a:r>
            <a:endParaRPr sz="2222"/>
          </a:p>
          <a:p>
            <a:pPr indent="0" lvl="0" marL="0" rtl="0" algn="l">
              <a:spcBef>
                <a:spcPts val="0"/>
              </a:spcBef>
              <a:spcAft>
                <a:spcPts val="0"/>
              </a:spcAft>
              <a:buNone/>
            </a:pPr>
            <a:r>
              <a:t/>
            </a:r>
            <a:endParaRPr/>
          </a:p>
        </p:txBody>
      </p:sp>
      <p:sp>
        <p:nvSpPr>
          <p:cNvPr id="123" name="Google Shape;12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Char char="●"/>
            </a:pPr>
            <a:r>
              <a:rPr b="1" lang="en" sz="1600">
                <a:solidFill>
                  <a:schemeClr val="dk1"/>
                </a:solidFill>
              </a:rPr>
              <a:t>Flexibility: </a:t>
            </a:r>
            <a:r>
              <a:rPr lang="en" sz="1600"/>
              <a:t>Fuzzy clustering is more flexible than spectral clustering, as it allows for overlapping clusters and allows data points to belong to multiple clusters with different degrees of membership. Spectral clustering is more rigid, as it requires a predefined number of clusters and assigns each data point to only one cluster.</a:t>
            </a:r>
            <a:endParaRPr sz="1600"/>
          </a:p>
          <a:p>
            <a:pPr indent="-330200" lvl="0" marL="457200" rtl="0" algn="just">
              <a:spcBef>
                <a:spcPts val="0"/>
              </a:spcBef>
              <a:spcAft>
                <a:spcPts val="0"/>
              </a:spcAft>
              <a:buSzPts val="1600"/>
              <a:buChar char="●"/>
            </a:pPr>
            <a:r>
              <a:rPr b="1" lang="en" sz="1600">
                <a:solidFill>
                  <a:schemeClr val="dk1"/>
                </a:solidFill>
              </a:rPr>
              <a:t>Algorithm:</a:t>
            </a:r>
            <a:r>
              <a:rPr lang="en" sz="1600"/>
              <a:t> Fuzzy clustering is based on iterative algorithms that minimize a cost function, while spectral clustering is based on linear algebra techniques that compute the eigenvectors of a graph Laplacian matrix.</a:t>
            </a:r>
            <a:endParaRPr sz="1600"/>
          </a:p>
          <a:p>
            <a:pPr indent="-330200" lvl="0" marL="457200" rtl="0" algn="just">
              <a:spcBef>
                <a:spcPts val="0"/>
              </a:spcBef>
              <a:spcAft>
                <a:spcPts val="0"/>
              </a:spcAft>
              <a:buSzPts val="1600"/>
              <a:buChar char="●"/>
            </a:pPr>
            <a:r>
              <a:rPr b="1" lang="en" sz="1600">
                <a:solidFill>
                  <a:schemeClr val="dk1"/>
                </a:solidFill>
              </a:rPr>
              <a:t>Performance: </a:t>
            </a:r>
            <a:r>
              <a:rPr lang="en" sz="1600"/>
              <a:t>Fuzzy clustering is generally faster and more computationally efficient than spectral clustering, especially for large datasets. However, spectral clustering has been shown to perform better than fuzzy clustering in some cases, particularly when the data has a clear geometric structure.</a:t>
            </a:r>
            <a:endParaRPr sz="1600"/>
          </a:p>
        </p:txBody>
      </p:sp>
      <p:sp>
        <p:nvSpPr>
          <p:cNvPr id="124" name="Google Shape;124;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5" name="Google Shape;125;p21"/>
          <p:cNvSpPr txBox="1"/>
          <p:nvPr/>
        </p:nvSpPr>
        <p:spPr>
          <a:xfrm>
            <a:off x="0" y="4789500"/>
            <a:ext cx="3000000" cy="35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100">
                <a:solidFill>
                  <a:schemeClr val="accent3"/>
                </a:solidFill>
                <a:latin typeface="Average"/>
                <a:ea typeface="Average"/>
                <a:cs typeface="Average"/>
                <a:sym typeface="Average"/>
              </a:rPr>
              <a:t>Ref: [3][7][8]</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