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7ab164b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7ab164b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7ab164b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7ab164b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ab164b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ab164b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7ab164b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7ab164b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7ab164b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7ab164b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7ab164b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7ab164b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7ab164b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7ab164b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7ab164b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7ab164b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84cd8a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84cd8a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7ab164b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7ab164b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23750"/>
            <a:ext cx="8520600" cy="4641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lang="fr" sz="2400">
                <a:highlight>
                  <a:srgbClr val="FFFFFF"/>
                </a:highlight>
              </a:rPr>
              <a:t>Time series forecasting using symbolic approach</a:t>
            </a:r>
            <a:endParaRPr sz="2400"/>
          </a:p>
        </p:txBody>
      </p:sp>
      <p:sp>
        <p:nvSpPr>
          <p:cNvPr id="55" name="Google Shape;55;p13"/>
          <p:cNvSpPr txBox="1"/>
          <p:nvPr>
            <p:ph idx="1" type="subTitle"/>
          </p:nvPr>
        </p:nvSpPr>
        <p:spPr>
          <a:xfrm>
            <a:off x="311700" y="2457375"/>
            <a:ext cx="8520600" cy="1169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fr" sz="1400">
                <a:solidFill>
                  <a:schemeClr val="dk1"/>
                </a:solidFill>
                <a:highlight>
                  <a:srgbClr val="FFFFFF"/>
                </a:highlight>
              </a:rPr>
              <a:t>Project (ML for Time Series) - MVA 2022/2023</a:t>
            </a:r>
            <a:endParaRPr sz="1400">
              <a:solidFill>
                <a:schemeClr val="dk1"/>
              </a:solidFill>
              <a:highlight>
                <a:srgbClr val="FFFFFF"/>
              </a:highlight>
            </a:endParaRPr>
          </a:p>
          <a:p>
            <a:pPr indent="0" lvl="0" marL="0" rtl="0" algn="ctr">
              <a:lnSpc>
                <a:spcPct val="115000"/>
              </a:lnSpc>
              <a:spcBef>
                <a:spcPts val="0"/>
              </a:spcBef>
              <a:spcAft>
                <a:spcPts val="0"/>
              </a:spcAft>
              <a:buNone/>
            </a:pPr>
            <a:r>
              <a:rPr lang="fr" sz="1200">
                <a:solidFill>
                  <a:schemeClr val="dk1"/>
                </a:solidFill>
                <a:highlight>
                  <a:srgbClr val="FFFFFF"/>
                </a:highlight>
              </a:rPr>
              <a:t>CHAUVIN Paul </a:t>
            </a:r>
            <a:endParaRPr sz="1200">
              <a:solidFill>
                <a:schemeClr val="dk1"/>
              </a:solidFill>
              <a:highlight>
                <a:srgbClr val="FFFFFF"/>
              </a:highlight>
            </a:endParaRPr>
          </a:p>
          <a:p>
            <a:pPr indent="0" lvl="0" marL="0" rtl="0" algn="ctr">
              <a:lnSpc>
                <a:spcPct val="115000"/>
              </a:lnSpc>
              <a:spcBef>
                <a:spcPts val="0"/>
              </a:spcBef>
              <a:spcAft>
                <a:spcPts val="0"/>
              </a:spcAft>
              <a:buClr>
                <a:schemeClr val="dk1"/>
              </a:buClr>
              <a:buSzPts val="1100"/>
              <a:buFont typeface="Arial"/>
              <a:buNone/>
            </a:pPr>
            <a:r>
              <a:rPr lang="fr" sz="1200">
                <a:solidFill>
                  <a:schemeClr val="dk1"/>
                </a:solidFill>
                <a:highlight>
                  <a:srgbClr val="FFFFFF"/>
                </a:highlight>
              </a:rPr>
              <a:t>POURCEL Julien</a:t>
            </a:r>
            <a:endParaRPr sz="1200">
              <a:solidFill>
                <a:schemeClr val="dk1"/>
              </a:solidFill>
              <a:highlight>
                <a:srgbClr val="FFFFFF"/>
              </a:highlight>
            </a:endParaRPr>
          </a:p>
          <a:p>
            <a:pPr indent="0" lvl="0" marL="0" rtl="0" algn="ctr">
              <a:spcBef>
                <a:spcPts val="0"/>
              </a:spcBef>
              <a:spcAft>
                <a:spcPts val="0"/>
              </a:spcAft>
              <a:buNone/>
            </a:pPr>
            <a:r>
              <a:t/>
            </a:r>
            <a:endParaRPr sz="1400">
              <a:solidFill>
                <a:schemeClr val="dk1"/>
              </a:solidFill>
              <a:highlight>
                <a:srgbClr val="FFFFFF"/>
              </a:highlight>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References</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1000">
                <a:solidFill>
                  <a:schemeClr val="dk1"/>
                </a:solidFill>
                <a:highlight>
                  <a:srgbClr val="FFFFFF"/>
                </a:highlight>
              </a:rPr>
              <a:t>[1] Roberto Cahuantzi, Xinye Chen, and Stefan Güttel. A comparison of lstm and gru networks for learning symbolic sequences. arXiv preprint arXiv:2107.02248, 2021.</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fr" sz="1000">
                <a:solidFill>
                  <a:schemeClr val="dk1"/>
                </a:solidFill>
                <a:highlight>
                  <a:srgbClr val="FFFFFF"/>
                </a:highlight>
              </a:rPr>
              <a:t>[2] Kyunghyun Cho, Bart Van Merriënboer, Caglar Gulcehre, Dzmitry Bahdanau, Fethi Bougares, Holger Schwenk, and Yoshua Bengio. Learning phrase representations using rnn encoder-decoder for statistical machine translation. arXiv preprint arXiv:1406.1078, 2014.</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00000"/>
              </a:lnSpc>
              <a:spcBef>
                <a:spcPts val="0"/>
              </a:spcBef>
              <a:spcAft>
                <a:spcPts val="0"/>
              </a:spcAft>
              <a:buNone/>
            </a:pPr>
            <a:r>
              <a:rPr lang="fr" sz="1000">
                <a:solidFill>
                  <a:schemeClr val="dk1"/>
                </a:solidFill>
                <a:highlight>
                  <a:srgbClr val="FFFFFF"/>
                </a:highlight>
              </a:rPr>
              <a:t>[3] Junyoung Chung, Caglar Gulcehre, Kyung Hyun Cho, and Yoshua Bengio. Empirical evaluation of gated recurrent neural networks on sequence modeling. arXiv preprint arXiv:1412.3555, 2014.</a:t>
            </a:r>
            <a:endParaRPr sz="1000">
              <a:solidFill>
                <a:schemeClr val="dk1"/>
              </a:solidFill>
              <a:highlight>
                <a:srgbClr val="FFFFFF"/>
              </a:highlight>
            </a:endParaRPr>
          </a:p>
          <a:p>
            <a:pPr indent="0" lvl="0" marL="0" rtl="0" algn="just">
              <a:lnSpc>
                <a:spcPct val="100000"/>
              </a:lnSpc>
              <a:spcBef>
                <a:spcPts val="0"/>
              </a:spcBef>
              <a:spcAft>
                <a:spcPts val="0"/>
              </a:spcAft>
              <a:buNone/>
            </a:pPr>
            <a:r>
              <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fr" sz="1000">
                <a:solidFill>
                  <a:schemeClr val="dk1"/>
                </a:solidFill>
                <a:highlight>
                  <a:srgbClr val="FFFFFF"/>
                </a:highlight>
              </a:rPr>
              <a:t>[4] Hoang Anh Dau,Anthony Bagnall,Kaveh Kamgar,Chin-Chia Michael Yeh,Yan Zhu,Shaghayegh Gharghabi, Chotirat Ann Ratanamahatana, and Eamonn Keogh. The ucr time series archive. IEEE/CAA Journal of Automatica Sinica, 6(6):1293–1305, 2019.</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fr" sz="1000">
                <a:solidFill>
                  <a:schemeClr val="dk1"/>
                </a:solidFill>
                <a:highlight>
                  <a:srgbClr val="FFFFFF"/>
                </a:highlight>
              </a:rPr>
              <a:t>[5] Steven Elsworth and Stefan Güttel. Abba: Adaptive brownian bridge-based symbolic aggregation of time series. Data Mining and Knowledge Discovery, 34(4):1175–1200, 2020.</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fr" sz="1000">
                <a:solidFill>
                  <a:schemeClr val="dk1"/>
                </a:solidFill>
                <a:highlight>
                  <a:srgbClr val="FFFFFF"/>
                </a:highlight>
              </a:rPr>
              <a:t>[6] Steven Elsworth and Stefan Güttel. Time series forecasting using lstm networks: A symbolic approach. arXiv preprint arXiv:2003.05672, 2020.</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fr" sz="1000">
                <a:solidFill>
                  <a:schemeClr val="dk1"/>
                </a:solidFill>
                <a:highlight>
                  <a:srgbClr val="FFFFFF"/>
                </a:highlight>
              </a:rPr>
              <a:t>[7] Sepp Hochreiter and Jürgen Schmidhuber.Long short-term memory. Neural Computation,9(8):1735–1780, 1997.</a:t>
            </a:r>
            <a:endParaRPr sz="1000">
              <a:solidFill>
                <a:schemeClr val="dk1"/>
              </a:solidFill>
              <a:highlight>
                <a:srgbClr val="FFFFFF"/>
              </a:highlight>
            </a:endParaRPr>
          </a:p>
          <a:p>
            <a:pPr indent="0" lvl="0" marL="0" rtl="0" algn="just">
              <a:lnSpc>
                <a:spcPct val="100000"/>
              </a:lnSpc>
              <a:spcBef>
                <a:spcPts val="0"/>
              </a:spcBef>
              <a:spcAft>
                <a:spcPts val="0"/>
              </a:spcAft>
              <a:buNone/>
            </a:pPr>
            <a:r>
              <a:t/>
            </a:r>
            <a:endParaRPr sz="1000">
              <a:solidFill>
                <a:schemeClr val="dk1"/>
              </a:solidFill>
              <a:highlight>
                <a:srgbClr val="FFFFFF"/>
              </a:highlight>
            </a:endParaRPr>
          </a:p>
          <a:p>
            <a:pPr indent="0" lvl="0" marL="0" rtl="0" algn="just">
              <a:lnSpc>
                <a:spcPct val="100000"/>
              </a:lnSpc>
              <a:spcBef>
                <a:spcPts val="0"/>
              </a:spcBef>
              <a:spcAft>
                <a:spcPts val="0"/>
              </a:spcAft>
              <a:buNone/>
            </a:pPr>
            <a:r>
              <a:rPr lang="fr" sz="1000">
                <a:solidFill>
                  <a:schemeClr val="dk1"/>
                </a:solidFill>
                <a:highlight>
                  <a:srgbClr val="FFFFFF"/>
                </a:highlight>
              </a:rPr>
              <a:t>[8] Ilya Loshchilov and Frank Hutter. Decoupled weight decay regularization. arXiv preprint arXiv:1711.05101, 2017.</a:t>
            </a:r>
            <a:endParaRPr sz="1000">
              <a:solidFill>
                <a:schemeClr val="dk1"/>
              </a:solidFill>
              <a:highlight>
                <a:srgbClr val="FFFFFF"/>
              </a:highlight>
            </a:endParaRPr>
          </a:p>
          <a:p>
            <a:pPr indent="0" lvl="0" marL="0" rtl="0" algn="just">
              <a:lnSpc>
                <a:spcPct val="100000"/>
              </a:lnSpc>
              <a:spcBef>
                <a:spcPts val="0"/>
              </a:spcBef>
              <a:spcAft>
                <a:spcPts val="0"/>
              </a:spcAft>
              <a:buNone/>
            </a:pPr>
            <a:r>
              <a:t/>
            </a:r>
            <a:endParaRPr sz="1000">
              <a:solidFill>
                <a:schemeClr val="dk1"/>
              </a:solidFill>
              <a:highlight>
                <a:srgbClr val="FFFFFF"/>
              </a:highlight>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Appendix</a:t>
            </a:r>
            <a:endParaRPr/>
          </a:p>
        </p:txBody>
      </p:sp>
      <p:pic>
        <p:nvPicPr>
          <p:cNvPr id="138" name="Google Shape;138;p23"/>
          <p:cNvPicPr preferRelativeResize="0"/>
          <p:nvPr/>
        </p:nvPicPr>
        <p:blipFill>
          <a:blip r:embed="rId3">
            <a:alphaModFix/>
          </a:blip>
          <a:stretch>
            <a:fillRect/>
          </a:stretch>
        </p:blipFill>
        <p:spPr>
          <a:xfrm>
            <a:off x="4729623" y="1154299"/>
            <a:ext cx="3248025" cy="2834925"/>
          </a:xfrm>
          <a:prstGeom prst="rect">
            <a:avLst/>
          </a:prstGeom>
          <a:noFill/>
          <a:ln>
            <a:noFill/>
          </a:ln>
        </p:spPr>
      </p:pic>
      <p:pic>
        <p:nvPicPr>
          <p:cNvPr id="139" name="Google Shape;139;p23"/>
          <p:cNvPicPr preferRelativeResize="0"/>
          <p:nvPr/>
        </p:nvPicPr>
        <p:blipFill>
          <a:blip r:embed="rId4">
            <a:alphaModFix/>
          </a:blip>
          <a:stretch>
            <a:fillRect/>
          </a:stretch>
        </p:blipFill>
        <p:spPr>
          <a:xfrm>
            <a:off x="1039375" y="1203850"/>
            <a:ext cx="3153925" cy="2735800"/>
          </a:xfrm>
          <a:prstGeom prst="rect">
            <a:avLst/>
          </a:prstGeom>
          <a:noFill/>
          <a:ln>
            <a:noFill/>
          </a:ln>
        </p:spPr>
      </p:pic>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1" name="Google Shape;141;p23"/>
          <p:cNvSpPr txBox="1"/>
          <p:nvPr>
            <p:ph idx="1" type="body"/>
          </p:nvPr>
        </p:nvSpPr>
        <p:spPr>
          <a:xfrm>
            <a:off x="1039375" y="4269425"/>
            <a:ext cx="6938400" cy="29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fr" sz="1000">
                <a:solidFill>
                  <a:schemeClr val="dk1"/>
                </a:solidFill>
                <a:highlight>
                  <a:srgbClr val="FFFFFF"/>
                </a:highlight>
              </a:rPr>
              <a:t>Our prediction on the Mallat dataset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 Introduction and contribution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just">
              <a:spcBef>
                <a:spcPts val="0"/>
              </a:spcBef>
              <a:spcAft>
                <a:spcPts val="0"/>
              </a:spcAft>
              <a:buSzPct val="100000"/>
              <a:buChar char="●"/>
            </a:pPr>
            <a:r>
              <a:rPr lang="fr"/>
              <a:t>Time series forecasting is crucial for </a:t>
            </a:r>
            <a:r>
              <a:rPr b="1" lang="fr"/>
              <a:t>many applications</a:t>
            </a:r>
            <a:r>
              <a:rPr lang="fr"/>
              <a:t>, and traditional statistical methods and machine learning models are often used.</a:t>
            </a:r>
            <a:endParaRPr/>
          </a:p>
          <a:p>
            <a:pPr indent="-325755" lvl="0" marL="457200" rtl="0" algn="just">
              <a:spcBef>
                <a:spcPts val="0"/>
              </a:spcBef>
              <a:spcAft>
                <a:spcPts val="0"/>
              </a:spcAft>
              <a:buSzPct val="100000"/>
              <a:buChar char="●"/>
            </a:pPr>
            <a:r>
              <a:rPr lang="fr"/>
              <a:t>Recurrent neural networks (</a:t>
            </a:r>
            <a:r>
              <a:rPr b="1" lang="fr"/>
              <a:t>RNNs</a:t>
            </a:r>
            <a:r>
              <a:rPr lang="fr"/>
              <a:t>) are commonly used for time series forecasting but have limitations such as </a:t>
            </a:r>
            <a:r>
              <a:rPr b="1" lang="fr"/>
              <a:t>long training times and sensitivity to hyperparameters</a:t>
            </a:r>
            <a:r>
              <a:rPr lang="fr"/>
              <a:t>. [2]</a:t>
            </a:r>
            <a:endParaRPr/>
          </a:p>
          <a:p>
            <a:pPr indent="-325755" lvl="0" marL="457200" rtl="0" algn="just">
              <a:spcBef>
                <a:spcPts val="0"/>
              </a:spcBef>
              <a:spcAft>
                <a:spcPts val="0"/>
              </a:spcAft>
              <a:buSzPct val="100000"/>
              <a:buChar char="●"/>
            </a:pPr>
            <a:r>
              <a:rPr b="1" lang="fr"/>
              <a:t>ABBA-LSTM</a:t>
            </a:r>
            <a:r>
              <a:rPr lang="fr"/>
              <a:t> </a:t>
            </a:r>
            <a:r>
              <a:rPr b="1" lang="fr"/>
              <a:t>[6] </a:t>
            </a:r>
            <a:r>
              <a:rPr lang="fr"/>
              <a:t>is a hybrid algorithm that combines the ABBA symbolic representation and LSTM neural network architecture to </a:t>
            </a:r>
            <a:r>
              <a:rPr b="1" lang="fr"/>
              <a:t>reduce training time and sensitivity to hyperparameters.</a:t>
            </a:r>
            <a:endParaRPr b="1"/>
          </a:p>
          <a:p>
            <a:pPr indent="-325755" lvl="0" marL="457200" rtl="0" algn="just">
              <a:spcBef>
                <a:spcPts val="0"/>
              </a:spcBef>
              <a:spcAft>
                <a:spcPts val="0"/>
              </a:spcAft>
              <a:buSzPct val="100000"/>
              <a:buChar char="●"/>
            </a:pPr>
            <a:r>
              <a:rPr lang="fr"/>
              <a:t>This project aims to </a:t>
            </a:r>
            <a:r>
              <a:rPr b="1" lang="fr"/>
              <a:t>reproduce and extend the results of the ABBA-LSTM paper</a:t>
            </a:r>
            <a:r>
              <a:rPr lang="fr"/>
              <a:t>, implementing the model and evaluating its performance on various time series datasets.</a:t>
            </a:r>
            <a:endParaRPr/>
          </a:p>
          <a:p>
            <a:pPr indent="-325755" lvl="0" marL="457200" rtl="0" algn="just">
              <a:spcBef>
                <a:spcPts val="0"/>
              </a:spcBef>
              <a:spcAft>
                <a:spcPts val="0"/>
              </a:spcAft>
              <a:buSzPct val="100000"/>
              <a:buChar char="●"/>
            </a:pPr>
            <a:r>
              <a:rPr lang="fr"/>
              <a:t>The contributions of the project will demonstrate the effectiveness of ABBA-LSTM and identify potential ways to improve the model, including </a:t>
            </a:r>
            <a:r>
              <a:rPr b="1" lang="fr"/>
              <a:t>modifying the LSTM architecture and applying the method to novel datasets.</a:t>
            </a:r>
            <a:endParaRPr b="1"/>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2.1. Method - ABBA representation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fr"/>
              <a:t>Symbolic representation is a popular approach for analyzing time series data, involving </a:t>
            </a:r>
            <a:r>
              <a:rPr b="1" lang="fr"/>
              <a:t>converting numerical data into a sequence of symbols from a finite alphabet.</a:t>
            </a:r>
            <a:endParaRPr b="1"/>
          </a:p>
          <a:p>
            <a:pPr indent="-342900" lvl="0" marL="457200" rtl="0" algn="just">
              <a:spcBef>
                <a:spcPts val="0"/>
              </a:spcBef>
              <a:spcAft>
                <a:spcPts val="0"/>
              </a:spcAft>
              <a:buSzPts val="1800"/>
              <a:buChar char="●"/>
            </a:pPr>
            <a:r>
              <a:rPr lang="fr"/>
              <a:t>The </a:t>
            </a:r>
            <a:r>
              <a:rPr b="1" lang="fr"/>
              <a:t>ABBA method [5]</a:t>
            </a:r>
            <a:r>
              <a:rPr lang="fr"/>
              <a:t> is an approach to symbolic representation that involves two stages: compression and digitization.</a:t>
            </a:r>
            <a:endParaRPr/>
          </a:p>
          <a:p>
            <a:pPr indent="-342900" lvl="0" marL="457200" rtl="0" algn="just">
              <a:spcBef>
                <a:spcPts val="0"/>
              </a:spcBef>
              <a:spcAft>
                <a:spcPts val="0"/>
              </a:spcAft>
              <a:buSzPts val="1800"/>
              <a:buChar char="●"/>
            </a:pPr>
            <a:r>
              <a:rPr lang="fr"/>
              <a:t>In the compression stage, an adaptive piecewise linear approximation is constructed, resulting in a polygonal chain that represents the time series with fewer points.</a:t>
            </a:r>
            <a:endParaRPr/>
          </a:p>
          <a:p>
            <a:pPr indent="-342900" lvl="0" marL="457200" rtl="0" algn="just">
              <a:spcBef>
                <a:spcPts val="0"/>
              </a:spcBef>
              <a:spcAft>
                <a:spcPts val="0"/>
              </a:spcAft>
              <a:buSzPts val="1800"/>
              <a:buChar char="●"/>
            </a:pPr>
            <a:r>
              <a:rPr lang="fr"/>
              <a:t>In the digitization stage, the tuples resulting from the compression stage are grouped into clusters, and each cluster is assigned a symbol.</a:t>
            </a:r>
            <a:endParaRPr/>
          </a:p>
          <a:p>
            <a:pPr indent="-342900" lvl="0" marL="457200" rtl="0" algn="just">
              <a:spcBef>
                <a:spcPts val="0"/>
              </a:spcBef>
              <a:spcAft>
                <a:spcPts val="0"/>
              </a:spcAft>
              <a:buSzPts val="1800"/>
              <a:buChar char="●"/>
            </a:pPr>
            <a:r>
              <a:rPr lang="fr"/>
              <a:t>Converting back to a numerical representation requires three stages: inverse-digitization, quantization, and inverse-compression.</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2.2. Method - RNN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fr"/>
              <a:t>Combining the ABBA symbolic representation with LSTM architecture can potentially create a more efficient and effective time series forecasting model.</a:t>
            </a:r>
            <a:endParaRPr/>
          </a:p>
          <a:p>
            <a:pPr indent="-342900" lvl="0" marL="457200" rtl="0" algn="just">
              <a:spcBef>
                <a:spcPts val="0"/>
              </a:spcBef>
              <a:spcAft>
                <a:spcPts val="0"/>
              </a:spcAft>
              <a:buSzPts val="1800"/>
              <a:buChar char="●"/>
            </a:pPr>
            <a:r>
              <a:rPr b="1" lang="fr"/>
              <a:t>LSTM networks [7]</a:t>
            </a:r>
            <a:r>
              <a:rPr lang="fr"/>
              <a:t> are powerful but slow to train and sensitive to hyperparameters, which can be addressed by using the ABBA symbolic representation.</a:t>
            </a:r>
            <a:endParaRPr/>
          </a:p>
          <a:p>
            <a:pPr indent="-342900" lvl="0" marL="457200" rtl="0" algn="just">
              <a:spcBef>
                <a:spcPts val="0"/>
              </a:spcBef>
              <a:spcAft>
                <a:spcPts val="0"/>
              </a:spcAft>
              <a:buSzPts val="1800"/>
              <a:buChar char="●"/>
            </a:pPr>
            <a:r>
              <a:rPr lang="fr"/>
              <a:t>Gated recurrent unit (GRU) networks have shown promising results in time series forecasting and may be worth exploring in combination with ABBA. [3] </a:t>
            </a:r>
            <a:endParaRPr/>
          </a:p>
          <a:p>
            <a:pPr indent="-342900" lvl="0" marL="457200" rtl="0" algn="just">
              <a:spcBef>
                <a:spcPts val="0"/>
              </a:spcBef>
              <a:spcAft>
                <a:spcPts val="0"/>
              </a:spcAft>
              <a:buSzPts val="1800"/>
              <a:buChar char="●"/>
            </a:pPr>
            <a:r>
              <a:rPr lang="fr"/>
              <a:t>GRU networks have fewer parameters than LSTM networks, making them </a:t>
            </a:r>
            <a:r>
              <a:rPr b="1" lang="fr"/>
              <a:t>easier to train and less prone to overfitting</a:t>
            </a:r>
            <a:r>
              <a:rPr lang="fr"/>
              <a:t>.</a:t>
            </a:r>
            <a:endParaRPr/>
          </a:p>
          <a:p>
            <a:pPr indent="-342900" lvl="0" marL="457200" rtl="0" algn="just">
              <a:spcBef>
                <a:spcPts val="0"/>
              </a:spcBef>
              <a:spcAft>
                <a:spcPts val="0"/>
              </a:spcAft>
              <a:buSzPts val="1800"/>
              <a:buChar char="●"/>
            </a:pPr>
            <a:r>
              <a:rPr lang="fr"/>
              <a:t>Comparing the performance of LSTM and GRU networks in combination with ABBA can help identify the best architecture for time series forecasting. [1]</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2.3. Method - Data</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b="1" lang="fr"/>
              <a:t>The UCR dataset [4]</a:t>
            </a:r>
            <a:r>
              <a:rPr lang="fr"/>
              <a:t> is a popular benchmark dataset for time series analysis, consisting of a large number of time series datasets with varying characteristics.</a:t>
            </a:r>
            <a:endParaRPr/>
          </a:p>
          <a:p>
            <a:pPr indent="-342900" lvl="0" marL="457200" rtl="0" algn="just">
              <a:spcBef>
                <a:spcPts val="0"/>
              </a:spcBef>
              <a:spcAft>
                <a:spcPts val="0"/>
              </a:spcAft>
              <a:buSzPts val="1800"/>
              <a:buChar char="●"/>
            </a:pPr>
            <a:r>
              <a:rPr lang="fr"/>
              <a:t>We created 2 types of datasets (</a:t>
            </a:r>
            <a:r>
              <a:rPr b="1" lang="fr"/>
              <a:t>“small” and “medium”</a:t>
            </a:r>
            <a:r>
              <a:rPr lang="fr"/>
              <a:t>). The first n values were used to train our models (where </a:t>
            </a:r>
            <a:r>
              <a:rPr b="1" lang="fr"/>
              <a:t>n=800 or n=1200</a:t>
            </a:r>
            <a:r>
              <a:rPr lang="fr"/>
              <a:t>), while we used the 200 following values for testing. </a:t>
            </a:r>
            <a:endParaRPr/>
          </a:p>
          <a:p>
            <a:pPr indent="-342900" lvl="0" marL="457200" rtl="0" algn="just">
              <a:spcBef>
                <a:spcPts val="0"/>
              </a:spcBef>
              <a:spcAft>
                <a:spcPts val="0"/>
              </a:spcAft>
              <a:buSzPts val="1800"/>
              <a:buChar char="●"/>
            </a:pPr>
            <a:r>
              <a:rPr lang="fr"/>
              <a:t>We </a:t>
            </a:r>
            <a:r>
              <a:rPr b="1" lang="fr"/>
              <a:t>implemented a normalization step</a:t>
            </a:r>
            <a:r>
              <a:rPr lang="fr"/>
              <a:t>, which is a common preprocessing step for time series data that can help improve the performance of deep learning models by making the data more consistent across different datasets.</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2.4. Method - Experiments</a:t>
            </a:r>
            <a:endParaRPr/>
          </a:p>
        </p:txBody>
      </p:sp>
      <p:sp>
        <p:nvSpPr>
          <p:cNvPr id="90" name="Google Shape;90;p18"/>
          <p:cNvSpPr txBox="1"/>
          <p:nvPr>
            <p:ph idx="1" type="body"/>
          </p:nvPr>
        </p:nvSpPr>
        <p:spPr>
          <a:xfrm>
            <a:off x="311700" y="1152475"/>
            <a:ext cx="8520600" cy="2175900"/>
          </a:xfrm>
          <a:prstGeom prst="rect">
            <a:avLst/>
          </a:prstGeom>
        </p:spPr>
        <p:txBody>
          <a:bodyPr anchorCtr="0" anchor="t" bIns="91425" lIns="91425" spcFirstLastPara="1" rIns="91425" wrap="square" tIns="91425">
            <a:normAutofit fontScale="70000"/>
          </a:bodyPr>
          <a:lstStyle/>
          <a:p>
            <a:pPr indent="-308610" lvl="0" marL="457200" rtl="0" algn="just">
              <a:spcBef>
                <a:spcPts val="0"/>
              </a:spcBef>
              <a:spcAft>
                <a:spcPts val="0"/>
              </a:spcAft>
              <a:buSzPct val="100000"/>
              <a:buChar char="●"/>
            </a:pPr>
            <a:r>
              <a:rPr lang="fr"/>
              <a:t>Selection of datasets of the UCR datasets</a:t>
            </a:r>
            <a:endParaRPr/>
          </a:p>
          <a:p>
            <a:pPr indent="-308610" lvl="0" marL="457200" rtl="0" algn="just">
              <a:spcBef>
                <a:spcPts val="0"/>
              </a:spcBef>
              <a:spcAft>
                <a:spcPts val="0"/>
              </a:spcAft>
              <a:buSzPct val="100000"/>
              <a:buChar char="●"/>
            </a:pPr>
            <a:r>
              <a:rPr lang="fr"/>
              <a:t>We compared four models for time series forecasting: ordinary LSTM, ordinary GRU, ABBA-LSTM, and ABBA-GRU.</a:t>
            </a:r>
            <a:endParaRPr/>
          </a:p>
          <a:p>
            <a:pPr indent="-308610" lvl="0" marL="457200" rtl="0" algn="just">
              <a:spcBef>
                <a:spcPts val="0"/>
              </a:spcBef>
              <a:spcAft>
                <a:spcPts val="0"/>
              </a:spcAft>
              <a:buSzPct val="100000"/>
              <a:buChar char="●"/>
            </a:pPr>
            <a:r>
              <a:rPr lang="fr"/>
              <a:t>For each model, we used a context size of 40 (ordinary LSTM and GRU) or 5 (ABBA-LSTM and ABBA-GRU).</a:t>
            </a:r>
            <a:endParaRPr/>
          </a:p>
          <a:p>
            <a:pPr indent="-308610" lvl="0" marL="457200" rtl="0" algn="just">
              <a:spcBef>
                <a:spcPts val="0"/>
              </a:spcBef>
              <a:spcAft>
                <a:spcPts val="0"/>
              </a:spcAft>
              <a:buSzPct val="100000"/>
              <a:buChar char="●"/>
            </a:pPr>
            <a:r>
              <a:rPr lang="fr"/>
              <a:t>We trained all models for 150 epochs with AdamW optimizer and tested them on two sets of datasets: "medium" (1200 training values) and "small" (800 training values).</a:t>
            </a:r>
            <a:endParaRPr/>
          </a:p>
          <a:p>
            <a:pPr indent="-308610" lvl="0" marL="457200" rtl="0" algn="just">
              <a:spcBef>
                <a:spcPts val="0"/>
              </a:spcBef>
              <a:spcAft>
                <a:spcPts val="0"/>
              </a:spcAft>
              <a:buSzPct val="100000"/>
              <a:buChar char="●"/>
            </a:pPr>
            <a:r>
              <a:rPr lang="fr"/>
              <a:t>Regarding the “small” datasets, the table summarizing the results showed that ABBA-GRU and ABBA-LSTM models performed equally well, and </a:t>
            </a:r>
            <a:r>
              <a:rPr lang="fr"/>
              <a:t>ordinary LSTM and GRU models </a:t>
            </a:r>
            <a:r>
              <a:rPr lang="fr"/>
              <a:t>outperformed both ABBA models.</a:t>
            </a:r>
            <a:endParaRPr/>
          </a:p>
        </p:txBody>
      </p:sp>
      <p:pic>
        <p:nvPicPr>
          <p:cNvPr id="91" name="Google Shape;91;p18"/>
          <p:cNvPicPr preferRelativeResize="0"/>
          <p:nvPr/>
        </p:nvPicPr>
        <p:blipFill>
          <a:blip r:embed="rId3">
            <a:alphaModFix/>
          </a:blip>
          <a:stretch>
            <a:fillRect/>
          </a:stretch>
        </p:blipFill>
        <p:spPr>
          <a:xfrm>
            <a:off x="2395150" y="3223374"/>
            <a:ext cx="4353700" cy="1221625"/>
          </a:xfrm>
          <a:prstGeom prst="rect">
            <a:avLst/>
          </a:prstGeom>
          <a:noFill/>
          <a:ln>
            <a:noFill/>
          </a:ln>
        </p:spPr>
      </p:pic>
      <p:sp>
        <p:nvSpPr>
          <p:cNvPr id="92" name="Google Shape;92;p18"/>
          <p:cNvSpPr txBox="1"/>
          <p:nvPr>
            <p:ph idx="1" type="body"/>
          </p:nvPr>
        </p:nvSpPr>
        <p:spPr>
          <a:xfrm>
            <a:off x="2395150" y="4506125"/>
            <a:ext cx="4353600" cy="375300"/>
          </a:xfrm>
          <a:prstGeom prst="rect">
            <a:avLst/>
          </a:prstGeom>
        </p:spPr>
        <p:txBody>
          <a:bodyPr anchorCtr="0" anchor="t" bIns="91425" lIns="91425" spcFirstLastPara="1" rIns="91425" wrap="square" tIns="91425">
            <a:normAutofit fontScale="40000"/>
          </a:bodyPr>
          <a:lstStyle/>
          <a:p>
            <a:pPr indent="0" lvl="0" marL="0" rtl="0" algn="ctr">
              <a:spcBef>
                <a:spcPts val="0"/>
              </a:spcBef>
              <a:spcAft>
                <a:spcPts val="1200"/>
              </a:spcAft>
              <a:buNone/>
            </a:pPr>
            <a:r>
              <a:rPr lang="fr" u="sng"/>
              <a:t>Number of times each model outperformed others on the MSE metric on “small” datasets</a:t>
            </a:r>
            <a:endParaRPr u="sng"/>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Results - Qualitative and Quantitative</a:t>
            </a:r>
            <a:endParaRPr/>
          </a:p>
        </p:txBody>
      </p:sp>
      <p:pic>
        <p:nvPicPr>
          <p:cNvPr id="99" name="Google Shape;99;p19"/>
          <p:cNvPicPr preferRelativeResize="0"/>
          <p:nvPr/>
        </p:nvPicPr>
        <p:blipFill rotWithShape="1">
          <a:blip r:embed="rId3">
            <a:alphaModFix/>
          </a:blip>
          <a:srcRect b="0" l="764" r="0" t="0"/>
          <a:stretch/>
        </p:blipFill>
        <p:spPr>
          <a:xfrm>
            <a:off x="3970975" y="915475"/>
            <a:ext cx="5050101" cy="1374750"/>
          </a:xfrm>
          <a:prstGeom prst="rect">
            <a:avLst/>
          </a:prstGeom>
          <a:noFill/>
          <a:ln>
            <a:noFill/>
          </a:ln>
        </p:spPr>
      </p:pic>
      <p:pic>
        <p:nvPicPr>
          <p:cNvPr id="100" name="Google Shape;100;p19"/>
          <p:cNvPicPr preferRelativeResize="0"/>
          <p:nvPr/>
        </p:nvPicPr>
        <p:blipFill rotWithShape="1">
          <a:blip r:embed="rId4">
            <a:alphaModFix/>
          </a:blip>
          <a:srcRect b="0" l="921" r="0" t="0"/>
          <a:stretch/>
        </p:blipFill>
        <p:spPr>
          <a:xfrm>
            <a:off x="3971050" y="2490975"/>
            <a:ext cx="5050098" cy="1103000"/>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02" name="Google Shape;102;p19"/>
          <p:cNvSpPr txBox="1"/>
          <p:nvPr/>
        </p:nvSpPr>
        <p:spPr>
          <a:xfrm>
            <a:off x="-156450" y="3794725"/>
            <a:ext cx="9300300" cy="11082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fr" sz="1000"/>
              <a:t>Standard LSTM and GRU models consistently outperformed ABBA models on all datasets in the "medium" dataset setting =&gt; Original RNN models have better scaling in terms of data than ABBA models.</a:t>
            </a:r>
            <a:endParaRPr sz="1000"/>
          </a:p>
          <a:p>
            <a:pPr indent="-292100" lvl="0" marL="457200" rtl="0" algn="just">
              <a:spcBef>
                <a:spcPts val="0"/>
              </a:spcBef>
              <a:spcAft>
                <a:spcPts val="0"/>
              </a:spcAft>
              <a:buSzPts val="1000"/>
              <a:buChar char="●"/>
            </a:pPr>
            <a:r>
              <a:rPr lang="fr" sz="1000"/>
              <a:t>ABBA-LSTM model demonstrates the potential to achieve higher accuracy on certain types of time series data compared to traditional LSTM and GRU models, especially with limited data.</a:t>
            </a:r>
            <a:endParaRPr sz="1000"/>
          </a:p>
          <a:p>
            <a:pPr indent="-292100" lvl="0" marL="457200" rtl="0" algn="just">
              <a:spcBef>
                <a:spcPts val="0"/>
              </a:spcBef>
              <a:spcAft>
                <a:spcPts val="0"/>
              </a:spcAft>
              <a:buSzPts val="1000"/>
              <a:buChar char="●"/>
            </a:pPr>
            <a:r>
              <a:rPr lang="fr" sz="1000"/>
              <a:t>Our experiments suggest that the ABBA symbolic representation technique with RNNs architecture may not be suitable for all types of time series data.</a:t>
            </a:r>
            <a:endParaRPr sz="1000"/>
          </a:p>
          <a:p>
            <a:pPr indent="-292100" lvl="0" marL="457200" rtl="0" algn="just">
              <a:spcBef>
                <a:spcPts val="0"/>
              </a:spcBef>
              <a:spcAft>
                <a:spcPts val="0"/>
              </a:spcAft>
              <a:buSzPts val="1000"/>
              <a:buChar char="●"/>
            </a:pPr>
            <a:r>
              <a:rPr lang="fr" sz="1000"/>
              <a:t>Further investigation is needed to determine the effectiveness of ABBA representation technique with other types of neural network architectures.</a:t>
            </a:r>
            <a:endParaRPr sz="1000"/>
          </a:p>
        </p:txBody>
      </p:sp>
      <p:pic>
        <p:nvPicPr>
          <p:cNvPr id="103" name="Google Shape;103;p19"/>
          <p:cNvPicPr preferRelativeResize="0"/>
          <p:nvPr/>
        </p:nvPicPr>
        <p:blipFill>
          <a:blip r:embed="rId5">
            <a:alphaModFix/>
          </a:blip>
          <a:stretch>
            <a:fillRect/>
          </a:stretch>
        </p:blipFill>
        <p:spPr>
          <a:xfrm>
            <a:off x="2058554" y="1017726"/>
            <a:ext cx="1352546" cy="1232948"/>
          </a:xfrm>
          <a:prstGeom prst="rect">
            <a:avLst/>
          </a:prstGeom>
          <a:noFill/>
          <a:ln>
            <a:noFill/>
          </a:ln>
        </p:spPr>
      </p:pic>
      <p:pic>
        <p:nvPicPr>
          <p:cNvPr id="104" name="Google Shape;104;p19"/>
          <p:cNvPicPr preferRelativeResize="0"/>
          <p:nvPr/>
        </p:nvPicPr>
        <p:blipFill>
          <a:blip r:embed="rId6">
            <a:alphaModFix/>
          </a:blip>
          <a:stretch>
            <a:fillRect/>
          </a:stretch>
        </p:blipFill>
        <p:spPr>
          <a:xfrm>
            <a:off x="2101050" y="2319674"/>
            <a:ext cx="1326000" cy="1212209"/>
          </a:xfrm>
          <a:prstGeom prst="rect">
            <a:avLst/>
          </a:prstGeom>
          <a:noFill/>
          <a:ln>
            <a:noFill/>
          </a:ln>
        </p:spPr>
      </p:pic>
      <p:pic>
        <p:nvPicPr>
          <p:cNvPr id="105" name="Google Shape;105;p19"/>
          <p:cNvPicPr preferRelativeResize="0"/>
          <p:nvPr/>
        </p:nvPicPr>
        <p:blipFill>
          <a:blip r:embed="rId7">
            <a:alphaModFix/>
          </a:blip>
          <a:stretch>
            <a:fillRect/>
          </a:stretch>
        </p:blipFill>
        <p:spPr>
          <a:xfrm>
            <a:off x="565141" y="2338820"/>
            <a:ext cx="1326016" cy="1205181"/>
          </a:xfrm>
          <a:prstGeom prst="rect">
            <a:avLst/>
          </a:prstGeom>
          <a:noFill/>
          <a:ln>
            <a:noFill/>
          </a:ln>
        </p:spPr>
      </p:pic>
      <p:pic>
        <p:nvPicPr>
          <p:cNvPr id="106" name="Google Shape;106;p19"/>
          <p:cNvPicPr preferRelativeResize="0"/>
          <p:nvPr/>
        </p:nvPicPr>
        <p:blipFill>
          <a:blip r:embed="rId8">
            <a:alphaModFix/>
          </a:blip>
          <a:stretch>
            <a:fillRect/>
          </a:stretch>
        </p:blipFill>
        <p:spPr>
          <a:xfrm>
            <a:off x="565150" y="1015988"/>
            <a:ext cx="1352546" cy="1236424"/>
          </a:xfrm>
          <a:prstGeom prst="rect">
            <a:avLst/>
          </a:prstGeom>
          <a:noFill/>
          <a:ln>
            <a:noFill/>
          </a:ln>
        </p:spPr>
      </p:pic>
      <p:sp>
        <p:nvSpPr>
          <p:cNvPr id="107" name="Google Shape;107;p19"/>
          <p:cNvSpPr txBox="1"/>
          <p:nvPr/>
        </p:nvSpPr>
        <p:spPr>
          <a:xfrm>
            <a:off x="3902813" y="3531875"/>
            <a:ext cx="511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u="sng"/>
              <a:t>Results on “medium” datasets</a:t>
            </a:r>
            <a:endParaRPr sz="800" u="sng"/>
          </a:p>
        </p:txBody>
      </p:sp>
      <p:sp>
        <p:nvSpPr>
          <p:cNvPr id="108" name="Google Shape;108;p19"/>
          <p:cNvSpPr txBox="1"/>
          <p:nvPr/>
        </p:nvSpPr>
        <p:spPr>
          <a:xfrm>
            <a:off x="3902775" y="2183175"/>
            <a:ext cx="5241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u="sng"/>
              <a:t>Results on “small” datasets</a:t>
            </a:r>
            <a:endParaRPr sz="800" u="sng"/>
          </a:p>
        </p:txBody>
      </p:sp>
      <p:sp>
        <p:nvSpPr>
          <p:cNvPr id="109" name="Google Shape;109;p19"/>
          <p:cNvSpPr txBox="1"/>
          <p:nvPr/>
        </p:nvSpPr>
        <p:spPr>
          <a:xfrm>
            <a:off x="495875" y="3486925"/>
            <a:ext cx="312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u="sng"/>
              <a:t>Prediction of our model on PigAirwayPressure small dataset</a:t>
            </a:r>
            <a:endParaRPr sz="8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Results - Qualitative and Quantitative</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6" name="Google Shape;116;p20"/>
          <p:cNvPicPr preferRelativeResize="0"/>
          <p:nvPr/>
        </p:nvPicPr>
        <p:blipFill>
          <a:blip r:embed="rId3">
            <a:alphaModFix/>
          </a:blip>
          <a:stretch>
            <a:fillRect/>
          </a:stretch>
        </p:blipFill>
        <p:spPr>
          <a:xfrm>
            <a:off x="4729623" y="1154299"/>
            <a:ext cx="3248025" cy="2834925"/>
          </a:xfrm>
          <a:prstGeom prst="rect">
            <a:avLst/>
          </a:prstGeom>
          <a:noFill/>
          <a:ln>
            <a:noFill/>
          </a:ln>
        </p:spPr>
      </p:pic>
      <p:pic>
        <p:nvPicPr>
          <p:cNvPr id="117" name="Google Shape;117;p20"/>
          <p:cNvPicPr preferRelativeResize="0"/>
          <p:nvPr/>
        </p:nvPicPr>
        <p:blipFill>
          <a:blip r:embed="rId4">
            <a:alphaModFix/>
          </a:blip>
          <a:stretch>
            <a:fillRect/>
          </a:stretch>
        </p:blipFill>
        <p:spPr>
          <a:xfrm>
            <a:off x="1039375" y="1203850"/>
            <a:ext cx="3153925" cy="2735800"/>
          </a:xfrm>
          <a:prstGeom prst="rect">
            <a:avLst/>
          </a:prstGeom>
          <a:noFill/>
          <a:ln>
            <a:noFill/>
          </a:ln>
        </p:spPr>
      </p:pic>
      <p:sp>
        <p:nvSpPr>
          <p:cNvPr id="118" name="Google Shape;118;p20"/>
          <p:cNvSpPr txBox="1"/>
          <p:nvPr>
            <p:ph idx="1" type="body"/>
          </p:nvPr>
        </p:nvSpPr>
        <p:spPr>
          <a:xfrm>
            <a:off x="1039375" y="4269425"/>
            <a:ext cx="6938400" cy="29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fr" sz="1000">
                <a:solidFill>
                  <a:schemeClr val="dk1"/>
                </a:solidFill>
                <a:highlight>
                  <a:srgbClr val="FFFFFF"/>
                </a:highlight>
              </a:rPr>
              <a:t>Our prediction on the Mallat dataset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 Conclusion</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fr"/>
              <a:t>Our project aimed to reproduce and extend the results of the ABBA-LSTM paper by implementing the ABBA-LSTM model and evaluating its performance on a variety of time series datasets.</a:t>
            </a:r>
            <a:endParaRPr/>
          </a:p>
          <a:p>
            <a:pPr indent="-342900" lvl="0" marL="457200" rtl="0" algn="just">
              <a:spcBef>
                <a:spcPts val="0"/>
              </a:spcBef>
              <a:spcAft>
                <a:spcPts val="0"/>
              </a:spcAft>
              <a:buSzPts val="1800"/>
              <a:buChar char="●"/>
            </a:pPr>
            <a:r>
              <a:rPr lang="fr"/>
              <a:t>Through our own reimplementation of the ABBA-LSTM, we demonstrated the effectiveness of ABBA-LSTM as a method for time series forecasting, with the caveat that we used the official ABBA implementation to transform a times series into a symbolic representation.</a:t>
            </a:r>
            <a:endParaRPr/>
          </a:p>
          <a:p>
            <a:pPr indent="-342900" lvl="0" marL="457200" rtl="0" algn="just">
              <a:spcBef>
                <a:spcPts val="0"/>
              </a:spcBef>
              <a:spcAft>
                <a:spcPts val="0"/>
              </a:spcAft>
              <a:buSzPts val="1800"/>
              <a:buChar char="●"/>
            </a:pPr>
            <a:r>
              <a:rPr lang="fr"/>
              <a:t>Our findings suggest that ABBA-LSTM can be a promising approach to time series forecasting, with potential benefits in terms of reduced training time and improved performance. Further research is needed to explore the full potential of this hybrid algorithm and to identify ways to further improve its effectiveness.</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