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e09d061b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e09d061b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ec93136c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ec93136c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e09d061b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e09d061b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e09d061b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e09d061b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e09d061b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e09d061b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fe09d061b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fe09d061b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fe09d061b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fe09d061b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fe09d061b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fe09d061b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fe09d061b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fe09d061b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fe09d061b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fe09d061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fe09d061b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fe09d061b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e09d061b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e09d061b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creates a new bidirectional LSTM model, compiles it and fit the model with training data, using Early stopping callback.</a:t>
            </a:r>
            <a:endParaRPr/>
          </a:p>
          <a:p>
            <a:pPr indent="0" lvl="0" marL="0" rtl="0" algn="l">
              <a:spcBef>
                <a:spcPts val="0"/>
              </a:spcBef>
              <a:spcAft>
                <a:spcPts val="0"/>
              </a:spcAft>
              <a:buNone/>
            </a:pPr>
            <a:r>
              <a:rPr lang="fr"/>
              <a:t>It then evaluates the model on the validation set, and appends the validation score to the list of validation scores.</a:t>
            </a:r>
            <a:endParaRPr/>
          </a:p>
          <a:p>
            <a:pPr indent="0" lvl="0" marL="0" rtl="0" algn="l">
              <a:spcBef>
                <a:spcPts val="0"/>
              </a:spcBef>
              <a:spcAft>
                <a:spcPts val="0"/>
              </a:spcAft>
              <a:buNone/>
            </a:pPr>
            <a:r>
              <a:rPr lang="fr"/>
              <a:t>It starts with an Input layer, which defines the shape of the input data.</a:t>
            </a:r>
            <a:endParaRPr/>
          </a:p>
          <a:p>
            <a:pPr indent="0" lvl="0" marL="0" rtl="0" algn="l">
              <a:spcBef>
                <a:spcPts val="0"/>
              </a:spcBef>
              <a:spcAft>
                <a:spcPts val="0"/>
              </a:spcAft>
              <a:buNone/>
            </a:pPr>
            <a:r>
              <a:rPr lang="fr"/>
              <a:t>Then, an Embedding layer is used to convert the input data into a dense vector representation.</a:t>
            </a:r>
            <a:endParaRPr/>
          </a:p>
          <a:p>
            <a:pPr indent="0" lvl="0" marL="0" rtl="0" algn="l">
              <a:spcBef>
                <a:spcPts val="0"/>
              </a:spcBef>
              <a:spcAft>
                <a:spcPts val="0"/>
              </a:spcAft>
              <a:buNone/>
            </a:pPr>
            <a:r>
              <a:rPr lang="fr"/>
              <a:t>This allows the model to learn a dense, low-dimensional representation of the input data that is more suitable for the LSTM layer.</a:t>
            </a:r>
            <a:endParaRPr/>
          </a:p>
          <a:p>
            <a:pPr indent="0" lvl="0" marL="0" rtl="0" algn="l">
              <a:spcBef>
                <a:spcPts val="0"/>
              </a:spcBef>
              <a:spcAft>
                <a:spcPts val="0"/>
              </a:spcAft>
              <a:buNone/>
            </a:pPr>
            <a:r>
              <a:rPr lang="fr"/>
              <a:t>The Embedding layer is followed by a Bidirectional layer wrapped around an LSTM layer.</a:t>
            </a:r>
            <a:endParaRPr/>
          </a:p>
          <a:p>
            <a:pPr indent="0" lvl="0" marL="0" rtl="0" algn="l">
              <a:spcBef>
                <a:spcPts val="0"/>
              </a:spcBef>
              <a:spcAft>
                <a:spcPts val="0"/>
              </a:spcAft>
              <a:buNone/>
            </a:pPr>
            <a:r>
              <a:rPr lang="fr"/>
              <a:t>The LSTM layer is a type of recurrent neural network that is able to process sequential data by maintaining an internal state.</a:t>
            </a:r>
            <a:endParaRPr/>
          </a:p>
          <a:p>
            <a:pPr indent="0" lvl="0" marL="0" rtl="0" algn="l">
              <a:spcBef>
                <a:spcPts val="0"/>
              </a:spcBef>
              <a:spcAft>
                <a:spcPts val="0"/>
              </a:spcAft>
              <a:buNone/>
            </a:pPr>
            <a:r>
              <a:rPr lang="fr"/>
              <a:t>The Bidirectional layer allows the LSTM layer to process the input data in both forward and backward directions.</a:t>
            </a:r>
            <a:endParaRPr/>
          </a:p>
          <a:p>
            <a:pPr indent="0" lvl="0" marL="0" rtl="0" algn="l">
              <a:spcBef>
                <a:spcPts val="0"/>
              </a:spcBef>
              <a:spcAft>
                <a:spcPts val="0"/>
              </a:spcAft>
              <a:buNone/>
            </a:pPr>
            <a:r>
              <a:rPr lang="fr"/>
              <a:t>After the bidirectional LSTM layer, there is a Dropout layer which helps to prevent overfitting by randomly dropping out some of the units during training.</a:t>
            </a:r>
            <a:endParaRPr/>
          </a:p>
          <a:p>
            <a:pPr indent="0" lvl="0" marL="0" rtl="0" algn="l">
              <a:spcBef>
                <a:spcPts val="0"/>
              </a:spcBef>
              <a:spcAft>
                <a:spcPts val="0"/>
              </a:spcAft>
              <a:buNone/>
            </a:pPr>
            <a:r>
              <a:rPr lang="fr"/>
              <a:t>Finally, there is a Dense layer with 18 units and a 'softmax' activation function, which is used to classify the input data into 18 different locations.</a:t>
            </a:r>
            <a:endParaRPr/>
          </a:p>
          <a:p>
            <a:pPr indent="0" lvl="0" marL="0" rtl="0" algn="l">
              <a:spcBef>
                <a:spcPts val="0"/>
              </a:spcBef>
              <a:spcAft>
                <a:spcPts val="0"/>
              </a:spcAft>
              <a:buNone/>
            </a:pPr>
            <a:r>
              <a:rPr lang="fr"/>
              <a:t>The model is then compiled with 'adam' optimizer and 'categorical_crossentropy' loss.</a:t>
            </a:r>
            <a:endParaRPr/>
          </a:p>
          <a:p>
            <a:pPr indent="0" lvl="0" marL="0" rtl="0" algn="l">
              <a:spcBef>
                <a:spcPts val="0"/>
              </a:spcBef>
              <a:spcAft>
                <a:spcPts val="0"/>
              </a:spcAft>
              <a:buNone/>
            </a:pPr>
            <a:r>
              <a:rPr lang="fr"/>
              <a:t>It's also balanced the class weight, by using the compute_class_weight function, which helps to handle class imbalance problem.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fec93136c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fec93136c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ec93136c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ec93136c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hyperlink" Target="https://huggingface.co/Rostlab/prot_bert_bf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124199"/>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fr"/>
              <a:t>CECCHINI Alessandro </a:t>
            </a:r>
            <a:endParaRPr/>
          </a:p>
          <a:p>
            <a:pPr indent="0" lvl="0" marL="0" rtl="0" algn="ctr">
              <a:spcBef>
                <a:spcPts val="0"/>
              </a:spcBef>
              <a:spcAft>
                <a:spcPts val="0"/>
              </a:spcAft>
              <a:buNone/>
            </a:pPr>
            <a:r>
              <a:rPr lang="fr"/>
              <a:t>CHAUVIN Paul </a:t>
            </a:r>
            <a:endParaRPr/>
          </a:p>
          <a:p>
            <a:pPr indent="0" lvl="0" marL="0" rtl="0" algn="ctr">
              <a:spcBef>
                <a:spcPts val="0"/>
              </a:spcBef>
              <a:spcAft>
                <a:spcPts val="0"/>
              </a:spcAft>
              <a:buNone/>
            </a:pPr>
            <a:r>
              <a:rPr lang="fr"/>
              <a:t>LOISEAU Thibaut</a:t>
            </a:r>
            <a:endParaRPr/>
          </a:p>
        </p:txBody>
      </p:sp>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fr" sz="3580"/>
              <a:t>ALTEGRAD Project Presentation: </a:t>
            </a:r>
            <a:endParaRPr sz="3580"/>
          </a:p>
          <a:p>
            <a:pPr indent="0" lvl="0" marL="0" rtl="0" algn="ctr">
              <a:spcBef>
                <a:spcPts val="0"/>
              </a:spcBef>
              <a:spcAft>
                <a:spcPts val="0"/>
              </a:spcAft>
              <a:buSzPts val="990"/>
              <a:buNone/>
            </a:pPr>
            <a:r>
              <a:rPr lang="fr" sz="3580"/>
              <a:t>Cellular Component Ontology Prediction</a:t>
            </a:r>
            <a:endParaRPr sz="3580"/>
          </a:p>
        </p:txBody>
      </p:sp>
      <p:sp>
        <p:nvSpPr>
          <p:cNvPr id="56" name="Google Shape;56;p13"/>
          <p:cNvSpPr txBox="1"/>
          <p:nvPr>
            <p:ph idx="1" type="subTitle"/>
          </p:nvPr>
        </p:nvSpPr>
        <p:spPr>
          <a:xfrm>
            <a:off x="311700" y="4754374"/>
            <a:ext cx="8520600" cy="2820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fr" sz="1200"/>
              <a:t>January 26th 2023</a:t>
            </a:r>
            <a:endParaRPr sz="1200"/>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2.4. Methodology - Structure based models</a:t>
            </a:r>
            <a:endParaRPr/>
          </a:p>
          <a:p>
            <a:pPr indent="0" lvl="0" marL="457200" rtl="0" algn="l">
              <a:spcBef>
                <a:spcPts val="0"/>
              </a:spcBef>
              <a:spcAft>
                <a:spcPts val="0"/>
              </a:spcAft>
              <a:buNone/>
            </a:pPr>
            <a:r>
              <a:rPr lang="fr" sz="1688"/>
              <a:t>Preprocessing</a:t>
            </a:r>
            <a:endParaRPr sz="1688"/>
          </a:p>
        </p:txBody>
      </p:sp>
      <p:sp>
        <p:nvSpPr>
          <p:cNvPr id="135" name="Google Shape;13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36" name="Google Shape;136;p22"/>
          <p:cNvPicPr preferRelativeResize="0"/>
          <p:nvPr/>
        </p:nvPicPr>
        <p:blipFill>
          <a:blip r:embed="rId3">
            <a:alphaModFix/>
          </a:blip>
          <a:stretch>
            <a:fillRect/>
          </a:stretch>
        </p:blipFill>
        <p:spPr>
          <a:xfrm>
            <a:off x="0" y="763650"/>
            <a:ext cx="9144003" cy="437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2.4. Methodology - Structure based models</a:t>
            </a:r>
            <a:endParaRPr/>
          </a:p>
          <a:p>
            <a:pPr indent="0" lvl="0" marL="457200" rtl="0" algn="l">
              <a:spcBef>
                <a:spcPts val="0"/>
              </a:spcBef>
              <a:spcAft>
                <a:spcPts val="0"/>
              </a:spcAft>
              <a:buNone/>
            </a:pPr>
            <a:r>
              <a:rPr lang="fr" sz="1688"/>
              <a:t>Preprocessing</a:t>
            </a:r>
            <a:endParaRPr sz="1688"/>
          </a:p>
        </p:txBody>
      </p:sp>
      <p:sp>
        <p:nvSpPr>
          <p:cNvPr id="142" name="Google Shape;14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43" name="Google Shape;143;p23"/>
          <p:cNvSpPr txBox="1"/>
          <p:nvPr/>
        </p:nvSpPr>
        <p:spPr>
          <a:xfrm>
            <a:off x="313750" y="961875"/>
            <a:ext cx="85206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fr"/>
              <a:t>We c</a:t>
            </a:r>
            <a:r>
              <a:rPr lang="fr"/>
              <a:t>onstruct</a:t>
            </a:r>
            <a:r>
              <a:rPr lang="fr"/>
              <a:t> an array D of size  [E,K,|V|,L] = [Epochs, n_blocks, n_nodes, n_neighbors], </a:t>
            </a:r>
            <a:endParaRPr/>
          </a:p>
          <a:p>
            <a:pPr indent="-317500" lvl="1" marL="914400" rtl="0" algn="l">
              <a:spcBef>
                <a:spcPts val="0"/>
              </a:spcBef>
              <a:spcAft>
                <a:spcPts val="0"/>
              </a:spcAft>
              <a:buSzPts val="1400"/>
              <a:buChar char="○"/>
            </a:pPr>
            <a:r>
              <a:rPr lang="fr"/>
              <a:t>B[:, :, v, :] is a tensor with entries sampled U{0, …, B[v,1]}, where </a:t>
            </a:r>
            <a:r>
              <a:rPr lang="fr">
                <a:solidFill>
                  <a:schemeClr val="dk1"/>
                </a:solidFill>
              </a:rPr>
              <a:t>B[v,1]} represents the number of neighbors of node v.</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0" marL="457200" rtl="0" algn="l">
              <a:spcBef>
                <a:spcPts val="0"/>
              </a:spcBef>
              <a:spcAft>
                <a:spcPts val="0"/>
              </a:spcAft>
              <a:buSzPts val="1400"/>
              <a:buChar char="●"/>
            </a:pPr>
            <a:r>
              <a:rPr lang="fr"/>
              <a:t>We add D[...] +  B[:,0] to obtain the positions of the generated node neighbors in the edge features and connections array. We access the values of the edge connections array for these indices and obtain the neighbors’ node positions in node features.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fr"/>
              <a:t>To create a batch, we shuffle [A, B, C], and concatenate sequentially graphs until the total number nodes in the batch overpass the max batch node length. We need to update the positions of graphs in sliced A and B </a:t>
            </a:r>
            <a:r>
              <a:rPr lang="fr"/>
              <a:t>arrays</a:t>
            </a:r>
            <a:r>
              <a:rPr lang="fr"/>
              <a:t> and nodes in sliced C array relative to the starting graph and node in the batch.</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fr"/>
              <a:t> A batch is composed of the node and edge features, the updated sliced array A B graphs positions in node and edge features, and the updated sliced array C of nodes positions in edge features and edge connections, the sequence of labels corresponding to the graph found in the batch, the neighbors position list in nodes features and edge features for all nodes in the batch and blocks in the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a:t>
            </a:r>
            <a:r>
              <a:rPr lang="fr"/>
              <a:t>.1. Results - Metrics used</a:t>
            </a:r>
            <a:endParaRPr/>
          </a:p>
          <a:p>
            <a:pPr indent="0" lvl="0" marL="0" rtl="0" algn="l">
              <a:spcBef>
                <a:spcPts val="0"/>
              </a:spcBef>
              <a:spcAft>
                <a:spcPts val="0"/>
              </a:spcAft>
              <a:buNone/>
            </a:pPr>
            <a:r>
              <a:t/>
            </a:r>
            <a:endParaRPr sz="1688"/>
          </a:p>
        </p:txBody>
      </p:sp>
      <p:sp>
        <p:nvSpPr>
          <p:cNvPr id="149" name="Google Shape;14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Multi-class log: Mainly focused on as it is the one used in kaggle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Accuracy: In order to have a more concrete idea of what we were predicting</a:t>
            </a:r>
            <a:endParaRPr/>
          </a:p>
        </p:txBody>
      </p:sp>
      <p:sp>
        <p:nvSpPr>
          <p:cNvPr id="150" name="Google Shape;15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51" name="Google Shape;151;p24"/>
          <p:cNvPicPr preferRelativeResize="0"/>
          <p:nvPr/>
        </p:nvPicPr>
        <p:blipFill>
          <a:blip r:embed="rId3">
            <a:alphaModFix/>
          </a:blip>
          <a:stretch>
            <a:fillRect/>
          </a:stretch>
        </p:blipFill>
        <p:spPr>
          <a:xfrm>
            <a:off x="870225" y="1552375"/>
            <a:ext cx="2519200" cy="924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3.2. Results - On sequence-based models</a:t>
            </a:r>
            <a:endParaRPr/>
          </a:p>
          <a:p>
            <a:pPr indent="0" lvl="0" marL="0" rtl="0" algn="l">
              <a:spcBef>
                <a:spcPts val="0"/>
              </a:spcBef>
              <a:spcAft>
                <a:spcPts val="0"/>
              </a:spcAft>
              <a:buNone/>
            </a:pPr>
            <a:r>
              <a:t/>
            </a:r>
            <a:endParaRPr sz="1688"/>
          </a:p>
        </p:txBody>
      </p:sp>
      <p:sp>
        <p:nvSpPr>
          <p:cNvPr id="157" name="Google Shape;15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58" name="Google Shape;158;p25"/>
          <p:cNvPicPr preferRelativeResize="0"/>
          <p:nvPr/>
        </p:nvPicPr>
        <p:blipFill>
          <a:blip r:embed="rId3">
            <a:alphaModFix/>
          </a:blip>
          <a:stretch>
            <a:fillRect/>
          </a:stretch>
        </p:blipFill>
        <p:spPr>
          <a:xfrm>
            <a:off x="311700" y="1825000"/>
            <a:ext cx="8520600" cy="16224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a:t>
            </a:r>
            <a:r>
              <a:rPr lang="fr"/>
              <a:t>. Conclusion</a:t>
            </a:r>
            <a:endParaRPr/>
          </a:p>
          <a:p>
            <a:pPr indent="0" lvl="0" marL="0" rtl="0" algn="l">
              <a:spcBef>
                <a:spcPts val="0"/>
              </a:spcBef>
              <a:spcAft>
                <a:spcPts val="0"/>
              </a:spcAft>
              <a:buNone/>
            </a:pPr>
            <a:r>
              <a:t/>
            </a:r>
            <a:endParaRPr sz="1688"/>
          </a:p>
        </p:txBody>
      </p:sp>
      <p:sp>
        <p:nvSpPr>
          <p:cNvPr id="164" name="Google Shape;16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We tried several methods for sequence and structure based models.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We didn’t manage to beat largely the sequence baseline (only a very low increase of performances with SVM classifier)</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We think that our poor results mainly come from the sampling of the data. </a:t>
            </a:r>
            <a:endParaRPr/>
          </a:p>
        </p:txBody>
      </p:sp>
      <p:sp>
        <p:nvSpPr>
          <p:cNvPr id="165" name="Google Shape;16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5</a:t>
            </a:r>
            <a:r>
              <a:rPr lang="fr"/>
              <a:t>. References</a:t>
            </a:r>
            <a:endParaRPr/>
          </a:p>
          <a:p>
            <a:pPr indent="0" lvl="0" marL="0" rtl="0" algn="l">
              <a:spcBef>
                <a:spcPts val="0"/>
              </a:spcBef>
              <a:spcAft>
                <a:spcPts val="0"/>
              </a:spcAft>
              <a:buNone/>
            </a:pPr>
            <a:r>
              <a:t/>
            </a:r>
            <a:endParaRPr sz="1688"/>
          </a:p>
        </p:txBody>
      </p:sp>
      <p:sp>
        <p:nvSpPr>
          <p:cNvPr id="171" name="Google Shape;17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fr" sz="900">
                <a:solidFill>
                  <a:schemeClr val="dk1"/>
                </a:solidFill>
              </a:rPr>
              <a:t>[1]  Maxwell L. Bileschi, David Belanger, Drew Bryant, Theo Sanderson, Brandon Carter, D. Sculley, Mark A. DePristo, and Lucy J. Colwell. Using deep learning to annotate the protein universe. May 2019.</a:t>
            </a:r>
            <a:br>
              <a:rPr lang="fr" sz="900">
                <a:solidFill>
                  <a:schemeClr val="dk1"/>
                </a:solidFill>
              </a:rPr>
            </a:br>
            <a:r>
              <a:rPr lang="fr" sz="900">
                <a:solidFill>
                  <a:schemeClr val="dk1"/>
                </a:solidFill>
              </a:rPr>
              <a:t> </a:t>
            </a:r>
            <a:r>
              <a:rPr lang="fr" sz="1100">
                <a:solidFill>
                  <a:schemeClr val="dk1"/>
                </a:solidFill>
              </a:rPr>
              <a:t>						</a:t>
            </a:r>
            <a:endParaRPr sz="1100">
              <a:solidFill>
                <a:schemeClr val="dk1"/>
              </a:solidFill>
            </a:endParaRPr>
          </a:p>
          <a:p>
            <a:pPr indent="0" lvl="0" marL="0" rtl="0" algn="l">
              <a:spcBef>
                <a:spcPts val="1200"/>
              </a:spcBef>
              <a:spcAft>
                <a:spcPts val="0"/>
              </a:spcAft>
              <a:buNone/>
            </a:pPr>
            <a:r>
              <a:rPr lang="fr" sz="900">
                <a:solidFill>
                  <a:schemeClr val="dk1"/>
                </a:solidFill>
              </a:rPr>
              <a:t>[2]  Protein sequence classification (2022). https://deepnote.com/@ronakv/protein-sequence-classification- 33797a33-7311-48d3-8794-79a1ee26f406.</a:t>
            </a:r>
            <a:br>
              <a:rPr lang="fr" sz="900">
                <a:solidFill>
                  <a:schemeClr val="dk1"/>
                </a:solidFill>
              </a:rPr>
            </a:br>
            <a:endParaRPr sz="900">
              <a:solidFill>
                <a:schemeClr val="dk1"/>
              </a:solidFill>
            </a:endParaRPr>
          </a:p>
          <a:p>
            <a:pPr indent="0" lvl="0" marL="0" rtl="0" algn="l">
              <a:spcBef>
                <a:spcPts val="1200"/>
              </a:spcBef>
              <a:spcAft>
                <a:spcPts val="0"/>
              </a:spcAft>
              <a:buNone/>
            </a:pPr>
            <a:r>
              <a:rPr lang="fr" sz="900">
                <a:solidFill>
                  <a:schemeClr val="dk1"/>
                </a:solidFill>
              </a:rPr>
              <a:t>[3]  Ahmed Elnaggar, Michael Heinzinger, Christian Dallago, Ghalia Re- hawi, Yu Wang, Llion Jones, Tom Gibbs, Tamas Feher, Christoph An- gerer, Martin Steinegger, DEBSINDHU BHOWMIK, and Burkhard Rost. Prottrans: Towards cracking the language of life’s code through self-supervised deep learning and high performance comput- ing. </a:t>
            </a:r>
            <a:r>
              <a:rPr i="1" lang="fr" sz="900">
                <a:solidFill>
                  <a:schemeClr val="dk1"/>
                </a:solidFill>
              </a:rPr>
              <a:t>bioRxiv</a:t>
            </a:r>
            <a:r>
              <a:rPr lang="fr" sz="900">
                <a:solidFill>
                  <a:schemeClr val="dk1"/>
                </a:solidFill>
              </a:rPr>
              <a:t>, 2020.</a:t>
            </a:r>
            <a:br>
              <a:rPr lang="fr" sz="900">
                <a:solidFill>
                  <a:schemeClr val="dk1"/>
                </a:solidFill>
              </a:rPr>
            </a:br>
            <a:endParaRPr sz="900">
              <a:solidFill>
                <a:schemeClr val="dk1"/>
              </a:solidFill>
            </a:endParaRPr>
          </a:p>
          <a:p>
            <a:pPr indent="0" lvl="0" marL="0" rtl="0" algn="l">
              <a:spcBef>
                <a:spcPts val="1200"/>
              </a:spcBef>
              <a:spcAft>
                <a:spcPts val="1200"/>
              </a:spcAft>
              <a:buNone/>
            </a:pPr>
            <a:r>
              <a:rPr lang="fr" sz="900">
                <a:solidFill>
                  <a:schemeClr val="dk1"/>
                </a:solidFill>
              </a:rPr>
              <a:t>[4]  Dai Quoc Nguyen, Tu Dinh Nguyen, and Dinh Phung. Universal graph transformer self-attention networks, 2019.</a:t>
            </a:r>
            <a:endParaRPr/>
          </a:p>
        </p:txBody>
      </p:sp>
      <p:sp>
        <p:nvSpPr>
          <p:cNvPr id="172" name="Google Shape;17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1. Introduction</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lnSpc>
                <a:spcPct val="105000"/>
              </a:lnSpc>
              <a:spcBef>
                <a:spcPts val="0"/>
              </a:spcBef>
              <a:spcAft>
                <a:spcPts val="0"/>
              </a:spcAft>
              <a:buSzPts val="1300"/>
              <a:buChar char="●"/>
            </a:pPr>
            <a:r>
              <a:rPr lang="fr" sz="1300"/>
              <a:t>Proteins are essential biomolecules that play important roles in living organisms, including </a:t>
            </a:r>
            <a:r>
              <a:rPr b="1" lang="fr" sz="1300"/>
              <a:t>acting as enzymes and providing structural support</a:t>
            </a:r>
            <a:r>
              <a:rPr lang="fr" sz="1300"/>
              <a:t>.</a:t>
            </a:r>
            <a:endParaRPr sz="1300"/>
          </a:p>
          <a:p>
            <a:pPr indent="0" lvl="0" marL="0" rtl="0" algn="l">
              <a:lnSpc>
                <a:spcPct val="105000"/>
              </a:lnSpc>
              <a:spcBef>
                <a:spcPts val="1200"/>
              </a:spcBef>
              <a:spcAft>
                <a:spcPts val="0"/>
              </a:spcAft>
              <a:buNone/>
            </a:pPr>
            <a:r>
              <a:t/>
            </a:r>
            <a:endParaRPr sz="1300"/>
          </a:p>
          <a:p>
            <a:pPr indent="-311150" lvl="0" marL="457200" rtl="0" algn="l">
              <a:lnSpc>
                <a:spcPct val="105000"/>
              </a:lnSpc>
              <a:spcBef>
                <a:spcPts val="1200"/>
              </a:spcBef>
              <a:spcAft>
                <a:spcPts val="0"/>
              </a:spcAft>
              <a:buSzPts val="1300"/>
              <a:buChar char="●"/>
            </a:pPr>
            <a:r>
              <a:rPr lang="fr" sz="1300"/>
              <a:t>The </a:t>
            </a:r>
            <a:r>
              <a:rPr b="1" lang="fr" sz="1300"/>
              <a:t>structure of proteins is determined by the sequence of amino acids</a:t>
            </a:r>
            <a:r>
              <a:rPr lang="fr" sz="1300"/>
              <a:t>, which fold to form a 3D structure that determines their specific chemical functionality, but the exact details of this process are not yet fully understood.</a:t>
            </a:r>
            <a:endParaRPr sz="1300"/>
          </a:p>
          <a:p>
            <a:pPr indent="0" lvl="0" marL="0" rtl="0" algn="l">
              <a:lnSpc>
                <a:spcPct val="105000"/>
              </a:lnSpc>
              <a:spcBef>
                <a:spcPts val="1200"/>
              </a:spcBef>
              <a:spcAft>
                <a:spcPts val="0"/>
              </a:spcAft>
              <a:buNone/>
            </a:pPr>
            <a:r>
              <a:t/>
            </a:r>
            <a:endParaRPr sz="1300"/>
          </a:p>
          <a:p>
            <a:pPr indent="-311150" lvl="0" marL="457200" rtl="0" algn="l">
              <a:lnSpc>
                <a:spcPct val="105000"/>
              </a:lnSpc>
              <a:spcBef>
                <a:spcPts val="1200"/>
              </a:spcBef>
              <a:spcAft>
                <a:spcPts val="0"/>
              </a:spcAft>
              <a:buSzPts val="1300"/>
              <a:buChar char="●"/>
            </a:pPr>
            <a:r>
              <a:rPr lang="fr" sz="1300"/>
              <a:t>We propose to study and apply machine learning/deep learning techniques to </a:t>
            </a:r>
            <a:r>
              <a:rPr b="1" lang="fr" sz="1300"/>
              <a:t>classify 6k+ proteins into 18 different classes</a:t>
            </a:r>
            <a:r>
              <a:rPr lang="fr" sz="1300"/>
              <a:t>, each representing a characteristic of a protein</a:t>
            </a:r>
            <a:endParaRPr sz="1300"/>
          </a:p>
          <a:p>
            <a:pPr indent="0" lvl="0" marL="0" rtl="0" algn="l">
              <a:lnSpc>
                <a:spcPct val="105000"/>
              </a:lnSpc>
              <a:spcBef>
                <a:spcPts val="1200"/>
              </a:spcBef>
              <a:spcAft>
                <a:spcPts val="0"/>
              </a:spcAft>
              <a:buNone/>
            </a:pPr>
            <a:r>
              <a:t/>
            </a:r>
            <a:endParaRPr sz="1300"/>
          </a:p>
          <a:p>
            <a:pPr indent="-311150" lvl="0" marL="457200" rtl="0" algn="l">
              <a:lnSpc>
                <a:spcPct val="105000"/>
              </a:lnSpc>
              <a:spcBef>
                <a:spcPts val="1200"/>
              </a:spcBef>
              <a:spcAft>
                <a:spcPts val="0"/>
              </a:spcAft>
              <a:buSzPts val="1300"/>
              <a:buChar char="●"/>
            </a:pPr>
            <a:r>
              <a:rPr lang="fr" sz="1300"/>
              <a:t>Two different types of models where implemented: </a:t>
            </a:r>
            <a:r>
              <a:rPr b="1" lang="fr" sz="1300"/>
              <a:t>sequence based and structure based models</a:t>
            </a:r>
            <a:r>
              <a:rPr lang="fr" sz="1300"/>
              <a:t> will be used for the classification task</a:t>
            </a:r>
            <a:endParaRPr sz="1300"/>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2.1. Methodology - Data Used</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fr" sz="1300"/>
              <a:t>This project aims to</a:t>
            </a:r>
            <a:r>
              <a:rPr b="1" lang="fr" sz="1300"/>
              <a:t> classify a dataset of 6,111 proteins into 18 different classes</a:t>
            </a:r>
            <a:r>
              <a:rPr lang="fr" sz="1300"/>
              <a:t>, each representing a characteristic of the protein. </a:t>
            </a:r>
            <a:br>
              <a:rPr lang="fr" sz="1300"/>
            </a:br>
            <a:endParaRPr sz="1300"/>
          </a:p>
          <a:p>
            <a:pPr indent="-311150" lvl="0" marL="457200" rtl="0" algn="l">
              <a:spcBef>
                <a:spcPts val="0"/>
              </a:spcBef>
              <a:spcAft>
                <a:spcPts val="0"/>
              </a:spcAft>
              <a:buSzPts val="1300"/>
              <a:buChar char="●"/>
            </a:pPr>
            <a:r>
              <a:rPr lang="fr" sz="1300"/>
              <a:t>Some of the proteins are </a:t>
            </a:r>
            <a:r>
              <a:rPr b="1" lang="fr" sz="1300"/>
              <a:t>labeled (4888)</a:t>
            </a:r>
            <a:r>
              <a:rPr lang="fr" sz="1300"/>
              <a:t> while others are </a:t>
            </a:r>
            <a:r>
              <a:rPr b="1" lang="fr" sz="1300"/>
              <a:t>not (1223)</a:t>
            </a:r>
            <a:r>
              <a:rPr lang="fr" sz="1300"/>
              <a:t>.</a:t>
            </a:r>
            <a:br>
              <a:rPr lang="fr" sz="1300"/>
            </a:br>
            <a:endParaRPr sz="1300"/>
          </a:p>
          <a:p>
            <a:pPr indent="-311150" lvl="0" marL="457200" rtl="0" algn="l">
              <a:spcBef>
                <a:spcPts val="0"/>
              </a:spcBef>
              <a:spcAft>
                <a:spcPts val="0"/>
              </a:spcAft>
              <a:buSzPts val="1300"/>
              <a:buChar char="●"/>
            </a:pPr>
            <a:r>
              <a:rPr lang="fr" sz="1300"/>
              <a:t>For </a:t>
            </a:r>
            <a:r>
              <a:rPr b="1" lang="fr" sz="1300"/>
              <a:t>sequence based models</a:t>
            </a:r>
            <a:r>
              <a:rPr lang="fr" sz="1300"/>
              <a:t>, we used the sequence of each protein and the labels associated. </a:t>
            </a:r>
            <a:br>
              <a:rPr lang="fr" sz="1300"/>
            </a:br>
            <a:endParaRPr sz="1300"/>
          </a:p>
          <a:p>
            <a:pPr indent="-311150" lvl="0" marL="457200" rtl="0" algn="l">
              <a:spcBef>
                <a:spcPts val="0"/>
              </a:spcBef>
              <a:spcAft>
                <a:spcPts val="0"/>
              </a:spcAft>
              <a:buSzPts val="1300"/>
              <a:buChar char="●"/>
            </a:pPr>
            <a:r>
              <a:rPr lang="fr" sz="1300"/>
              <a:t>For </a:t>
            </a:r>
            <a:r>
              <a:rPr b="1" lang="fr" sz="1300"/>
              <a:t>structure based models</a:t>
            </a:r>
            <a:r>
              <a:rPr lang="fr" sz="1300"/>
              <a:t>, we used edges, attributes of the edges, attributes of the nodes, graph indicators and labels for the proteins</a:t>
            </a:r>
            <a:br>
              <a:rPr lang="fr" sz="1300"/>
            </a:br>
            <a:endParaRPr sz="1300"/>
          </a:p>
          <a:p>
            <a:pPr indent="-311150" lvl="0" marL="457200" rtl="0" algn="l">
              <a:spcBef>
                <a:spcPts val="0"/>
              </a:spcBef>
              <a:spcAft>
                <a:spcPts val="0"/>
              </a:spcAft>
              <a:buSzPts val="1300"/>
              <a:buChar char="●"/>
            </a:pPr>
            <a:r>
              <a:rPr lang="fr" sz="1300"/>
              <a:t>The goal of the project is to </a:t>
            </a:r>
            <a:r>
              <a:rPr b="1" lang="fr" sz="1300"/>
              <a:t>predict the class label of proteins that have not been labeled</a:t>
            </a:r>
            <a:r>
              <a:rPr lang="fr" sz="1300"/>
              <a:t>.</a:t>
            </a:r>
            <a:endParaRPr sz="1300"/>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2.2. Methodology - Data Analysis</a:t>
            </a:r>
            <a:endParaRPr/>
          </a:p>
        </p:txBody>
      </p:sp>
      <p:sp>
        <p:nvSpPr>
          <p:cNvPr id="77" name="Google Shape;77;p16"/>
          <p:cNvSpPr txBox="1"/>
          <p:nvPr>
            <p:ph idx="1" type="body"/>
          </p:nvPr>
        </p:nvSpPr>
        <p:spPr>
          <a:xfrm>
            <a:off x="311700" y="1434575"/>
            <a:ext cx="8308200" cy="353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fr" sz="1300"/>
              <a:t>For </a:t>
            </a:r>
            <a:r>
              <a:rPr b="1" lang="fr" sz="1300"/>
              <a:t>sequence base</a:t>
            </a:r>
            <a:r>
              <a:rPr lang="fr" sz="1300"/>
              <a:t> models, we will use a </a:t>
            </a:r>
            <a:r>
              <a:rPr lang="fr" sz="1300"/>
              <a:t>sequence length of 512.</a:t>
            </a:r>
            <a:br>
              <a:rPr lang="fr" sz="1300"/>
            </a:br>
            <a:endParaRPr sz="1300"/>
          </a:p>
          <a:p>
            <a:pPr indent="-311150" lvl="0" marL="457200" rtl="0" algn="l">
              <a:spcBef>
                <a:spcPts val="0"/>
              </a:spcBef>
              <a:spcAft>
                <a:spcPts val="0"/>
              </a:spcAft>
              <a:buSzPts val="1300"/>
              <a:buChar char="●"/>
            </a:pPr>
            <a:r>
              <a:rPr lang="fr" sz="1300"/>
              <a:t>We will also change the sampling method during training by taking a </a:t>
            </a:r>
            <a:r>
              <a:rPr b="1" lang="fr" sz="1300"/>
              <a:t>weighted random sampler</a:t>
            </a:r>
            <a:r>
              <a:rPr lang="fr" sz="1300"/>
              <a:t> to get an evenly distributed dataset.</a:t>
            </a:r>
            <a:endParaRPr sz="1300"/>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79" name="Google Shape;79;p16"/>
          <p:cNvPicPr preferRelativeResize="0"/>
          <p:nvPr/>
        </p:nvPicPr>
        <p:blipFill>
          <a:blip r:embed="rId3">
            <a:alphaModFix/>
          </a:blip>
          <a:stretch>
            <a:fillRect/>
          </a:stretch>
        </p:blipFill>
        <p:spPr>
          <a:xfrm>
            <a:off x="4792850" y="1004350"/>
            <a:ext cx="3377766" cy="2516176"/>
          </a:xfrm>
          <a:prstGeom prst="rect">
            <a:avLst/>
          </a:prstGeom>
          <a:noFill/>
          <a:ln>
            <a:noFill/>
          </a:ln>
        </p:spPr>
      </p:pic>
      <p:pic>
        <p:nvPicPr>
          <p:cNvPr id="80" name="Google Shape;80;p16"/>
          <p:cNvPicPr preferRelativeResize="0"/>
          <p:nvPr/>
        </p:nvPicPr>
        <p:blipFill>
          <a:blip r:embed="rId4">
            <a:alphaModFix/>
          </a:blip>
          <a:stretch>
            <a:fillRect/>
          </a:stretch>
        </p:blipFill>
        <p:spPr>
          <a:xfrm>
            <a:off x="1034075" y="1004350"/>
            <a:ext cx="3132812" cy="2426100"/>
          </a:xfrm>
          <a:prstGeom prst="rect">
            <a:avLst/>
          </a:prstGeom>
          <a:noFill/>
          <a:ln>
            <a:noFill/>
          </a:ln>
        </p:spPr>
      </p:pic>
      <p:sp>
        <p:nvSpPr>
          <p:cNvPr id="81" name="Google Shape;81;p16"/>
          <p:cNvSpPr txBox="1"/>
          <p:nvPr/>
        </p:nvSpPr>
        <p:spPr>
          <a:xfrm>
            <a:off x="1242825" y="3348925"/>
            <a:ext cx="3172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t>Distribution of the sequence length over training and testing set</a:t>
            </a:r>
            <a:endParaRPr sz="1100"/>
          </a:p>
        </p:txBody>
      </p:sp>
      <p:sp>
        <p:nvSpPr>
          <p:cNvPr id="82" name="Google Shape;82;p16"/>
          <p:cNvSpPr txBox="1"/>
          <p:nvPr/>
        </p:nvSpPr>
        <p:spPr>
          <a:xfrm>
            <a:off x="5124088" y="3377775"/>
            <a:ext cx="3172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t>Distribution of the number of examples per class over training set</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2.3. Methodology - Sequence based models</a:t>
            </a:r>
            <a:endParaRPr/>
          </a:p>
          <a:p>
            <a:pPr indent="0" lvl="0" marL="0" rtl="0" algn="l">
              <a:spcBef>
                <a:spcPts val="0"/>
              </a:spcBef>
              <a:spcAft>
                <a:spcPts val="0"/>
              </a:spcAft>
              <a:buNone/>
            </a:pPr>
            <a:r>
              <a:rPr lang="fr" sz="1688"/>
              <a:t>1. Modifications made on the sequence baseline</a:t>
            </a:r>
            <a:endParaRPr sz="1688"/>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Modify the number of n-grams:</a:t>
            </a:r>
            <a:endParaRPr/>
          </a:p>
          <a:p>
            <a:pPr indent="-317500" lvl="1" marL="914400" rtl="0" algn="l">
              <a:spcBef>
                <a:spcPts val="0"/>
              </a:spcBef>
              <a:spcAft>
                <a:spcPts val="0"/>
              </a:spcAft>
              <a:buSzPts val="1400"/>
              <a:buChar char="○"/>
            </a:pPr>
            <a:r>
              <a:rPr lang="fr"/>
              <a:t>Trying with 3 to 7 n-grams taken into account =&gt; decrease of the performances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Modify the classifier used in the sequence baseline</a:t>
            </a:r>
            <a:endParaRPr/>
          </a:p>
          <a:p>
            <a:pPr indent="-317500" lvl="1" marL="914400" rtl="0" algn="l">
              <a:spcBef>
                <a:spcPts val="0"/>
              </a:spcBef>
              <a:spcAft>
                <a:spcPts val="0"/>
              </a:spcAft>
              <a:buSzPts val="1400"/>
              <a:buChar char="○"/>
            </a:pPr>
            <a:r>
              <a:rPr lang="fr"/>
              <a:t>Initially: L</a:t>
            </a:r>
            <a:r>
              <a:rPr lang="fr"/>
              <a:t>ogistic</a:t>
            </a:r>
            <a:r>
              <a:rPr lang="fr"/>
              <a:t> </a:t>
            </a:r>
            <a:r>
              <a:rPr lang="fr"/>
              <a:t>regression</a:t>
            </a:r>
            <a:endParaRPr/>
          </a:p>
          <a:p>
            <a:pPr indent="-317500" lvl="1" marL="914400" rtl="0" algn="l">
              <a:spcBef>
                <a:spcPts val="0"/>
              </a:spcBef>
              <a:spcAft>
                <a:spcPts val="0"/>
              </a:spcAft>
              <a:buSzPts val="1400"/>
              <a:buChar char="○"/>
            </a:pPr>
            <a:r>
              <a:rPr lang="fr"/>
              <a:t>C</a:t>
            </a:r>
            <a:r>
              <a:rPr lang="fr"/>
              <a:t>hange</a:t>
            </a:r>
            <a:r>
              <a:rPr lang="fr"/>
              <a:t> using Support Vector Machine</a:t>
            </a:r>
            <a:endParaRPr/>
          </a:p>
          <a:p>
            <a:pPr indent="-317500" lvl="1" marL="914400" rtl="0" algn="l">
              <a:spcBef>
                <a:spcPts val="0"/>
              </a:spcBef>
              <a:spcAft>
                <a:spcPts val="0"/>
              </a:spcAft>
              <a:buSzPts val="1400"/>
              <a:buChar char="○"/>
            </a:pPr>
            <a:r>
              <a:rPr lang="fr"/>
              <a:t>Change using Decision Tree</a:t>
            </a:r>
            <a:endParaRPr/>
          </a:p>
        </p:txBody>
      </p:sp>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2.3. Methodology - Sequence based models</a:t>
            </a:r>
            <a:endParaRPr/>
          </a:p>
          <a:p>
            <a:pPr indent="0" lvl="0" marL="0" rtl="0" algn="l">
              <a:spcBef>
                <a:spcPts val="0"/>
              </a:spcBef>
              <a:spcAft>
                <a:spcPts val="0"/>
              </a:spcAft>
              <a:buNone/>
            </a:pPr>
            <a:r>
              <a:rPr lang="fr" sz="1688"/>
              <a:t>2. Protein Computational Neural Network (ProtCNN)</a:t>
            </a:r>
            <a:endParaRPr sz="1688"/>
          </a:p>
        </p:txBody>
      </p:sp>
      <p:sp>
        <p:nvSpPr>
          <p:cNvPr id="95" name="Google Shape;95;p18"/>
          <p:cNvSpPr txBox="1"/>
          <p:nvPr>
            <p:ph idx="1" type="body"/>
          </p:nvPr>
        </p:nvSpPr>
        <p:spPr>
          <a:xfrm>
            <a:off x="6247200" y="1321725"/>
            <a:ext cx="2774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t>Problem: overfitting</a:t>
            </a:r>
            <a:endParaRPr sz="1400"/>
          </a:p>
          <a:p>
            <a:pPr indent="-317500" lvl="0" marL="457200" rtl="0" algn="l">
              <a:spcBef>
                <a:spcPts val="1200"/>
              </a:spcBef>
              <a:spcAft>
                <a:spcPts val="0"/>
              </a:spcAft>
              <a:buSzPts val="1400"/>
              <a:buChar char="●"/>
            </a:pPr>
            <a:r>
              <a:rPr lang="fr" sz="1400"/>
              <a:t>Added cross validation (Kfold =5)</a:t>
            </a:r>
            <a:endParaRPr sz="1400"/>
          </a:p>
          <a:p>
            <a:pPr indent="-317500" lvl="0" marL="457200" rtl="0" algn="l">
              <a:spcBef>
                <a:spcPts val="0"/>
              </a:spcBef>
              <a:spcAft>
                <a:spcPts val="0"/>
              </a:spcAft>
              <a:buSzPts val="1400"/>
              <a:buChar char="●"/>
            </a:pPr>
            <a:r>
              <a:rPr lang="fr" sz="1400"/>
              <a:t>Added class weight</a:t>
            </a:r>
            <a:endParaRPr sz="1400"/>
          </a:p>
          <a:p>
            <a:pPr indent="-317500" lvl="0" marL="457200" rtl="0" algn="l">
              <a:spcBef>
                <a:spcPts val="0"/>
              </a:spcBef>
              <a:spcAft>
                <a:spcPts val="0"/>
              </a:spcAft>
              <a:buSzPts val="1400"/>
              <a:buChar char="●"/>
            </a:pPr>
            <a:r>
              <a:rPr lang="fr" sz="1400"/>
              <a:t>Intended</a:t>
            </a:r>
            <a:r>
              <a:rPr lang="fr" sz="1400"/>
              <a:t> up/downsampling </a:t>
            </a:r>
            <a:endParaRPr sz="1400"/>
          </a:p>
          <a:p>
            <a:pPr indent="-317500" lvl="0" marL="457200" rtl="0" algn="l">
              <a:spcBef>
                <a:spcPts val="0"/>
              </a:spcBef>
              <a:spcAft>
                <a:spcPts val="0"/>
              </a:spcAft>
              <a:buSzPts val="1400"/>
              <a:buChar char="●"/>
            </a:pPr>
            <a:r>
              <a:rPr lang="fr" sz="1400"/>
              <a:t>Added more regularization</a:t>
            </a:r>
            <a:endParaRPr sz="1400"/>
          </a:p>
          <a:p>
            <a:pPr indent="-317500" lvl="0" marL="457200" rtl="0" algn="l">
              <a:spcBef>
                <a:spcPts val="0"/>
              </a:spcBef>
              <a:spcAft>
                <a:spcPts val="0"/>
              </a:spcAft>
              <a:buSzPts val="1400"/>
              <a:buChar char="●"/>
            </a:pPr>
            <a:r>
              <a:rPr lang="fr" sz="1400"/>
              <a:t>Early Stopping</a:t>
            </a:r>
            <a:endParaRPr sz="1400"/>
          </a:p>
        </p:txBody>
      </p:sp>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97" name="Google Shape;97;p18"/>
          <p:cNvPicPr preferRelativeResize="0"/>
          <p:nvPr/>
        </p:nvPicPr>
        <p:blipFill>
          <a:blip r:embed="rId3">
            <a:alphaModFix/>
          </a:blip>
          <a:stretch>
            <a:fillRect/>
          </a:stretch>
        </p:blipFill>
        <p:spPr>
          <a:xfrm>
            <a:off x="4451351" y="1372875"/>
            <a:ext cx="1830612" cy="1822149"/>
          </a:xfrm>
          <a:prstGeom prst="rect">
            <a:avLst/>
          </a:prstGeom>
          <a:noFill/>
          <a:ln>
            <a:noFill/>
          </a:ln>
        </p:spPr>
      </p:pic>
      <p:pic>
        <p:nvPicPr>
          <p:cNvPr id="98" name="Google Shape;98;p18"/>
          <p:cNvPicPr preferRelativeResize="0"/>
          <p:nvPr/>
        </p:nvPicPr>
        <p:blipFill>
          <a:blip r:embed="rId4">
            <a:alphaModFix/>
          </a:blip>
          <a:stretch>
            <a:fillRect/>
          </a:stretch>
        </p:blipFill>
        <p:spPr>
          <a:xfrm>
            <a:off x="4432977" y="3195025"/>
            <a:ext cx="1868949" cy="1862427"/>
          </a:xfrm>
          <a:prstGeom prst="rect">
            <a:avLst/>
          </a:prstGeom>
          <a:noFill/>
          <a:ln>
            <a:noFill/>
          </a:ln>
        </p:spPr>
      </p:pic>
      <p:pic>
        <p:nvPicPr>
          <p:cNvPr id="99" name="Google Shape;99;p18"/>
          <p:cNvPicPr preferRelativeResize="0"/>
          <p:nvPr/>
        </p:nvPicPr>
        <p:blipFill>
          <a:blip r:embed="rId5">
            <a:alphaModFix/>
          </a:blip>
          <a:stretch>
            <a:fillRect/>
          </a:stretch>
        </p:blipFill>
        <p:spPr>
          <a:xfrm>
            <a:off x="311700" y="1457475"/>
            <a:ext cx="4002351" cy="2950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2.3. Methodology - Sequence based models</a:t>
            </a:r>
            <a:endParaRPr/>
          </a:p>
          <a:p>
            <a:pPr indent="0" lvl="0" marL="0" rtl="0" algn="l">
              <a:spcBef>
                <a:spcPts val="0"/>
              </a:spcBef>
              <a:spcAft>
                <a:spcPts val="0"/>
              </a:spcAft>
              <a:buNone/>
            </a:pPr>
            <a:r>
              <a:rPr lang="fr" sz="1688"/>
              <a:t>3</a:t>
            </a:r>
            <a:r>
              <a:rPr lang="fr" sz="1688"/>
              <a:t>. </a:t>
            </a:r>
            <a:r>
              <a:rPr lang="fr" sz="1688"/>
              <a:t>Bidirectional</a:t>
            </a:r>
            <a:r>
              <a:rPr lang="fr" sz="1688"/>
              <a:t> Long Short Term Memory (BiLSTM)</a:t>
            </a:r>
            <a:endParaRPr sz="1688"/>
          </a:p>
        </p:txBody>
      </p:sp>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06" name="Google Shape;106;p19"/>
          <p:cNvPicPr preferRelativeResize="0"/>
          <p:nvPr/>
        </p:nvPicPr>
        <p:blipFill rotWithShape="1">
          <a:blip r:embed="rId3">
            <a:alphaModFix/>
          </a:blip>
          <a:srcRect b="2383" l="0" r="0" t="11890"/>
          <a:stretch/>
        </p:blipFill>
        <p:spPr>
          <a:xfrm>
            <a:off x="935275" y="1719225"/>
            <a:ext cx="4625626" cy="2469150"/>
          </a:xfrm>
          <a:prstGeom prst="rect">
            <a:avLst/>
          </a:prstGeom>
          <a:noFill/>
          <a:ln>
            <a:noFill/>
          </a:ln>
        </p:spPr>
      </p:pic>
      <p:sp>
        <p:nvSpPr>
          <p:cNvPr id="107" name="Google Shape;107;p19"/>
          <p:cNvSpPr txBox="1"/>
          <p:nvPr>
            <p:ph idx="1" type="body"/>
          </p:nvPr>
        </p:nvSpPr>
        <p:spPr>
          <a:xfrm>
            <a:off x="6247200" y="1321725"/>
            <a:ext cx="2774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t>Problem: overfitting</a:t>
            </a:r>
            <a:endParaRPr sz="1400"/>
          </a:p>
          <a:p>
            <a:pPr indent="-317500" lvl="0" marL="457200" rtl="0" algn="l">
              <a:spcBef>
                <a:spcPts val="1200"/>
              </a:spcBef>
              <a:spcAft>
                <a:spcPts val="0"/>
              </a:spcAft>
              <a:buSzPts val="1400"/>
              <a:buChar char="●"/>
            </a:pPr>
            <a:r>
              <a:rPr lang="fr" sz="1400"/>
              <a:t>Added cross validation (Kfold =5)</a:t>
            </a:r>
            <a:endParaRPr sz="1400"/>
          </a:p>
          <a:p>
            <a:pPr indent="-317500" lvl="0" marL="457200" rtl="0" algn="l">
              <a:spcBef>
                <a:spcPts val="0"/>
              </a:spcBef>
              <a:spcAft>
                <a:spcPts val="0"/>
              </a:spcAft>
              <a:buSzPts val="1400"/>
              <a:buChar char="●"/>
            </a:pPr>
            <a:r>
              <a:rPr lang="fr" sz="1400"/>
              <a:t>Added class weight</a:t>
            </a:r>
            <a:endParaRPr sz="1400"/>
          </a:p>
          <a:p>
            <a:pPr indent="-317500" lvl="0" marL="457200" rtl="0" algn="l">
              <a:spcBef>
                <a:spcPts val="0"/>
              </a:spcBef>
              <a:spcAft>
                <a:spcPts val="0"/>
              </a:spcAft>
              <a:buSzPts val="1400"/>
              <a:buChar char="●"/>
            </a:pPr>
            <a:r>
              <a:rPr lang="fr" sz="1400"/>
              <a:t>Intended up/downsampling </a:t>
            </a:r>
            <a:endParaRPr sz="1400"/>
          </a:p>
          <a:p>
            <a:pPr indent="-317500" lvl="0" marL="457200" rtl="0" algn="l">
              <a:spcBef>
                <a:spcPts val="0"/>
              </a:spcBef>
              <a:spcAft>
                <a:spcPts val="0"/>
              </a:spcAft>
              <a:buSzPts val="1400"/>
              <a:buChar char="●"/>
            </a:pPr>
            <a:r>
              <a:rPr lang="fr" sz="1400"/>
              <a:t>Added more regularization</a:t>
            </a:r>
            <a:endParaRPr sz="1400"/>
          </a:p>
          <a:p>
            <a:pPr indent="-317500" lvl="0" marL="457200" rtl="0" algn="l">
              <a:spcBef>
                <a:spcPts val="0"/>
              </a:spcBef>
              <a:spcAft>
                <a:spcPts val="0"/>
              </a:spcAft>
              <a:buSzPts val="1400"/>
              <a:buChar char="●"/>
            </a:pPr>
            <a:r>
              <a:rPr lang="fr" sz="1400"/>
              <a:t>Early Stopping</a:t>
            </a:r>
            <a:endParaRPr sz="1400"/>
          </a:p>
          <a:p>
            <a:pPr indent="-317500" lvl="0" marL="457200" rtl="0" algn="l">
              <a:spcBef>
                <a:spcPts val="0"/>
              </a:spcBef>
              <a:spcAft>
                <a:spcPts val="0"/>
              </a:spcAft>
              <a:buSzPts val="1400"/>
              <a:buChar char="●"/>
            </a:pPr>
            <a:r>
              <a:rPr lang="fr" sz="1400"/>
              <a:t>Added dropout</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2.3. Methodology - Sequence based models</a:t>
            </a:r>
            <a:endParaRPr/>
          </a:p>
          <a:p>
            <a:pPr indent="0" lvl="0" marL="0" rtl="0" algn="l">
              <a:spcBef>
                <a:spcPts val="0"/>
              </a:spcBef>
              <a:spcAft>
                <a:spcPts val="0"/>
              </a:spcAft>
              <a:buNone/>
            </a:pPr>
            <a:r>
              <a:rPr lang="fr" sz="1688"/>
              <a:t>4. Fine-tuning pretrained models (Transfer Learning)</a:t>
            </a:r>
            <a:endParaRPr sz="1688"/>
          </a:p>
        </p:txBody>
      </p:sp>
      <p:sp>
        <p:nvSpPr>
          <p:cNvPr id="113" name="Google Shape;113;p20"/>
          <p:cNvSpPr txBox="1"/>
          <p:nvPr>
            <p:ph idx="1" type="body"/>
          </p:nvPr>
        </p:nvSpPr>
        <p:spPr>
          <a:xfrm>
            <a:off x="4440300" y="1429575"/>
            <a:ext cx="43920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fr" sz="1300"/>
              <a:t>Use a </a:t>
            </a:r>
            <a:r>
              <a:rPr b="1" lang="fr" sz="1300"/>
              <a:t>ProtBERT </a:t>
            </a:r>
            <a:r>
              <a:rPr lang="fr" sz="1300"/>
              <a:t>pretrained model on </a:t>
            </a:r>
            <a:r>
              <a:rPr b="1" lang="fr" sz="1300"/>
              <a:t>BFD dataset</a:t>
            </a:r>
            <a:r>
              <a:rPr lang="fr" sz="1300"/>
              <a:t> (2.1 billion sequences).</a:t>
            </a:r>
            <a:br>
              <a:rPr lang="fr" sz="1300"/>
            </a:br>
            <a:endParaRPr sz="1300"/>
          </a:p>
          <a:p>
            <a:pPr indent="-311150" lvl="0" marL="457200" rtl="0" algn="l">
              <a:spcBef>
                <a:spcPts val="0"/>
              </a:spcBef>
              <a:spcAft>
                <a:spcPts val="0"/>
              </a:spcAft>
              <a:buSzPts val="1300"/>
              <a:buChar char="●"/>
            </a:pPr>
            <a:r>
              <a:rPr lang="fr" sz="1300"/>
              <a:t>Adding a classifier head automatically with Hugging Face AutoModelForClassification.</a:t>
            </a:r>
            <a:br>
              <a:rPr lang="fr" sz="1300"/>
            </a:br>
            <a:endParaRPr sz="1300"/>
          </a:p>
          <a:p>
            <a:pPr indent="-311150" lvl="0" marL="457200" rtl="0" algn="l">
              <a:spcBef>
                <a:spcPts val="0"/>
              </a:spcBef>
              <a:spcAft>
                <a:spcPts val="0"/>
              </a:spcAft>
              <a:buSzPts val="1300"/>
              <a:buChar char="●"/>
            </a:pPr>
            <a:r>
              <a:rPr lang="fr" sz="1300"/>
              <a:t>Freezing the pretrained model.</a:t>
            </a:r>
            <a:br>
              <a:rPr lang="fr" sz="1300"/>
            </a:br>
            <a:endParaRPr sz="1300"/>
          </a:p>
          <a:p>
            <a:pPr indent="-311150" lvl="0" marL="457200" rtl="0" algn="l">
              <a:spcBef>
                <a:spcPts val="0"/>
              </a:spcBef>
              <a:spcAft>
                <a:spcPts val="0"/>
              </a:spcAft>
              <a:buSzPts val="1300"/>
              <a:buChar char="●"/>
            </a:pPr>
            <a:r>
              <a:rPr lang="fr" sz="1300"/>
              <a:t>Using a starting learning rate of 10</a:t>
            </a:r>
            <a:r>
              <a:rPr baseline="30000" lang="fr" sz="1300"/>
              <a:t>-3</a:t>
            </a:r>
            <a:r>
              <a:rPr lang="fr" sz="1300"/>
              <a:t> with a decay of 10 every 5 epochs. We train for 25 epochs.</a:t>
            </a:r>
            <a:endParaRPr sz="1300"/>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15" name="Google Shape;115;p20"/>
          <p:cNvPicPr preferRelativeResize="0"/>
          <p:nvPr/>
        </p:nvPicPr>
        <p:blipFill>
          <a:blip r:embed="rId3">
            <a:alphaModFix/>
          </a:blip>
          <a:stretch>
            <a:fillRect/>
          </a:stretch>
        </p:blipFill>
        <p:spPr>
          <a:xfrm>
            <a:off x="311700" y="1375499"/>
            <a:ext cx="3665051" cy="3057950"/>
          </a:xfrm>
          <a:prstGeom prst="rect">
            <a:avLst/>
          </a:prstGeom>
          <a:noFill/>
          <a:ln>
            <a:noFill/>
          </a:ln>
        </p:spPr>
      </p:pic>
      <p:sp>
        <p:nvSpPr>
          <p:cNvPr id="116" name="Google Shape;116;p20">
            <a:hlinkClick r:id="rId4"/>
          </p:cNvPr>
          <p:cNvSpPr txBox="1"/>
          <p:nvPr/>
        </p:nvSpPr>
        <p:spPr>
          <a:xfrm>
            <a:off x="196000" y="4659925"/>
            <a:ext cx="3994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t>https://huggingface.co/Rostlab/prot_bert_bfd</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22" name="Google Shape;122;p21"/>
          <p:cNvSpPr txBox="1"/>
          <p:nvPr>
            <p:ph type="title"/>
          </p:nvPr>
        </p:nvSpPr>
        <p:spPr>
          <a:xfrm>
            <a:off x="311700" y="228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2.4. Methodology - Structure based models</a:t>
            </a:r>
            <a:endParaRPr/>
          </a:p>
          <a:p>
            <a:pPr indent="0" lvl="0" marL="457200" rtl="0" algn="l">
              <a:spcBef>
                <a:spcPts val="0"/>
              </a:spcBef>
              <a:spcAft>
                <a:spcPts val="0"/>
              </a:spcAft>
              <a:buNone/>
            </a:pPr>
            <a:r>
              <a:rPr lang="fr" sz="1688"/>
              <a:t>Model</a:t>
            </a:r>
            <a:endParaRPr sz="1688"/>
          </a:p>
        </p:txBody>
      </p:sp>
      <p:pic>
        <p:nvPicPr>
          <p:cNvPr id="123" name="Google Shape;123;p21"/>
          <p:cNvPicPr preferRelativeResize="0"/>
          <p:nvPr/>
        </p:nvPicPr>
        <p:blipFill>
          <a:blip r:embed="rId3">
            <a:alphaModFix/>
          </a:blip>
          <a:stretch>
            <a:fillRect/>
          </a:stretch>
        </p:blipFill>
        <p:spPr>
          <a:xfrm>
            <a:off x="0" y="936422"/>
            <a:ext cx="4102320" cy="435778"/>
          </a:xfrm>
          <a:prstGeom prst="rect">
            <a:avLst/>
          </a:prstGeom>
          <a:noFill/>
          <a:ln>
            <a:noFill/>
          </a:ln>
        </p:spPr>
      </p:pic>
      <p:pic>
        <p:nvPicPr>
          <p:cNvPr id="124" name="Google Shape;124;p21"/>
          <p:cNvPicPr preferRelativeResize="0"/>
          <p:nvPr/>
        </p:nvPicPr>
        <p:blipFill>
          <a:blip r:embed="rId4">
            <a:alphaModFix/>
          </a:blip>
          <a:stretch>
            <a:fillRect/>
          </a:stretch>
        </p:blipFill>
        <p:spPr>
          <a:xfrm>
            <a:off x="5302651" y="680750"/>
            <a:ext cx="3834447" cy="4103124"/>
          </a:xfrm>
          <a:prstGeom prst="rect">
            <a:avLst/>
          </a:prstGeom>
          <a:noFill/>
          <a:ln>
            <a:noFill/>
          </a:ln>
        </p:spPr>
      </p:pic>
      <p:pic>
        <p:nvPicPr>
          <p:cNvPr id="125" name="Google Shape;125;p21"/>
          <p:cNvPicPr preferRelativeResize="0"/>
          <p:nvPr/>
        </p:nvPicPr>
        <p:blipFill>
          <a:blip r:embed="rId5">
            <a:alphaModFix/>
          </a:blip>
          <a:stretch>
            <a:fillRect/>
          </a:stretch>
        </p:blipFill>
        <p:spPr>
          <a:xfrm>
            <a:off x="-142850" y="1495636"/>
            <a:ext cx="5385226" cy="2338889"/>
          </a:xfrm>
          <a:prstGeom prst="rect">
            <a:avLst/>
          </a:prstGeom>
          <a:noFill/>
          <a:ln>
            <a:noFill/>
          </a:ln>
        </p:spPr>
      </p:pic>
      <p:sp>
        <p:nvSpPr>
          <p:cNvPr id="126" name="Google Shape;126;p21"/>
          <p:cNvSpPr txBox="1"/>
          <p:nvPr/>
        </p:nvSpPr>
        <p:spPr>
          <a:xfrm>
            <a:off x="5804925" y="4783875"/>
            <a:ext cx="216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I</a:t>
            </a:r>
            <a:r>
              <a:rPr lang="fr"/>
              <a:t>nput : [B, L+1, NF+NE]</a:t>
            </a:r>
            <a:endParaRPr/>
          </a:p>
        </p:txBody>
      </p:sp>
      <p:sp>
        <p:nvSpPr>
          <p:cNvPr id="127" name="Google Shape;127;p21"/>
          <p:cNvSpPr txBox="1"/>
          <p:nvPr/>
        </p:nvSpPr>
        <p:spPr>
          <a:xfrm>
            <a:off x="7124550" y="1050800"/>
            <a:ext cx="2037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K Transformer blocks.</a:t>
            </a:r>
            <a:endParaRPr/>
          </a:p>
          <a:p>
            <a:pPr indent="0" lvl="0" marL="0" rtl="0" algn="l">
              <a:spcBef>
                <a:spcPts val="0"/>
              </a:spcBef>
              <a:spcAft>
                <a:spcPts val="0"/>
              </a:spcAft>
              <a:buNone/>
            </a:pPr>
            <a:r>
              <a:rPr lang="fr"/>
              <a:t>T Transformer encoder layers.</a:t>
            </a:r>
            <a:endParaRPr/>
          </a:p>
        </p:txBody>
      </p:sp>
      <p:pic>
        <p:nvPicPr>
          <p:cNvPr id="128" name="Google Shape;128;p21"/>
          <p:cNvPicPr preferRelativeResize="0"/>
          <p:nvPr/>
        </p:nvPicPr>
        <p:blipFill>
          <a:blip r:embed="rId6">
            <a:alphaModFix/>
          </a:blip>
          <a:stretch>
            <a:fillRect/>
          </a:stretch>
        </p:blipFill>
        <p:spPr>
          <a:xfrm>
            <a:off x="-66662" y="3834513"/>
            <a:ext cx="3705225" cy="752475"/>
          </a:xfrm>
          <a:prstGeom prst="rect">
            <a:avLst/>
          </a:prstGeom>
          <a:noFill/>
          <a:ln>
            <a:noFill/>
          </a:ln>
        </p:spPr>
      </p:pic>
      <p:pic>
        <p:nvPicPr>
          <p:cNvPr id="129" name="Google Shape;129;p21"/>
          <p:cNvPicPr preferRelativeResize="0"/>
          <p:nvPr/>
        </p:nvPicPr>
        <p:blipFill>
          <a:blip r:embed="rId7">
            <a:alphaModFix/>
          </a:blip>
          <a:stretch>
            <a:fillRect/>
          </a:stretch>
        </p:blipFill>
        <p:spPr>
          <a:xfrm>
            <a:off x="82275" y="4528850"/>
            <a:ext cx="2781300" cy="695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