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C000"/>
    <a:srgbClr val="388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F488-F344-477B-B5FB-2B5AFF326FDA}" type="datetimeFigureOut">
              <a:rPr lang="en-US" smtClean="0"/>
              <a:t>20-Dec-18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8661E-3ABE-4730-A671-95EE7545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 A (Full) 54 HC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6BC48-DF05-9D4C-865B-4C18F41126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4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aws.amazon.com/certificatio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://aws.amazon.com/training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ws.amazon.com/contact-us/aws-training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3" y="4643696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3" y="5151695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3" y="1667430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3" y="2667893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1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692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8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281" y="2232572"/>
            <a:ext cx="8092721" cy="1667557"/>
          </a:xfrm>
        </p:spPr>
        <p:txBody>
          <a:bodyPr anchor="ctr" anchorCtr="0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973612" y="119157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2400" b="1" smtClean="0">
                <a:solidFill>
                  <a:srgbClr val="F7A028"/>
                </a:solidFill>
              </a:rPr>
              <a:t>Certification</a:t>
            </a:r>
            <a:endParaRPr lang="en-US" sz="2400" b="1">
              <a:solidFill>
                <a:srgbClr val="F7A028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21214" y="5509379"/>
            <a:ext cx="334882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1867" smtClean="0">
                <a:solidFill>
                  <a:srgbClr val="474746"/>
                </a:solidFill>
                <a:hlinkClick r:id="rId2"/>
              </a:rPr>
              <a:t>aws.amazon.com/certification</a:t>
            </a:r>
            <a:endParaRPr lang="en-US" sz="1867">
              <a:solidFill>
                <a:srgbClr val="474746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22424" y="3943983"/>
            <a:ext cx="2946400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1867">
                <a:solidFill>
                  <a:srgbClr val="474746"/>
                </a:solidFill>
              </a:rPr>
              <a:t>Demonstrate </a:t>
            </a:r>
            <a:r>
              <a:rPr lang="en-US" sz="1867" smtClean="0">
                <a:solidFill>
                  <a:srgbClr val="474746"/>
                </a:solidFill>
              </a:rPr>
              <a:t>your skills, knowledge, </a:t>
            </a:r>
            <a:r>
              <a:rPr lang="en-US" sz="1867">
                <a:solidFill>
                  <a:srgbClr val="474746"/>
                </a:solidFill>
              </a:rPr>
              <a:t>and expertise </a:t>
            </a:r>
            <a:r>
              <a:rPr lang="en-US" sz="1867" smtClean="0">
                <a:solidFill>
                  <a:srgbClr val="474746"/>
                </a:solidFill>
              </a:rPr>
              <a:t>with </a:t>
            </a:r>
            <a:r>
              <a:rPr lang="en-US" sz="1867">
                <a:solidFill>
                  <a:srgbClr val="474746"/>
                </a:solidFill>
              </a:rPr>
              <a:t>the AWS </a:t>
            </a:r>
            <a:r>
              <a:rPr lang="en-US" sz="1867" smtClean="0">
                <a:solidFill>
                  <a:srgbClr val="474746"/>
                </a:solidFill>
              </a:rPr>
              <a:t>platform.</a:t>
            </a:r>
            <a:endParaRPr lang="en-US" sz="1867">
              <a:solidFill>
                <a:srgbClr val="47474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1613" y="119157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2400" b="1" smtClean="0">
                <a:solidFill>
                  <a:srgbClr val="F7A028"/>
                </a:solidFill>
              </a:rPr>
              <a:t>Self-Paced Labs</a:t>
            </a:r>
            <a:endParaRPr lang="en-US" sz="2400" b="1">
              <a:solidFill>
                <a:srgbClr val="F7A028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11200" y="5365748"/>
            <a:ext cx="3251200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70"/>
            <a:r>
              <a:rPr lang="en-US" sz="1867" smtClean="0">
                <a:solidFill>
                  <a:srgbClr val="474746"/>
                </a:solidFill>
                <a:hlinkClick r:id="rId3"/>
              </a:rPr>
              <a:t>aws.amazon.com/training/</a:t>
            </a:r>
            <a:br>
              <a:rPr lang="en-US" sz="1867" smtClean="0">
                <a:solidFill>
                  <a:srgbClr val="474746"/>
                </a:solidFill>
                <a:hlinkClick r:id="rId3"/>
              </a:rPr>
            </a:br>
            <a:r>
              <a:rPr lang="en-US" sz="1867" smtClean="0">
                <a:solidFill>
                  <a:srgbClr val="474746"/>
                </a:solidFill>
                <a:hlinkClick r:id="rId3"/>
              </a:rPr>
              <a:t>self-paced-labs</a:t>
            </a:r>
            <a:endParaRPr lang="en-US" sz="1867">
              <a:solidFill>
                <a:srgbClr val="474746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3600" y="3943988"/>
            <a:ext cx="2946400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1867" smtClean="0">
                <a:solidFill>
                  <a:srgbClr val="474746"/>
                </a:solidFill>
              </a:rPr>
              <a:t>Try products, gain new skills, and get hands-on practice working with AWS technologies.</a:t>
            </a:r>
            <a:endParaRPr lang="en-US" sz="1867">
              <a:solidFill>
                <a:srgbClr val="474746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962400" y="5509377"/>
            <a:ext cx="3962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1867" smtClean="0">
                <a:solidFill>
                  <a:srgbClr val="474746"/>
                </a:solidFill>
                <a:hlinkClick r:id="rId4"/>
              </a:rPr>
              <a:t>aws.amazon.com/training</a:t>
            </a:r>
            <a:endParaRPr lang="en-US" sz="1867">
              <a:solidFill>
                <a:srgbClr val="474746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417613" y="119157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2400" b="1" smtClean="0">
                <a:solidFill>
                  <a:srgbClr val="F7A028"/>
                </a:solidFill>
              </a:rPr>
              <a:t>Training</a:t>
            </a:r>
            <a:endParaRPr lang="en-US" sz="2400" b="1">
              <a:solidFill>
                <a:srgbClr val="F7A028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419600" y="3949978"/>
            <a:ext cx="2946400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1867" smtClean="0">
                <a:solidFill>
                  <a:srgbClr val="474746"/>
                </a:solidFill>
              </a:rPr>
              <a:t>Skill up and gain confidence to design, develop, deploy, and manage your applications on AWS.</a:t>
            </a:r>
            <a:endParaRPr lang="en-US" sz="1867">
              <a:solidFill>
                <a:srgbClr val="474746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0024" y="1684011"/>
            <a:ext cx="3251200" cy="21945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200" y="1684011"/>
            <a:ext cx="3251200" cy="21945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1684011"/>
            <a:ext cx="3251200" cy="219456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451106" y="158496"/>
            <a:ext cx="974034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70"/>
            <a:r>
              <a:rPr lang="en-US" sz="3733" b="1" smtClean="0">
                <a:solidFill>
                  <a:srgbClr val="474746"/>
                </a:solidFill>
              </a:rPr>
              <a:t>AWS Training and Certification</a:t>
            </a:r>
            <a:endParaRPr lang="en-US" sz="3733" b="1">
              <a:solidFill>
                <a:srgbClr val="474746"/>
              </a:solidFill>
            </a:endParaRPr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90229" y="6356353"/>
            <a:ext cx="826346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smtClean="0"/>
            </a:lvl1pPr>
          </a:lstStyle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284" y="398829"/>
            <a:ext cx="11380345" cy="54232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6226277"/>
            <a:ext cx="12192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27829" y="6226277"/>
            <a:ext cx="1194816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689115" y="826873"/>
            <a:ext cx="107342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70"/>
            <a:r>
              <a:rPr lang="en-US" sz="2400" smtClean="0">
                <a:solidFill>
                  <a:srgbClr val="474746"/>
                </a:solidFill>
              </a:rPr>
              <a:t>© 2017, Amazon Web Services, Inc. or its affiliates. All rights reserved.</a:t>
            </a:r>
          </a:p>
          <a:p>
            <a:pPr algn="ctr" defTabSz="609570"/>
            <a:endParaRPr lang="en-US" sz="2400" smtClean="0">
              <a:solidFill>
                <a:srgbClr val="474746"/>
              </a:solidFill>
            </a:endParaRPr>
          </a:p>
          <a:p>
            <a:pPr algn="ctr" defTabSz="609570"/>
            <a:r>
              <a:rPr lang="en-US" sz="2400" smtClean="0">
                <a:solidFill>
                  <a:srgbClr val="474746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 defTabSz="609570"/>
            <a:endParaRPr lang="en-US" sz="2400" smtClean="0">
              <a:solidFill>
                <a:srgbClr val="474746"/>
              </a:solidFill>
            </a:endParaRPr>
          </a:p>
          <a:p>
            <a:pPr algn="ctr" defTabSz="609570"/>
            <a:r>
              <a:rPr lang="en-US" sz="2400" smtClean="0">
                <a:solidFill>
                  <a:srgbClr val="474746"/>
                </a:solidFill>
              </a:rPr>
              <a:t>Errors or corrections? Email us at </a:t>
            </a:r>
            <a:r>
              <a:rPr lang="en-US" sz="2400" u="sng" smtClean="0">
                <a:solidFill>
                  <a:srgbClr val="474746"/>
                </a:solidFill>
                <a:hlinkClick r:id="rId3"/>
              </a:rPr>
              <a:t>aws-course-feedback@amazon.com</a:t>
            </a:r>
            <a:r>
              <a:rPr lang="en-US" sz="2400" smtClean="0">
                <a:solidFill>
                  <a:srgbClr val="474746"/>
                </a:solidFill>
              </a:rPr>
              <a:t>. </a:t>
            </a:r>
            <a:br>
              <a:rPr lang="en-US" sz="2400" smtClean="0">
                <a:solidFill>
                  <a:srgbClr val="474746"/>
                </a:solidFill>
              </a:rPr>
            </a:br>
            <a:r>
              <a:rPr lang="en-US" sz="2400" smtClean="0">
                <a:solidFill>
                  <a:srgbClr val="474746"/>
                </a:solidFill>
              </a:rPr>
              <a:t>Other questions? Contact us at </a:t>
            </a:r>
            <a:br>
              <a:rPr lang="en-US" sz="2400" smtClean="0">
                <a:solidFill>
                  <a:srgbClr val="474746"/>
                </a:solidFill>
              </a:rPr>
            </a:br>
            <a:r>
              <a:rPr lang="en-US" sz="2400" smtClean="0">
                <a:solidFill>
                  <a:srgbClr val="474746"/>
                </a:solidFill>
                <a:hlinkClick r:id="rId4"/>
              </a:rPr>
              <a:t>https://aws.amazon.com/contact-us/aws-training/</a:t>
            </a:r>
            <a:r>
              <a:rPr lang="en-US" sz="2400" smtClean="0">
                <a:solidFill>
                  <a:srgbClr val="474746"/>
                </a:solidFill>
              </a:rPr>
              <a:t>.</a:t>
            </a:r>
          </a:p>
          <a:p>
            <a:pPr algn="ctr" defTabSz="609570"/>
            <a:endParaRPr lang="en-US" sz="2400" smtClean="0">
              <a:solidFill>
                <a:srgbClr val="474746"/>
              </a:solidFill>
            </a:endParaRPr>
          </a:p>
          <a:p>
            <a:pPr algn="ctr" defTabSz="609570"/>
            <a:r>
              <a:rPr lang="en-US" sz="2400" smtClean="0">
                <a:solidFill>
                  <a:srgbClr val="474746"/>
                </a:solidFill>
              </a:rPr>
              <a:t>All trademarks are the property of their owners. </a:t>
            </a:r>
            <a:endParaRPr lang="en-US" sz="2400">
              <a:solidFill>
                <a:srgbClr val="474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5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269" y="2067776"/>
            <a:ext cx="10363200" cy="1362075"/>
          </a:xfrm>
        </p:spPr>
        <p:txBody>
          <a:bodyPr anchor="ctr">
            <a:noAutofit/>
          </a:bodyPr>
          <a:lstStyle>
            <a:lvl1pPr algn="l">
              <a:defRPr sz="5333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50533" y="4643696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450023" y="1348723"/>
            <a:ext cx="3256847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533"/>
              </a:spcBef>
              <a:defRPr sz="2667"/>
            </a:lvl1pPr>
            <a:lvl2pPr marL="1032908" indent="-423323">
              <a:spcBef>
                <a:spcPts val="533"/>
              </a:spcBef>
              <a:defRPr sz="2667"/>
            </a:lvl2pPr>
            <a:lvl3pPr marL="1600160" indent="-380990">
              <a:spcBef>
                <a:spcPts val="533"/>
              </a:spcBef>
              <a:defRPr sz="2667"/>
            </a:lvl3pPr>
            <a:lvl4pPr marL="0" indent="1828754">
              <a:spcBef>
                <a:spcPts val="533"/>
              </a:spcBef>
              <a:buSzTx/>
              <a:buNone/>
              <a:defRPr sz="2667"/>
            </a:lvl4pPr>
            <a:lvl5pPr marL="2819330" indent="-380990">
              <a:spcBef>
                <a:spcPts val="533"/>
              </a:spcBef>
              <a:defRPr sz="26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474746"/>
                </a:solidFill>
              </a:rPr>
              <a:pPr/>
              <a:t>‹#›</a:t>
            </a:fld>
            <a:endParaRPr>
              <a:solidFill>
                <a:srgbClr val="474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7109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60600" y="6356351"/>
            <a:ext cx="80010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© 2017, Amazon Web Services, Inc. or its affiliates. All rights reserved.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744200" y="6331068"/>
            <a:ext cx="609600" cy="365125"/>
          </a:xfrm>
          <a:prstGeom prst="rect">
            <a:avLst/>
          </a:prstGeom>
        </p:spPr>
        <p:txBody>
          <a:bodyPr/>
          <a:lstStyle/>
          <a:p>
            <a:fld id="{882030B3-5CCF-B645-BC61-3F47A0B6AA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0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50"/>
            <a:ext cx="10940405" cy="727655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990550" indent="-380981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523925" indent="-304784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50"/>
            <a:ext cx="10940405" cy="727655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48817" y="1347212"/>
            <a:ext cx="10943656" cy="4855901"/>
          </a:xfrm>
          <a:noFill/>
        </p:spPr>
        <p:txBody>
          <a:bodyPr/>
          <a:lstStyle>
            <a:lvl1pPr marL="0" indent="0">
              <a:buNone/>
              <a:defRPr lang="en-US" sz="1467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609570" indent="0">
              <a:buNone/>
              <a:defRPr>
                <a:latin typeface="Lucida Console" panose="020B0609040504020204" pitchFamily="49" charset="0"/>
              </a:defRPr>
            </a:lvl2pPr>
            <a:lvl3pPr marL="1219140" indent="0">
              <a:buNone/>
              <a:defRPr>
                <a:latin typeface="Lucida Console" panose="020B0609040504020204" pitchFamily="49" charset="0"/>
              </a:defRPr>
            </a:lvl3pPr>
            <a:lvl4pPr marL="1828709" indent="0">
              <a:buNone/>
              <a:defRPr>
                <a:latin typeface="Lucida Console" panose="020B0609040504020204" pitchFamily="49" charset="0"/>
              </a:defRPr>
            </a:lvl4pPr>
            <a:lvl5pPr marL="2438278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25" y="2625603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1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50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767" y="1350011"/>
            <a:ext cx="5384800" cy="4629431"/>
          </a:xfrm>
        </p:spPr>
        <p:txBody>
          <a:bodyPr/>
          <a:lstStyle>
            <a:lvl1pPr>
              <a:defRPr sz="2933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667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133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133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2767" y="1350011"/>
            <a:ext cx="5384800" cy="4629431"/>
          </a:xfrm>
        </p:spPr>
        <p:txBody>
          <a:bodyPr/>
          <a:lstStyle>
            <a:lvl1pPr>
              <a:defRPr sz="2933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667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133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133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324" y="1344072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24" y="1983832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2" y="153250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4094" y="1344072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034094" y="1983832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50"/>
            <a:ext cx="10940405" cy="7276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26" y="1348724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09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308003" y="1348724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09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8165982" y="1348724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09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6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324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328997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79448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0461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0324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28997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79448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320461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6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244" y="2869197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639077" y="2869197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833299" y="2869197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3244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39077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33299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3252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39077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33299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3252" y="37098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39077" y="37098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33299" y="37098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7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24" y="1345776"/>
            <a:ext cx="10940405" cy="4738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480800" y="6362702"/>
            <a:ext cx="508000" cy="256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defTabSz="609570"/>
            <a:fld id="{D3F98E8E-FB43-4DA6-974E-3B35B088249A}" type="slidenum">
              <a:rPr lang="en-US" sz="1067" smtClean="0">
                <a:solidFill>
                  <a:srgbClr val="474746"/>
                </a:solidFill>
              </a:rPr>
              <a:pPr algn="r" defTabSz="609570"/>
              <a:t>‹#›</a:t>
            </a:fld>
            <a:endParaRPr lang="en-US" sz="1067">
              <a:solidFill>
                <a:srgbClr val="4747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49053" y="6362702"/>
            <a:ext cx="4756327" cy="3661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70"/>
            <a:r>
              <a:rPr lang="en-US" smtClean="0">
                <a:solidFill>
                  <a:srgbClr val="474746">
                    <a:tint val="75000"/>
                  </a:srgbClr>
                </a:solidFill>
              </a:rPr>
              <a:t>© 2017, Amazon Web Services, Inc. or its Affiliates. All rights reserved</a:t>
            </a:r>
            <a:endParaRPr lang="en-US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8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dt="0"/>
  <p:txStyles>
    <p:titleStyle>
      <a:lvl1pPr algn="l" defTabSz="609570" rtl="0" eaLnBrk="1" latinLnBrk="0" hangingPunct="1">
        <a:spcBef>
          <a:spcPct val="0"/>
        </a:spcBef>
        <a:buNone/>
        <a:defRPr sz="3733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609570" rtl="0" eaLnBrk="1" latinLnBrk="0" hangingPunct="1">
        <a:spcBef>
          <a:spcPct val="20000"/>
        </a:spcBef>
        <a:buFontTx/>
        <a:buNone/>
        <a:defRPr sz="32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990550" indent="-380981" algn="l" defTabSz="609570" rtl="0" eaLnBrk="1" latinLnBrk="0" hangingPunct="1">
        <a:spcBef>
          <a:spcPct val="20000"/>
        </a:spcBef>
        <a:buFont typeface="Arial"/>
        <a:buChar char="•"/>
        <a:defRPr sz="2667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523925" indent="-304784" algn="l" defTabSz="60957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133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743062" indent="-304784" algn="l" defTabSz="609570" rtl="0" eaLnBrk="1" latinLnBrk="0" hangingPunct="1">
        <a:spcBef>
          <a:spcPct val="20000"/>
        </a:spcBef>
        <a:buFont typeface="Arial"/>
        <a:buChar char="»"/>
        <a:defRPr sz="2133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472" y="62739"/>
            <a:ext cx="11740037" cy="521462"/>
          </a:xfrm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Amazon Ember" panose="020B0703020204020204" pitchFamily="34" charset="0"/>
                <a:ea typeface="Amazon Ember" panose="020B0703020204020204" pitchFamily="34" charset="0"/>
                <a:cs typeface="Amazon Ember" panose="020B0703020204020204" pitchFamily="34" charset="0"/>
              </a:rPr>
              <a:t>Partner – 2019 Structure </a:t>
            </a:r>
            <a:r>
              <a:rPr lang="en-US" sz="2400" dirty="0" smtClean="0">
                <a:solidFill>
                  <a:schemeClr val="accent1"/>
                </a:solidFill>
                <a:latin typeface="Amazon Ember" panose="020B0703020204020204" pitchFamily="34" charset="0"/>
                <a:ea typeface="Amazon Ember" panose="020B0703020204020204" pitchFamily="34" charset="0"/>
                <a:cs typeface="Amazon Ember" panose="020B0703020204020204" pitchFamily="34" charset="0"/>
              </a:rPr>
              <a:t>per MDU</a:t>
            </a:r>
            <a:endParaRPr lang="en-US" sz="2400" dirty="0">
              <a:solidFill>
                <a:schemeClr val="accent1"/>
              </a:solidFill>
              <a:latin typeface="Amazon Ember" panose="020B0703020204020204" pitchFamily="34" charset="0"/>
              <a:ea typeface="Amazon Ember" panose="020B0703020204020204" pitchFamily="34" charset="0"/>
              <a:cs typeface="Amazon Ember" panose="020B0703020204020204" pitchFamily="34" charset="0"/>
            </a:endParaRPr>
          </a:p>
        </p:txBody>
      </p:sp>
      <p:sp>
        <p:nvSpPr>
          <p:cNvPr id="34" name="Footer Placeholder 2"/>
          <p:cNvSpPr txBox="1">
            <a:spLocks/>
          </p:cNvSpPr>
          <p:nvPr/>
        </p:nvSpPr>
        <p:spPr>
          <a:xfrm>
            <a:off x="449053" y="6418119"/>
            <a:ext cx="4756327" cy="366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sz="1000" dirty="0">
                <a:solidFill>
                  <a:srgbClr val="474746">
                    <a:tint val="75000"/>
                  </a:srgbClr>
                </a:solidFill>
                <a:latin typeface="Arial" panose="020B0604020202020204"/>
              </a:rPr>
              <a:t>© 2018, Amazon Web Services, Inc. or its Affiliates. All rights reserved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464061" y="562281"/>
            <a:ext cx="259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Strategic Partners</a:t>
            </a:r>
            <a:endParaRPr lang="en-US" sz="1600" b="1" dirty="0"/>
          </a:p>
        </p:txBody>
      </p:sp>
      <p:sp>
        <p:nvSpPr>
          <p:cNvPr id="16" name="TextBox 6"/>
          <p:cNvSpPr txBox="1"/>
          <p:nvPr/>
        </p:nvSpPr>
        <p:spPr>
          <a:xfrm>
            <a:off x="489461" y="2627595"/>
            <a:ext cx="259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Growth Partners</a:t>
            </a:r>
            <a:endParaRPr lang="en-US" sz="1600" b="1" dirty="0"/>
          </a:p>
        </p:txBody>
      </p:sp>
      <p:sp>
        <p:nvSpPr>
          <p:cNvPr id="17" name="TextBox 9"/>
          <p:cNvSpPr txBox="1"/>
          <p:nvPr/>
        </p:nvSpPr>
        <p:spPr>
          <a:xfrm>
            <a:off x="3837042" y="562281"/>
            <a:ext cx="259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Emerging Partners</a:t>
            </a:r>
            <a:endParaRPr lang="en-US" sz="1600" b="1" dirty="0"/>
          </a:p>
        </p:txBody>
      </p:sp>
      <p:sp>
        <p:nvSpPr>
          <p:cNvPr id="20" name="TextBox 13"/>
          <p:cNvSpPr txBox="1"/>
          <p:nvPr/>
        </p:nvSpPr>
        <p:spPr>
          <a:xfrm>
            <a:off x="8024326" y="234938"/>
            <a:ext cx="259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Geographic Partners</a:t>
            </a:r>
            <a:endParaRPr lang="en-US" sz="1600" b="1" dirty="0"/>
          </a:p>
        </p:txBody>
      </p:sp>
      <p:sp>
        <p:nvSpPr>
          <p:cNvPr id="25" name="TextBox 18"/>
          <p:cNvSpPr txBox="1"/>
          <p:nvPr/>
        </p:nvSpPr>
        <p:spPr>
          <a:xfrm>
            <a:off x="7928790" y="3219858"/>
            <a:ext cx="3706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Growth Units and Tactical Partners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3" y="1083743"/>
            <a:ext cx="3376558" cy="1512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2" y="3192562"/>
            <a:ext cx="3406529" cy="2305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560" y="938204"/>
            <a:ext cx="3471484" cy="3226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549" y="562281"/>
            <a:ext cx="3557803" cy="25988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8786" y="3586897"/>
            <a:ext cx="3569820" cy="26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DeckTemplate-AWS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8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_PPT_Template_2017 [Read-Only]" id="{C7387725-D86F-4428-8B05-17EC11748B1E}" vid="{F579FD24-0954-436A-B91F-9827A1CEEE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43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Arial</vt:lpstr>
      <vt:lpstr>Calibri</vt:lpstr>
      <vt:lpstr>Consolas</vt:lpstr>
      <vt:lpstr>Lucida Console</vt:lpstr>
      <vt:lpstr>Times New Roman</vt:lpstr>
      <vt:lpstr>1_DeckTemplate-AWS</vt:lpstr>
      <vt:lpstr>Partner – 2019 Structure per MDU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- 2019 Org Design</dc:title>
  <dc:creator>Vlandis, Bill</dc:creator>
  <cp:lastModifiedBy>Hughes, Lizelle</cp:lastModifiedBy>
  <cp:revision>40</cp:revision>
  <dcterms:created xsi:type="dcterms:W3CDTF">2018-12-09T06:35:30Z</dcterms:created>
  <dcterms:modified xsi:type="dcterms:W3CDTF">2018-12-19T20:07:43Z</dcterms:modified>
</cp:coreProperties>
</file>