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13"/>
  </p:normalViewPr>
  <p:slideViewPr>
    <p:cSldViewPr snapToGrid="0" snapToObjects="1">
      <p:cViewPr>
        <p:scale>
          <a:sx n="126" d="100"/>
          <a:sy n="126" d="100"/>
        </p:scale>
        <p:origin x="-40" y="2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9223-854A-484B-AB73-B5E9C186D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3D10E-BE34-AF4C-A24D-D69037498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95F5C-B563-F44E-B301-4F19BDAA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2485-F9D5-1F46-BC51-8C2900A137C1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8B964-6213-744B-9D36-00CD3390A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DA112-1FA8-3448-980A-49B50DFC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F049-CEA1-E24A-B41E-F979AABFF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9DFB-BF41-A14E-B851-7AE7968EF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40E9E-7B7A-9D47-90AB-48F322E19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76EF5-2836-2343-AEF9-C24D85452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2485-F9D5-1F46-BC51-8C2900A137C1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4E1B7-659C-9C4C-9F62-505553D3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AA287-3C65-C54F-9D30-A27542A5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F049-CEA1-E24A-B41E-F979AABFF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14E074-2DAB-1342-857E-AD12C8DE6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3CA24-F32E-B74E-8692-3A83D4130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9238-C6A5-CD47-BA09-72E6076E6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2485-F9D5-1F46-BC51-8C2900A137C1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36B58-B3AA-E04C-88E1-0D018ADBF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BFFE7-2315-D540-BFE5-47F2ADE3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F049-CEA1-E24A-B41E-F979AABFF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2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5A53-8786-8047-B27D-E05B9636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0474E-48BC-0047-95B8-B49FED557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F8D9E-7428-974C-A809-D0AC1B87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2485-F9D5-1F46-BC51-8C2900A137C1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51F89-8459-8642-BC1E-24487EA6B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A4E26-23FD-1145-AF3E-C8459B99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F049-CEA1-E24A-B41E-F979AABFF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4B20-A814-DD4C-86D2-BC85C12E6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606D6-1CD9-EC4F-93B9-1DCCF3467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1E1AF-982C-F046-8F86-E0C3FB9C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2485-F9D5-1F46-BC51-8C2900A137C1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8E705-677C-454E-AC4C-3B8FB4024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70AC1-4CBE-6140-98A1-5D2218E9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F049-CEA1-E24A-B41E-F979AABFF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5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FBAE-8671-B441-B1CA-AA95DD71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0C925-7B7A-5D4D-859B-81FD5A261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AD631-51D3-5945-83E5-C68C6F5FD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F74B7-5ACB-024B-948E-3E81D9B31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2485-F9D5-1F46-BC51-8C2900A137C1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4C6FF-F2F4-8646-B0D4-BEC48868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2023E-1034-A848-9563-3B90865D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F049-CEA1-E24A-B41E-F979AABFF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4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C567-6C54-8F49-A8FC-A0F08D1A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1C305-8654-1247-B560-76B14BBCF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ED0E7-3D26-0049-B89F-D6306676F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DC24DE-D471-1B41-A3A5-8158C295F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43C9F-E16D-A046-9BAE-E2426720F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FEA755-1F3A-5443-AE89-22AEC8E8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2485-F9D5-1F46-BC51-8C2900A137C1}" type="datetimeFigureOut">
              <a:rPr lang="en-US" smtClean="0"/>
              <a:t>3/29/19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BA03D3-62DE-1E41-824F-816B6177F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5BC5E6-3D36-AC4F-94FE-30DC3275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F049-CEA1-E24A-B41E-F979AABFF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4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B709-3E0B-D340-890F-D732DFA55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DB0E48-E5A9-BA43-8EC5-5A4607B3A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2485-F9D5-1F46-BC51-8C2900A137C1}" type="datetimeFigureOut">
              <a:rPr lang="en-US" smtClean="0"/>
              <a:t>3/29/19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56D92-36FE-8F48-86D4-06B6C5D1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11480-7F18-8D47-85AB-BC339DD3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F049-CEA1-E24A-B41E-F979AABFF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07DF1E-D63A-5445-9993-E9E6550BA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2485-F9D5-1F46-BC51-8C2900A137C1}" type="datetimeFigureOut">
              <a:rPr lang="en-US" smtClean="0"/>
              <a:t>3/29/19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721C3-9B84-8E4B-8AEC-D72F1C43A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A1E46-291C-F64F-B013-CC078A80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F049-CEA1-E24A-B41E-F979AABFF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9107-5B19-9941-91E6-F5C9C47CB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DF794-A77F-5147-A79F-45DDF6DE8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DD9FF-0870-D34A-836A-16957CE42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F7DA4-168B-5848-81D7-370F4DDC8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2485-F9D5-1F46-BC51-8C2900A137C1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473C0-5563-1549-BE27-4637FF71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912A8-BD21-5D42-96FC-A286BCD07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F049-CEA1-E24A-B41E-F979AABFF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6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E9F2-BCE0-8145-A718-A0955978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8272F-5673-8642-846E-8199369BE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09C25-DC2B-EB46-93FA-0A8ED17E3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D1C-57EC-C742-A23D-08622FDAE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2485-F9D5-1F46-BC51-8C2900A137C1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B816C-59E0-0B49-A516-7879EF08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F27A8-C492-564F-AEF2-46D8FAFC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F049-CEA1-E24A-B41E-F979AABFF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6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98C01A-920C-9743-9BA6-185228EA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92DA-2D5F-4F4D-8186-7267AEF7C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36A1A-9BA0-4044-8130-EB98912E4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B2485-F9D5-1F46-BC51-8C2900A137C1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AF6A5-5AC1-FD4E-B4BF-C149A527C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06A28-B7FB-7040-B744-D19E92ED4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CF049-CEA1-E24A-B41E-F979AABFF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9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45F0E0E-97C7-0D4C-8E82-0B3D41A51A59}"/>
              </a:ext>
            </a:extLst>
          </p:cNvPr>
          <p:cNvGrpSpPr/>
          <p:nvPr/>
        </p:nvGrpSpPr>
        <p:grpSpPr>
          <a:xfrm>
            <a:off x="4568190" y="814070"/>
            <a:ext cx="3238500" cy="4081780"/>
            <a:chOff x="4476750" y="966470"/>
            <a:chExt cx="3238500" cy="408178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2736C22-E4E3-344A-A38D-F52AFED20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6750" y="1809750"/>
              <a:ext cx="3238500" cy="3238500"/>
            </a:xfrm>
            <a:prstGeom prst="rect">
              <a:avLst/>
            </a:prstGeom>
          </p:spPr>
        </p:pic>
        <p:sp>
          <p:nvSpPr>
            <p:cNvPr id="8" name="Rounded Rectangular Callout 7">
              <a:extLst>
                <a:ext uri="{FF2B5EF4-FFF2-40B4-BE49-F238E27FC236}">
                  <a16:creationId xmlns:a16="http://schemas.microsoft.com/office/drawing/2014/main" id="{7C966933-3507-5C4C-9E15-045B0A994ECB}"/>
                </a:ext>
              </a:extLst>
            </p:cNvPr>
            <p:cNvSpPr/>
            <p:nvPr/>
          </p:nvSpPr>
          <p:spPr>
            <a:xfrm>
              <a:off x="4546600" y="966470"/>
              <a:ext cx="3098800" cy="1001485"/>
            </a:xfrm>
            <a:prstGeom prst="wedgeRoundRectCallout">
              <a:avLst>
                <a:gd name="adj1" fmla="val -3355"/>
                <a:gd name="adj2" fmla="val 72645"/>
                <a:gd name="adj3" fmla="val 16667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b="1" dirty="0"/>
                <a:t>Hello there !</a:t>
              </a:r>
              <a:br>
                <a:rPr lang="en-US" b="1" dirty="0"/>
              </a:br>
              <a:r>
                <a:rPr lang="en-US" dirty="0"/>
                <a:t>Let’s build a Virtual Concierge.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0853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A7DBF7-3424-A84A-8545-F85EDE5A45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63"/>
          <a:stretch/>
        </p:blipFill>
        <p:spPr>
          <a:xfrm>
            <a:off x="1207986" y="894079"/>
            <a:ext cx="8433854" cy="5501068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8605F5A7-F536-F54D-BBB7-1DEDF720EDC1}"/>
              </a:ext>
            </a:extLst>
          </p:cNvPr>
          <p:cNvSpPr/>
          <p:nvPr/>
        </p:nvSpPr>
        <p:spPr>
          <a:xfrm>
            <a:off x="6112292" y="2643852"/>
            <a:ext cx="3021548" cy="1501427"/>
          </a:xfrm>
          <a:prstGeom prst="frame">
            <a:avLst>
              <a:gd name="adj1" fmla="val 393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48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43CAE6-8691-2C4A-886F-DB1201D18E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148"/>
          <a:stretch/>
        </p:blipFill>
        <p:spPr>
          <a:xfrm>
            <a:off x="1466422" y="1092269"/>
            <a:ext cx="2465498" cy="529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89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43CAE6-8691-2C4A-886F-DB1201D18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22" y="1092269"/>
            <a:ext cx="9536858" cy="5293884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283FCB73-C726-D346-8680-61D2446B00E8}"/>
              </a:ext>
            </a:extLst>
          </p:cNvPr>
          <p:cNvSpPr/>
          <p:nvPr/>
        </p:nvSpPr>
        <p:spPr>
          <a:xfrm>
            <a:off x="1611412" y="2448559"/>
            <a:ext cx="1274028" cy="152401"/>
          </a:xfrm>
          <a:prstGeom prst="frame">
            <a:avLst>
              <a:gd name="adj1" fmla="val 393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D35F875C-3CB9-454C-9E64-985A489DBF10}"/>
              </a:ext>
            </a:extLst>
          </p:cNvPr>
          <p:cNvSpPr/>
          <p:nvPr/>
        </p:nvSpPr>
        <p:spPr>
          <a:xfrm>
            <a:off x="9393972" y="4734559"/>
            <a:ext cx="1609308" cy="233681"/>
          </a:xfrm>
          <a:prstGeom prst="frame">
            <a:avLst>
              <a:gd name="adj1" fmla="val 393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6CA6FD-6690-EA42-BEB1-04BCD2ACB4F8}"/>
              </a:ext>
            </a:extLst>
          </p:cNvPr>
          <p:cNvCxnSpPr>
            <a:cxnSpLocks/>
          </p:cNvCxnSpPr>
          <p:nvPr/>
        </p:nvCxnSpPr>
        <p:spPr>
          <a:xfrm>
            <a:off x="2885440" y="2600960"/>
            <a:ext cx="6508532" cy="2263470"/>
          </a:xfrm>
          <a:prstGeom prst="line">
            <a:avLst/>
          </a:prstGeom>
          <a:ln w="254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875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025B94-D51E-D348-9A7E-C7A470E985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96" t="38074" r="33872"/>
          <a:stretch/>
        </p:blipFill>
        <p:spPr>
          <a:xfrm>
            <a:off x="1402081" y="2255520"/>
            <a:ext cx="6258560" cy="4246880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C4DCF48F-0817-E745-9607-83C344107065}"/>
              </a:ext>
            </a:extLst>
          </p:cNvPr>
          <p:cNvSpPr/>
          <p:nvPr/>
        </p:nvSpPr>
        <p:spPr>
          <a:xfrm>
            <a:off x="5750560" y="6167119"/>
            <a:ext cx="640080" cy="284481"/>
          </a:xfrm>
          <a:prstGeom prst="frame">
            <a:avLst>
              <a:gd name="adj1" fmla="val 393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58E1BD-12C9-1243-A46E-BA8BE32AE0E1}"/>
              </a:ext>
            </a:extLst>
          </p:cNvPr>
          <p:cNvSpPr txBox="1"/>
          <p:nvPr/>
        </p:nvSpPr>
        <p:spPr>
          <a:xfrm>
            <a:off x="5413572" y="5496560"/>
            <a:ext cx="977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Click Play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0F00EA04-72D9-124B-B39B-E1C4A4946F8B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rot="16200000" flipV="1">
            <a:off x="5804962" y="5901481"/>
            <a:ext cx="362782" cy="16849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30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11F06AE2-3BAF-5140-A679-81EAAA77F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032" y="1115807"/>
            <a:ext cx="6266137" cy="508883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DE8C53-BF82-DE46-A43D-50D12991D054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856480" y="2995079"/>
            <a:ext cx="4184062" cy="270414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14EDDB-56DF-3F4A-A5B8-0EA894E19531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3566160" y="1328722"/>
            <a:ext cx="5416716" cy="37320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5C855B-38CC-594F-A1CA-F19411630D9B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471514" y="2128941"/>
            <a:ext cx="2569028" cy="65069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2798A4C-F917-944F-B7C2-968020B7226E}"/>
              </a:ext>
            </a:extLst>
          </p:cNvPr>
          <p:cNvSpPr txBox="1"/>
          <p:nvPr/>
        </p:nvSpPr>
        <p:spPr>
          <a:xfrm>
            <a:off x="9040542" y="1990441"/>
            <a:ext cx="1197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Text editor area.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6F24B3-EEE3-3647-97A7-47408BD1F8B1}"/>
              </a:ext>
            </a:extLst>
          </p:cNvPr>
          <p:cNvSpPr txBox="1"/>
          <p:nvPr/>
        </p:nvSpPr>
        <p:spPr>
          <a:xfrm>
            <a:off x="9040542" y="2671913"/>
            <a:ext cx="139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Terminal Console</a:t>
            </a:r>
            <a:br>
              <a:rPr lang="en-US" sz="1200" dirty="0"/>
            </a:br>
            <a:r>
              <a:rPr lang="en-US" sz="1200" dirty="0"/>
              <a:t>( AWS CLI already installed ).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F0AC30-8E39-1D48-832C-24F80BA99DDA}"/>
              </a:ext>
            </a:extLst>
          </p:cNvPr>
          <p:cNvSpPr txBox="1"/>
          <p:nvPr/>
        </p:nvSpPr>
        <p:spPr>
          <a:xfrm>
            <a:off x="8982876" y="1097889"/>
            <a:ext cx="1584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Folder &amp; Files structure.</a:t>
            </a:r>
          </a:p>
        </p:txBody>
      </p:sp>
    </p:spTree>
    <p:extLst>
      <p:ext uri="{BB962C8B-B14F-4D97-AF65-F5344CB8AC3E}">
        <p14:creationId xmlns:p14="http://schemas.microsoft.com/office/powerpoint/2010/main" val="304158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A0C632-287C-9149-B75E-E6F3FB164F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" t="1136" r="492" b="4159"/>
          <a:stretch/>
        </p:blipFill>
        <p:spPr>
          <a:xfrm>
            <a:off x="619760" y="1269999"/>
            <a:ext cx="10302240" cy="30073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4C1C55-20AC-A647-B5BF-20FBA65F9D54}"/>
              </a:ext>
            </a:extLst>
          </p:cNvPr>
          <p:cNvSpPr txBox="1"/>
          <p:nvPr/>
        </p:nvSpPr>
        <p:spPr>
          <a:xfrm>
            <a:off x="3429436" y="4772223"/>
            <a:ext cx="7492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This will be the </a:t>
            </a:r>
            <a:r>
              <a:rPr lang="en-US" sz="1400" b="1" dirty="0"/>
              <a:t>Cognito Identity pool </a:t>
            </a:r>
            <a:r>
              <a:rPr lang="en-US" sz="1400" dirty="0"/>
              <a:t>Sumerian environment will use to access the rest of the system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807026-624F-DC44-BFD4-D6860226D422}"/>
              </a:ext>
            </a:extLst>
          </p:cNvPr>
          <p:cNvSpPr txBox="1"/>
          <p:nvPr/>
        </p:nvSpPr>
        <p:spPr>
          <a:xfrm>
            <a:off x="3630965" y="4464446"/>
            <a:ext cx="7291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This will be the </a:t>
            </a:r>
            <a:r>
              <a:rPr lang="en-US" sz="1400" b="1" dirty="0"/>
              <a:t>IAM role </a:t>
            </a:r>
            <a:r>
              <a:rPr lang="en-US" sz="1400" dirty="0"/>
              <a:t>that will be used by lambda functions and other services in the workflow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2F22EB17-C03B-424F-A1DF-57AABEA52E0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9760" y="3675752"/>
            <a:ext cx="3011205" cy="942583"/>
          </a:xfrm>
          <a:prstGeom prst="bentConnector3">
            <a:avLst>
              <a:gd name="adj1" fmla="val -10733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808456EE-1677-0C40-A6D9-6D4235E2B8C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19761" y="4032191"/>
            <a:ext cx="2809675" cy="893921"/>
          </a:xfrm>
          <a:prstGeom prst="bentConnector3">
            <a:avLst>
              <a:gd name="adj1" fmla="val -6411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03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D2F5AD-1D8C-1540-9A62-325E82501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386" y="1394956"/>
            <a:ext cx="8422640" cy="29794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4C1C55-20AC-A647-B5BF-20FBA65F9D54}"/>
              </a:ext>
            </a:extLst>
          </p:cNvPr>
          <p:cNvSpPr txBox="1"/>
          <p:nvPr/>
        </p:nvSpPr>
        <p:spPr>
          <a:xfrm>
            <a:off x="2695271" y="4892652"/>
            <a:ext cx="6638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This will be the </a:t>
            </a:r>
            <a:r>
              <a:rPr lang="en-US" sz="1400" b="1" dirty="0"/>
              <a:t>SNS Topic </a:t>
            </a:r>
            <a:r>
              <a:rPr lang="en-US" sz="1400" dirty="0"/>
              <a:t>Interfacing the workflow from the face recognition mechanism.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807026-624F-DC44-BFD4-D6860226D422}"/>
              </a:ext>
            </a:extLst>
          </p:cNvPr>
          <p:cNvSpPr txBox="1"/>
          <p:nvPr/>
        </p:nvSpPr>
        <p:spPr>
          <a:xfrm>
            <a:off x="2695271" y="4554526"/>
            <a:ext cx="5650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This will be the </a:t>
            </a:r>
            <a:r>
              <a:rPr lang="en-US" sz="1400" b="1" dirty="0"/>
              <a:t>SQS Queue </a:t>
            </a:r>
            <a:r>
              <a:rPr lang="en-US" sz="1400" dirty="0"/>
              <a:t>used to send instructions to Amazon Sumerian.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14F795-4647-7E45-859B-508EFE0F2AA9}"/>
              </a:ext>
            </a:extLst>
          </p:cNvPr>
          <p:cNvSpPr txBox="1"/>
          <p:nvPr/>
        </p:nvSpPr>
        <p:spPr>
          <a:xfrm>
            <a:off x="2695271" y="5271551"/>
            <a:ext cx="7221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This will be the </a:t>
            </a:r>
            <a:r>
              <a:rPr lang="en-US" sz="1400" b="1" dirty="0"/>
              <a:t>SNS Topic </a:t>
            </a:r>
            <a:r>
              <a:rPr lang="en-US" sz="1400" dirty="0"/>
              <a:t>for our workflow to send out notification to the host, of guest arrival.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9BC3C097-7B10-2F42-8CE9-888AAEDE5F43}"/>
              </a:ext>
            </a:extLst>
          </p:cNvPr>
          <p:cNvCxnSpPr>
            <a:endCxn id="16" idx="1"/>
          </p:cNvCxnSpPr>
          <p:nvPr/>
        </p:nvCxnSpPr>
        <p:spPr>
          <a:xfrm>
            <a:off x="1402080" y="3505200"/>
            <a:ext cx="1293191" cy="1203215"/>
          </a:xfrm>
          <a:prstGeom prst="bentConnector3">
            <a:avLst>
              <a:gd name="adj1" fmla="val -41136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D9D18E4-2185-0740-ADFA-A1A6105706D3}"/>
              </a:ext>
            </a:extLst>
          </p:cNvPr>
          <p:cNvCxnSpPr/>
          <p:nvPr/>
        </p:nvCxnSpPr>
        <p:spPr>
          <a:xfrm>
            <a:off x="1442232" y="3842487"/>
            <a:ext cx="1293191" cy="1203215"/>
          </a:xfrm>
          <a:prstGeom prst="bentConnector3">
            <a:avLst>
              <a:gd name="adj1" fmla="val -29351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FB401BC-06A8-934D-B7B3-ED11E01F4AB5}"/>
              </a:ext>
            </a:extLst>
          </p:cNvPr>
          <p:cNvCxnSpPr/>
          <p:nvPr/>
        </p:nvCxnSpPr>
        <p:spPr>
          <a:xfrm>
            <a:off x="1442233" y="4198926"/>
            <a:ext cx="1293191" cy="1203215"/>
          </a:xfrm>
          <a:prstGeom prst="bentConnector3">
            <a:avLst>
              <a:gd name="adj1" fmla="val -15209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47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8A4039-2CDB-E044-93DE-B7918B5CE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0" y="1402840"/>
            <a:ext cx="9347200" cy="3459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69CB5E-F02E-FC46-BA8A-7526065AB15F}"/>
              </a:ext>
            </a:extLst>
          </p:cNvPr>
          <p:cNvSpPr txBox="1"/>
          <p:nvPr/>
        </p:nvSpPr>
        <p:spPr>
          <a:xfrm>
            <a:off x="2318863" y="5200166"/>
            <a:ext cx="4081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This will be the </a:t>
            </a:r>
            <a:r>
              <a:rPr lang="en-US" sz="1400" b="1" dirty="0"/>
              <a:t>S3 bucket </a:t>
            </a:r>
            <a:r>
              <a:rPr lang="en-US" sz="1400" dirty="0"/>
              <a:t>to store visitor profile face.</a:t>
            </a:r>
            <a:r>
              <a:rPr lang="en-US" sz="1400" b="1" dirty="0"/>
              <a:t> 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957950-E000-8444-93A0-2DCFE1721724}"/>
              </a:ext>
            </a:extLst>
          </p:cNvPr>
          <p:cNvSpPr txBox="1"/>
          <p:nvPr/>
        </p:nvSpPr>
        <p:spPr>
          <a:xfrm>
            <a:off x="2318863" y="4862040"/>
            <a:ext cx="5337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This will be </a:t>
            </a:r>
            <a:r>
              <a:rPr lang="en-US" sz="1400" b="1" dirty="0"/>
              <a:t>Amazon </a:t>
            </a:r>
            <a:r>
              <a:rPr lang="en-US" sz="1400" b="1" dirty="0" err="1"/>
              <a:t>Rekognition</a:t>
            </a:r>
            <a:r>
              <a:rPr lang="en-US" sz="1400" dirty="0"/>
              <a:t> Face Collection to index visitor face .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5906B529-A2D4-F849-ACFA-361F6923DCE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985520" y="4245258"/>
            <a:ext cx="1333343" cy="770671"/>
          </a:xfrm>
          <a:prstGeom prst="bentConnector3">
            <a:avLst>
              <a:gd name="adj1" fmla="val -38391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2235AFFE-97FB-D942-97CD-4BC63EE6AB08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025672" y="4553687"/>
            <a:ext cx="1293191" cy="800368"/>
          </a:xfrm>
          <a:prstGeom prst="bentConnector3">
            <a:avLst>
              <a:gd name="adj1" fmla="val -26208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1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8957950-E000-8444-93A0-2DCFE1721724}"/>
              </a:ext>
            </a:extLst>
          </p:cNvPr>
          <p:cNvSpPr txBox="1"/>
          <p:nvPr/>
        </p:nvSpPr>
        <p:spPr>
          <a:xfrm>
            <a:off x="2318863" y="4862040"/>
            <a:ext cx="4596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This will </a:t>
            </a:r>
            <a:r>
              <a:rPr lang="en-US" sz="1400" b="1" dirty="0"/>
              <a:t>S3 Bucket </a:t>
            </a:r>
            <a:r>
              <a:rPr lang="en-US" sz="1400" dirty="0"/>
              <a:t>where we will put all our workflow codes.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5906B529-A2D4-F849-ACFA-361F6923DCE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025672" y="4399761"/>
            <a:ext cx="1293191" cy="616168"/>
          </a:xfrm>
          <a:prstGeom prst="bentConnector3">
            <a:avLst>
              <a:gd name="adj1" fmla="val -19137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BC68FAA-56AE-EF4E-8EAA-A9218AB0F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72" y="1513709"/>
            <a:ext cx="9712017" cy="319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8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8957950-E000-8444-93A0-2DCFE1721724}"/>
              </a:ext>
            </a:extLst>
          </p:cNvPr>
          <p:cNvSpPr txBox="1"/>
          <p:nvPr/>
        </p:nvSpPr>
        <p:spPr>
          <a:xfrm>
            <a:off x="2400143" y="4760440"/>
            <a:ext cx="6549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This is the </a:t>
            </a:r>
            <a:r>
              <a:rPr lang="en-US" sz="1400" b="1" dirty="0"/>
              <a:t>API gateway </a:t>
            </a:r>
            <a:r>
              <a:rPr lang="en-US" sz="1400" dirty="0"/>
              <a:t>URL for external entity to send a response back to the workflow.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5906B529-A2D4-F849-ACFA-361F6923DCE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239520" y="3798350"/>
            <a:ext cx="1160623" cy="1115979"/>
          </a:xfrm>
          <a:prstGeom prst="bentConnector3">
            <a:avLst>
              <a:gd name="adj1" fmla="val -25284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81A1B01-3DDC-CE40-954A-4F0BF90F6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50" y="1166458"/>
            <a:ext cx="9817996" cy="3593982"/>
          </a:xfrm>
          <a:prstGeom prst="rect">
            <a:avLst/>
          </a:prstGeom>
        </p:spPr>
      </p:pic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000DAC9C-51ED-3745-A9C3-45C5170159C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106952" y="3952239"/>
            <a:ext cx="1293191" cy="1290359"/>
          </a:xfrm>
          <a:prstGeom prst="bentConnector3">
            <a:avLst>
              <a:gd name="adj1" fmla="val -26208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93BAB3-B13C-634C-9AAF-63936A8CE4FB}"/>
              </a:ext>
            </a:extLst>
          </p:cNvPr>
          <p:cNvSpPr txBox="1"/>
          <p:nvPr/>
        </p:nvSpPr>
        <p:spPr>
          <a:xfrm>
            <a:off x="2400143" y="5088709"/>
            <a:ext cx="4546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This is the </a:t>
            </a:r>
            <a:r>
              <a:rPr lang="en-US" sz="1400" b="1" dirty="0"/>
              <a:t>DynamoDB</a:t>
            </a:r>
            <a:r>
              <a:rPr lang="en-US" sz="1400" dirty="0"/>
              <a:t> table containing Session Information.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A949CD-C063-884A-A47C-792CA810A55A}"/>
              </a:ext>
            </a:extLst>
          </p:cNvPr>
          <p:cNvSpPr txBox="1"/>
          <p:nvPr/>
        </p:nvSpPr>
        <p:spPr>
          <a:xfrm>
            <a:off x="2400143" y="5416978"/>
            <a:ext cx="4455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This is the </a:t>
            </a:r>
            <a:r>
              <a:rPr lang="en-US" sz="1400" b="1" dirty="0"/>
              <a:t>DynamoDB</a:t>
            </a:r>
            <a:r>
              <a:rPr lang="en-US" sz="1400" dirty="0"/>
              <a:t> table containing Visitor Information.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E24AA11F-CBC8-7647-9AE2-B49FA685B3C0}"/>
              </a:ext>
            </a:extLst>
          </p:cNvPr>
          <p:cNvCxnSpPr>
            <a:cxnSpLocks/>
          </p:cNvCxnSpPr>
          <p:nvPr/>
        </p:nvCxnSpPr>
        <p:spPr>
          <a:xfrm>
            <a:off x="1106951" y="4280507"/>
            <a:ext cx="1293191" cy="1290359"/>
          </a:xfrm>
          <a:prstGeom prst="bentConnector3">
            <a:avLst>
              <a:gd name="adj1" fmla="val -38778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82B0340C-14C1-D446-959F-A83118EC3CF1}"/>
              </a:ext>
            </a:extLst>
          </p:cNvPr>
          <p:cNvCxnSpPr>
            <a:cxnSpLocks/>
          </p:cNvCxnSpPr>
          <p:nvPr/>
        </p:nvCxnSpPr>
        <p:spPr>
          <a:xfrm>
            <a:off x="1106950" y="4542987"/>
            <a:ext cx="1293191" cy="1290359"/>
          </a:xfrm>
          <a:prstGeom prst="bentConnector3">
            <a:avLst>
              <a:gd name="adj1" fmla="val -48991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501E70A-0F58-D149-BD8C-35D75983CFCD}"/>
              </a:ext>
            </a:extLst>
          </p:cNvPr>
          <p:cNvSpPr txBox="1"/>
          <p:nvPr/>
        </p:nvSpPr>
        <p:spPr>
          <a:xfrm>
            <a:off x="2400143" y="5722529"/>
            <a:ext cx="8524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is the </a:t>
            </a:r>
            <a:r>
              <a:rPr lang="en-US" sz="1400" b="1" dirty="0"/>
              <a:t>Session Manager Lambda function</a:t>
            </a:r>
            <a:r>
              <a:rPr lang="en-US" sz="1400" dirty="0"/>
              <a:t> responsible in managing the session, this will have to be attached to the SNS topic for the workflow to start receiving event.</a:t>
            </a:r>
          </a:p>
        </p:txBody>
      </p:sp>
    </p:spTree>
    <p:extLst>
      <p:ext uri="{BB962C8B-B14F-4D97-AF65-F5344CB8AC3E}">
        <p14:creationId xmlns:p14="http://schemas.microsoft.com/office/powerpoint/2010/main" val="103316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A9EF592-682B-8042-9CE6-5039B2F143F8}"/>
              </a:ext>
            </a:extLst>
          </p:cNvPr>
          <p:cNvGrpSpPr/>
          <p:nvPr/>
        </p:nvGrpSpPr>
        <p:grpSpPr>
          <a:xfrm>
            <a:off x="1127760" y="1245684"/>
            <a:ext cx="8977858" cy="5236395"/>
            <a:chOff x="1290320" y="717364"/>
            <a:chExt cx="8977858" cy="52363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C0ED281-C308-C54B-BD81-DB671DC37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0320" y="717364"/>
              <a:ext cx="8977858" cy="523639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1E61CB4-1C43-184A-BB3E-A346608CC3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150" r="83025"/>
            <a:stretch/>
          </p:blipFill>
          <p:spPr>
            <a:xfrm>
              <a:off x="5527040" y="1229360"/>
              <a:ext cx="4741138" cy="2296159"/>
            </a:xfrm>
            <a:prstGeom prst="rect">
              <a:avLst/>
            </a:prstGeom>
          </p:spPr>
        </p:pic>
      </p:grpSp>
      <p:sp>
        <p:nvSpPr>
          <p:cNvPr id="8" name="Frame 7">
            <a:extLst>
              <a:ext uri="{FF2B5EF4-FFF2-40B4-BE49-F238E27FC236}">
                <a16:creationId xmlns:a16="http://schemas.microsoft.com/office/drawing/2014/main" id="{31BB1CCB-66C3-CA4B-9BCA-B988AC093C9E}"/>
              </a:ext>
            </a:extLst>
          </p:cNvPr>
          <p:cNvSpPr/>
          <p:nvPr/>
        </p:nvSpPr>
        <p:spPr>
          <a:xfrm>
            <a:off x="2875280" y="2042160"/>
            <a:ext cx="2489200" cy="1940559"/>
          </a:xfrm>
          <a:prstGeom prst="frame">
            <a:avLst>
              <a:gd name="adj1" fmla="val 1505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1F6D3-03EE-CB47-97B9-894E307DA25D}"/>
              </a:ext>
            </a:extLst>
          </p:cNvPr>
          <p:cNvSpPr txBox="1"/>
          <p:nvPr/>
        </p:nvSpPr>
        <p:spPr>
          <a:xfrm>
            <a:off x="6145092" y="2042160"/>
            <a:ext cx="3417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Click here to Create new scene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9BB03178-02C3-A74E-A946-4378CD35B984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H="1">
            <a:off x="5364480" y="2196048"/>
            <a:ext cx="780612" cy="709712"/>
          </a:xfrm>
          <a:prstGeom prst="bentConnector3">
            <a:avLst>
              <a:gd name="adj1" fmla="val 31888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79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409E99-21DF-5043-8231-04DA54391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96" y="761999"/>
            <a:ext cx="8122664" cy="600558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C7FF894-D9D6-4745-89FA-C744BBBFCAFD}"/>
              </a:ext>
            </a:extLst>
          </p:cNvPr>
          <p:cNvGrpSpPr/>
          <p:nvPr/>
        </p:nvGrpSpPr>
        <p:grpSpPr>
          <a:xfrm>
            <a:off x="2519680" y="1259841"/>
            <a:ext cx="2529840" cy="481692"/>
            <a:chOff x="2875280" y="1076961"/>
            <a:chExt cx="2529840" cy="481692"/>
          </a:xfrm>
          <a:solidFill>
            <a:schemeClr val="tx1"/>
          </a:solidFill>
        </p:grpSpPr>
        <p:sp>
          <p:nvSpPr>
            <p:cNvPr id="13" name="Rounded Rectangular Callout 12">
              <a:extLst>
                <a:ext uri="{FF2B5EF4-FFF2-40B4-BE49-F238E27FC236}">
                  <a16:creationId xmlns:a16="http://schemas.microsoft.com/office/drawing/2014/main" id="{47AACD91-8099-3545-8166-7B1305FBC179}"/>
                </a:ext>
              </a:extLst>
            </p:cNvPr>
            <p:cNvSpPr/>
            <p:nvPr/>
          </p:nvSpPr>
          <p:spPr>
            <a:xfrm>
              <a:off x="2875280" y="1076961"/>
              <a:ext cx="2529840" cy="481692"/>
            </a:xfrm>
            <a:prstGeom prst="wedgeRoundRectCallout">
              <a:avLst>
                <a:gd name="adj1" fmla="val 45861"/>
                <a:gd name="adj2" fmla="val -129202"/>
                <a:gd name="adj3" fmla="val 16667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204009E-2762-CE4B-B68E-E438DE7BB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0992" r="44187" b="97057"/>
            <a:stretch/>
          </p:blipFill>
          <p:spPr>
            <a:xfrm>
              <a:off x="2998296" y="1150167"/>
              <a:ext cx="2283807" cy="335279"/>
            </a:xfrm>
            <a:prstGeom prst="rect">
              <a:avLst/>
            </a:prstGeom>
            <a:grpFill/>
          </p:spPr>
        </p:pic>
      </p:grpSp>
      <p:sp>
        <p:nvSpPr>
          <p:cNvPr id="15" name="Frame 14">
            <a:extLst>
              <a:ext uri="{FF2B5EF4-FFF2-40B4-BE49-F238E27FC236}">
                <a16:creationId xmlns:a16="http://schemas.microsoft.com/office/drawing/2014/main" id="{63E054E4-51D0-1F4F-BB90-6FC921C74175}"/>
              </a:ext>
            </a:extLst>
          </p:cNvPr>
          <p:cNvSpPr/>
          <p:nvPr/>
        </p:nvSpPr>
        <p:spPr>
          <a:xfrm>
            <a:off x="3728720" y="1333047"/>
            <a:ext cx="1197783" cy="335279"/>
          </a:xfrm>
          <a:prstGeom prst="frame">
            <a:avLst>
              <a:gd name="adj1" fmla="val 5723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97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213</Words>
  <Application>Microsoft Macintosh PowerPoint</Application>
  <PresentationFormat>Widescreen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</cp:revision>
  <dcterms:created xsi:type="dcterms:W3CDTF">2019-03-29T03:09:06Z</dcterms:created>
  <dcterms:modified xsi:type="dcterms:W3CDTF">2019-03-29T13:57:46Z</dcterms:modified>
</cp:coreProperties>
</file>