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8"/>
  </p:notesMasterIdLst>
  <p:handoutMasterIdLst>
    <p:handoutMasterId r:id="rId39"/>
  </p:handoutMasterIdLst>
  <p:sldIdLst>
    <p:sldId id="304" r:id="rId2"/>
    <p:sldId id="305" r:id="rId3"/>
    <p:sldId id="340" r:id="rId4"/>
    <p:sldId id="306" r:id="rId5"/>
    <p:sldId id="308" r:id="rId6"/>
    <p:sldId id="309" r:id="rId7"/>
    <p:sldId id="307"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7" r:id="rId22"/>
    <p:sldId id="323" r:id="rId23"/>
    <p:sldId id="324" r:id="rId24"/>
    <p:sldId id="325" r:id="rId25"/>
    <p:sldId id="326" r:id="rId26"/>
    <p:sldId id="328" r:id="rId27"/>
    <p:sldId id="329" r:id="rId28"/>
    <p:sldId id="330" r:id="rId29"/>
    <p:sldId id="331" r:id="rId30"/>
    <p:sldId id="332" r:id="rId31"/>
    <p:sldId id="333" r:id="rId32"/>
    <p:sldId id="335" r:id="rId33"/>
    <p:sldId id="336" r:id="rId34"/>
    <p:sldId id="337" r:id="rId35"/>
    <p:sldId id="338" r:id="rId36"/>
    <p:sldId id="339" r:id="rId37"/>
  </p:sldIdLst>
  <p:sldSz cx="9144000" cy="5143500" type="screen16x9"/>
  <p:notesSz cx="7086600" cy="9374188"/>
  <p:defaultTextStyle>
    <a:defPPr>
      <a:defRPr lang="en-US"/>
    </a:defPPr>
    <a:lvl1pPr algn="l" rtl="0" fontAlgn="base">
      <a:spcBef>
        <a:spcPct val="0"/>
      </a:spcBef>
      <a:spcAft>
        <a:spcPct val="0"/>
      </a:spcAft>
      <a:defRPr sz="1500" kern="1200">
        <a:solidFill>
          <a:schemeClr val="tx1"/>
        </a:solidFill>
        <a:latin typeface="Arial" pitchFamily="2" charset="0"/>
        <a:ea typeface="+mn-ea"/>
        <a:cs typeface="+mn-cs"/>
      </a:defRPr>
    </a:lvl1pPr>
    <a:lvl2pPr marL="342900" algn="l" rtl="0" fontAlgn="base">
      <a:spcBef>
        <a:spcPct val="0"/>
      </a:spcBef>
      <a:spcAft>
        <a:spcPct val="0"/>
      </a:spcAft>
      <a:defRPr sz="1500" kern="1200">
        <a:solidFill>
          <a:schemeClr val="tx1"/>
        </a:solidFill>
        <a:latin typeface="Arial" pitchFamily="2" charset="0"/>
        <a:ea typeface="+mn-ea"/>
        <a:cs typeface="+mn-cs"/>
      </a:defRPr>
    </a:lvl2pPr>
    <a:lvl3pPr marL="685800" algn="l" rtl="0" fontAlgn="base">
      <a:spcBef>
        <a:spcPct val="0"/>
      </a:spcBef>
      <a:spcAft>
        <a:spcPct val="0"/>
      </a:spcAft>
      <a:defRPr sz="1500" kern="1200">
        <a:solidFill>
          <a:schemeClr val="tx1"/>
        </a:solidFill>
        <a:latin typeface="Arial" pitchFamily="2" charset="0"/>
        <a:ea typeface="+mn-ea"/>
        <a:cs typeface="+mn-cs"/>
      </a:defRPr>
    </a:lvl3pPr>
    <a:lvl4pPr marL="1028700" algn="l" rtl="0" fontAlgn="base">
      <a:spcBef>
        <a:spcPct val="0"/>
      </a:spcBef>
      <a:spcAft>
        <a:spcPct val="0"/>
      </a:spcAft>
      <a:defRPr sz="1500" kern="1200">
        <a:solidFill>
          <a:schemeClr val="tx1"/>
        </a:solidFill>
        <a:latin typeface="Arial" pitchFamily="2" charset="0"/>
        <a:ea typeface="+mn-ea"/>
        <a:cs typeface="+mn-cs"/>
      </a:defRPr>
    </a:lvl4pPr>
    <a:lvl5pPr marL="1371600" algn="l" rtl="0" fontAlgn="base">
      <a:spcBef>
        <a:spcPct val="0"/>
      </a:spcBef>
      <a:spcAft>
        <a:spcPct val="0"/>
      </a:spcAft>
      <a:defRPr sz="1500" kern="1200">
        <a:solidFill>
          <a:schemeClr val="tx1"/>
        </a:solidFill>
        <a:latin typeface="Arial" pitchFamily="2" charset="0"/>
        <a:ea typeface="+mn-ea"/>
        <a:cs typeface="+mn-cs"/>
      </a:defRPr>
    </a:lvl5pPr>
    <a:lvl6pPr marL="1714500" algn="l" defTabSz="685800" rtl="0" eaLnBrk="1" latinLnBrk="0" hangingPunct="1">
      <a:defRPr sz="1500" kern="1200">
        <a:solidFill>
          <a:schemeClr val="tx1"/>
        </a:solidFill>
        <a:latin typeface="Arial" pitchFamily="2" charset="0"/>
        <a:ea typeface="+mn-ea"/>
        <a:cs typeface="+mn-cs"/>
      </a:defRPr>
    </a:lvl6pPr>
    <a:lvl7pPr marL="2057400" algn="l" defTabSz="685800" rtl="0" eaLnBrk="1" latinLnBrk="0" hangingPunct="1">
      <a:defRPr sz="1500" kern="1200">
        <a:solidFill>
          <a:schemeClr val="tx1"/>
        </a:solidFill>
        <a:latin typeface="Arial" pitchFamily="2" charset="0"/>
        <a:ea typeface="+mn-ea"/>
        <a:cs typeface="+mn-cs"/>
      </a:defRPr>
    </a:lvl7pPr>
    <a:lvl8pPr marL="2400300" algn="l" defTabSz="685800" rtl="0" eaLnBrk="1" latinLnBrk="0" hangingPunct="1">
      <a:defRPr sz="1500" kern="1200">
        <a:solidFill>
          <a:schemeClr val="tx1"/>
        </a:solidFill>
        <a:latin typeface="Arial" pitchFamily="2" charset="0"/>
        <a:ea typeface="+mn-ea"/>
        <a:cs typeface="+mn-cs"/>
      </a:defRPr>
    </a:lvl8pPr>
    <a:lvl9pPr marL="2743200" algn="l" defTabSz="685800" rtl="0" eaLnBrk="1" latinLnBrk="0" hangingPunct="1">
      <a:defRPr sz="1500" kern="1200">
        <a:solidFill>
          <a:schemeClr val="tx1"/>
        </a:solidFill>
        <a:latin typeface="Arial" pitchFamily="2" charset="0"/>
        <a:ea typeface="+mn-ea"/>
        <a:cs typeface="+mn-cs"/>
      </a:defRPr>
    </a:lvl9pPr>
  </p:defaultTextStyle>
  <p:extLst>
    <p:ext uri="{521415D9-36F7-43E2-AB2F-B90AF26B5E84}">
      <p14:sectionLst xmlns:p14="http://schemas.microsoft.com/office/powerpoint/2010/main">
        <p14:section name="Default Section" id="{5E68B6BD-72C5-4AC2-8BF0-D68C80FC87A3}">
          <p14:sldIdLst>
            <p14:sldId id="304"/>
          </p14:sldIdLst>
        </p14:section>
        <p14:section name="Customer How To" id="{8D6B24E7-E965-431E-82BB-8270240698F7}">
          <p14:sldIdLst>
            <p14:sldId id="305"/>
            <p14:sldId id="340"/>
            <p14:sldId id="306"/>
            <p14:sldId id="308"/>
            <p14:sldId id="309"/>
            <p14:sldId id="307"/>
            <p14:sldId id="310"/>
            <p14:sldId id="311"/>
            <p14:sldId id="312"/>
            <p14:sldId id="313"/>
            <p14:sldId id="314"/>
            <p14:sldId id="315"/>
            <p14:sldId id="316"/>
            <p14:sldId id="317"/>
            <p14:sldId id="318"/>
            <p14:sldId id="319"/>
            <p14:sldId id="320"/>
            <p14:sldId id="321"/>
            <p14:sldId id="322"/>
            <p14:sldId id="327"/>
            <p14:sldId id="323"/>
            <p14:sldId id="324"/>
            <p14:sldId id="325"/>
            <p14:sldId id="326"/>
            <p14:sldId id="328"/>
            <p14:sldId id="329"/>
            <p14:sldId id="330"/>
            <p14:sldId id="331"/>
            <p14:sldId id="332"/>
            <p14:sldId id="333"/>
            <p14:sldId id="335"/>
            <p14:sldId id="336"/>
            <p14:sldId id="337"/>
            <p14:sldId id="338"/>
            <p14:sldId id="339"/>
          </p14:sldIdLst>
        </p14:section>
      </p14:sectionLst>
    </p:ext>
    <p:ext uri="{EFAFB233-063F-42B5-8137-9DF3F51BA10A}">
      <p15:sldGuideLst xmlns:p15="http://schemas.microsoft.com/office/powerpoint/2012/main">
        <p15:guide id="2" pos="411" userDrawn="1">
          <p15:clr>
            <a:srgbClr val="A4A3A4"/>
          </p15:clr>
        </p15:guide>
        <p15:guide id="3" pos="4922" userDrawn="1">
          <p15:clr>
            <a:srgbClr val="A4A3A4"/>
          </p15:clr>
        </p15:guide>
        <p15:guide id="4" pos="873" userDrawn="1">
          <p15:clr>
            <a:srgbClr val="A4A3A4"/>
          </p15:clr>
        </p15:guide>
        <p15:guide id="5" orient="horz" pos="162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A34"/>
    <a:srgbClr val="F3712F"/>
    <a:srgbClr val="FF9800"/>
    <a:srgbClr val="FF00FF"/>
    <a:srgbClr val="FFFFFF"/>
    <a:srgbClr val="E5E6E7"/>
    <a:srgbClr val="008E8C"/>
    <a:srgbClr val="CC0000"/>
    <a:srgbClr val="333333"/>
    <a:srgbClr val="010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3" autoAdjust="0"/>
    <p:restoredTop sz="89183" autoAdjust="0"/>
  </p:normalViewPr>
  <p:slideViewPr>
    <p:cSldViewPr snapToGrid="0" snapToObjects="1">
      <p:cViewPr varScale="1">
        <p:scale>
          <a:sx n="160" d="100"/>
          <a:sy n="160" d="100"/>
        </p:scale>
        <p:origin x="282" y="144"/>
      </p:cViewPr>
      <p:guideLst>
        <p:guide pos="411"/>
        <p:guide pos="4922"/>
        <p:guide pos="873"/>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p:scale>
          <a:sx n="80" d="100"/>
          <a:sy n="80" d="100"/>
        </p:scale>
        <p:origin x="3006" y="210"/>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defTabSz="906463">
              <a:defRPr sz="1200">
                <a:latin typeface="Arial" pitchFamily="2" charset="0"/>
              </a:defRPr>
            </a:lvl1pPr>
          </a:lstStyle>
          <a:p>
            <a:endParaRPr lang="en-US" dirty="0">
              <a:latin typeface="Calibri" panose="020F0502020204030204" pitchFamily="34" charset="0"/>
              <a:cs typeface="Arial" pitchFamily="34" charset="0"/>
            </a:endParaRPr>
          </a:p>
        </p:txBody>
      </p:sp>
      <p:sp>
        <p:nvSpPr>
          <p:cNvPr id="131075" name="Rectangle 3"/>
          <p:cNvSpPr>
            <a:spLocks noGrp="1" noChangeArrowheads="1"/>
          </p:cNvSpPr>
          <p:nvPr>
            <p:ph type="dt" sz="quarter" idx="1"/>
          </p:nvPr>
        </p:nvSpPr>
        <p:spPr bwMode="auto">
          <a:xfrm>
            <a:off x="401320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algn="r" defTabSz="906463">
              <a:defRPr sz="1200">
                <a:latin typeface="Arial" pitchFamily="2" charset="0"/>
              </a:defRPr>
            </a:lvl1pPr>
          </a:lstStyle>
          <a:p>
            <a:fld id="{54D2CD0F-1EF2-49E3-8158-B0A068AF9A79}" type="datetime4">
              <a:rPr lang="en-US" smtClean="0">
                <a:latin typeface="Calibri" panose="020F0502020204030204" pitchFamily="34" charset="0"/>
                <a:cs typeface="Arial" pitchFamily="34" charset="0"/>
              </a:rPr>
              <a:pPr/>
              <a:t>October 23, 2015</a:t>
            </a:fld>
            <a:endParaRPr lang="en-US" dirty="0">
              <a:latin typeface="Calibri" panose="020F0502020204030204" pitchFamily="34" charset="0"/>
              <a:cs typeface="Arial" pitchFamily="34" charset="0"/>
            </a:endParaRPr>
          </a:p>
        </p:txBody>
      </p:sp>
      <p:sp>
        <p:nvSpPr>
          <p:cNvPr id="131076" name="Rectangle 4"/>
          <p:cNvSpPr>
            <a:spLocks noGrp="1" noChangeArrowheads="1"/>
          </p:cNvSpPr>
          <p:nvPr>
            <p:ph type="ftr" sz="quarter" idx="2"/>
          </p:nvPr>
        </p:nvSpPr>
        <p:spPr bwMode="auto">
          <a:xfrm>
            <a:off x="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defTabSz="906463">
              <a:defRPr sz="1200">
                <a:latin typeface="Arial" pitchFamily="2" charset="0"/>
              </a:defRPr>
            </a:lvl1pPr>
          </a:lstStyle>
          <a:p>
            <a:endParaRPr lang="en-US" dirty="0">
              <a:latin typeface="Calibri" panose="020F0502020204030204" pitchFamily="34" charset="0"/>
              <a:cs typeface="Arial" pitchFamily="34" charset="0"/>
            </a:endParaRPr>
          </a:p>
        </p:txBody>
      </p:sp>
      <p:sp>
        <p:nvSpPr>
          <p:cNvPr id="131077" name="Rectangle 5"/>
          <p:cNvSpPr>
            <a:spLocks noGrp="1" noChangeArrowheads="1"/>
          </p:cNvSpPr>
          <p:nvPr>
            <p:ph type="sldNum" sz="quarter" idx="3"/>
          </p:nvPr>
        </p:nvSpPr>
        <p:spPr bwMode="auto">
          <a:xfrm>
            <a:off x="401320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algn="r" defTabSz="906463">
              <a:defRPr sz="1200">
                <a:latin typeface="Arial" pitchFamily="2" charset="0"/>
              </a:defRPr>
            </a:lvl1pPr>
          </a:lstStyle>
          <a:p>
            <a:fld id="{C8B66C32-457D-4C1D-9311-2FF8084A158A}" type="slidenum">
              <a:rPr lang="en-US">
                <a:latin typeface="Calibri" panose="020F0502020204030204" pitchFamily="34" charset="0"/>
                <a:cs typeface="Arial" pitchFamily="34" charset="0"/>
              </a:rPr>
              <a:pPr/>
              <a:t>‹#›</a:t>
            </a:fld>
            <a:endParaRPr lang="en-US" dirty="0">
              <a:latin typeface="Calibri" panose="020F0502020204030204" pitchFamily="34" charset="0"/>
              <a:cs typeface="Arial" pitchFamily="34" charset="0"/>
            </a:endParaRPr>
          </a:p>
        </p:txBody>
      </p:sp>
    </p:spTree>
    <p:extLst>
      <p:ext uri="{BB962C8B-B14F-4D97-AF65-F5344CB8AC3E}">
        <p14:creationId xmlns:p14="http://schemas.microsoft.com/office/powerpoint/2010/main" val="8870896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0225" cy="468313"/>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lvl1pPr defTabSz="941388">
              <a:defRPr sz="1200">
                <a:latin typeface="Calibri" panose="020F0502020204030204" pitchFamily="34" charset="0"/>
                <a:cs typeface="Arial" pitchFamily="34" charset="0"/>
              </a:defRPr>
            </a:lvl1pPr>
          </a:lstStyle>
          <a:p>
            <a:endParaRPr lang="en-US" dirty="0"/>
          </a:p>
        </p:txBody>
      </p:sp>
      <p:sp>
        <p:nvSpPr>
          <p:cNvPr id="7172" name="Rectangle 4"/>
          <p:cNvSpPr>
            <a:spLocks noGrp="1" noRot="1" noChangeAspect="1" noChangeArrowheads="1" noTextEdit="1"/>
          </p:cNvSpPr>
          <p:nvPr>
            <p:ph type="sldImg" idx="2"/>
          </p:nvPr>
        </p:nvSpPr>
        <p:spPr bwMode="auto">
          <a:xfrm>
            <a:off x="1119188" y="846138"/>
            <a:ext cx="4848225" cy="272732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228600" y="3863975"/>
            <a:ext cx="6627813" cy="4806950"/>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74" name="Rectangle 6"/>
          <p:cNvSpPr>
            <a:spLocks noGrp="1" noChangeArrowheads="1"/>
          </p:cNvSpPr>
          <p:nvPr>
            <p:ph type="ftr" sz="quarter" idx="4"/>
          </p:nvPr>
        </p:nvSpPr>
        <p:spPr bwMode="auto">
          <a:xfrm>
            <a:off x="0"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defTabSz="941388">
              <a:defRPr sz="1200">
                <a:latin typeface="Calibri" panose="020F0502020204030204" pitchFamily="34" charset="0"/>
                <a:cs typeface="Arial" pitchFamily="34" charset="0"/>
              </a:defRPr>
            </a:lvl1pPr>
          </a:lstStyle>
          <a:p>
            <a:endParaRPr lang="en-US" dirty="0"/>
          </a:p>
        </p:txBody>
      </p:sp>
      <p:sp>
        <p:nvSpPr>
          <p:cNvPr id="7175" name="Rectangle 7"/>
          <p:cNvSpPr>
            <a:spLocks noGrp="1" noChangeArrowheads="1"/>
          </p:cNvSpPr>
          <p:nvPr>
            <p:ph type="sldNum" sz="quarter" idx="5"/>
          </p:nvPr>
        </p:nvSpPr>
        <p:spPr bwMode="auto">
          <a:xfrm>
            <a:off x="4014788"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algn="r" defTabSz="941388">
              <a:defRPr sz="1200">
                <a:latin typeface="Calibri" panose="020F0502020204030204" pitchFamily="34" charset="0"/>
                <a:cs typeface="Arial" pitchFamily="34" charset="0"/>
              </a:defRPr>
            </a:lvl1pPr>
          </a:lstStyle>
          <a:p>
            <a:fld id="{E6C388D9-8E38-4EC6-8E5A-9BD94593D26C}" type="slidenum">
              <a:rPr lang="en-US" smtClean="0"/>
              <a:pPr/>
              <a:t>‹#›</a:t>
            </a:fld>
            <a:endParaRPr lang="en-US" dirty="0"/>
          </a:p>
        </p:txBody>
      </p:sp>
      <p:sp>
        <p:nvSpPr>
          <p:cNvPr id="3" name="Date Placeholder 2"/>
          <p:cNvSpPr>
            <a:spLocks noGrp="1"/>
          </p:cNvSpPr>
          <p:nvPr>
            <p:ph type="dt" idx="1"/>
          </p:nvPr>
        </p:nvSpPr>
        <p:spPr>
          <a:xfrm>
            <a:off x="4014788" y="0"/>
            <a:ext cx="3070225" cy="468313"/>
          </a:xfrm>
          <a:prstGeom prst="rect">
            <a:avLst/>
          </a:prstGeom>
        </p:spPr>
        <p:txBody>
          <a:bodyPr vert="horz" lIns="91440" tIns="45720" rIns="91440" bIns="45720" rtlCol="0"/>
          <a:lstStyle>
            <a:lvl1pPr algn="r">
              <a:defRPr sz="1200" baseline="0">
                <a:latin typeface="Calibri" panose="020F0502020204030204" pitchFamily="34" charset="0"/>
              </a:defRPr>
            </a:lvl1pPr>
          </a:lstStyle>
          <a:p>
            <a:r>
              <a:rPr lang="en-US" smtClean="0"/>
              <a:t>October 21, 2015</a:t>
            </a:r>
            <a:endParaRPr lang="en-US" dirty="0" smtClean="0"/>
          </a:p>
        </p:txBody>
      </p:sp>
    </p:spTree>
    <p:extLst>
      <p:ext uri="{BB962C8B-B14F-4D97-AF65-F5344CB8AC3E}">
        <p14:creationId xmlns:p14="http://schemas.microsoft.com/office/powerpoint/2010/main" val="326737443"/>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900" kern="1200">
        <a:solidFill>
          <a:schemeClr val="tx1"/>
        </a:solidFill>
        <a:latin typeface="Calibri" panose="020F0502020204030204" pitchFamily="34" charset="0"/>
        <a:ea typeface="+mn-ea"/>
        <a:cs typeface="+mn-cs"/>
      </a:defRPr>
    </a:lvl1pPr>
    <a:lvl2pPr marL="166688" indent="-80963" algn="l" rtl="0" fontAlgn="base">
      <a:spcBef>
        <a:spcPct val="30000"/>
      </a:spcBef>
      <a:spcAft>
        <a:spcPct val="0"/>
      </a:spcAft>
      <a:buFont typeface="Arial" pitchFamily="34" charset="0"/>
      <a:buChar char="•"/>
      <a:defRPr sz="900" kern="1200">
        <a:solidFill>
          <a:schemeClr val="tx1"/>
        </a:solidFill>
        <a:latin typeface="Calibri" panose="020F0502020204030204" pitchFamily="34" charset="0"/>
        <a:ea typeface="+mn-ea"/>
        <a:cs typeface="+mn-cs"/>
      </a:defRPr>
    </a:lvl2pPr>
    <a:lvl3pPr marL="347663" indent="-95250"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3pPr>
    <a:lvl4pPr marL="516731" indent="-83344"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4pPr>
    <a:lvl5pPr marL="685800" indent="-83344"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sp>
        <p:nvSpPr>
          <p:cNvPr id="11" name="background_color"/>
          <p:cNvSpPr/>
          <p:nvPr userDrawn="1"/>
        </p:nvSpPr>
        <p:spPr bwMode="gray">
          <a:xfrm>
            <a:off x="-1" y="0"/>
            <a:ext cx="9144000" cy="5143500"/>
          </a:xfrm>
          <a:prstGeom prst="rect">
            <a:avLst/>
          </a:prstGeom>
          <a:gradFill flip="none" rotWithShape="1">
            <a:gsLst>
              <a:gs pos="10000">
                <a:srgbClr val="5B6770"/>
              </a:gs>
              <a:gs pos="55000">
                <a:srgbClr val="323947"/>
              </a:gs>
              <a:gs pos="75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500">
              <a:solidFill>
                <a:srgbClr val="FFFFFF"/>
              </a:solidFill>
            </a:endParaRPr>
          </a:p>
        </p:txBody>
      </p:sp>
      <p:sp>
        <p:nvSpPr>
          <p:cNvPr id="14" name="banner"/>
          <p:cNvSpPr/>
          <p:nvPr userDrawn="1"/>
        </p:nvSpPr>
        <p:spPr bwMode="gray">
          <a:xfrm>
            <a:off x="1" y="2571750"/>
            <a:ext cx="9143999" cy="2571750"/>
          </a:xfrm>
          <a:prstGeom prst="rect">
            <a:avLst/>
          </a:prstGeom>
          <a:gradFill flip="none" rotWithShape="1">
            <a:gsLst>
              <a:gs pos="10000">
                <a:srgbClr val="A2AAAD"/>
              </a:gs>
              <a:gs pos="50000">
                <a:srgbClr val="626771"/>
              </a:gs>
              <a:gs pos="80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500" dirty="0">
                <a:solidFill>
                  <a:srgbClr val="FFFFFF"/>
                </a:solidFill>
              </a:rPr>
              <a:t>  </a:t>
            </a:r>
          </a:p>
        </p:txBody>
      </p:sp>
      <p:sp>
        <p:nvSpPr>
          <p:cNvPr id="224266" name="ts_date"/>
          <p:cNvSpPr>
            <a:spLocks noGrp="1" noChangeArrowheads="1"/>
          </p:cNvSpPr>
          <p:nvPr>
            <p:ph type="dt" sz="half" idx="2"/>
          </p:nvPr>
        </p:nvSpPr>
        <p:spPr bwMode="gray">
          <a:xfrm>
            <a:off x="273916" y="4789398"/>
            <a:ext cx="3799312"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91845"/>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s_subtitle"/>
          <p:cNvSpPr>
            <a:spLocks noGrp="1"/>
          </p:cNvSpPr>
          <p:nvPr>
            <p:ph type="body" sz="quarter" idx="19" hasCustomPrompt="1"/>
          </p:nvPr>
        </p:nvSpPr>
        <p:spPr bwMode="gray">
          <a:xfrm>
            <a:off x="273916" y="3475659"/>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
        <p:nvSpPr>
          <p:cNvPr id="9" name="TitleSlideNameDept"/>
          <p:cNvSpPr>
            <a:spLocks noGrp="1"/>
          </p:cNvSpPr>
          <p:nvPr>
            <p:ph type="body" sz="quarter" idx="10" hasCustomPrompt="1"/>
          </p:nvPr>
        </p:nvSpPr>
        <p:spPr bwMode="gray">
          <a:xfrm>
            <a:off x="273916" y="4485789"/>
            <a:ext cx="3799320"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os, Pos">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tx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423930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 Pos, Rev">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tx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315417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 Rev, Pos">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189535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Rev, Rev">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2355789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Pos, Pos">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tx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tx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tx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tx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2184180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Rev, Pos">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82107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Pos, Rev">
    <p:bg bwMode="gray">
      <p:bgPr>
        <a:solidFill>
          <a:schemeClr val="bg1"/>
        </a:solidFill>
        <a:effectLst/>
      </p:bgPr>
    </p:bg>
    <p:spTree>
      <p:nvGrpSpPr>
        <p:cNvPr id="1" name=""/>
        <p:cNvGrpSpPr/>
        <p:nvPr/>
      </p:nvGrpSpPr>
      <p:grpSpPr>
        <a:xfrm>
          <a:off x="0" y="0"/>
          <a:ext cx="0" cy="0"/>
          <a:chOff x="0" y="0"/>
          <a:chExt cx="0" cy="0"/>
        </a:xfrm>
      </p:grpSpPr>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tx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tx1"/>
                </a:solidFill>
              </a:defRPr>
            </a:lvl1pPr>
          </a:lstStyle>
          <a:p>
            <a:pPr lvl="0"/>
            <a:r>
              <a:rPr lang="en-US" dirty="0" smtClean="0"/>
              <a:t>Click to add subtitle</a:t>
            </a:r>
            <a:endParaRPr lang="en-US" dirty="0"/>
          </a:p>
        </p:txBody>
      </p:sp>
      <p:sp>
        <p:nvSpPr>
          <p:cNvPr id="8"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tx1"/>
                </a:solidFill>
                <a:latin typeface="Calibri" panose="020F0502020204030204" pitchFamily="34" charset="0"/>
              </a:defRPr>
            </a:lvl1pPr>
          </a:lstStyle>
          <a:p>
            <a:r>
              <a:rPr lang="en-US" smtClean="0"/>
              <a:t>October 21, 2015</a:t>
            </a:r>
            <a:endParaRPr lang="en-US" dirty="0"/>
          </a:p>
        </p:txBody>
      </p:sp>
      <p:sp>
        <p:nvSpPr>
          <p:cNvPr id="9"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tx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spTree>
    <p:extLst>
      <p:ext uri="{BB962C8B-B14F-4D97-AF65-F5344CB8AC3E}">
        <p14:creationId xmlns:p14="http://schemas.microsoft.com/office/powerpoint/2010/main" val="224600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74638" y="1600199"/>
            <a:ext cx="7415212" cy="3032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
        <p:nvSpPr>
          <p:cNvPr id="14" name="Text Placeholder 13"/>
          <p:cNvSpPr>
            <a:spLocks noGrp="1"/>
          </p:cNvSpPr>
          <p:nvPr>
            <p:ph type="body" sz="quarter" idx="14" hasCustomPrompt="1"/>
          </p:nvPr>
        </p:nvSpPr>
        <p:spPr bwMode="gray">
          <a:xfrm>
            <a:off x="273916" y="1133856"/>
            <a:ext cx="7415974" cy="256032"/>
          </a:xfrm>
        </p:spPr>
        <p:txBody>
          <a:bodyPr tIns="0"/>
          <a:lstStyle>
            <a:lvl1pPr marL="0" indent="0">
              <a:lnSpc>
                <a:spcPct val="80000"/>
              </a:lnSpc>
              <a:buNone/>
              <a:defRPr>
                <a:solidFill>
                  <a:schemeClr val="tx2"/>
                </a:solidFill>
              </a:defRPr>
            </a:lvl1pPr>
          </a:lstStyle>
          <a:p>
            <a:pPr lvl="0"/>
            <a:r>
              <a:rPr lang="en-US" dirty="0" smtClean="0"/>
              <a:t>Click to add subtitle</a:t>
            </a:r>
          </a:p>
        </p:txBody>
      </p:sp>
      <p:sp>
        <p:nvSpPr>
          <p:cNvPr id="20" name="Text Placeholder 19"/>
          <p:cNvSpPr>
            <a:spLocks noGrp="1"/>
          </p:cNvSpPr>
          <p:nvPr>
            <p:ph type="body" sz="quarter" idx="15" hasCustomPrompt="1"/>
          </p:nvPr>
        </p:nvSpPr>
        <p:spPr bwMode="gray">
          <a:xfrm>
            <a:off x="274638" y="18288"/>
            <a:ext cx="7415212" cy="292100"/>
          </a:xfrm>
        </p:spPr>
        <p:txBody>
          <a:bodyPr anchor="b" anchorCtr="0"/>
          <a:lstStyle>
            <a:lvl1pPr marL="0" indent="0">
              <a:buNone/>
              <a:defRPr sz="1100" cap="all" baseline="0">
                <a:solidFill>
                  <a:schemeClr val="tx2"/>
                </a:solidFill>
              </a:defRPr>
            </a:lvl1pPr>
          </a:lstStyle>
          <a:p>
            <a:pPr lvl="0"/>
            <a:r>
              <a:rPr lang="en-US" dirty="0" smtClean="0"/>
              <a:t>Click to Add Topic (optional)</a:t>
            </a:r>
          </a:p>
        </p:txBody>
      </p:sp>
    </p:spTree>
    <p:extLst>
      <p:ext uri="{BB962C8B-B14F-4D97-AF65-F5344CB8AC3E}">
        <p14:creationId xmlns:p14="http://schemas.microsoft.com/office/powerpoint/2010/main" val="126006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74638" y="1600199"/>
            <a:ext cx="7415212" cy="3032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
        <p:nvSpPr>
          <p:cNvPr id="20" name="Text Placeholder 19"/>
          <p:cNvSpPr>
            <a:spLocks noGrp="1"/>
          </p:cNvSpPr>
          <p:nvPr>
            <p:ph type="body" sz="quarter" idx="15" hasCustomPrompt="1"/>
          </p:nvPr>
        </p:nvSpPr>
        <p:spPr bwMode="gray">
          <a:xfrm>
            <a:off x="274638" y="18288"/>
            <a:ext cx="7415212" cy="292100"/>
          </a:xfrm>
        </p:spPr>
        <p:txBody>
          <a:bodyPr anchor="b" anchorCtr="0"/>
          <a:lstStyle>
            <a:lvl1pPr marL="0" indent="0">
              <a:buNone/>
              <a:defRPr sz="1100" cap="all" baseline="0">
                <a:solidFill>
                  <a:schemeClr val="tx2"/>
                </a:solidFill>
              </a:defRPr>
            </a:lvl1pPr>
          </a:lstStyle>
          <a:p>
            <a:pPr lvl="0"/>
            <a:r>
              <a:rPr lang="en-US" dirty="0" smtClean="0"/>
              <a:t>Click to Add Topic (optional)</a:t>
            </a:r>
          </a:p>
        </p:txBody>
      </p:sp>
    </p:spTree>
    <p:extLst>
      <p:ext uri="{BB962C8B-B14F-4D97-AF65-F5344CB8AC3E}">
        <p14:creationId xmlns:p14="http://schemas.microsoft.com/office/powerpoint/2010/main" val="397643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11" name="Text Placeholder 10"/>
          <p:cNvSpPr>
            <a:spLocks noGrp="1"/>
          </p:cNvSpPr>
          <p:nvPr>
            <p:ph type="body" sz="quarter" idx="13"/>
          </p:nvPr>
        </p:nvSpPr>
        <p:spPr bwMode="gray">
          <a:xfrm>
            <a:off x="274638" y="1600199"/>
            <a:ext cx="3569525"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bwMode="gray">
          <a:xfrm>
            <a:off x="4114800" y="1600199"/>
            <a:ext cx="357509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4"/>
          <p:cNvSpPr>
            <a:spLocks noGrp="1"/>
          </p:cNvSpPr>
          <p:nvPr>
            <p:ph type="body" sz="quarter" idx="15" hasCustomPrompt="1"/>
          </p:nvPr>
        </p:nvSpPr>
        <p:spPr bwMode="gray">
          <a:xfrm>
            <a:off x="273916" y="18288"/>
            <a:ext cx="7415934" cy="292608"/>
          </a:xfrm>
        </p:spPr>
        <p:txBody>
          <a:bodyPr vert="horz" lIns="91440" tIns="45720" rIns="91440" bIns="45720" rtlCol="0" anchor="b" anchorCtr="0">
            <a:noAutofit/>
          </a:bodyPr>
          <a:lstStyle>
            <a:lvl1pPr marL="0" indent="0">
              <a:buNone/>
              <a:defRPr lang="en-US" sz="1100" b="0" cap="all" baseline="0" dirty="0" smtClean="0">
                <a:solidFill>
                  <a:schemeClr val="tx2"/>
                </a:solidFill>
              </a:defRPr>
            </a:lvl1pPr>
          </a:lstStyle>
          <a:p>
            <a:pPr lvl="0">
              <a:lnSpc>
                <a:spcPct val="90000"/>
              </a:lnSpc>
              <a:spcAft>
                <a:spcPts val="450"/>
              </a:spcAft>
            </a:pPr>
            <a:r>
              <a:rPr lang="en-US" dirty="0" smtClean="0"/>
              <a:t>Click to Add Topic (optional)</a:t>
            </a:r>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54217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11" name="Text Placeholder 10"/>
          <p:cNvSpPr>
            <a:spLocks noGrp="1"/>
          </p:cNvSpPr>
          <p:nvPr>
            <p:ph type="body" sz="quarter" idx="13"/>
          </p:nvPr>
        </p:nvSpPr>
        <p:spPr bwMode="gray">
          <a:xfrm>
            <a:off x="274638" y="1600199"/>
            <a:ext cx="356616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bwMode="gray">
          <a:xfrm>
            <a:off x="4114800" y="1600199"/>
            <a:ext cx="357509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4"/>
          <p:cNvSpPr>
            <a:spLocks noGrp="1"/>
          </p:cNvSpPr>
          <p:nvPr>
            <p:ph type="body" sz="quarter" idx="15" hasCustomPrompt="1"/>
          </p:nvPr>
        </p:nvSpPr>
        <p:spPr bwMode="gray">
          <a:xfrm>
            <a:off x="274638" y="1133856"/>
            <a:ext cx="7415252" cy="256032"/>
          </a:xfrm>
        </p:spPr>
        <p:txBody>
          <a:bodyPr vert="horz" lIns="91440" tIns="0" rIns="91440" bIns="45720" rtlCol="0">
            <a:noAutofit/>
          </a:bodyPr>
          <a:lstStyle>
            <a:lvl1pPr marL="0" indent="0">
              <a:buNone/>
              <a:defRPr lang="en-US" sz="2000" dirty="0">
                <a:solidFill>
                  <a:schemeClr val="tx2"/>
                </a:solidFill>
              </a:defRPr>
            </a:lvl1pPr>
          </a:lstStyle>
          <a:p>
            <a:pPr lvl="0">
              <a:lnSpc>
                <a:spcPct val="80000"/>
              </a:lnSpc>
              <a:spcAft>
                <a:spcPts val="0"/>
              </a:spcAft>
            </a:pPr>
            <a:r>
              <a:rPr lang="en-US" dirty="0" smtClean="0"/>
              <a:t>Click to add subtitle</a:t>
            </a:r>
            <a:endParaRPr lang="en-US" dirty="0"/>
          </a:p>
        </p:txBody>
      </p:sp>
      <p:sp>
        <p:nvSpPr>
          <p:cNvPr id="17" name="Text Placeholder 16"/>
          <p:cNvSpPr>
            <a:spLocks noGrp="1"/>
          </p:cNvSpPr>
          <p:nvPr>
            <p:ph type="body" sz="quarter" idx="16" hasCustomPrompt="1"/>
          </p:nvPr>
        </p:nvSpPr>
        <p:spPr bwMode="gray">
          <a:xfrm>
            <a:off x="274638" y="18288"/>
            <a:ext cx="7415212" cy="292608"/>
          </a:xfrm>
        </p:spPr>
        <p:txBody>
          <a:bodyPr vert="horz" lIns="91440" tIns="45720" rIns="91440" bIns="45720" rtlCol="0" anchor="b" anchorCtr="0">
            <a:noAutofit/>
          </a:bodyPr>
          <a:lstStyle>
            <a:lvl1pPr marL="0" indent="0">
              <a:buNone/>
              <a:defRPr lang="en-US" sz="1100" b="0" cap="all" baseline="0" dirty="0">
                <a:solidFill>
                  <a:schemeClr val="tx2"/>
                </a:solidFill>
              </a:defRPr>
            </a:lvl1pPr>
          </a:lstStyle>
          <a:p>
            <a:pPr lvl="0">
              <a:lnSpc>
                <a:spcPct val="90000"/>
              </a:lnSpc>
              <a:spcAft>
                <a:spcPts val="450"/>
              </a:spcAft>
            </a:pPr>
            <a:r>
              <a:rPr lang="en-US" dirty="0" smtClean="0"/>
              <a:t>Click to Add Topic (optional)</a:t>
            </a:r>
            <a:endParaRPr lang="en-US" dirty="0"/>
          </a:p>
        </p:txBody>
      </p:sp>
    </p:spTree>
    <p:extLst>
      <p:ext uri="{BB962C8B-B14F-4D97-AF65-F5344CB8AC3E}">
        <p14:creationId xmlns:p14="http://schemas.microsoft.com/office/powerpoint/2010/main" val="118693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9" name="Text Placeholder 8"/>
          <p:cNvSpPr>
            <a:spLocks noGrp="1"/>
          </p:cNvSpPr>
          <p:nvPr>
            <p:ph type="body" sz="quarter" idx="13" hasCustomPrompt="1"/>
          </p:nvPr>
        </p:nvSpPr>
        <p:spPr bwMode="gray">
          <a:xfrm>
            <a:off x="274638" y="18288"/>
            <a:ext cx="7415212" cy="292608"/>
          </a:xfrm>
        </p:spPr>
        <p:txBody>
          <a:bodyPr vert="horz" lIns="91440" tIns="45720" rIns="91440" bIns="45720" rtlCol="0" anchor="b" anchorCtr="0">
            <a:noAutofit/>
          </a:bodyPr>
          <a:lstStyle>
            <a:lvl1pPr marL="0" indent="0">
              <a:buNone/>
              <a:defRPr lang="en-US" sz="1100" b="0" cap="all" baseline="0" dirty="0" smtClean="0">
                <a:solidFill>
                  <a:schemeClr val="tx2"/>
                </a:solidFill>
                <a:latin typeface="Calibri" panose="020F0502020204030204" pitchFamily="34" charset="0"/>
                <a:ea typeface="+mn-ea"/>
                <a:cs typeface="+mn-cs"/>
              </a:defRPr>
            </a:lvl1pPr>
          </a:lstStyle>
          <a:p>
            <a:pPr lvl="0">
              <a:lnSpc>
                <a:spcPct val="90000"/>
              </a:lnSpc>
              <a:spcAft>
                <a:spcPts val="450"/>
              </a:spcAft>
            </a:pPr>
            <a:r>
              <a:rPr lang="en-US" dirty="0" smtClean="0"/>
              <a:t>Click to Add Topic (optional)</a:t>
            </a:r>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118699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Tree>
    <p:extLst>
      <p:ext uri="{BB962C8B-B14F-4D97-AF65-F5344CB8AC3E}">
        <p14:creationId xmlns:p14="http://schemas.microsoft.com/office/powerpoint/2010/main" val="209320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bwMode="gray">
      <p:bgPr>
        <a:solidFill>
          <a:schemeClr val="bg1"/>
        </a:solidFill>
        <a:effectLst/>
      </p:bgPr>
    </p:bg>
    <p:spTree>
      <p:nvGrpSpPr>
        <p:cNvPr id="1" name=""/>
        <p:cNvGrpSpPr/>
        <p:nvPr/>
      </p:nvGrpSpPr>
      <p:grpSpPr>
        <a:xfrm>
          <a:off x="0" y="0"/>
          <a:ext cx="0" cy="0"/>
          <a:chOff x="0" y="0"/>
          <a:chExt cx="0" cy="0"/>
        </a:xfrm>
      </p:grpSpPr>
      <p:sp>
        <p:nvSpPr>
          <p:cNvPr id="11" name="background_color"/>
          <p:cNvSpPr/>
          <p:nvPr userDrawn="1"/>
        </p:nvSpPr>
        <p:spPr bwMode="gray">
          <a:xfrm>
            <a:off x="-1" y="0"/>
            <a:ext cx="9144000" cy="5143500"/>
          </a:xfrm>
          <a:prstGeom prst="rect">
            <a:avLst/>
          </a:prstGeom>
          <a:gradFill flip="none" rotWithShape="1">
            <a:gsLst>
              <a:gs pos="10000">
                <a:srgbClr val="5B6770"/>
              </a:gs>
              <a:gs pos="55000">
                <a:srgbClr val="323947"/>
              </a:gs>
              <a:gs pos="75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500">
              <a:solidFill>
                <a:srgbClr val="FFFFFF"/>
              </a:solidFill>
            </a:endParaRPr>
          </a:p>
        </p:txBody>
      </p:sp>
      <p:sp>
        <p:nvSpPr>
          <p:cNvPr id="14" name="banner"/>
          <p:cNvSpPr/>
          <p:nvPr userDrawn="1"/>
        </p:nvSpPr>
        <p:spPr bwMode="gray">
          <a:xfrm>
            <a:off x="1" y="2571750"/>
            <a:ext cx="9143999" cy="2571750"/>
          </a:xfrm>
          <a:prstGeom prst="rect">
            <a:avLst/>
          </a:prstGeom>
          <a:gradFill flip="none" rotWithShape="1">
            <a:gsLst>
              <a:gs pos="10000">
                <a:srgbClr val="A2AAAD"/>
              </a:gs>
              <a:gs pos="50000">
                <a:srgbClr val="626771"/>
              </a:gs>
              <a:gs pos="80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500" dirty="0">
                <a:solidFill>
                  <a:srgbClr val="FFFFFF"/>
                </a:solidFill>
              </a:rPr>
              <a:t>  </a:t>
            </a:r>
          </a:p>
        </p:txBody>
      </p:sp>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399781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 Rev, Rev">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209619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gray">
          <a:xfrm>
            <a:off x="0" y="0"/>
            <a:ext cx="9144000" cy="5143500"/>
          </a:xfrm>
          <a:prstGeom prst="rect">
            <a:avLst/>
          </a:prstGeom>
          <a:noFill/>
          <a:ln w="63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date_cs"/>
          <p:cNvSpPr>
            <a:spLocks noGrp="1" noChangeArrowheads="1"/>
          </p:cNvSpPr>
          <p:nvPr>
            <p:ph type="dt" sz="half" idx="2"/>
          </p:nvPr>
        </p:nvSpPr>
        <p:spPr bwMode="gray">
          <a:xfrm>
            <a:off x="757436" y="4904459"/>
            <a:ext cx="1068190"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gn="l">
              <a:defRPr sz="900">
                <a:latin typeface="Calibri" panose="020F0502020204030204" pitchFamily="34" charset="0"/>
              </a:defRPr>
            </a:lvl1pPr>
          </a:lstStyle>
          <a:p>
            <a:r>
              <a:rPr lang="en-US" smtClean="0"/>
              <a:t>October 21, 2015</a:t>
            </a:r>
            <a:endParaRPr lang="en-US" dirty="0" smtClean="0"/>
          </a:p>
        </p:txBody>
      </p:sp>
      <p:sp>
        <p:nvSpPr>
          <p:cNvPr id="11" name="page_number"/>
          <p:cNvSpPr>
            <a:spLocks noGrp="1" noChangeArrowheads="1"/>
          </p:cNvSpPr>
          <p:nvPr>
            <p:ph type="sldNum" sz="quarter" idx="4"/>
          </p:nvPr>
        </p:nvSpPr>
        <p:spPr bwMode="gray">
          <a:xfrm>
            <a:off x="274393" y="4904459"/>
            <a:ext cx="342989"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gn="l">
              <a:defRPr lang="en-US" sz="900" b="1" smtClean="0">
                <a:latin typeface="Calibri" panose="020F0502020204030204" pitchFamily="34" charset="0"/>
              </a:defRPr>
            </a:lvl1pPr>
          </a:lstStyle>
          <a:p>
            <a:fld id="{5698A34F-157D-4FC3-B6AE-341A8B909DED}" type="slidenum">
              <a:rPr lang="en-US" smtClean="0"/>
              <a:pPr/>
              <a:t>‹#›</a:t>
            </a:fld>
            <a:endParaRPr lang="en-US" dirty="0"/>
          </a:p>
        </p:txBody>
      </p:sp>
      <p:sp>
        <p:nvSpPr>
          <p:cNvPr id="12" name="footer_cs"/>
          <p:cNvSpPr>
            <a:spLocks noGrp="1" noChangeArrowheads="1"/>
          </p:cNvSpPr>
          <p:nvPr>
            <p:ph type="ftr" sz="quarter" idx="3"/>
          </p:nvPr>
        </p:nvSpPr>
        <p:spPr bwMode="gray">
          <a:xfrm>
            <a:off x="1912388" y="4904459"/>
            <a:ext cx="3470274"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nSpc>
                <a:spcPct val="95000"/>
              </a:lnSpc>
              <a:spcBef>
                <a:spcPts val="300"/>
              </a:spcBef>
              <a:spcAft>
                <a:spcPts val="0"/>
              </a:spcAft>
              <a:defRPr sz="900">
                <a:latin typeface="Calibri" panose="020F0502020204030204" pitchFamily="34" charset="0"/>
              </a:defRPr>
            </a:lvl1pPr>
          </a:lstStyle>
          <a:p>
            <a:endParaRPr lang="en-US" dirty="0"/>
          </a:p>
        </p:txBody>
      </p:sp>
      <p:sp>
        <p:nvSpPr>
          <p:cNvPr id="223240" name="title_placeholder"/>
          <p:cNvSpPr>
            <a:spLocks noGrp="1" noChangeArrowheads="1"/>
          </p:cNvSpPr>
          <p:nvPr>
            <p:ph type="title"/>
          </p:nvPr>
        </p:nvSpPr>
        <p:spPr bwMode="gray">
          <a:xfrm>
            <a:off x="273916" y="644462"/>
            <a:ext cx="7415974" cy="486287"/>
          </a:xfrm>
          <a:prstGeom prst="rect">
            <a:avLst/>
          </a:prstGeom>
          <a:noFill/>
          <a:ln w="9525">
            <a:noFill/>
            <a:miter lim="800000"/>
            <a:headEnd/>
            <a:tailEnd/>
          </a:ln>
          <a:effectLst/>
        </p:spPr>
        <p:txBody>
          <a:bodyPr vert="horz" wrap="square" lIns="91440" tIns="45720" rIns="91440" bIns="0" numCol="1" anchor="b" anchorCtr="0" compatLnSpc="1">
            <a:prstTxWarp prst="textNoShape">
              <a:avLst/>
            </a:prstTxWarp>
            <a:noAutofit/>
          </a:bodyPr>
          <a:lstStyle/>
          <a:p>
            <a:pPr lvl="0"/>
            <a:r>
              <a:rPr lang="en-US" dirty="0" smtClean="0"/>
              <a:t>Click to add title</a:t>
            </a:r>
          </a:p>
        </p:txBody>
      </p:sp>
      <p:sp>
        <p:nvSpPr>
          <p:cNvPr id="15" name="copyright_legal_cs"/>
          <p:cNvSpPr>
            <a:spLocks noChangeArrowheads="1"/>
          </p:cNvSpPr>
          <p:nvPr userDrawn="1"/>
        </p:nvSpPr>
        <p:spPr bwMode="gray">
          <a:xfrm>
            <a:off x="5515497" y="4911133"/>
            <a:ext cx="2275953"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p>
            <a:pPr lvl="0" algn="r"/>
            <a:r>
              <a:rPr lang="en-US" sz="750" dirty="0" smtClean="0">
                <a:solidFill>
                  <a:schemeClr val="tx2"/>
                </a:solidFill>
                <a:latin typeface="Calibri" panose="020F0502020204030204" pitchFamily="34" charset="0"/>
              </a:rPr>
              <a:t>©2015 MasterCard. Proprietary and Confidential.</a:t>
            </a:r>
          </a:p>
        </p:txBody>
      </p:sp>
      <p:pic>
        <p:nvPicPr>
          <p:cNvPr id="16" name="corp_sig_pos_sm"/>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gray">
          <a:xfrm>
            <a:off x="8296899" y="4643975"/>
            <a:ext cx="511257" cy="365778"/>
          </a:xfrm>
          <a:prstGeom prst="rect">
            <a:avLst/>
          </a:prstGeom>
        </p:spPr>
      </p:pic>
      <p:sp>
        <p:nvSpPr>
          <p:cNvPr id="2" name="Text Placeholder 1"/>
          <p:cNvSpPr>
            <a:spLocks noGrp="1"/>
          </p:cNvSpPr>
          <p:nvPr>
            <p:ph type="body" idx="1"/>
          </p:nvPr>
        </p:nvSpPr>
        <p:spPr bwMode="gray">
          <a:xfrm>
            <a:off x="273916" y="1600199"/>
            <a:ext cx="7415974" cy="3032125"/>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703" r:id="rId2"/>
    <p:sldLayoutId id="2147483704" r:id="rId3"/>
    <p:sldLayoutId id="2147483699" r:id="rId4"/>
    <p:sldLayoutId id="2147483700" r:id="rId5"/>
    <p:sldLayoutId id="2147483681" r:id="rId6"/>
    <p:sldLayoutId id="2147483680" r:id="rId7"/>
    <p:sldLayoutId id="2147483685" r:id="rId8"/>
    <p:sldLayoutId id="2147483695" r:id="rId9"/>
    <p:sldLayoutId id="2147483691" r:id="rId10"/>
    <p:sldLayoutId id="2147483692" r:id="rId11"/>
    <p:sldLayoutId id="2147483693" r:id="rId12"/>
    <p:sldLayoutId id="2147483694" r:id="rId13"/>
    <p:sldLayoutId id="2147483688" r:id="rId14"/>
    <p:sldLayoutId id="2147483689" r:id="rId15"/>
    <p:sldLayoutId id="2147483690" r:id="rId16"/>
  </p:sldLayoutIdLst>
  <p:hf hdr="0"/>
  <p:txStyles>
    <p:titleStyle>
      <a:lvl1pPr algn="l" rtl="0" eaLnBrk="1" fontAlgn="base" hangingPunct="1">
        <a:lnSpc>
          <a:spcPct val="80000"/>
        </a:lnSpc>
        <a:spcBef>
          <a:spcPct val="0"/>
        </a:spcBef>
        <a:spcAft>
          <a:spcPct val="0"/>
        </a:spcAft>
        <a:defRPr sz="2800" b="0">
          <a:solidFill>
            <a:schemeClr val="tx2"/>
          </a:solidFill>
          <a:latin typeface="Calibri" panose="020F0502020204030204" pitchFamily="34" charset="0"/>
          <a:ea typeface="+mj-ea"/>
          <a:cs typeface="+mj-cs"/>
        </a:defRPr>
      </a:lvl1pPr>
      <a:lvl2pPr algn="l" rtl="0" eaLnBrk="1" fontAlgn="base" hangingPunct="1">
        <a:lnSpc>
          <a:spcPct val="90000"/>
        </a:lnSpc>
        <a:spcBef>
          <a:spcPct val="0"/>
        </a:spcBef>
        <a:spcAft>
          <a:spcPct val="0"/>
        </a:spcAft>
        <a:defRPr sz="1950" b="1">
          <a:solidFill>
            <a:schemeClr val="tx2"/>
          </a:solidFill>
          <a:latin typeface="Arial" pitchFamily="2" charset="0"/>
        </a:defRPr>
      </a:lvl2pPr>
      <a:lvl3pPr algn="l" rtl="0" eaLnBrk="1" fontAlgn="base" hangingPunct="1">
        <a:lnSpc>
          <a:spcPct val="90000"/>
        </a:lnSpc>
        <a:spcBef>
          <a:spcPct val="0"/>
        </a:spcBef>
        <a:spcAft>
          <a:spcPct val="0"/>
        </a:spcAft>
        <a:defRPr sz="1950" b="1">
          <a:solidFill>
            <a:schemeClr val="tx2"/>
          </a:solidFill>
          <a:latin typeface="Arial" pitchFamily="2" charset="0"/>
        </a:defRPr>
      </a:lvl3pPr>
      <a:lvl4pPr algn="l" rtl="0" eaLnBrk="1" fontAlgn="base" hangingPunct="1">
        <a:lnSpc>
          <a:spcPct val="90000"/>
        </a:lnSpc>
        <a:spcBef>
          <a:spcPct val="0"/>
        </a:spcBef>
        <a:spcAft>
          <a:spcPct val="0"/>
        </a:spcAft>
        <a:defRPr sz="1950" b="1">
          <a:solidFill>
            <a:schemeClr val="tx2"/>
          </a:solidFill>
          <a:latin typeface="Arial" pitchFamily="2" charset="0"/>
        </a:defRPr>
      </a:lvl4pPr>
      <a:lvl5pPr algn="l" rtl="0" eaLnBrk="1" fontAlgn="base" hangingPunct="1">
        <a:lnSpc>
          <a:spcPct val="90000"/>
        </a:lnSpc>
        <a:spcBef>
          <a:spcPct val="0"/>
        </a:spcBef>
        <a:spcAft>
          <a:spcPct val="0"/>
        </a:spcAft>
        <a:defRPr sz="1950" b="1">
          <a:solidFill>
            <a:schemeClr val="tx2"/>
          </a:solidFill>
          <a:latin typeface="Arial" pitchFamily="2" charset="0"/>
        </a:defRPr>
      </a:lvl5pPr>
      <a:lvl6pPr marL="342900" algn="l" rtl="0" eaLnBrk="1" fontAlgn="base" hangingPunct="1">
        <a:lnSpc>
          <a:spcPct val="90000"/>
        </a:lnSpc>
        <a:spcBef>
          <a:spcPct val="0"/>
        </a:spcBef>
        <a:spcAft>
          <a:spcPct val="0"/>
        </a:spcAft>
        <a:defRPr sz="1950" b="1">
          <a:solidFill>
            <a:schemeClr val="tx2"/>
          </a:solidFill>
          <a:latin typeface="Arial" pitchFamily="2" charset="0"/>
        </a:defRPr>
      </a:lvl6pPr>
      <a:lvl7pPr marL="685800" algn="l" rtl="0" eaLnBrk="1" fontAlgn="base" hangingPunct="1">
        <a:lnSpc>
          <a:spcPct val="90000"/>
        </a:lnSpc>
        <a:spcBef>
          <a:spcPct val="0"/>
        </a:spcBef>
        <a:spcAft>
          <a:spcPct val="0"/>
        </a:spcAft>
        <a:defRPr sz="1950" b="1">
          <a:solidFill>
            <a:schemeClr val="tx2"/>
          </a:solidFill>
          <a:latin typeface="Arial" pitchFamily="2" charset="0"/>
        </a:defRPr>
      </a:lvl7pPr>
      <a:lvl8pPr marL="1028700" algn="l" rtl="0" eaLnBrk="1" fontAlgn="base" hangingPunct="1">
        <a:lnSpc>
          <a:spcPct val="90000"/>
        </a:lnSpc>
        <a:spcBef>
          <a:spcPct val="0"/>
        </a:spcBef>
        <a:spcAft>
          <a:spcPct val="0"/>
        </a:spcAft>
        <a:defRPr sz="1950" b="1">
          <a:solidFill>
            <a:schemeClr val="tx2"/>
          </a:solidFill>
          <a:latin typeface="Arial" pitchFamily="2" charset="0"/>
        </a:defRPr>
      </a:lvl8pPr>
      <a:lvl9pPr marL="1371600" algn="l" rtl="0" eaLnBrk="1" fontAlgn="base" hangingPunct="1">
        <a:lnSpc>
          <a:spcPct val="90000"/>
        </a:lnSpc>
        <a:spcBef>
          <a:spcPct val="0"/>
        </a:spcBef>
        <a:spcAft>
          <a:spcPct val="0"/>
        </a:spcAft>
        <a:defRPr sz="1950" b="1">
          <a:solidFill>
            <a:schemeClr val="tx2"/>
          </a:solidFill>
          <a:latin typeface="Arial" pitchFamily="2" charset="0"/>
        </a:defRPr>
      </a:lvl9pPr>
    </p:titleStyle>
    <p:bodyStyle>
      <a:lvl1pPr marL="174625" indent="-174625" algn="l" rtl="0" eaLnBrk="1" fontAlgn="base" hangingPunct="1">
        <a:lnSpc>
          <a:spcPct val="85000"/>
        </a:lnSpc>
        <a:spcBef>
          <a:spcPct val="0"/>
        </a:spcBef>
        <a:spcAft>
          <a:spcPts val="600"/>
        </a:spcAft>
        <a:buSzPct val="80000"/>
        <a:buFont typeface="Arial" pitchFamily="34" charset="0"/>
        <a:buChar char="•"/>
        <a:defRPr lang="en-US" sz="2000" dirty="0" smtClean="0">
          <a:solidFill>
            <a:schemeClr val="tx1"/>
          </a:solidFill>
          <a:latin typeface="Calibri" panose="020F0502020204030204" pitchFamily="34" charset="0"/>
          <a:ea typeface="+mn-ea"/>
          <a:cs typeface="+mn-cs"/>
        </a:defRPr>
      </a:lvl1pPr>
      <a:lvl2pPr marL="342900" indent="-168275" algn="l" rtl="0" eaLnBrk="1" fontAlgn="base" hangingPunct="1">
        <a:lnSpc>
          <a:spcPct val="85000"/>
        </a:lnSpc>
        <a:spcBef>
          <a:spcPts val="0"/>
        </a:spcBef>
        <a:spcAft>
          <a:spcPts val="200"/>
        </a:spcAft>
        <a:buSzPct val="85000"/>
        <a:buFont typeface="Calibri" panose="020F0502020204030204" pitchFamily="34" charset="0"/>
        <a:buChar char="–"/>
        <a:defRPr lang="en-US" sz="2000" dirty="0" smtClean="0">
          <a:solidFill>
            <a:schemeClr val="tx1"/>
          </a:solidFill>
          <a:latin typeface="Calibri" panose="020F0502020204030204" pitchFamily="34" charset="0"/>
          <a:ea typeface="+mn-ea"/>
          <a:cs typeface="+mn-cs"/>
        </a:defRPr>
      </a:lvl2pPr>
      <a:lvl3pPr marL="517525" indent="-171450" algn="l" rtl="0" eaLnBrk="1" fontAlgn="base" hangingPunct="1">
        <a:lnSpc>
          <a:spcPct val="95000"/>
        </a:lnSpc>
        <a:spcBef>
          <a:spcPts val="300"/>
        </a:spcBef>
        <a:spcAft>
          <a:spcPts val="0"/>
        </a:spcAft>
        <a:buSzPct val="80000"/>
        <a:buFont typeface="Arial" pitchFamily="34" charset="0"/>
        <a:buChar char="•"/>
        <a:defRPr lang="en-US" sz="1600" dirty="0" smtClean="0">
          <a:solidFill>
            <a:schemeClr val="tx1"/>
          </a:solidFill>
          <a:latin typeface="Calibri" panose="020F0502020204030204" pitchFamily="34" charset="0"/>
        </a:defRPr>
      </a:lvl3pPr>
      <a:lvl4pPr marL="685800" indent="-168275" algn="l" rtl="0" eaLnBrk="1" fontAlgn="base" hangingPunct="1">
        <a:lnSpc>
          <a:spcPct val="95000"/>
        </a:lnSpc>
        <a:spcBef>
          <a:spcPts val="400"/>
        </a:spcBef>
        <a:spcAft>
          <a:spcPts val="0"/>
        </a:spcAft>
        <a:buSzPct val="85000"/>
        <a:buFont typeface="Calibri" panose="020F0502020204030204" pitchFamily="34" charset="0"/>
        <a:buChar char="–"/>
        <a:defRPr lang="en-US" sz="1600" dirty="0" smtClean="0">
          <a:solidFill>
            <a:schemeClr val="tx1"/>
          </a:solidFill>
          <a:latin typeface="Calibri" panose="020F0502020204030204" pitchFamily="34" charset="0"/>
        </a:defRPr>
      </a:lvl4pPr>
      <a:lvl5pPr marL="860425" indent="-174625" algn="l" rtl="0" eaLnBrk="1" fontAlgn="base" hangingPunct="1">
        <a:lnSpc>
          <a:spcPct val="95000"/>
        </a:lnSpc>
        <a:spcBef>
          <a:spcPts val="300"/>
        </a:spcBef>
        <a:spcAft>
          <a:spcPts val="0"/>
        </a:spcAft>
        <a:buSzPct val="80000"/>
        <a:buFont typeface="Arial" pitchFamily="34" charset="0"/>
        <a:buChar char="•"/>
        <a:defRPr sz="1400">
          <a:solidFill>
            <a:schemeClr val="tx1"/>
          </a:solidFill>
          <a:latin typeface="Calibri" panose="020F0502020204030204" pitchFamily="34" charset="0"/>
        </a:defRPr>
      </a:lvl5pPr>
      <a:lvl6pPr marL="16252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6pPr>
      <a:lvl7pPr marL="19681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7pPr>
      <a:lvl8pPr marL="23110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8pPr>
      <a:lvl9pPr marL="26539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astercard.com/portal/display/api/Generating+RSA+Key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astercard.com/portal/display/api/Sector+Insights" TargetMode="External"/><Relationship Id="rId2" Type="http://schemas.openxmlformats.org/officeDocument/2006/relationships/hyperlink" Target="https://developer.mastercard.com/portal/pages/viewpage.action?pageId=100597957"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andbox.api.mastercard.com/sectorinsights/v1/sectins.svc/parameters" TargetMode="External"/><Relationship Id="rId2" Type="http://schemas.openxmlformats.org/officeDocument/2006/relationships/hyperlink" Target="https://sandbox.api.mastercard.com/spendingpulse/v1/spulse.svc/subscription"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mcapiadmin.mastercard.com/mcapiadmin/MCAPIAdmin.html#LoginPlace:null"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astercard.com/portal/display/api/API"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a:blip r:embed="rId3"/>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October 21, 2015</a:t>
            </a:r>
            <a:endParaRPr lang="en-US" dirty="0"/>
          </a:p>
        </p:txBody>
      </p:sp>
      <p:sp>
        <p:nvSpPr>
          <p:cNvPr id="7" name="Text Placeholder 6"/>
          <p:cNvSpPr>
            <a:spLocks noGrp="1"/>
          </p:cNvSpPr>
          <p:nvPr>
            <p:ph type="body" sz="quarter" idx="10"/>
          </p:nvPr>
        </p:nvSpPr>
        <p:spPr/>
        <p:txBody>
          <a:bodyPr/>
          <a:lstStyle/>
          <a:p>
            <a:r>
              <a:rPr lang="en-US" dirty="0" smtClean="0"/>
              <a:t>R. Paul Crafts</a:t>
            </a:r>
            <a:endParaRPr lang="en-US" dirty="0"/>
          </a:p>
        </p:txBody>
      </p:sp>
      <p:sp>
        <p:nvSpPr>
          <p:cNvPr id="6" name="Title 5"/>
          <p:cNvSpPr>
            <a:spLocks noGrp="1"/>
          </p:cNvSpPr>
          <p:nvPr>
            <p:ph type="title"/>
          </p:nvPr>
        </p:nvSpPr>
        <p:spPr>
          <a:xfrm>
            <a:off x="273916" y="2788920"/>
            <a:ext cx="8461652" cy="646331"/>
          </a:xfrm>
        </p:spPr>
        <p:txBody>
          <a:bodyPr/>
          <a:lstStyle/>
          <a:p>
            <a:r>
              <a:rPr lang="en-US" sz="3600" dirty="0" smtClean="0"/>
              <a:t>SpendingPulse ™ and Sector Insights™ API</a:t>
            </a:r>
            <a:endParaRPr lang="en-US" sz="3600" dirty="0"/>
          </a:p>
        </p:txBody>
      </p:sp>
      <p:sp>
        <p:nvSpPr>
          <p:cNvPr id="8" name="Text Placeholder 7"/>
          <p:cNvSpPr>
            <a:spLocks noGrp="1"/>
          </p:cNvSpPr>
          <p:nvPr>
            <p:ph type="body" sz="quarter" idx="19"/>
          </p:nvPr>
        </p:nvSpPr>
        <p:spPr/>
        <p:txBody>
          <a:bodyPr/>
          <a:lstStyle/>
          <a:p>
            <a:r>
              <a:rPr lang="en-US" dirty="0" smtClean="0"/>
              <a:t>A Customer and Administrator How To</a:t>
            </a:r>
            <a:endParaRPr lang="en-US" dirty="0"/>
          </a:p>
        </p:txBody>
      </p:sp>
    </p:spTree>
    <p:custDataLst>
      <p:tags r:id="rId1"/>
    </p:custDataLst>
    <p:extLst>
      <p:ext uri="{BB962C8B-B14F-4D97-AF65-F5344CB8AC3E}">
        <p14:creationId xmlns:p14="http://schemas.microsoft.com/office/powerpoint/2010/main" val="15599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Inside </a:t>
            </a:r>
            <a:r>
              <a:rPr lang="en-US" dirty="0"/>
              <a:t>the </a:t>
            </a:r>
            <a:r>
              <a:rPr lang="en-US" dirty="0" smtClean="0"/>
              <a:t>next popup</a:t>
            </a:r>
            <a:r>
              <a:rPr lang="en-US" dirty="0"/>
              <a:t>, you will see a </a:t>
            </a:r>
            <a:r>
              <a:rPr lang="en-US" dirty="0" smtClean="0"/>
              <a:t/>
            </a:r>
            <a:br>
              <a:rPr lang="en-US" dirty="0" smtClean="0"/>
            </a:br>
            <a:r>
              <a:rPr lang="en-US" dirty="0" smtClean="0"/>
              <a:t>“</a:t>
            </a:r>
            <a:r>
              <a:rPr lang="en-US" b="1" dirty="0" smtClean="0">
                <a:solidFill>
                  <a:srgbClr val="F57A34"/>
                </a:solidFill>
              </a:rPr>
              <a:t>click here</a:t>
            </a:r>
            <a:r>
              <a:rPr lang="en-US" dirty="0"/>
              <a:t>”</a:t>
            </a:r>
            <a:r>
              <a:rPr lang="en-US" dirty="0" smtClean="0"/>
              <a:t> </a:t>
            </a:r>
            <a:r>
              <a:rPr lang="en-US" dirty="0"/>
              <a:t>notation that will open the </a:t>
            </a:r>
            <a:r>
              <a:rPr lang="en-US" dirty="0" smtClean="0"/>
              <a:t/>
            </a:r>
            <a:br>
              <a:rPr lang="en-US" dirty="0" smtClean="0"/>
            </a:br>
            <a:r>
              <a:rPr lang="en-US" dirty="0" smtClean="0"/>
              <a:t>MasterCard </a:t>
            </a:r>
            <a:r>
              <a:rPr lang="en-US" dirty="0"/>
              <a:t>Key Tool for your use</a:t>
            </a:r>
            <a:r>
              <a:rPr lang="en-US" dirty="0" smtClean="0"/>
              <a:t>.</a:t>
            </a:r>
          </a:p>
          <a:p>
            <a:r>
              <a:rPr lang="en-US" dirty="0" smtClean="0"/>
              <a:t>If you “</a:t>
            </a:r>
            <a:r>
              <a:rPr lang="en-US" b="1" dirty="0">
                <a:solidFill>
                  <a:srgbClr val="F57A34"/>
                </a:solidFill>
              </a:rPr>
              <a:t>click here</a:t>
            </a:r>
            <a:r>
              <a:rPr lang="en-US" dirty="0" smtClean="0"/>
              <a:t>”, the </a:t>
            </a:r>
            <a:br>
              <a:rPr lang="en-US" dirty="0" smtClean="0"/>
            </a:br>
            <a:r>
              <a:rPr lang="en-US" dirty="0" smtClean="0"/>
              <a:t>MasterCard Key Tool is displayed.</a:t>
            </a:r>
            <a:endParaRPr lang="en-US" dirty="0"/>
          </a:p>
          <a:p>
            <a:r>
              <a:rPr lang="en-US" dirty="0" smtClean="0"/>
              <a:t>Click “Generate Keys and CSR”</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(3)</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1" name="Picture 10"/>
          <p:cNvPicPr>
            <a:picLocks noChangeAspect="1"/>
          </p:cNvPicPr>
          <p:nvPr/>
        </p:nvPicPr>
        <p:blipFill>
          <a:blip r:embed="rId2"/>
          <a:stretch>
            <a:fillRect/>
          </a:stretch>
        </p:blipFill>
        <p:spPr>
          <a:xfrm>
            <a:off x="5376484" y="499625"/>
            <a:ext cx="3611821" cy="2268223"/>
          </a:xfrm>
          <a:prstGeom prst="rect">
            <a:avLst/>
          </a:prstGeom>
        </p:spPr>
      </p:pic>
      <p:sp>
        <p:nvSpPr>
          <p:cNvPr id="10" name="Right Arrow 9"/>
          <p:cNvSpPr/>
          <p:nvPr/>
        </p:nvSpPr>
        <p:spPr bwMode="gray">
          <a:xfrm>
            <a:off x="4104268" y="1986485"/>
            <a:ext cx="1471734" cy="11187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2" name="Picture 11"/>
          <p:cNvPicPr>
            <a:picLocks noChangeAspect="1"/>
          </p:cNvPicPr>
          <p:nvPr/>
        </p:nvPicPr>
        <p:blipFill>
          <a:blip r:embed="rId3"/>
          <a:stretch>
            <a:fillRect/>
          </a:stretch>
        </p:blipFill>
        <p:spPr>
          <a:xfrm>
            <a:off x="991145" y="3350436"/>
            <a:ext cx="2715259" cy="1413730"/>
          </a:xfrm>
          <a:prstGeom prst="rect">
            <a:avLst/>
          </a:prstGeom>
        </p:spPr>
      </p:pic>
      <p:sp>
        <p:nvSpPr>
          <p:cNvPr id="14" name="Down Arrow 13"/>
          <p:cNvSpPr/>
          <p:nvPr/>
        </p:nvSpPr>
        <p:spPr bwMode="gray">
          <a:xfrm>
            <a:off x="2294525" y="3146156"/>
            <a:ext cx="161956" cy="410705"/>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576569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A public key, a private key, and a </a:t>
            </a:r>
            <a:br>
              <a:rPr lang="en-US" dirty="0" smtClean="0"/>
            </a:br>
            <a:r>
              <a:rPr lang="en-US" dirty="0" smtClean="0"/>
              <a:t>Certificate Signing Request are generated.</a:t>
            </a:r>
          </a:p>
          <a:p>
            <a:r>
              <a:rPr lang="en-US" dirty="0" smtClean="0"/>
              <a:t>Click “Save To Files”</a:t>
            </a:r>
          </a:p>
          <a:p>
            <a:endParaRPr lang="en-US" dirty="0"/>
          </a:p>
          <a:p>
            <a:r>
              <a:rPr lang="en-US" dirty="0" smtClean="0"/>
              <a:t>You are prompted to password protect the key files. You must protect them in order to save them.</a:t>
            </a:r>
          </a:p>
          <a:p>
            <a:r>
              <a:rPr lang="en-US" dirty="0" smtClean="0"/>
              <a:t>Click OK and choose a folder in which to save the files.</a:t>
            </a:r>
          </a:p>
          <a:p>
            <a:r>
              <a:rPr lang="en-US" dirty="0" smtClean="0"/>
              <a:t>The status bar on the MasterCard Key Tool window should</a:t>
            </a:r>
            <a:br>
              <a:rPr lang="en-US" dirty="0" smtClean="0"/>
            </a:br>
            <a:r>
              <a:rPr lang="en-US" dirty="0" smtClean="0"/>
              <a:t>now read: </a:t>
            </a:r>
          </a:p>
          <a:p>
            <a:r>
              <a:rPr lang="en-US" dirty="0" smtClean="0"/>
              <a:t>Close the window</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(4)</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97932" y="683207"/>
            <a:ext cx="3495157" cy="1809992"/>
          </a:xfrm>
          <a:prstGeom prst="rect">
            <a:avLst/>
          </a:prstGeom>
        </p:spPr>
      </p:pic>
      <p:sp>
        <p:nvSpPr>
          <p:cNvPr id="9" name="Right Arrow 8"/>
          <p:cNvSpPr/>
          <p:nvPr/>
        </p:nvSpPr>
        <p:spPr bwMode="gray">
          <a:xfrm>
            <a:off x="2673458" y="2100020"/>
            <a:ext cx="4184542" cy="12398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3" name="Picture 12"/>
          <p:cNvPicPr>
            <a:picLocks noChangeAspect="1"/>
          </p:cNvPicPr>
          <p:nvPr/>
        </p:nvPicPr>
        <p:blipFill>
          <a:blip r:embed="rId3"/>
          <a:stretch>
            <a:fillRect/>
          </a:stretch>
        </p:blipFill>
        <p:spPr>
          <a:xfrm>
            <a:off x="7164067" y="2603714"/>
            <a:ext cx="1729022" cy="1679305"/>
          </a:xfrm>
          <a:prstGeom prst="rect">
            <a:avLst/>
          </a:prstGeom>
        </p:spPr>
      </p:pic>
      <p:pic>
        <p:nvPicPr>
          <p:cNvPr id="15" name="Picture 14"/>
          <p:cNvPicPr>
            <a:picLocks noChangeAspect="1"/>
          </p:cNvPicPr>
          <p:nvPr/>
        </p:nvPicPr>
        <p:blipFill>
          <a:blip r:embed="rId4"/>
          <a:stretch>
            <a:fillRect/>
          </a:stretch>
        </p:blipFill>
        <p:spPr>
          <a:xfrm>
            <a:off x="1704975" y="3877814"/>
            <a:ext cx="1999120" cy="259022"/>
          </a:xfrm>
          <a:prstGeom prst="rect">
            <a:avLst/>
          </a:prstGeom>
        </p:spPr>
      </p:pic>
    </p:spTree>
    <p:extLst>
      <p:ext uri="{BB962C8B-B14F-4D97-AF65-F5344CB8AC3E}">
        <p14:creationId xmlns:p14="http://schemas.microsoft.com/office/powerpoint/2010/main" val="1635042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376484" y="1368162"/>
            <a:ext cx="3611821" cy="2268223"/>
          </a:xfrm>
          <a:prstGeom prst="rect">
            <a:avLst/>
          </a:prstGeom>
        </p:spPr>
      </p:pic>
      <p:sp>
        <p:nvSpPr>
          <p:cNvPr id="2" name="Text Placeholder 1"/>
          <p:cNvSpPr>
            <a:spLocks noGrp="1"/>
          </p:cNvSpPr>
          <p:nvPr>
            <p:ph type="body" sz="quarter" idx="13"/>
          </p:nvPr>
        </p:nvSpPr>
        <p:spPr>
          <a:xfrm>
            <a:off x="274638" y="1368162"/>
            <a:ext cx="7415212" cy="3264161"/>
          </a:xfrm>
        </p:spPr>
        <p:txBody>
          <a:bodyPr/>
          <a:lstStyle/>
          <a:p>
            <a:r>
              <a:rPr lang="en-US" dirty="0" smtClean="0"/>
              <a:t>The “Add a Key” dialogue is redisplayed.</a:t>
            </a:r>
          </a:p>
          <a:p>
            <a:r>
              <a:rPr lang="en-US" dirty="0" smtClean="0"/>
              <a:t>Enter a Name/Alias for this key.</a:t>
            </a:r>
          </a:p>
          <a:p>
            <a:pPr lvl="1">
              <a:spcAft>
                <a:spcPts val="600"/>
              </a:spcAft>
            </a:pPr>
            <a:r>
              <a:rPr lang="en-US" sz="1400" dirty="0"/>
              <a:t>This can be any alphanumeric value, and will help you identify </a:t>
            </a:r>
            <a:r>
              <a:rPr lang="en-US" sz="1400" dirty="0" smtClean="0"/>
              <a:t/>
            </a:r>
            <a:br>
              <a:rPr lang="en-US" sz="1400" dirty="0" smtClean="0"/>
            </a:br>
            <a:r>
              <a:rPr lang="en-US" sz="1400" dirty="0" smtClean="0"/>
              <a:t>the </a:t>
            </a:r>
            <a:r>
              <a:rPr lang="en-US" sz="1400" dirty="0"/>
              <a:t>key, in the case that you register multiple keys. </a:t>
            </a:r>
            <a:endParaRPr lang="en-US" sz="1400" dirty="0" smtClean="0"/>
          </a:p>
          <a:p>
            <a:r>
              <a:rPr lang="en-US" dirty="0" smtClean="0"/>
              <a:t>Choose which environment the key will be</a:t>
            </a:r>
            <a:br>
              <a:rPr lang="en-US" dirty="0" smtClean="0"/>
            </a:br>
            <a:r>
              <a:rPr lang="en-US" dirty="0" smtClean="0"/>
              <a:t>used for gaining access: Production/Sandbox</a:t>
            </a:r>
            <a:endParaRPr lang="en-US" dirty="0"/>
          </a:p>
          <a:p>
            <a:pPr lvl="1">
              <a:spcAft>
                <a:spcPts val="600"/>
              </a:spcAft>
            </a:pPr>
            <a:r>
              <a:rPr lang="en-US" sz="1400" dirty="0" smtClean="0"/>
              <a:t>You </a:t>
            </a:r>
            <a:r>
              <a:rPr lang="en-US" sz="1400" dirty="0"/>
              <a:t>should first register a Sandbox key, then once you are </a:t>
            </a:r>
            <a:r>
              <a:rPr lang="en-US" sz="1400" dirty="0" smtClean="0"/>
              <a:t/>
            </a:r>
            <a:br>
              <a:rPr lang="en-US" sz="1400" dirty="0" smtClean="0"/>
            </a:br>
            <a:r>
              <a:rPr lang="en-US" sz="1400" dirty="0" smtClean="0"/>
              <a:t>ready </a:t>
            </a:r>
            <a:r>
              <a:rPr lang="en-US" sz="1400" dirty="0"/>
              <a:t>to work with our Production </a:t>
            </a:r>
            <a:r>
              <a:rPr lang="en-US" sz="1400" dirty="0" smtClean="0"/>
              <a:t>environment,</a:t>
            </a:r>
            <a:br>
              <a:rPr lang="en-US" sz="1400" dirty="0" smtClean="0"/>
            </a:br>
            <a:r>
              <a:rPr lang="en-US" sz="1400" dirty="0" smtClean="0"/>
              <a:t>you </a:t>
            </a:r>
            <a:r>
              <a:rPr lang="en-US" sz="1400" dirty="0"/>
              <a:t>will need to repeat this process to register a Production key.</a:t>
            </a:r>
          </a:p>
          <a:p>
            <a:r>
              <a:rPr lang="en-US" dirty="0" smtClean="0"/>
              <a:t>Browse to and select the “.</a:t>
            </a:r>
            <a:r>
              <a:rPr lang="en-US" dirty="0" err="1" smtClean="0"/>
              <a:t>pem</a:t>
            </a:r>
            <a:r>
              <a:rPr lang="en-US" dirty="0" smtClean="0"/>
              <a:t>” file created by the MasterCard Key Tool</a:t>
            </a:r>
          </a:p>
          <a:p>
            <a:r>
              <a:rPr lang="en-US" dirty="0" smtClean="0"/>
              <a:t>Click Submit … if successful … </a:t>
            </a:r>
            <a:r>
              <a:rPr lang="en-US" i="1" dirty="0" smtClean="0"/>
              <a:t>see next slide</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(5)</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2063865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smtClean="0"/>
              <a:t>Your dashboard is redisplayed </a:t>
            </a:r>
            <a:br>
              <a:rPr lang="en-US" dirty="0" smtClean="0"/>
            </a:br>
            <a:r>
              <a:rPr lang="en-US" dirty="0" smtClean="0"/>
              <a:t>with the most recent key </a:t>
            </a:r>
            <a:br>
              <a:rPr lang="en-US" dirty="0" smtClean="0"/>
            </a:br>
            <a:r>
              <a:rPr lang="en-US" dirty="0" smtClean="0"/>
              <a:t>showing.</a:t>
            </a:r>
          </a:p>
          <a:p>
            <a:r>
              <a:rPr lang="en-US" dirty="0" smtClean="0"/>
              <a:t>Note</a:t>
            </a:r>
            <a:r>
              <a:rPr lang="en-US" dirty="0"/>
              <a:t>: </a:t>
            </a:r>
            <a:r>
              <a:rPr lang="en-US" dirty="0" err="1"/>
              <a:t>OpenAPI</a:t>
            </a:r>
            <a:r>
              <a:rPr lang="en-US" dirty="0"/>
              <a:t> keys are good for </a:t>
            </a:r>
            <a:r>
              <a:rPr lang="en-US" dirty="0" smtClean="0"/>
              <a:t/>
            </a:r>
            <a:br>
              <a:rPr lang="en-US" dirty="0" smtClean="0"/>
            </a:br>
            <a:r>
              <a:rPr lang="en-US" dirty="0" smtClean="0"/>
              <a:t>one </a:t>
            </a:r>
            <a:r>
              <a:rPr lang="en-US" dirty="0"/>
              <a:t>year. Approximately 30 days </a:t>
            </a:r>
            <a:r>
              <a:rPr lang="en-US" dirty="0" smtClean="0"/>
              <a:t/>
            </a:r>
            <a:br>
              <a:rPr lang="en-US" dirty="0" smtClean="0"/>
            </a:br>
            <a:r>
              <a:rPr lang="en-US" dirty="0" smtClean="0"/>
              <a:t>before </a:t>
            </a:r>
            <a:r>
              <a:rPr lang="en-US" dirty="0"/>
              <a:t>your key is set to expire, </a:t>
            </a:r>
            <a:r>
              <a:rPr lang="en-US" dirty="0" smtClean="0"/>
              <a:t/>
            </a:r>
            <a:br>
              <a:rPr lang="en-US" dirty="0" smtClean="0"/>
            </a:br>
            <a:r>
              <a:rPr lang="en-US" dirty="0" smtClean="0"/>
              <a:t>we </a:t>
            </a:r>
            <a:r>
              <a:rPr lang="en-US" dirty="0"/>
              <a:t>will notify you at the email </a:t>
            </a:r>
            <a:r>
              <a:rPr lang="en-US" dirty="0" smtClean="0"/>
              <a:t/>
            </a:r>
            <a:br>
              <a:rPr lang="en-US" dirty="0" smtClean="0"/>
            </a:br>
            <a:r>
              <a:rPr lang="en-US" dirty="0" smtClean="0"/>
              <a:t>address </a:t>
            </a:r>
            <a:r>
              <a:rPr lang="en-US" dirty="0"/>
              <a:t>we have on file for you. </a:t>
            </a:r>
            <a:r>
              <a:rPr lang="en-US" dirty="0" smtClean="0"/>
              <a:t/>
            </a:r>
            <a:br>
              <a:rPr lang="en-US" dirty="0" smtClean="0"/>
            </a:br>
            <a:r>
              <a:rPr lang="en-US" dirty="0" smtClean="0"/>
              <a:t>For </a:t>
            </a:r>
            <a:r>
              <a:rPr lang="en-US" dirty="0"/>
              <a:t>this reason it is important </a:t>
            </a:r>
            <a:r>
              <a:rPr lang="en-US" dirty="0" smtClean="0"/>
              <a:t/>
            </a:r>
            <a:br>
              <a:rPr lang="en-US" dirty="0" smtClean="0"/>
            </a:br>
            <a:r>
              <a:rPr lang="en-US" dirty="0" smtClean="0"/>
              <a:t>that </a:t>
            </a:r>
            <a:r>
              <a:rPr lang="en-US" dirty="0"/>
              <a:t>you keep your email address with </a:t>
            </a:r>
            <a:r>
              <a:rPr lang="en-US" dirty="0" err="1"/>
              <a:t>OpenAPI</a:t>
            </a:r>
            <a:r>
              <a:rPr lang="en-US" dirty="0"/>
              <a:t> current. A few additional reminders will be sent up to the point of key expiration. Once your key has expired, any messages to the </a:t>
            </a:r>
            <a:r>
              <a:rPr lang="en-US" dirty="0" err="1"/>
              <a:t>OpenAPI</a:t>
            </a:r>
            <a:r>
              <a:rPr lang="en-US" dirty="0"/>
              <a:t> will be rejected.</a:t>
            </a:r>
            <a:endParaRPr lang="en-US" dirty="0" smtClean="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(6)</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grpSp>
        <p:nvGrpSpPr>
          <p:cNvPr id="10" name="Group 9"/>
          <p:cNvGrpSpPr/>
          <p:nvPr/>
        </p:nvGrpSpPr>
        <p:grpSpPr>
          <a:xfrm>
            <a:off x="4014060" y="1193369"/>
            <a:ext cx="5075695" cy="2394489"/>
            <a:chOff x="447675" y="590550"/>
            <a:chExt cx="8248650" cy="3962400"/>
          </a:xfrm>
        </p:grpSpPr>
        <p:pic>
          <p:nvPicPr>
            <p:cNvPr id="8" name="Picture 7"/>
            <p:cNvPicPr>
              <a:picLocks noChangeAspect="1"/>
            </p:cNvPicPr>
            <p:nvPr/>
          </p:nvPicPr>
          <p:blipFill>
            <a:blip r:embed="rId2"/>
            <a:stretch>
              <a:fillRect/>
            </a:stretch>
          </p:blipFill>
          <p:spPr>
            <a:xfrm>
              <a:off x="447675" y="590550"/>
              <a:ext cx="8248650" cy="3962400"/>
            </a:xfrm>
            <a:prstGeom prst="rect">
              <a:avLst/>
            </a:prstGeom>
          </p:spPr>
        </p:pic>
        <p:pic>
          <p:nvPicPr>
            <p:cNvPr id="9" name="Picture 8"/>
            <p:cNvPicPr>
              <a:picLocks noChangeAspect="1"/>
            </p:cNvPicPr>
            <p:nvPr/>
          </p:nvPicPr>
          <p:blipFill>
            <a:blip r:embed="rId3"/>
            <a:stretch>
              <a:fillRect/>
            </a:stretch>
          </p:blipFill>
          <p:spPr>
            <a:xfrm>
              <a:off x="718691" y="2590720"/>
              <a:ext cx="1238250" cy="752475"/>
            </a:xfrm>
            <a:prstGeom prst="rect">
              <a:avLst/>
            </a:prstGeom>
          </p:spPr>
        </p:pic>
      </p:grpSp>
    </p:spTree>
    <p:extLst>
      <p:ext uri="{BB962C8B-B14F-4D97-AF65-F5344CB8AC3E}">
        <p14:creationId xmlns:p14="http://schemas.microsoft.com/office/powerpoint/2010/main" val="1233834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To avoid issues with key expiration, you may renew a key at any time. To do so, sign in to Developer Zone, and select:</a:t>
            </a:r>
          </a:p>
          <a:p>
            <a:pPr lvl="1"/>
            <a:r>
              <a:rPr lang="en-US" dirty="0"/>
              <a:t>My Dashboard</a:t>
            </a:r>
          </a:p>
          <a:p>
            <a:pPr lvl="1"/>
            <a:r>
              <a:rPr lang="en-US" dirty="0"/>
              <a:t>My Keys (locate the key you wish to renew)</a:t>
            </a:r>
          </a:p>
          <a:p>
            <a:pPr lvl="1"/>
            <a:r>
              <a:rPr lang="en-US" dirty="0"/>
              <a:t>Renew Key</a:t>
            </a:r>
          </a:p>
          <a:p>
            <a:pPr lvl="1"/>
            <a:r>
              <a:rPr lang="en-US" dirty="0"/>
              <a:t>Follow the instructions in the pop-up for uploading a new CSR</a:t>
            </a:r>
            <a:r>
              <a:rPr lang="en-US" dirty="0" smtClean="0"/>
              <a:t>.</a:t>
            </a:r>
          </a:p>
          <a:p>
            <a:r>
              <a:rPr lang="en-US" dirty="0" smtClean="0">
                <a:effectLst/>
              </a:rPr>
              <a:t>Additional information on key management can </a:t>
            </a:r>
            <a:r>
              <a:rPr lang="en-US" dirty="0"/>
              <a:t>be found here:</a:t>
            </a:r>
            <a:br>
              <a:rPr lang="en-US" dirty="0"/>
            </a:br>
            <a:r>
              <a:rPr lang="en-US" sz="1800" dirty="0">
                <a:hlinkClick r:id="rId2"/>
              </a:rPr>
              <a:t>https://</a:t>
            </a:r>
            <a:r>
              <a:rPr lang="en-US" sz="1800" dirty="0" smtClean="0">
                <a:hlinkClick r:id="rId2"/>
              </a:rPr>
              <a:t>developer.mastercard.com/portal/display/api/Generating+RSA+Keys</a:t>
            </a:r>
            <a:r>
              <a:rPr lang="en-US" sz="1800" dirty="0" smtClean="0"/>
              <a:t> </a:t>
            </a:r>
            <a:endParaRPr lang="en-US" sz="1800" dirty="0">
              <a:effectLst/>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(6 - continued)</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1346841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MasterCard maintains a very limited and representative set of sandbox data for both SpendingPulse and Sector Insights. The data provided in these two sandboxes is for </a:t>
            </a:r>
            <a:r>
              <a:rPr lang="en-US" b="1" u="sng" dirty="0"/>
              <a:t>functional or technical compatibility and connectivity testing purposes only</a:t>
            </a:r>
            <a:r>
              <a:rPr lang="en-US" dirty="0"/>
              <a:t>. The data is not based on nor intended to resemble any actual data and is not intended to be used for any purpose whatsoever other than functional or technical compatibility and connectivity testing. </a:t>
            </a:r>
          </a:p>
          <a:p>
            <a:r>
              <a:rPr lang="en-US" dirty="0"/>
              <a:t>In other words, sandbox data can be used by you, without further approval by MasterCard, to enable you to build your API application. Once your application is up and running you must request a production key and be approved for production access by MasterCard.</a:t>
            </a:r>
          </a:p>
          <a:p>
            <a:r>
              <a:rPr lang="en-US" dirty="0"/>
              <a:t>Production data is actual data and is available via paid subscription only.</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vs. Sandbox Keys</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2994781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Additional information concerning the </a:t>
            </a:r>
            <a:r>
              <a:rPr lang="en-US" dirty="0" smtClean="0"/>
              <a:t>SpendingPulse™ </a:t>
            </a:r>
            <a:r>
              <a:rPr lang="en-US" dirty="0"/>
              <a:t>API data is found here</a:t>
            </a:r>
            <a:r>
              <a:rPr lang="en-US" dirty="0" smtClean="0"/>
              <a:t>:</a:t>
            </a:r>
            <a:r>
              <a:rPr lang="en-US" dirty="0"/>
              <a:t/>
            </a:r>
            <a:br>
              <a:rPr lang="en-US" dirty="0"/>
            </a:br>
            <a:r>
              <a:rPr lang="en-US" dirty="0" smtClean="0"/>
              <a:t/>
            </a:r>
            <a:br>
              <a:rPr lang="en-US" dirty="0" smtClean="0"/>
            </a:br>
            <a:r>
              <a:rPr lang="en-US" sz="1600" dirty="0" smtClean="0">
                <a:hlinkClick r:id="rId2"/>
              </a:rPr>
              <a:t>https</a:t>
            </a:r>
            <a:r>
              <a:rPr lang="en-US" sz="1600" dirty="0">
                <a:hlinkClick r:id="rId2"/>
              </a:rPr>
              <a:t>://</a:t>
            </a:r>
            <a:r>
              <a:rPr lang="en-US" sz="1600" dirty="0" smtClean="0">
                <a:hlinkClick r:id="rId2"/>
              </a:rPr>
              <a:t>developer.mastercard.com/portal/pages/viewpage.action?pageId=100597957</a:t>
            </a:r>
            <a:r>
              <a:rPr lang="en-US" sz="1600" dirty="0" smtClean="0"/>
              <a:t> </a:t>
            </a:r>
            <a:endParaRPr lang="en-US" sz="1600" dirty="0"/>
          </a:p>
          <a:p>
            <a:endParaRPr lang="en-US" dirty="0" smtClean="0"/>
          </a:p>
          <a:p>
            <a:r>
              <a:rPr lang="en-US" dirty="0" smtClean="0"/>
              <a:t>Additional </a:t>
            </a:r>
            <a:r>
              <a:rPr lang="en-US" dirty="0"/>
              <a:t>information concerning the </a:t>
            </a:r>
            <a:r>
              <a:rPr lang="en-US" dirty="0" smtClean="0"/>
              <a:t>Sector Insights™ </a:t>
            </a:r>
            <a:r>
              <a:rPr lang="en-US" dirty="0"/>
              <a:t>API data is found here</a:t>
            </a:r>
            <a:r>
              <a:rPr lang="en-US" dirty="0" smtClean="0"/>
              <a:t>:</a:t>
            </a:r>
            <a:r>
              <a:rPr lang="en-US" dirty="0"/>
              <a:t/>
            </a:r>
            <a:br>
              <a:rPr lang="en-US" dirty="0"/>
            </a:br>
            <a:r>
              <a:rPr lang="en-US" dirty="0" smtClean="0"/>
              <a:t/>
            </a:r>
            <a:br>
              <a:rPr lang="en-US" dirty="0" smtClean="0"/>
            </a:br>
            <a:r>
              <a:rPr lang="en-US" sz="1600" dirty="0" smtClean="0">
                <a:hlinkClick r:id="rId3"/>
              </a:rPr>
              <a:t>https</a:t>
            </a:r>
            <a:r>
              <a:rPr lang="en-US" sz="1600" dirty="0">
                <a:hlinkClick r:id="rId3"/>
              </a:rPr>
              <a:t>://developer.mastercard.com/portal/display/api/Sector+Insights</a:t>
            </a:r>
            <a:r>
              <a:rPr lang="en-US" sz="1600" dirty="0"/>
              <a:t> </a:t>
            </a:r>
            <a:endParaRPr lang="en-US" sz="1600" dirty="0" smtClean="0"/>
          </a:p>
          <a:p>
            <a:endParaRPr lang="en-US" sz="1600" dirty="0"/>
          </a:p>
          <a:p>
            <a:r>
              <a:rPr lang="en-US" dirty="0"/>
              <a:t>Now that you have a key … you need an App …</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Additional Information</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4106982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600199"/>
            <a:ext cx="7717895" cy="3032124"/>
          </a:xfrm>
        </p:spPr>
        <p:txBody>
          <a:bodyPr/>
          <a:lstStyle/>
          <a:p>
            <a:r>
              <a:rPr lang="en-US" dirty="0" smtClean="0"/>
              <a:t>What is an “App”?</a:t>
            </a:r>
          </a:p>
          <a:p>
            <a:pPr lvl="1"/>
            <a:r>
              <a:rPr lang="en-US" dirty="0" smtClean="0"/>
              <a:t>An “App” is the mechanism by which you associate a key with an API.</a:t>
            </a:r>
          </a:p>
          <a:p>
            <a:pPr lvl="1"/>
            <a:r>
              <a:rPr lang="en-US" dirty="0" smtClean="0"/>
              <a:t>An “App” is not some code that you have written nor is it an application from MasterCard that you might use.</a:t>
            </a:r>
          </a:p>
          <a:p>
            <a:pPr lvl="1"/>
            <a:r>
              <a:rPr lang="en-US" dirty="0" smtClean="0"/>
              <a:t>It is, merely, the device used to associate keys with APIs.</a:t>
            </a:r>
          </a:p>
          <a:p>
            <a:r>
              <a:rPr lang="en-US" dirty="0" smtClean="0"/>
              <a:t>An App is required in order to use a key. The system/code that you write, which accesses the API, must use a valid key in the authentication process.</a:t>
            </a:r>
          </a:p>
          <a:p>
            <a:r>
              <a:rPr lang="en-US" dirty="0" smtClean="0"/>
              <a:t>A key is deemed valid when the App associated with the key is approved for use by MasterCard.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(1)</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spTree>
    <p:extLst>
      <p:ext uri="{BB962C8B-B14F-4D97-AF65-F5344CB8AC3E}">
        <p14:creationId xmlns:p14="http://schemas.microsoft.com/office/powerpoint/2010/main" val="1122452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From your dashboard, choose My APPS</a:t>
            </a:r>
          </a:p>
          <a:p>
            <a:r>
              <a:rPr lang="en-US" dirty="0" smtClean="0"/>
              <a:t>Click Add an App</a:t>
            </a:r>
          </a:p>
          <a:p>
            <a:r>
              <a:rPr lang="en-US" dirty="0" smtClean="0"/>
              <a:t>In the displayed dialogue:</a:t>
            </a:r>
          </a:p>
          <a:p>
            <a:pPr lvl="1"/>
            <a:r>
              <a:rPr lang="en-US" dirty="0" smtClean="0"/>
              <a:t>Enter an Application Name</a:t>
            </a:r>
          </a:p>
          <a:p>
            <a:pPr lvl="2"/>
            <a:r>
              <a:rPr lang="en-US" dirty="0" smtClean="0"/>
              <a:t>Any alphanumeric is acceptable. The name is</a:t>
            </a:r>
            <a:br>
              <a:rPr lang="en-US" dirty="0" smtClean="0"/>
            </a:br>
            <a:r>
              <a:rPr lang="en-US" dirty="0" smtClean="0"/>
              <a:t>used by you to identify this App (i.e. this</a:t>
            </a:r>
            <a:br>
              <a:rPr lang="en-US" dirty="0" smtClean="0"/>
            </a:br>
            <a:r>
              <a:rPr lang="en-US" dirty="0" smtClean="0"/>
              <a:t>use of a particular key)</a:t>
            </a:r>
          </a:p>
          <a:p>
            <a:pPr lvl="1"/>
            <a:r>
              <a:rPr lang="en-US" dirty="0" smtClean="0"/>
              <a:t>(optional) a Description</a:t>
            </a:r>
          </a:p>
          <a:p>
            <a:pPr lvl="1"/>
            <a:r>
              <a:rPr lang="en-US" dirty="0" smtClean="0"/>
              <a:t>Choose the key to be used</a:t>
            </a:r>
          </a:p>
          <a:p>
            <a:pPr lvl="2"/>
            <a:r>
              <a:rPr lang="en-US" dirty="0" smtClean="0"/>
              <a:t>Key alias names are available for selection</a:t>
            </a:r>
          </a:p>
          <a:p>
            <a:pPr lvl="2"/>
            <a:r>
              <a:rPr lang="en-US" dirty="0" smtClean="0"/>
              <a:t>A new key may be created at this time</a:t>
            </a:r>
          </a:p>
          <a:p>
            <a:pPr lvl="1"/>
            <a:endParaRPr lang="en-US" dirty="0" smtClean="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(2)</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8" name="Picture 7"/>
          <p:cNvPicPr>
            <a:picLocks noChangeAspect="1"/>
          </p:cNvPicPr>
          <p:nvPr/>
        </p:nvPicPr>
        <p:blipFill>
          <a:blip r:embed="rId2"/>
          <a:stretch>
            <a:fillRect/>
          </a:stretch>
        </p:blipFill>
        <p:spPr>
          <a:xfrm>
            <a:off x="4796728" y="1316875"/>
            <a:ext cx="4187584" cy="1988142"/>
          </a:xfrm>
          <a:prstGeom prst="rect">
            <a:avLst/>
          </a:prstGeom>
        </p:spPr>
      </p:pic>
      <p:sp>
        <p:nvSpPr>
          <p:cNvPr id="9" name="Right Arrow 8"/>
          <p:cNvSpPr/>
          <p:nvPr/>
        </p:nvSpPr>
        <p:spPr bwMode="gray">
          <a:xfrm>
            <a:off x="2347994" y="1867551"/>
            <a:ext cx="2580467" cy="8524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16312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Choose the key to be used</a:t>
            </a:r>
          </a:p>
          <a:p>
            <a:pPr lvl="1"/>
            <a:r>
              <a:rPr lang="en-US" dirty="0" smtClean="0"/>
              <a:t>Key alias names are available for selection</a:t>
            </a:r>
          </a:p>
          <a:p>
            <a:pPr lvl="1"/>
            <a:r>
              <a:rPr lang="en-US" dirty="0" smtClean="0"/>
              <a:t>A new key may be created at this time</a:t>
            </a:r>
          </a:p>
          <a:p>
            <a:r>
              <a:rPr lang="en-US" dirty="0" smtClean="0"/>
              <a:t>Click Submit</a:t>
            </a:r>
          </a:p>
          <a:p>
            <a:r>
              <a:rPr lang="en-US" dirty="0" smtClean="0"/>
              <a:t>Your dashboard is redisplayed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(3)</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10" name="Picture 9"/>
          <p:cNvPicPr>
            <a:picLocks noChangeAspect="1"/>
          </p:cNvPicPr>
          <p:nvPr/>
        </p:nvPicPr>
        <p:blipFill>
          <a:blip r:embed="rId2"/>
          <a:stretch>
            <a:fillRect/>
          </a:stretch>
        </p:blipFill>
        <p:spPr>
          <a:xfrm>
            <a:off x="5124694" y="668616"/>
            <a:ext cx="3738485" cy="1932924"/>
          </a:xfrm>
          <a:prstGeom prst="rect">
            <a:avLst/>
          </a:prstGeom>
        </p:spPr>
      </p:pic>
      <p:sp>
        <p:nvSpPr>
          <p:cNvPr id="9" name="Right Arrow 8"/>
          <p:cNvSpPr/>
          <p:nvPr/>
        </p:nvSpPr>
        <p:spPr bwMode="gray">
          <a:xfrm>
            <a:off x="1945038" y="2440988"/>
            <a:ext cx="5129939"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386739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API How To</a:t>
            </a:r>
            <a:endParaRPr lang="en-US" dirty="0"/>
          </a:p>
        </p:txBody>
      </p:sp>
      <p:sp>
        <p:nvSpPr>
          <p:cNvPr id="3" name="Date Placeholder 2"/>
          <p:cNvSpPr>
            <a:spLocks noGrp="1"/>
          </p:cNvSpPr>
          <p:nvPr>
            <p:ph type="dt" sz="half" idx="4294967295"/>
          </p:nvPr>
        </p:nvSpPr>
        <p:spPr>
          <a:xfrm>
            <a:off x="0" y="4903788"/>
            <a:ext cx="1068388" cy="128587"/>
          </a:xfrm>
        </p:spPr>
        <p:txBody>
          <a:bodyPr/>
          <a:lstStyle/>
          <a:p>
            <a:r>
              <a:rPr lang="en-US" smtClean="0"/>
              <a:t>October 21, 2015</a:t>
            </a:r>
            <a:endParaRPr lang="en-US" dirty="0" smtClean="0"/>
          </a:p>
        </p:txBody>
      </p:sp>
      <p:sp>
        <p:nvSpPr>
          <p:cNvPr id="4" name="Slide Number Placeholder 3"/>
          <p:cNvSpPr>
            <a:spLocks noGrp="1"/>
          </p:cNvSpPr>
          <p:nvPr>
            <p:ph type="sldNum" sz="quarter" idx="4294967295"/>
          </p:nvPr>
        </p:nvSpPr>
        <p:spPr>
          <a:xfrm>
            <a:off x="0" y="4903788"/>
            <a:ext cx="342900" cy="128587"/>
          </a:xfrm>
        </p:spPr>
        <p:txBody>
          <a:bodyPr/>
          <a:lstStyle/>
          <a:p>
            <a:fld id="{5698A34F-157D-4FC3-B6AE-341A8B909DED}" type="slidenum">
              <a:rPr lang="en-US" smtClean="0"/>
              <a:pPr/>
              <a:t>2</a:t>
            </a:fld>
            <a:endParaRPr lang="en-US" dirty="0"/>
          </a:p>
        </p:txBody>
      </p:sp>
      <p:sp>
        <p:nvSpPr>
          <p:cNvPr id="64" name="Text Placeholder 63"/>
          <p:cNvSpPr>
            <a:spLocks noGrp="1"/>
          </p:cNvSpPr>
          <p:nvPr>
            <p:ph type="body" sz="quarter" idx="4294967295"/>
          </p:nvPr>
        </p:nvSpPr>
        <p:spPr>
          <a:xfrm>
            <a:off x="0" y="19050"/>
            <a:ext cx="7415213" cy="292100"/>
          </a:xfrm>
        </p:spPr>
        <p:txBody>
          <a:bodyPr/>
          <a:lstStyle/>
          <a:p>
            <a:endParaRPr lang="en-US" dirty="0" smtClean="0"/>
          </a:p>
        </p:txBody>
      </p:sp>
    </p:spTree>
    <p:extLst>
      <p:ext uri="{BB962C8B-B14F-4D97-AF65-F5344CB8AC3E}">
        <p14:creationId xmlns:p14="http://schemas.microsoft.com/office/powerpoint/2010/main" val="3183443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Notice, the key you associated with the</a:t>
            </a:r>
            <a:br>
              <a:rPr lang="en-US" dirty="0" smtClean="0"/>
            </a:br>
            <a:r>
              <a:rPr lang="en-US" dirty="0" smtClean="0"/>
              <a:t>App is shown, BUT it is not yet ACTIVE.</a:t>
            </a:r>
          </a:p>
          <a:p>
            <a:endParaRPr lang="en-US" dirty="0"/>
          </a:p>
          <a:p>
            <a:r>
              <a:rPr lang="en-US" dirty="0" smtClean="0"/>
              <a:t>Click the checkbox to make the key </a:t>
            </a:r>
            <a:br>
              <a:rPr lang="en-US" dirty="0" smtClean="0"/>
            </a:br>
            <a:r>
              <a:rPr lang="en-US" dirty="0" smtClean="0"/>
              <a:t>ACTIVE – you must activate the key in</a:t>
            </a:r>
            <a:br>
              <a:rPr lang="en-US" dirty="0" smtClean="0"/>
            </a:br>
            <a:r>
              <a:rPr lang="en-US" dirty="0" smtClean="0"/>
              <a:t>order to use it.</a:t>
            </a:r>
          </a:p>
          <a:p>
            <a:r>
              <a:rPr lang="en-US" dirty="0" smtClean="0"/>
              <a:t>Once activated, the display is changed.</a:t>
            </a:r>
            <a:br>
              <a:rPr lang="en-US" dirty="0" smtClean="0"/>
            </a:br>
            <a:r>
              <a:rPr lang="en-US" dirty="0" smtClean="0"/>
              <a:t>Note the display of the key.</a:t>
            </a:r>
          </a:p>
          <a:p>
            <a:r>
              <a:rPr lang="en-US" dirty="0" smtClean="0"/>
              <a:t>Apps for the sandbox are </a:t>
            </a:r>
            <a:br>
              <a:rPr lang="en-US" dirty="0" smtClean="0"/>
            </a:br>
            <a:r>
              <a:rPr lang="en-US" dirty="0" smtClean="0"/>
              <a:t>automatically approved for use with</a:t>
            </a:r>
            <a:br>
              <a:rPr lang="en-US" dirty="0" smtClean="0"/>
            </a:br>
            <a:r>
              <a:rPr lang="en-US" dirty="0" smtClean="0"/>
              <a:t>the sandbox API data.</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(4)</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11" name="Picture 10"/>
          <p:cNvPicPr>
            <a:picLocks noChangeAspect="1"/>
          </p:cNvPicPr>
          <p:nvPr/>
        </p:nvPicPr>
        <p:blipFill>
          <a:blip r:embed="rId2"/>
          <a:stretch>
            <a:fillRect/>
          </a:stretch>
        </p:blipFill>
        <p:spPr>
          <a:xfrm>
            <a:off x="4755045" y="2258818"/>
            <a:ext cx="4197096" cy="2356942"/>
          </a:xfrm>
          <a:prstGeom prst="rect">
            <a:avLst/>
          </a:prstGeom>
        </p:spPr>
      </p:pic>
      <p:pic>
        <p:nvPicPr>
          <p:cNvPr id="8" name="Picture 7"/>
          <p:cNvPicPr>
            <a:picLocks noChangeAspect="1"/>
          </p:cNvPicPr>
          <p:nvPr/>
        </p:nvPicPr>
        <p:blipFill>
          <a:blip r:embed="rId3"/>
          <a:stretch>
            <a:fillRect/>
          </a:stretch>
        </p:blipFill>
        <p:spPr>
          <a:xfrm>
            <a:off x="4758691" y="230214"/>
            <a:ext cx="4193450" cy="2257263"/>
          </a:xfrm>
          <a:prstGeom prst="rect">
            <a:avLst/>
          </a:prstGeom>
        </p:spPr>
      </p:pic>
      <p:sp>
        <p:nvSpPr>
          <p:cNvPr id="9" name="Right Arrow 8"/>
          <p:cNvSpPr/>
          <p:nvPr/>
        </p:nvSpPr>
        <p:spPr bwMode="gray">
          <a:xfrm>
            <a:off x="2190075" y="2038041"/>
            <a:ext cx="5129939"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2" name="Right Arrow 11"/>
          <p:cNvSpPr/>
          <p:nvPr/>
        </p:nvSpPr>
        <p:spPr bwMode="gray">
          <a:xfrm rot="947330">
            <a:off x="3404783" y="3950669"/>
            <a:ext cx="2250042" cy="8602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852910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Now that you have an </a:t>
            </a:r>
            <a:r>
              <a:rPr lang="en-US" i="1" dirty="0" smtClean="0"/>
              <a:t>active</a:t>
            </a:r>
            <a:r>
              <a:rPr lang="en-US" dirty="0"/>
              <a:t> </a:t>
            </a:r>
            <a:r>
              <a:rPr lang="en-US" dirty="0" smtClean="0"/>
              <a:t>sandbox key, associated with an App, that is approved by MasterCard …</a:t>
            </a:r>
          </a:p>
          <a:p>
            <a:r>
              <a:rPr lang="en-US" dirty="0" smtClean="0"/>
              <a:t>You need to develop a system/application that you can use to access the API that uses the active key.</a:t>
            </a:r>
          </a:p>
          <a:p>
            <a:r>
              <a:rPr lang="en-US" dirty="0" smtClean="0"/>
              <a:t>You also need to use the appropriate sandbox URL:</a:t>
            </a:r>
          </a:p>
          <a:p>
            <a:pPr lvl="1"/>
            <a:r>
              <a:rPr lang="en-US" dirty="0" smtClean="0"/>
              <a:t>For SpendingPulse™:</a:t>
            </a:r>
            <a:br>
              <a:rPr lang="en-US" dirty="0" smtClean="0"/>
            </a:br>
            <a:r>
              <a:rPr lang="en-US" sz="1600" dirty="0" smtClean="0">
                <a:hlinkClick r:id="rId2"/>
              </a:rPr>
              <a:t>https</a:t>
            </a:r>
            <a:r>
              <a:rPr lang="en-US" sz="1600" dirty="0">
                <a:hlinkClick r:id="rId2"/>
              </a:rPr>
              <a:t>://</a:t>
            </a:r>
            <a:r>
              <a:rPr lang="en-US" sz="1600" dirty="0" smtClean="0">
                <a:hlinkClick r:id="rId2"/>
              </a:rPr>
              <a:t>sandbox.api.mastercard.com/spendingpulse/v1/spulse.svc/subscription</a:t>
            </a:r>
            <a:r>
              <a:rPr lang="en-US" sz="1600" dirty="0" smtClean="0"/>
              <a:t> </a:t>
            </a:r>
            <a:br>
              <a:rPr lang="en-US" sz="1600" dirty="0" smtClean="0"/>
            </a:br>
            <a:endParaRPr lang="en-US" sz="1600" dirty="0" smtClean="0"/>
          </a:p>
          <a:p>
            <a:pPr lvl="1"/>
            <a:r>
              <a:rPr lang="en-US" dirty="0" smtClean="0"/>
              <a:t>For Sector Insights™:</a:t>
            </a:r>
            <a:br>
              <a:rPr lang="en-US" dirty="0" smtClean="0"/>
            </a:br>
            <a:r>
              <a:rPr lang="en-US" sz="1600" dirty="0">
                <a:hlinkClick r:id="rId3"/>
              </a:rPr>
              <a:t>https://</a:t>
            </a:r>
            <a:r>
              <a:rPr lang="en-US" sz="1600" dirty="0" smtClean="0">
                <a:hlinkClick r:id="rId3"/>
              </a:rPr>
              <a:t>sandbox.api.mastercard.com/sectorinsights/v1/sectins.svc/parameters</a:t>
            </a:r>
            <a:r>
              <a:rPr lang="en-US" sz="1600" dirty="0" smtClean="0"/>
              <a:t> </a:t>
            </a:r>
            <a:endParaRPr lang="en-US" sz="1600"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Use the Active Key in Your Code</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spTree>
    <p:extLst>
      <p:ext uri="{BB962C8B-B14F-4D97-AF65-F5344CB8AC3E}">
        <p14:creationId xmlns:p14="http://schemas.microsoft.com/office/powerpoint/2010/main" val="3984128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08024" cy="3032124"/>
          </a:xfrm>
        </p:spPr>
        <p:txBody>
          <a:bodyPr/>
          <a:lstStyle/>
          <a:p>
            <a:r>
              <a:rPr lang="en-US" dirty="0" smtClean="0"/>
              <a:t>To access the production API you must have a </a:t>
            </a:r>
            <a:r>
              <a:rPr lang="en-US" i="1" dirty="0" smtClean="0"/>
              <a:t>production</a:t>
            </a:r>
            <a:r>
              <a:rPr lang="en-US" dirty="0" smtClean="0"/>
              <a:t> key.</a:t>
            </a:r>
          </a:p>
          <a:p>
            <a:pPr lvl="1"/>
            <a:r>
              <a:rPr lang="en-US" dirty="0" smtClean="0"/>
              <a:t>Review slides 7-14</a:t>
            </a:r>
          </a:p>
          <a:p>
            <a:pPr lvl="1"/>
            <a:r>
              <a:rPr lang="en-US" dirty="0" smtClean="0"/>
              <a:t>Generate a new key (see slides 9-10)</a:t>
            </a:r>
          </a:p>
          <a:p>
            <a:pPr lvl="1"/>
            <a:r>
              <a:rPr lang="en-US" dirty="0" smtClean="0"/>
              <a:t>In the “Add a Key” dialogue (see slide 11) choose “Production”</a:t>
            </a:r>
          </a:p>
          <a:p>
            <a:pPr lvl="1"/>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(1)</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76484" y="2357057"/>
            <a:ext cx="3611821" cy="2268223"/>
          </a:xfrm>
          <a:prstGeom prst="rect">
            <a:avLst/>
          </a:prstGeom>
        </p:spPr>
      </p:pic>
      <p:sp>
        <p:nvSpPr>
          <p:cNvPr id="9" name="Right Arrow 8"/>
          <p:cNvSpPr/>
          <p:nvPr/>
        </p:nvSpPr>
        <p:spPr bwMode="gray">
          <a:xfrm>
            <a:off x="2866212" y="3145414"/>
            <a:ext cx="3148508"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72586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3858789" cy="3032124"/>
          </a:xfrm>
        </p:spPr>
        <p:txBody>
          <a:bodyPr/>
          <a:lstStyle/>
          <a:p>
            <a:r>
              <a:rPr lang="en-US" dirty="0" smtClean="0"/>
              <a:t>You may create a new App or use any existing App in order to associate the new production key with the App.</a:t>
            </a:r>
          </a:p>
          <a:p>
            <a:r>
              <a:rPr lang="en-US" dirty="0" smtClean="0"/>
              <a:t>In this example, the existing App (from slides 18-19) was used.</a:t>
            </a:r>
          </a:p>
          <a:p>
            <a:endParaRPr lang="en-US" dirty="0"/>
          </a:p>
          <a:p>
            <a:r>
              <a:rPr lang="en-US" dirty="0" smtClean="0"/>
              <a:t>Note: this App is still associated with the sandbox key.</a:t>
            </a:r>
          </a:p>
          <a:p>
            <a:pPr lvl="1"/>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(2)</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0" name="Picture 9"/>
          <p:cNvPicPr>
            <a:picLocks noChangeAspect="1"/>
          </p:cNvPicPr>
          <p:nvPr/>
        </p:nvPicPr>
        <p:blipFill>
          <a:blip r:embed="rId2"/>
          <a:stretch>
            <a:fillRect/>
          </a:stretch>
        </p:blipFill>
        <p:spPr>
          <a:xfrm>
            <a:off x="4201160" y="1006348"/>
            <a:ext cx="4712547" cy="3250586"/>
          </a:xfrm>
          <a:prstGeom prst="rect">
            <a:avLst/>
          </a:prstGeom>
        </p:spPr>
      </p:pic>
      <p:sp>
        <p:nvSpPr>
          <p:cNvPr id="11" name="Right Arrow 10"/>
          <p:cNvSpPr/>
          <p:nvPr/>
        </p:nvSpPr>
        <p:spPr bwMode="gray">
          <a:xfrm>
            <a:off x="2011680" y="3311427"/>
            <a:ext cx="3174734"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70153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3858789" cy="3032124"/>
          </a:xfrm>
        </p:spPr>
        <p:txBody>
          <a:bodyPr/>
          <a:lstStyle/>
          <a:p>
            <a:r>
              <a:rPr lang="en-US" dirty="0" smtClean="0"/>
              <a:t>You will receive an email verifying that the key is now available.</a:t>
            </a:r>
          </a:p>
          <a:p>
            <a:r>
              <a:rPr lang="en-US" dirty="0" smtClean="0"/>
              <a:t>As that email states, however, there is a further step you must take in order to access production data.</a:t>
            </a:r>
          </a:p>
          <a:p>
            <a:r>
              <a:rPr lang="en-US" dirty="0" smtClean="0"/>
              <a:t>Click “Add Prod Service”</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(3)</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0" name="Picture 9"/>
          <p:cNvPicPr>
            <a:picLocks noChangeAspect="1"/>
          </p:cNvPicPr>
          <p:nvPr/>
        </p:nvPicPr>
        <p:blipFill>
          <a:blip r:embed="rId2"/>
          <a:stretch>
            <a:fillRect/>
          </a:stretch>
        </p:blipFill>
        <p:spPr>
          <a:xfrm>
            <a:off x="4201160" y="1006348"/>
            <a:ext cx="4712547" cy="3250586"/>
          </a:xfrm>
          <a:prstGeom prst="rect">
            <a:avLst/>
          </a:prstGeom>
        </p:spPr>
      </p:pic>
      <p:sp>
        <p:nvSpPr>
          <p:cNvPr id="11" name="Right Arrow 10"/>
          <p:cNvSpPr/>
          <p:nvPr/>
        </p:nvSpPr>
        <p:spPr bwMode="gray">
          <a:xfrm rot="19638458">
            <a:off x="2824430" y="2692861"/>
            <a:ext cx="3638329" cy="8717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440313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91435" cy="3032124"/>
          </a:xfrm>
        </p:spPr>
        <p:txBody>
          <a:bodyPr/>
          <a:lstStyle/>
          <a:p>
            <a:r>
              <a:rPr lang="en-US" dirty="0" smtClean="0"/>
              <a:t>If you have not yet completed your profile, you will now be prompted to complete it.</a:t>
            </a:r>
          </a:p>
          <a:p>
            <a:r>
              <a:rPr lang="en-US" dirty="0" smtClean="0"/>
              <a:t>Click “Submit” and the “Production Service Request” dialogue is displayed. Scroll down and choose either “Sector Insights” or “SpendingPulse”.</a:t>
            </a:r>
          </a:p>
          <a:p>
            <a:r>
              <a:rPr lang="en-US" dirty="0" smtClean="0"/>
              <a:t>Click “Next”</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(4)</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466073" y="327100"/>
            <a:ext cx="3018789" cy="2004196"/>
          </a:xfrm>
          <a:prstGeom prst="rect">
            <a:avLst/>
          </a:prstGeom>
        </p:spPr>
      </p:pic>
      <p:sp>
        <p:nvSpPr>
          <p:cNvPr id="12" name="Right Arrow 11"/>
          <p:cNvSpPr/>
          <p:nvPr/>
        </p:nvSpPr>
        <p:spPr bwMode="gray">
          <a:xfrm>
            <a:off x="4907492" y="2015879"/>
            <a:ext cx="822748"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4" name="Picture 13"/>
          <p:cNvPicPr>
            <a:picLocks noChangeAspect="1"/>
          </p:cNvPicPr>
          <p:nvPr/>
        </p:nvPicPr>
        <p:blipFill>
          <a:blip r:embed="rId3"/>
          <a:stretch>
            <a:fillRect/>
          </a:stretch>
        </p:blipFill>
        <p:spPr>
          <a:xfrm>
            <a:off x="5466073" y="2621173"/>
            <a:ext cx="2530136" cy="2084832"/>
          </a:xfrm>
          <a:prstGeom prst="rect">
            <a:avLst/>
          </a:prstGeom>
        </p:spPr>
      </p:pic>
      <p:sp>
        <p:nvSpPr>
          <p:cNvPr id="13" name="Right Arrow 12"/>
          <p:cNvSpPr/>
          <p:nvPr/>
        </p:nvSpPr>
        <p:spPr bwMode="gray">
          <a:xfrm rot="2497576">
            <a:off x="4337743" y="3354320"/>
            <a:ext cx="1460315" cy="8580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979097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91435" cy="3032124"/>
          </a:xfrm>
        </p:spPr>
        <p:txBody>
          <a:bodyPr/>
          <a:lstStyle/>
          <a:p>
            <a:r>
              <a:rPr lang="en-US" dirty="0" smtClean="0"/>
              <a:t>You are prompted to certify that you have read and agreed to the Sector Insights™ or SpendingPulse™ Terms and Conditions.</a:t>
            </a:r>
          </a:p>
          <a:p>
            <a:endParaRPr lang="en-US" dirty="0"/>
          </a:p>
          <a:p>
            <a:r>
              <a:rPr lang="en-US" dirty="0" smtClean="0"/>
              <a:t>Click “Submit” and your production request is queued for review and approval by MasterCard. </a:t>
            </a:r>
          </a:p>
          <a:p>
            <a:r>
              <a:rPr lang="en-US" dirty="0" smtClean="0"/>
              <a:t>The response to your request is sent to the email address you have on file in the API.</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(5)</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9" name="Picture 8"/>
          <p:cNvPicPr>
            <a:picLocks noChangeAspect="1"/>
          </p:cNvPicPr>
          <p:nvPr/>
        </p:nvPicPr>
        <p:blipFill>
          <a:blip r:embed="rId2"/>
          <a:stretch>
            <a:fillRect/>
          </a:stretch>
        </p:blipFill>
        <p:spPr>
          <a:xfrm>
            <a:off x="5198869" y="1511108"/>
            <a:ext cx="3777608" cy="1051422"/>
          </a:xfrm>
          <a:prstGeom prst="rect">
            <a:avLst/>
          </a:prstGeom>
        </p:spPr>
      </p:pic>
      <p:pic>
        <p:nvPicPr>
          <p:cNvPr id="10" name="Picture 9"/>
          <p:cNvPicPr>
            <a:picLocks noChangeAspect="1"/>
          </p:cNvPicPr>
          <p:nvPr/>
        </p:nvPicPr>
        <p:blipFill>
          <a:blip r:embed="rId3"/>
          <a:stretch>
            <a:fillRect/>
          </a:stretch>
        </p:blipFill>
        <p:spPr>
          <a:xfrm>
            <a:off x="5198869" y="3138998"/>
            <a:ext cx="3776472" cy="838377"/>
          </a:xfrm>
          <a:prstGeom prst="rect">
            <a:avLst/>
          </a:prstGeom>
        </p:spPr>
      </p:pic>
    </p:spTree>
    <p:extLst>
      <p:ext uri="{BB962C8B-B14F-4D97-AF65-F5344CB8AC3E}">
        <p14:creationId xmlns:p14="http://schemas.microsoft.com/office/powerpoint/2010/main" val="2885699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API How To</a:t>
            </a:r>
            <a:endParaRPr lang="en-US" dirty="0"/>
          </a:p>
        </p:txBody>
      </p:sp>
      <p:sp>
        <p:nvSpPr>
          <p:cNvPr id="3" name="Date Placeholder 2"/>
          <p:cNvSpPr>
            <a:spLocks noGrp="1"/>
          </p:cNvSpPr>
          <p:nvPr>
            <p:ph type="dt" sz="half" idx="4294967295"/>
          </p:nvPr>
        </p:nvSpPr>
        <p:spPr>
          <a:xfrm>
            <a:off x="0" y="4903788"/>
            <a:ext cx="1068388" cy="128587"/>
          </a:xfrm>
        </p:spPr>
        <p:txBody>
          <a:bodyPr/>
          <a:lstStyle/>
          <a:p>
            <a:r>
              <a:rPr lang="en-US" smtClean="0"/>
              <a:t>October 21, 2015</a:t>
            </a:r>
            <a:endParaRPr lang="en-US" dirty="0" smtClean="0"/>
          </a:p>
        </p:txBody>
      </p:sp>
      <p:sp>
        <p:nvSpPr>
          <p:cNvPr id="4" name="Slide Number Placeholder 3"/>
          <p:cNvSpPr>
            <a:spLocks noGrp="1"/>
          </p:cNvSpPr>
          <p:nvPr>
            <p:ph type="sldNum" sz="quarter" idx="4294967295"/>
          </p:nvPr>
        </p:nvSpPr>
        <p:spPr>
          <a:xfrm>
            <a:off x="0" y="4903788"/>
            <a:ext cx="342900" cy="128587"/>
          </a:xfrm>
        </p:spPr>
        <p:txBody>
          <a:bodyPr/>
          <a:lstStyle/>
          <a:p>
            <a:fld id="{5698A34F-157D-4FC3-B6AE-341A8B909DED}" type="slidenum">
              <a:rPr lang="en-US" smtClean="0"/>
              <a:pPr/>
              <a:t>27</a:t>
            </a:fld>
            <a:endParaRPr lang="en-US" dirty="0"/>
          </a:p>
        </p:txBody>
      </p:sp>
      <p:sp>
        <p:nvSpPr>
          <p:cNvPr id="64" name="Text Placeholder 63"/>
          <p:cNvSpPr>
            <a:spLocks noGrp="1"/>
          </p:cNvSpPr>
          <p:nvPr>
            <p:ph type="body" sz="quarter" idx="4294967295"/>
          </p:nvPr>
        </p:nvSpPr>
        <p:spPr>
          <a:xfrm>
            <a:off x="0" y="19050"/>
            <a:ext cx="7415213" cy="292100"/>
          </a:xfrm>
        </p:spPr>
        <p:txBody>
          <a:bodyPr/>
          <a:lstStyle/>
          <a:p>
            <a:endParaRPr lang="en-US" dirty="0" smtClean="0"/>
          </a:p>
        </p:txBody>
      </p:sp>
    </p:spTree>
    <p:extLst>
      <p:ext uri="{BB962C8B-B14F-4D97-AF65-F5344CB8AC3E}">
        <p14:creationId xmlns:p14="http://schemas.microsoft.com/office/powerpoint/2010/main" val="3790014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261472"/>
            <a:ext cx="7766498" cy="3370851"/>
          </a:xfrm>
        </p:spPr>
        <p:txBody>
          <a:bodyPr/>
          <a:lstStyle/>
          <a:p>
            <a:r>
              <a:rPr lang="en-US" dirty="0" smtClean="0"/>
              <a:t>When a key request is made, an email is sent to the Service owner.</a:t>
            </a:r>
          </a:p>
          <a:p>
            <a:r>
              <a:rPr lang="en-US" dirty="0" smtClean="0"/>
              <a:t>Log in to the API Admin Application. Prior to doing this, you must contact the API team and request, </a:t>
            </a:r>
            <a:r>
              <a:rPr lang="en-US" smtClean="0"/>
              <a:t>then be approved </a:t>
            </a:r>
            <a:r>
              <a:rPr lang="en-US" dirty="0" smtClean="0"/>
              <a:t>for, </a:t>
            </a:r>
            <a:r>
              <a:rPr lang="en-US" dirty="0"/>
              <a:t>administrator access.</a:t>
            </a:r>
            <a:br>
              <a:rPr lang="en-US" dirty="0"/>
            </a:br>
            <a:r>
              <a:rPr lang="en-US" sz="1600" dirty="0">
                <a:hlinkClick r:id="rId2"/>
              </a:rPr>
              <a:t>https://</a:t>
            </a:r>
            <a:r>
              <a:rPr lang="en-US" sz="1600" dirty="0" smtClean="0">
                <a:hlinkClick r:id="rId2"/>
              </a:rPr>
              <a:t>mcapiadmin.mastercard.com/mcapiadmin/MCAPIAdmin.html#LoginPlace:null</a:t>
            </a:r>
            <a:r>
              <a:rPr lang="en-US" sz="1600" dirty="0" smtClean="0"/>
              <a:t> </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(1)</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8" name="Picture 7"/>
          <p:cNvPicPr>
            <a:picLocks noChangeAspect="1"/>
          </p:cNvPicPr>
          <p:nvPr/>
        </p:nvPicPr>
        <p:blipFill>
          <a:blip r:embed="rId3"/>
          <a:stretch>
            <a:fillRect/>
          </a:stretch>
        </p:blipFill>
        <p:spPr>
          <a:xfrm>
            <a:off x="525185" y="2741375"/>
            <a:ext cx="6287444" cy="1953380"/>
          </a:xfrm>
          <a:prstGeom prst="rect">
            <a:avLst/>
          </a:prstGeom>
        </p:spPr>
      </p:pic>
    </p:spTree>
    <p:extLst>
      <p:ext uri="{BB962C8B-B14F-4D97-AF65-F5344CB8AC3E}">
        <p14:creationId xmlns:p14="http://schemas.microsoft.com/office/powerpoint/2010/main" val="4063666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From the now displayed “Service </a:t>
            </a:r>
            <a:br>
              <a:rPr lang="en-US" dirty="0" smtClean="0"/>
            </a:br>
            <a:r>
              <a:rPr lang="en-US" dirty="0" smtClean="0"/>
              <a:t>Management” list …</a:t>
            </a:r>
          </a:p>
          <a:p>
            <a:pPr lvl="1"/>
            <a:r>
              <a:rPr lang="en-US" dirty="0" smtClean="0"/>
              <a:t>Click “Pending Key Requests”</a:t>
            </a:r>
          </a:p>
          <a:p>
            <a:pPr lvl="1"/>
            <a:r>
              <a:rPr lang="en-US" dirty="0" smtClean="0"/>
              <a:t>Choose “Sector Insights” or </a:t>
            </a:r>
            <a:br>
              <a:rPr lang="en-US" dirty="0" smtClean="0"/>
            </a:br>
            <a:r>
              <a:rPr lang="en-US" dirty="0" smtClean="0"/>
              <a:t>“SpendingPulse” from the </a:t>
            </a:r>
            <a:br>
              <a:rPr lang="en-US" dirty="0" smtClean="0"/>
            </a:br>
            <a:r>
              <a:rPr lang="en-US" dirty="0" smtClean="0"/>
              <a:t>Service drop-down.</a:t>
            </a:r>
          </a:p>
          <a:p>
            <a:r>
              <a:rPr lang="en-US" dirty="0" smtClean="0"/>
              <a:t>If any key approval requests have been </a:t>
            </a:r>
            <a:br>
              <a:rPr lang="en-US" dirty="0" smtClean="0"/>
            </a:br>
            <a:r>
              <a:rPr lang="en-US" dirty="0" smtClean="0"/>
              <a:t>submitted they will be displayed in the “Pending Request” list.</a:t>
            </a:r>
          </a:p>
          <a:p>
            <a:r>
              <a:rPr lang="en-US" dirty="0" smtClean="0"/>
              <a:t>Click through the “Profile”, “Address” and “App” tabs to insure you know whom it is that is making the request.</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(2)</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9" name="Picture 8"/>
          <p:cNvPicPr>
            <a:picLocks noChangeAspect="1"/>
          </p:cNvPicPr>
          <p:nvPr/>
        </p:nvPicPr>
        <p:blipFill>
          <a:blip r:embed="rId2"/>
          <a:stretch>
            <a:fillRect/>
          </a:stretch>
        </p:blipFill>
        <p:spPr>
          <a:xfrm>
            <a:off x="4647618" y="1369734"/>
            <a:ext cx="4161334" cy="1551532"/>
          </a:xfrm>
          <a:prstGeom prst="rect">
            <a:avLst/>
          </a:prstGeom>
        </p:spPr>
      </p:pic>
      <p:sp>
        <p:nvSpPr>
          <p:cNvPr id="11" name="Right Arrow 10"/>
          <p:cNvSpPr/>
          <p:nvPr/>
        </p:nvSpPr>
        <p:spPr bwMode="gray">
          <a:xfrm>
            <a:off x="4305591" y="1600199"/>
            <a:ext cx="342027" cy="13785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2" name="Right Arrow 11"/>
          <p:cNvSpPr/>
          <p:nvPr/>
        </p:nvSpPr>
        <p:spPr bwMode="gray">
          <a:xfrm rot="16200000">
            <a:off x="7605796" y="1611566"/>
            <a:ext cx="221621" cy="19888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Right Arrow 13"/>
          <p:cNvSpPr/>
          <p:nvPr/>
        </p:nvSpPr>
        <p:spPr bwMode="gray">
          <a:xfrm rot="16200000">
            <a:off x="5756079" y="2911410"/>
            <a:ext cx="788177" cy="12499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556694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06126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Check the Salesforce Order Management system to determine if a valid and approved Service is in place for the API. If need be contact the salesperson/owner of the opportunity.</a:t>
            </a:r>
          </a:p>
          <a:p>
            <a:r>
              <a:rPr lang="en-US" dirty="0" smtClean="0"/>
              <a:t>If no valid and approved Service is in place:</a:t>
            </a:r>
          </a:p>
          <a:p>
            <a:pPr lvl="1"/>
            <a:r>
              <a:rPr lang="en-US" dirty="0" smtClean="0"/>
              <a:t>And your investigation determines that a </a:t>
            </a:r>
            <a:br>
              <a:rPr lang="en-US" dirty="0" smtClean="0"/>
            </a:br>
            <a:r>
              <a:rPr lang="en-US" dirty="0" smtClean="0"/>
              <a:t>valid/approved Service is not </a:t>
            </a:r>
            <a:br>
              <a:rPr lang="en-US" dirty="0" smtClean="0"/>
            </a:br>
            <a:r>
              <a:rPr lang="en-US" dirty="0" smtClean="0"/>
              <a:t>forthcoming, DENY the request … </a:t>
            </a:r>
            <a:br>
              <a:rPr lang="en-US" dirty="0" smtClean="0"/>
            </a:br>
            <a:r>
              <a:rPr lang="en-US" dirty="0" smtClean="0"/>
              <a:t>a denial email is sent to the requestor.</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(3) – No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8" name="Picture 7"/>
          <p:cNvPicPr>
            <a:picLocks noChangeAspect="1"/>
          </p:cNvPicPr>
          <p:nvPr/>
        </p:nvPicPr>
        <p:blipFill>
          <a:blip r:embed="rId2"/>
          <a:stretch>
            <a:fillRect/>
          </a:stretch>
        </p:blipFill>
        <p:spPr>
          <a:xfrm>
            <a:off x="5011750" y="2524452"/>
            <a:ext cx="3777971" cy="1900610"/>
          </a:xfrm>
          <a:prstGeom prst="rect">
            <a:avLst/>
          </a:prstGeom>
        </p:spPr>
      </p:pic>
      <p:sp>
        <p:nvSpPr>
          <p:cNvPr id="10" name="Right Arrow 9"/>
          <p:cNvSpPr/>
          <p:nvPr/>
        </p:nvSpPr>
        <p:spPr bwMode="gray">
          <a:xfrm rot="16200000">
            <a:off x="7482723" y="3287652"/>
            <a:ext cx="244306" cy="23732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776855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If a valid and approved Service is in place or </a:t>
            </a:r>
            <a:br>
              <a:rPr lang="en-US" dirty="0" smtClean="0"/>
            </a:br>
            <a:r>
              <a:rPr lang="en-US" dirty="0" smtClean="0"/>
              <a:t>your investigation determines that a </a:t>
            </a:r>
            <a:br>
              <a:rPr lang="en-US" dirty="0" smtClean="0"/>
            </a:br>
            <a:r>
              <a:rPr lang="en-US" dirty="0" smtClean="0"/>
              <a:t>valid/approved Service is forthcoming and </a:t>
            </a:r>
            <a:br>
              <a:rPr lang="en-US" dirty="0" smtClean="0"/>
            </a:br>
            <a:r>
              <a:rPr lang="en-US" dirty="0" smtClean="0"/>
              <a:t>the request should be approved …</a:t>
            </a:r>
          </a:p>
          <a:p>
            <a:r>
              <a:rPr lang="en-US" dirty="0" smtClean="0"/>
              <a:t>Click the App tab and </a:t>
            </a:r>
            <a:br>
              <a:rPr lang="en-US" dirty="0" smtClean="0"/>
            </a:br>
            <a:r>
              <a:rPr lang="en-US" dirty="0" smtClean="0"/>
              <a:t>copy the Production Client ID</a:t>
            </a:r>
          </a:p>
          <a:p>
            <a:pPr lvl="1"/>
            <a:endParaRPr lang="en-US" b="1" dirty="0" smtClean="0"/>
          </a:p>
          <a:p>
            <a:pPr lvl="1"/>
            <a:r>
              <a:rPr lang="en-US" b="1" dirty="0" smtClean="0"/>
              <a:t>For Sector Insights</a:t>
            </a:r>
            <a:r>
              <a:rPr lang="en-US" dirty="0" smtClean="0"/>
              <a:t>, record the Client ID in the </a:t>
            </a:r>
            <a:br>
              <a:rPr lang="en-US" dirty="0" smtClean="0"/>
            </a:br>
            <a:r>
              <a:rPr lang="en-US" sz="1200" dirty="0" smtClean="0">
                <a:latin typeface="Andale Mono" panose="020B0509000000000004" pitchFamily="49" charset="0"/>
              </a:rPr>
              <a:t>…/SpendingPulse/API/API Subscription files/Sector insights Keys.xlsx </a:t>
            </a:r>
            <a:r>
              <a:rPr lang="en-US" dirty="0" smtClean="0"/>
              <a:t>file.</a:t>
            </a:r>
          </a:p>
          <a:p>
            <a:pPr lvl="2"/>
            <a:r>
              <a:rPr lang="en-US" dirty="0" smtClean="0"/>
              <a:t>Without this file, the only way to know who has been granted prod access is to have an API developer run a data pull against the AP database.</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(4) –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1" name="Picture 10"/>
          <p:cNvPicPr>
            <a:picLocks noChangeAspect="1"/>
          </p:cNvPicPr>
          <p:nvPr/>
        </p:nvPicPr>
        <p:blipFill>
          <a:blip r:embed="rId2"/>
          <a:stretch>
            <a:fillRect/>
          </a:stretch>
        </p:blipFill>
        <p:spPr>
          <a:xfrm>
            <a:off x="5192829" y="1451872"/>
            <a:ext cx="3780156" cy="1788772"/>
          </a:xfrm>
          <a:prstGeom prst="rect">
            <a:avLst/>
          </a:prstGeom>
        </p:spPr>
      </p:pic>
      <p:sp>
        <p:nvSpPr>
          <p:cNvPr id="13" name="Right Arrow 12"/>
          <p:cNvSpPr/>
          <p:nvPr/>
        </p:nvSpPr>
        <p:spPr bwMode="gray">
          <a:xfrm>
            <a:off x="3718514" y="2857717"/>
            <a:ext cx="3174734"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724074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pPr lvl="1"/>
            <a:r>
              <a:rPr lang="en-US" b="1" dirty="0" smtClean="0"/>
              <a:t>For SpendingPulse</a:t>
            </a:r>
            <a:r>
              <a:rPr lang="en-US" dirty="0" smtClean="0"/>
              <a:t>, record the Client ID in the </a:t>
            </a:r>
            <a:br>
              <a:rPr lang="en-US" dirty="0" smtClean="0"/>
            </a:br>
            <a:r>
              <a:rPr lang="en-US" sz="1200" dirty="0" smtClean="0">
                <a:latin typeface="Andale Mono" panose="020B0509000000000004" pitchFamily="49" charset="0"/>
              </a:rPr>
              <a:t>…/SpendingPulse/API/API </a:t>
            </a:r>
            <a:r>
              <a:rPr lang="en-US" sz="1200" dirty="0">
                <a:latin typeface="Andale Mono" panose="020B0509000000000004" pitchFamily="49" charset="0"/>
              </a:rPr>
              <a:t>Subscription files/SpendingPulse API Subscription </a:t>
            </a:r>
            <a:r>
              <a:rPr lang="en-US" sz="1200" dirty="0" smtClean="0">
                <a:latin typeface="Andale Mono" panose="020B0509000000000004" pitchFamily="49" charset="0"/>
              </a:rPr>
              <a:t>Data.xlsx </a:t>
            </a:r>
            <a:br>
              <a:rPr lang="en-US" sz="1200" dirty="0" smtClean="0">
                <a:latin typeface="Andale Mono" panose="020B0509000000000004" pitchFamily="49" charset="0"/>
              </a:rPr>
            </a:br>
            <a:r>
              <a:rPr lang="en-US" dirty="0" smtClean="0"/>
              <a:t>file.</a:t>
            </a:r>
          </a:p>
          <a:p>
            <a:pPr lvl="1"/>
            <a:r>
              <a:rPr lang="en-US" dirty="0"/>
              <a:t>The “</a:t>
            </a:r>
            <a:r>
              <a:rPr lang="en-US" sz="1600" dirty="0">
                <a:latin typeface="Andale Mono" panose="020B0509000000000004" pitchFamily="49" charset="0"/>
              </a:rPr>
              <a:t>SpendingPulse API </a:t>
            </a:r>
            <a:r>
              <a:rPr lang="en-US" sz="1600" dirty="0" smtClean="0">
                <a:latin typeface="Andale Mono" panose="020B0509000000000004" pitchFamily="49" charset="0"/>
              </a:rPr>
              <a:t>Subscription</a:t>
            </a:r>
            <a:r>
              <a:rPr lang="en-US" dirty="0" smtClean="0"/>
              <a:t>” tab of this file must be saved as a .csv file and uploaded, using the API MDE Upload facility – the same facility used to upload the Sector Insights and SpendingPulse data to the API.</a:t>
            </a:r>
          </a:p>
          <a:p>
            <a:pPr lvl="1"/>
            <a:r>
              <a:rPr lang="en-US" dirty="0" smtClean="0"/>
              <a:t>To upload the subscription data, use the </a:t>
            </a:r>
            <a:br>
              <a:rPr lang="en-US" dirty="0" smtClean="0"/>
            </a:br>
            <a:r>
              <a:rPr lang="en-US" sz="1400" dirty="0">
                <a:latin typeface="Andale Mono" panose="020B0509000000000004" pitchFamily="49" charset="0"/>
              </a:rPr>
              <a:t>REL5 – DW-P-SPENDINGPULSE REPLACE SUBSCRIPTION </a:t>
            </a:r>
            <a:r>
              <a:rPr lang="en-US" dirty="0" smtClean="0"/>
              <a:t>bulk type.</a:t>
            </a:r>
          </a:p>
          <a:p>
            <a:r>
              <a:rPr lang="en-US" dirty="0" smtClean="0"/>
              <a:t>Once the subscription data has been successfully uploaded, Approve the request … an approval email is sent to the requestor.</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(5) –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spTree>
    <p:extLst>
      <p:ext uri="{BB962C8B-B14F-4D97-AF65-F5344CB8AC3E}">
        <p14:creationId xmlns:p14="http://schemas.microsoft.com/office/powerpoint/2010/main" val="2378687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a:t>Once the subscription data has been successfully uploaded, Approve the request … an approval email is sent to the requestor.</a:t>
            </a:r>
          </a:p>
          <a:p>
            <a:r>
              <a:rPr lang="en-US" dirty="0" smtClean="0"/>
              <a:t>To grant production access to</a:t>
            </a:r>
            <a:br>
              <a:rPr lang="en-US" dirty="0" smtClean="0"/>
            </a:br>
            <a:r>
              <a:rPr lang="en-US" dirty="0" smtClean="0"/>
              <a:t>SpendingPulse it takes BOTH:</a:t>
            </a:r>
          </a:p>
          <a:p>
            <a:pPr lvl="1"/>
            <a:r>
              <a:rPr lang="en-US" dirty="0" smtClean="0"/>
              <a:t>Uploaded subscription data for the </a:t>
            </a:r>
            <a:br>
              <a:rPr lang="en-US" dirty="0" smtClean="0"/>
            </a:br>
            <a:r>
              <a:rPr lang="en-US" dirty="0" smtClean="0"/>
              <a:t>Client ID</a:t>
            </a:r>
          </a:p>
          <a:p>
            <a:pPr lvl="1"/>
            <a:r>
              <a:rPr lang="en-US" dirty="0" smtClean="0"/>
              <a:t>Approved Key</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(6) – No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9" name="Picture 8"/>
          <p:cNvPicPr>
            <a:picLocks noChangeAspect="1"/>
          </p:cNvPicPr>
          <p:nvPr/>
        </p:nvPicPr>
        <p:blipFill>
          <a:blip r:embed="rId2"/>
          <a:stretch>
            <a:fillRect/>
          </a:stretch>
        </p:blipFill>
        <p:spPr>
          <a:xfrm>
            <a:off x="5079061" y="2021322"/>
            <a:ext cx="3813654" cy="1970971"/>
          </a:xfrm>
          <a:prstGeom prst="rect">
            <a:avLst/>
          </a:prstGeom>
        </p:spPr>
      </p:pic>
      <p:sp>
        <p:nvSpPr>
          <p:cNvPr id="10" name="Right Arrow 9"/>
          <p:cNvSpPr/>
          <p:nvPr/>
        </p:nvSpPr>
        <p:spPr bwMode="gray">
          <a:xfrm rot="16200000">
            <a:off x="7140695" y="2795551"/>
            <a:ext cx="244306" cy="23732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4192355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a:t>Log in to the API Admin </a:t>
            </a:r>
            <a:r>
              <a:rPr lang="en-US" dirty="0" smtClean="0"/>
              <a:t>Application </a:t>
            </a:r>
            <a:br>
              <a:rPr lang="en-US" dirty="0" smtClean="0"/>
            </a:br>
            <a:r>
              <a:rPr lang="en-US" dirty="0" smtClean="0"/>
              <a:t>(slide 27)</a:t>
            </a:r>
          </a:p>
          <a:p>
            <a:r>
              <a:rPr lang="en-US" dirty="0"/>
              <a:t>From the now displayed “Service </a:t>
            </a:r>
            <a:br>
              <a:rPr lang="en-US" dirty="0"/>
            </a:br>
            <a:r>
              <a:rPr lang="en-US" dirty="0"/>
              <a:t>Management” list …</a:t>
            </a:r>
          </a:p>
          <a:p>
            <a:pPr lvl="1"/>
            <a:r>
              <a:rPr lang="en-US" dirty="0"/>
              <a:t>Click </a:t>
            </a:r>
            <a:r>
              <a:rPr lang="en-US" dirty="0" smtClean="0"/>
              <a:t>“Client Configuration for Svc”</a:t>
            </a:r>
          </a:p>
          <a:p>
            <a:pPr lvl="1"/>
            <a:r>
              <a:rPr lang="en-US" dirty="0"/>
              <a:t>Choose “Sector Insights” or </a:t>
            </a:r>
            <a:br>
              <a:rPr lang="en-US" dirty="0"/>
            </a:br>
            <a:r>
              <a:rPr lang="en-US" dirty="0"/>
              <a:t>“SpendingPulse” from the </a:t>
            </a:r>
            <a:br>
              <a:rPr lang="en-US" dirty="0"/>
            </a:br>
            <a:r>
              <a:rPr lang="en-US" dirty="0"/>
              <a:t>Service drop-down</a:t>
            </a:r>
            <a:r>
              <a:rPr lang="en-US" dirty="0" smtClean="0"/>
              <a:t>.</a:t>
            </a:r>
          </a:p>
          <a:p>
            <a:pPr lvl="1"/>
            <a:r>
              <a:rPr lang="en-US" dirty="0" smtClean="0"/>
              <a:t>Use the “Search” fields to locate the owner/App </a:t>
            </a:r>
            <a:br>
              <a:rPr lang="en-US" dirty="0" smtClean="0"/>
            </a:br>
            <a:r>
              <a:rPr lang="en-US" dirty="0" smtClean="0"/>
              <a:t>of the key you </a:t>
            </a:r>
            <a:r>
              <a:rPr lang="en-US" dirty="0"/>
              <a:t>w</a:t>
            </a:r>
            <a:r>
              <a:rPr lang="en-US" dirty="0" smtClean="0"/>
              <a:t>ant to revoke.</a:t>
            </a:r>
          </a:p>
          <a:p>
            <a:pPr lvl="1"/>
            <a:r>
              <a:rPr lang="en-US" dirty="0" smtClean="0"/>
              <a:t>Select the key within the “Search Results” list.</a:t>
            </a:r>
            <a:endParaRPr lang="en-US" dirty="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How to Deactivate/Deny a Previously Approved Key (1)</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8" name="Picture 17"/>
          <p:cNvPicPr>
            <a:picLocks noChangeAspect="1"/>
          </p:cNvPicPr>
          <p:nvPr/>
        </p:nvPicPr>
        <p:blipFill>
          <a:blip r:embed="rId2"/>
          <a:stretch>
            <a:fillRect/>
          </a:stretch>
        </p:blipFill>
        <p:spPr>
          <a:xfrm>
            <a:off x="4647618" y="1369734"/>
            <a:ext cx="4160520" cy="2555215"/>
          </a:xfrm>
          <a:prstGeom prst="rect">
            <a:avLst/>
          </a:prstGeom>
        </p:spPr>
      </p:pic>
      <p:sp>
        <p:nvSpPr>
          <p:cNvPr id="12" name="Right Arrow 11"/>
          <p:cNvSpPr/>
          <p:nvPr/>
        </p:nvSpPr>
        <p:spPr bwMode="gray">
          <a:xfrm>
            <a:off x="4325613" y="1633569"/>
            <a:ext cx="342027" cy="13785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3" name="Right Arrow 12"/>
          <p:cNvSpPr/>
          <p:nvPr/>
        </p:nvSpPr>
        <p:spPr bwMode="gray">
          <a:xfrm rot="16200000">
            <a:off x="7045143" y="1561174"/>
            <a:ext cx="221621" cy="19888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5" name="Right Arrow 14"/>
          <p:cNvSpPr/>
          <p:nvPr/>
        </p:nvSpPr>
        <p:spPr bwMode="gray">
          <a:xfrm rot="19866145">
            <a:off x="3487319" y="3030901"/>
            <a:ext cx="2443768" cy="10269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6" name="Right Arrow 15"/>
          <p:cNvSpPr/>
          <p:nvPr/>
        </p:nvSpPr>
        <p:spPr bwMode="gray">
          <a:xfrm rot="18373809">
            <a:off x="5284640" y="3852578"/>
            <a:ext cx="1209725" cy="10315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039868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987818"/>
            <a:ext cx="8283029" cy="3737694"/>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Uncheck the “Granted” box</a:t>
            </a:r>
          </a:p>
          <a:p>
            <a:pPr lvl="1"/>
            <a:endParaRPr lang="en-US" dirty="0"/>
          </a:p>
          <a:p>
            <a:pPr lvl="1"/>
            <a:endParaRPr lang="en-US" dirty="0" smtClean="0"/>
          </a:p>
          <a:p>
            <a:pPr lvl="1"/>
            <a:r>
              <a:rPr lang="en-US" dirty="0" smtClean="0"/>
              <a:t>Click “Submit”</a:t>
            </a:r>
          </a:p>
          <a:p>
            <a:pPr lvl="1"/>
            <a:r>
              <a:rPr lang="en-US" dirty="0" smtClean="0"/>
              <a:t>Remove the Client ID from either the subscription data file (one or both) as needed. If for SpendingPulse, upload the subscription file (see slide 31).</a:t>
            </a:r>
            <a:br>
              <a:rPr lang="en-US" dirty="0" smtClean="0"/>
            </a:br>
            <a:r>
              <a:rPr lang="en-US" sz="1200" dirty="0" smtClean="0">
                <a:latin typeface="Andale Mono" panose="020B0509000000000004" pitchFamily="49" charset="0"/>
              </a:rPr>
              <a:t>Sector </a:t>
            </a:r>
            <a:r>
              <a:rPr lang="en-US" sz="1200" dirty="0">
                <a:latin typeface="Andale Mono" panose="020B0509000000000004" pitchFamily="49" charset="0"/>
              </a:rPr>
              <a:t>insights Keys.xlsx </a:t>
            </a:r>
            <a:r>
              <a:rPr lang="en-US" dirty="0"/>
              <a:t>or</a:t>
            </a:r>
            <a:r>
              <a:rPr lang="en-US" sz="1200" dirty="0" smtClean="0">
                <a:latin typeface="Andale Mono" panose="020B0509000000000004" pitchFamily="49" charset="0"/>
              </a:rPr>
              <a:t> SpendingPulse </a:t>
            </a:r>
            <a:r>
              <a:rPr lang="en-US" sz="1200" dirty="0">
                <a:latin typeface="Andale Mono" panose="020B0509000000000004" pitchFamily="49" charset="0"/>
              </a:rPr>
              <a:t>API Subscription Data.xlsx </a:t>
            </a:r>
            <a:r>
              <a:rPr lang="en-US" sz="1200" dirty="0" smtClean="0">
                <a:latin typeface="Andale Mono" panose="020B0509000000000004" pitchFamily="49" charset="0"/>
              </a:rPr>
              <a:t/>
            </a:r>
            <a:br>
              <a:rPr lang="en-US" sz="1200" dirty="0" smtClean="0">
                <a:latin typeface="Andale Mono" panose="020B0509000000000004" pitchFamily="49" charset="0"/>
              </a:rPr>
            </a:br>
            <a:endParaRPr lang="en-US" sz="1200" dirty="0">
              <a:latin typeface="Andale Mono" panose="020B0509000000000004" pitchFamily="49" charset="0"/>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How to Deactivate/Deny a Previously Approved Key (2)</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8" name="Picture 17"/>
          <p:cNvPicPr>
            <a:picLocks noChangeAspect="1"/>
          </p:cNvPicPr>
          <p:nvPr/>
        </p:nvPicPr>
        <p:blipFill>
          <a:blip r:embed="rId2"/>
          <a:stretch>
            <a:fillRect/>
          </a:stretch>
        </p:blipFill>
        <p:spPr>
          <a:xfrm>
            <a:off x="4647618" y="1162824"/>
            <a:ext cx="4160520" cy="2555215"/>
          </a:xfrm>
          <a:prstGeom prst="rect">
            <a:avLst/>
          </a:prstGeom>
        </p:spPr>
      </p:pic>
      <p:sp>
        <p:nvSpPr>
          <p:cNvPr id="12" name="Right Arrow 11"/>
          <p:cNvSpPr/>
          <p:nvPr/>
        </p:nvSpPr>
        <p:spPr bwMode="gray">
          <a:xfrm>
            <a:off x="3731583" y="2846013"/>
            <a:ext cx="3570532" cy="8407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Right Arrow 13"/>
          <p:cNvSpPr/>
          <p:nvPr/>
        </p:nvSpPr>
        <p:spPr bwMode="gray">
          <a:xfrm>
            <a:off x="2282663" y="3605787"/>
            <a:ext cx="5458856" cy="8407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326989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16424"/>
            <a:ext cx="8283029" cy="3309088"/>
          </a:xfrm>
        </p:spPr>
        <p:txBody>
          <a:bodyPr/>
          <a:lstStyle/>
          <a:p>
            <a:r>
              <a:rPr lang="en-US" dirty="0" smtClean="0"/>
              <a:t>For BOTH Weekly Gasoline data and US Exec data:</a:t>
            </a:r>
          </a:p>
          <a:p>
            <a:pPr lvl="1"/>
            <a:r>
              <a:rPr lang="en-US" dirty="0" smtClean="0"/>
              <a:t>Must FIRST delete last report’s data – then upload new data</a:t>
            </a:r>
          </a:p>
          <a:p>
            <a:pPr lvl="1"/>
            <a:r>
              <a:rPr lang="en-US" dirty="0" smtClean="0"/>
              <a:t>If not</a:t>
            </a:r>
            <a:r>
              <a:rPr lang="en-US" smtClean="0"/>
              <a:t>, both </a:t>
            </a:r>
            <a:r>
              <a:rPr lang="en-US" dirty="0" smtClean="0"/>
              <a:t>sets of data are exposed in the </a:t>
            </a:r>
            <a:r>
              <a:rPr lang="en-US" smtClean="0"/>
              <a:t>API.</a:t>
            </a:r>
            <a:endParaRPr lang="en-US" sz="1200" dirty="0">
              <a:latin typeface="Andale Mono" panose="020B0509000000000004" pitchFamily="49" charset="0"/>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SpendingPulse Data Upload – DON’T Forget</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spTree>
    <p:extLst>
      <p:ext uri="{BB962C8B-B14F-4D97-AF65-F5344CB8AC3E}">
        <p14:creationId xmlns:p14="http://schemas.microsoft.com/office/powerpoint/2010/main" val="1557615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Use this URL: </a:t>
            </a:r>
            <a:r>
              <a:rPr lang="en-US" dirty="0">
                <a:hlinkClick r:id="rId2"/>
              </a:rPr>
              <a:t>https</a:t>
            </a:r>
            <a:r>
              <a:rPr lang="en-US" dirty="0" smtClean="0">
                <a:hlinkClick r:id="rId2"/>
              </a:rPr>
              <a:t>://developer.mastercard.com/portal/display/api/API</a:t>
            </a:r>
            <a:endParaRPr lang="en-US" dirty="0" smtClean="0"/>
          </a:p>
          <a:p>
            <a:r>
              <a:rPr lang="en-US" dirty="0" smtClean="0"/>
              <a:t>Initiate the registration process</a:t>
            </a:r>
          </a:p>
          <a:p>
            <a:pPr lvl="1"/>
            <a:r>
              <a:rPr lang="en-US" dirty="0" smtClean="0"/>
              <a:t>Do this: </a:t>
            </a:r>
          </a:p>
          <a:p>
            <a:pPr lvl="1">
              <a:spcBef>
                <a:spcPts val="4200"/>
              </a:spcBef>
            </a:pPr>
            <a:r>
              <a:rPr lang="en-US" dirty="0" smtClean="0"/>
              <a:t>Or this:</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Register For API Access (1)</a:t>
            </a:r>
            <a:endParaRPr lang="en-US" dirty="0"/>
          </a:p>
        </p:txBody>
      </p:sp>
      <p:grpSp>
        <p:nvGrpSpPr>
          <p:cNvPr id="11" name="Group 10"/>
          <p:cNvGrpSpPr/>
          <p:nvPr/>
        </p:nvGrpSpPr>
        <p:grpSpPr>
          <a:xfrm>
            <a:off x="1559623" y="2558738"/>
            <a:ext cx="6377369" cy="812350"/>
            <a:chOff x="1559623" y="2558738"/>
            <a:chExt cx="6377369" cy="812350"/>
          </a:xfrm>
        </p:grpSpPr>
        <p:pic>
          <p:nvPicPr>
            <p:cNvPr id="8" name="Picture 7"/>
            <p:cNvPicPr>
              <a:picLocks noChangeAspect="1"/>
            </p:cNvPicPr>
            <p:nvPr/>
          </p:nvPicPr>
          <p:blipFill>
            <a:blip r:embed="rId3"/>
            <a:stretch>
              <a:fillRect/>
            </a:stretch>
          </p:blipFill>
          <p:spPr>
            <a:xfrm>
              <a:off x="1559623" y="2558738"/>
              <a:ext cx="6377369" cy="729644"/>
            </a:xfrm>
            <a:prstGeom prst="rect">
              <a:avLst/>
            </a:prstGeom>
          </p:spPr>
        </p:pic>
        <p:sp>
          <p:nvSpPr>
            <p:cNvPr id="9" name="Down Arrow 8"/>
            <p:cNvSpPr/>
            <p:nvPr/>
          </p:nvSpPr>
          <p:spPr bwMode="gray">
            <a:xfrm flipV="1">
              <a:off x="6156960" y="3115056"/>
              <a:ext cx="262128" cy="256032"/>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pic>
        <p:nvPicPr>
          <p:cNvPr id="10" name="Picture 9"/>
          <p:cNvPicPr>
            <a:picLocks noChangeAspect="1"/>
          </p:cNvPicPr>
          <p:nvPr/>
        </p:nvPicPr>
        <p:blipFill>
          <a:blip r:embed="rId4"/>
          <a:stretch>
            <a:fillRect/>
          </a:stretch>
        </p:blipFill>
        <p:spPr>
          <a:xfrm>
            <a:off x="1559623" y="3328607"/>
            <a:ext cx="1890713" cy="968414"/>
          </a:xfrm>
          <a:prstGeom prst="rect">
            <a:avLst/>
          </a:prstGeom>
        </p:spPr>
      </p:pic>
      <p:sp>
        <p:nvSpPr>
          <p:cNvPr id="12" name="Right Arrow 11"/>
          <p:cNvSpPr/>
          <p:nvPr/>
        </p:nvSpPr>
        <p:spPr bwMode="gray">
          <a:xfrm rot="10800000">
            <a:off x="3060192" y="3877056"/>
            <a:ext cx="487680" cy="24156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Text Placeholder 13"/>
          <p:cNvSpPr>
            <a:spLocks noGrp="1"/>
          </p:cNvSpPr>
          <p:nvPr>
            <p:ph type="body" sz="quarter" idx="15"/>
          </p:nvPr>
        </p:nvSpPr>
        <p:spPr/>
        <p:txBody>
          <a:bodyPr/>
          <a:lstStyle/>
          <a:p>
            <a:r>
              <a:rPr lang="en-US" dirty="0"/>
              <a:t>Customer </a:t>
            </a:r>
            <a:r>
              <a:rPr lang="en-US" dirty="0" smtClean="0"/>
              <a:t>API How To</a:t>
            </a:r>
            <a:endParaRPr lang="en-US" dirty="0"/>
          </a:p>
        </p:txBody>
      </p:sp>
    </p:spTree>
    <p:extLst>
      <p:ext uri="{BB962C8B-B14F-4D97-AF65-F5344CB8AC3E}">
        <p14:creationId xmlns:p14="http://schemas.microsoft.com/office/powerpoint/2010/main" val="374350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299411"/>
            <a:ext cx="4819876" cy="3332912"/>
          </a:xfrm>
        </p:spPr>
        <p:txBody>
          <a:bodyPr/>
          <a:lstStyle/>
          <a:p>
            <a:r>
              <a:rPr lang="en-US" dirty="0" smtClean="0"/>
              <a:t>Enter the requested “</a:t>
            </a:r>
            <a:r>
              <a:rPr lang="en-US" b="1" dirty="0">
                <a:solidFill>
                  <a:srgbClr val="F57A34"/>
                </a:solidFill>
              </a:rPr>
              <a:t>Your </a:t>
            </a:r>
            <a:r>
              <a:rPr lang="en-US" b="1" dirty="0" smtClean="0">
                <a:solidFill>
                  <a:srgbClr val="F57A34"/>
                </a:solidFill>
              </a:rPr>
              <a:t>Details</a:t>
            </a:r>
            <a:r>
              <a:rPr lang="en-US" dirty="0" smtClean="0"/>
              <a:t>” Information.</a:t>
            </a:r>
          </a:p>
          <a:p>
            <a:pPr lvl="1"/>
            <a:r>
              <a:rPr lang="en-US" dirty="0" smtClean="0"/>
              <a:t>Username can be anything you like.</a:t>
            </a:r>
          </a:p>
          <a:p>
            <a:pPr lvl="1"/>
            <a:r>
              <a:rPr lang="en-US" dirty="0" smtClean="0"/>
              <a:t>Email needs to be an email address to which we can send API notifications and information (not used for marketing purposes).</a:t>
            </a:r>
          </a:p>
          <a:p>
            <a:pPr lvl="1"/>
            <a:r>
              <a:rPr lang="en-US" dirty="0" smtClean="0"/>
              <a:t>Password is of your choosing – follow the on-screen rules.</a:t>
            </a:r>
          </a:p>
          <a:p>
            <a:pPr lvl="2">
              <a:spcAft>
                <a:spcPts val="600"/>
              </a:spcAft>
            </a:pPr>
            <a:r>
              <a:rPr lang="en-US" dirty="0" smtClean="0"/>
              <a:t>To enhance the security of your access, you will be asked, from time-to-time to change your password.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(2)</a:t>
            </a:r>
            <a:endParaRPr lang="en-US" dirty="0"/>
          </a:p>
        </p:txBody>
      </p:sp>
      <p:pic>
        <p:nvPicPr>
          <p:cNvPr id="9" name="Picture 8"/>
          <p:cNvPicPr>
            <a:picLocks noChangeAspect="1"/>
          </p:cNvPicPr>
          <p:nvPr/>
        </p:nvPicPr>
        <p:blipFill>
          <a:blip r:embed="rId2"/>
          <a:stretch>
            <a:fillRect/>
          </a:stretch>
        </p:blipFill>
        <p:spPr>
          <a:xfrm>
            <a:off x="5148460" y="1482696"/>
            <a:ext cx="3902903" cy="2727266"/>
          </a:xfrm>
          <a:prstGeom prst="rect">
            <a:avLst/>
          </a:prstGeom>
        </p:spPr>
      </p:pic>
      <p:sp>
        <p:nvSpPr>
          <p:cNvPr id="11" name="Text Placeholder 10"/>
          <p:cNvSpPr>
            <a:spLocks noGrp="1"/>
          </p:cNvSpPr>
          <p:nvPr>
            <p:ph type="body" sz="quarter" idx="15"/>
          </p:nvPr>
        </p:nvSpPr>
        <p:spPr/>
        <p:txBody>
          <a:bodyPr/>
          <a:lstStyle/>
          <a:p>
            <a:r>
              <a:rPr lang="en-US" dirty="0"/>
              <a:t>Customer </a:t>
            </a:r>
            <a:r>
              <a:rPr lang="en-US" dirty="0" smtClean="0"/>
              <a:t>API How </a:t>
            </a:r>
            <a:r>
              <a:rPr lang="en-US" dirty="0"/>
              <a:t>To</a:t>
            </a:r>
          </a:p>
        </p:txBody>
      </p:sp>
    </p:spTree>
    <p:extLst>
      <p:ext uri="{BB962C8B-B14F-4D97-AF65-F5344CB8AC3E}">
        <p14:creationId xmlns:p14="http://schemas.microsoft.com/office/powerpoint/2010/main" val="3989837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4819876" cy="3032124"/>
          </a:xfrm>
        </p:spPr>
        <p:txBody>
          <a:bodyPr/>
          <a:lstStyle/>
          <a:p>
            <a:r>
              <a:rPr lang="en-US" dirty="0"/>
              <a:t>If you </a:t>
            </a:r>
            <a:r>
              <a:rPr lang="en-US" b="1" dirty="0"/>
              <a:t>want</a:t>
            </a:r>
            <a:r>
              <a:rPr lang="en-US" dirty="0"/>
              <a:t> marketing information, you may opt in by clicking the “</a:t>
            </a:r>
            <a:r>
              <a:rPr lang="en-US" b="1" dirty="0">
                <a:solidFill>
                  <a:srgbClr val="F57A34"/>
                </a:solidFill>
              </a:rPr>
              <a:t>Stay in the Know!</a:t>
            </a:r>
            <a:r>
              <a:rPr lang="en-US" dirty="0"/>
              <a:t>” checkbox</a:t>
            </a:r>
            <a:r>
              <a:rPr lang="en-US" dirty="0" smtClean="0"/>
              <a:t>.</a:t>
            </a:r>
          </a:p>
          <a:p>
            <a:r>
              <a:rPr lang="en-US" dirty="0" smtClean="0"/>
              <a:t>Click &amp; Slide the “</a:t>
            </a:r>
            <a:r>
              <a:rPr lang="en-US" b="1" dirty="0">
                <a:solidFill>
                  <a:srgbClr val="F57A34"/>
                </a:solidFill>
              </a:rPr>
              <a:t>Prove You’re a Human</a:t>
            </a:r>
            <a:r>
              <a:rPr lang="en-US" dirty="0" smtClean="0"/>
              <a:t>” slider. It should now read                     .</a:t>
            </a:r>
          </a:p>
          <a:p>
            <a:r>
              <a:rPr lang="en-US" dirty="0" smtClean="0"/>
              <a:t>Use the provided links to review the “Developer Program Agreement” and the “Privacy Policy” then click the “I have read …” checkbox.</a:t>
            </a:r>
          </a:p>
          <a:p>
            <a:r>
              <a:rPr lang="en-US" dirty="0" smtClean="0"/>
              <a:t>Click the Sign Up button.</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(3)</a:t>
            </a:r>
            <a:endParaRPr lang="en-US" dirty="0"/>
          </a:p>
        </p:txBody>
      </p:sp>
      <p:pic>
        <p:nvPicPr>
          <p:cNvPr id="8" name="Picture 7"/>
          <p:cNvPicPr>
            <a:picLocks noChangeAspect="1"/>
          </p:cNvPicPr>
          <p:nvPr/>
        </p:nvPicPr>
        <p:blipFill>
          <a:blip r:embed="rId2"/>
          <a:stretch>
            <a:fillRect/>
          </a:stretch>
        </p:blipFill>
        <p:spPr>
          <a:xfrm>
            <a:off x="3167170" y="2722827"/>
            <a:ext cx="1157323" cy="293852"/>
          </a:xfrm>
          <a:prstGeom prst="rect">
            <a:avLst/>
          </a:prstGeom>
        </p:spPr>
      </p:pic>
      <p:grpSp>
        <p:nvGrpSpPr>
          <p:cNvPr id="13" name="Group 12"/>
          <p:cNvGrpSpPr/>
          <p:nvPr/>
        </p:nvGrpSpPr>
        <p:grpSpPr>
          <a:xfrm>
            <a:off x="2405260" y="1482696"/>
            <a:ext cx="6646103" cy="2727266"/>
            <a:chOff x="2405260" y="1482696"/>
            <a:chExt cx="6646103" cy="2727266"/>
          </a:xfrm>
        </p:grpSpPr>
        <p:pic>
          <p:nvPicPr>
            <p:cNvPr id="9" name="Picture 8"/>
            <p:cNvPicPr>
              <a:picLocks noChangeAspect="1"/>
            </p:cNvPicPr>
            <p:nvPr/>
          </p:nvPicPr>
          <p:blipFill>
            <a:blip r:embed="rId3"/>
            <a:stretch>
              <a:fillRect/>
            </a:stretch>
          </p:blipFill>
          <p:spPr>
            <a:xfrm>
              <a:off x="5148460" y="1482696"/>
              <a:ext cx="3902903" cy="2727266"/>
            </a:xfrm>
            <a:prstGeom prst="rect">
              <a:avLst/>
            </a:prstGeom>
          </p:spPr>
        </p:pic>
        <p:sp>
          <p:nvSpPr>
            <p:cNvPr id="10" name="Right Arrow 9"/>
            <p:cNvSpPr/>
            <p:nvPr/>
          </p:nvSpPr>
          <p:spPr bwMode="gray">
            <a:xfrm>
              <a:off x="2405260" y="3949796"/>
              <a:ext cx="2743200" cy="116878"/>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sp>
        <p:nvSpPr>
          <p:cNvPr id="12" name="Text Placeholder 11"/>
          <p:cNvSpPr>
            <a:spLocks noGrp="1"/>
          </p:cNvSpPr>
          <p:nvPr>
            <p:ph type="body" sz="quarter" idx="15"/>
          </p:nvPr>
        </p:nvSpPr>
        <p:spPr/>
        <p:txBody>
          <a:bodyPr/>
          <a:lstStyle/>
          <a:p>
            <a:r>
              <a:rPr lang="en-US" dirty="0"/>
              <a:t>Customer </a:t>
            </a:r>
            <a:r>
              <a:rPr lang="en-US" dirty="0" smtClean="0"/>
              <a:t>API How To</a:t>
            </a:r>
            <a:endParaRPr lang="en-US" dirty="0"/>
          </a:p>
        </p:txBody>
      </p:sp>
    </p:spTree>
    <p:extLst>
      <p:ext uri="{BB962C8B-B14F-4D97-AF65-F5344CB8AC3E}">
        <p14:creationId xmlns:p14="http://schemas.microsoft.com/office/powerpoint/2010/main" val="4130302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You will receive an email for verification of you registration.</a:t>
            </a:r>
            <a:br>
              <a:rPr lang="en-US" dirty="0" smtClean="0"/>
            </a:br>
            <a:r>
              <a:rPr lang="en-US" dirty="0" smtClean="0"/>
              <a:t>To activate your account, open the email and click the link therein.</a:t>
            </a:r>
          </a:p>
          <a:p>
            <a:r>
              <a:rPr lang="en-US" dirty="0" smtClean="0"/>
              <a:t>Use your new credentials to sign in.</a:t>
            </a:r>
          </a:p>
          <a:p>
            <a:r>
              <a:rPr lang="en-US" dirty="0" smtClean="0"/>
              <a:t>If successful you will see the screen shown</a:t>
            </a:r>
            <a:br>
              <a:rPr lang="en-US" dirty="0" smtClean="0"/>
            </a:br>
            <a:r>
              <a:rPr lang="en-US" dirty="0" smtClean="0"/>
              <a:t>on the next slide.</a:t>
            </a:r>
          </a:p>
          <a:p>
            <a:endParaRPr lang="en-US" dirty="0" smtClean="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(4)</a:t>
            </a:r>
            <a:endParaRPr lang="en-US" dirty="0"/>
          </a:p>
        </p:txBody>
      </p:sp>
      <p:sp>
        <p:nvSpPr>
          <p:cNvPr id="7" name="Text Placeholder 6"/>
          <p:cNvSpPr>
            <a:spLocks noGrp="1"/>
          </p:cNvSpPr>
          <p:nvPr>
            <p:ph type="body" sz="quarter" idx="15"/>
          </p:nvPr>
        </p:nvSpPr>
        <p:spPr/>
        <p:txBody>
          <a:bodyPr/>
          <a:lstStyle/>
          <a:p>
            <a:r>
              <a:rPr lang="en-US" dirty="0"/>
              <a:t>Customer </a:t>
            </a:r>
            <a:r>
              <a:rPr lang="en-US" dirty="0" smtClean="0"/>
              <a:t>API How To</a:t>
            </a:r>
            <a:endParaRPr lang="en-US" dirty="0"/>
          </a:p>
        </p:txBody>
      </p:sp>
      <p:grpSp>
        <p:nvGrpSpPr>
          <p:cNvPr id="8" name="Group 7"/>
          <p:cNvGrpSpPr/>
          <p:nvPr/>
        </p:nvGrpSpPr>
        <p:grpSpPr>
          <a:xfrm>
            <a:off x="4279804" y="2142946"/>
            <a:ext cx="3410045" cy="1792849"/>
            <a:chOff x="4279804" y="2142946"/>
            <a:chExt cx="3410045" cy="1792849"/>
          </a:xfrm>
        </p:grpSpPr>
        <p:pic>
          <p:nvPicPr>
            <p:cNvPr id="1026" name="Picture 3"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404" y="2142946"/>
              <a:ext cx="2038445" cy="179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bwMode="gray">
            <a:xfrm>
              <a:off x="4279804" y="2306626"/>
              <a:ext cx="1770361" cy="116878"/>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spTree>
    <p:extLst>
      <p:ext uri="{BB962C8B-B14F-4D97-AF65-F5344CB8AC3E}">
        <p14:creationId xmlns:p14="http://schemas.microsoft.com/office/powerpoint/2010/main" val="2966511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434496" y="2007555"/>
            <a:ext cx="4572000" cy="2624768"/>
          </a:xfrm>
        </p:spPr>
        <p:txBody>
          <a:bodyPr/>
          <a:lstStyle/>
          <a:p>
            <a:r>
              <a:rPr lang="en-US" dirty="0" smtClean="0"/>
              <a:t>Click My Account</a:t>
            </a:r>
          </a:p>
          <a:p>
            <a:r>
              <a:rPr lang="en-US" dirty="0" smtClean="0"/>
              <a:t>Then click My Dashboard</a:t>
            </a:r>
          </a:p>
          <a:p>
            <a:endParaRPr lang="en-US" dirty="0" smtClean="0"/>
          </a:p>
          <a:p>
            <a:endParaRPr lang="en-US" dirty="0" smtClean="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Create/Register a Key</a:t>
            </a:r>
            <a:endParaRPr lang="en-US" dirty="0"/>
          </a:p>
        </p:txBody>
      </p:sp>
      <p:sp>
        <p:nvSpPr>
          <p:cNvPr id="7" name="Text Placeholder 6"/>
          <p:cNvSpPr>
            <a:spLocks noGrp="1"/>
          </p:cNvSpPr>
          <p:nvPr>
            <p:ph type="body" sz="quarter" idx="15"/>
          </p:nvPr>
        </p:nvSpPr>
        <p:spPr/>
        <p:txBody>
          <a:bodyPr/>
          <a:lstStyle/>
          <a:p>
            <a:r>
              <a:rPr lang="en-US" dirty="0"/>
              <a:t>Customer </a:t>
            </a:r>
            <a:r>
              <a:rPr lang="en-US" dirty="0" smtClean="0"/>
              <a:t>API How To</a:t>
            </a:r>
            <a:endParaRPr lang="en-US" dirty="0"/>
          </a:p>
        </p:txBody>
      </p:sp>
      <p:pic>
        <p:nvPicPr>
          <p:cNvPr id="10" name="Picture 9"/>
          <p:cNvPicPr>
            <a:picLocks noChangeAspect="1"/>
          </p:cNvPicPr>
          <p:nvPr/>
        </p:nvPicPr>
        <p:blipFill>
          <a:blip r:embed="rId2"/>
          <a:stretch>
            <a:fillRect/>
          </a:stretch>
        </p:blipFill>
        <p:spPr>
          <a:xfrm>
            <a:off x="142026" y="1352608"/>
            <a:ext cx="4169361" cy="2538749"/>
          </a:xfrm>
          <a:prstGeom prst="rect">
            <a:avLst/>
          </a:prstGeom>
        </p:spPr>
      </p:pic>
      <p:pic>
        <p:nvPicPr>
          <p:cNvPr id="11" name="Picture 10"/>
          <p:cNvPicPr>
            <a:picLocks noChangeAspect="1"/>
          </p:cNvPicPr>
          <p:nvPr/>
        </p:nvPicPr>
        <p:blipFill>
          <a:blip r:embed="rId3"/>
          <a:stretch>
            <a:fillRect/>
          </a:stretch>
        </p:blipFill>
        <p:spPr>
          <a:xfrm>
            <a:off x="5159399" y="2745849"/>
            <a:ext cx="2400300" cy="1466850"/>
          </a:xfrm>
          <a:prstGeom prst="rect">
            <a:avLst/>
          </a:prstGeom>
        </p:spPr>
      </p:pic>
      <p:sp>
        <p:nvSpPr>
          <p:cNvPr id="12" name="Right Arrow 11"/>
          <p:cNvSpPr/>
          <p:nvPr/>
        </p:nvSpPr>
        <p:spPr bwMode="gray">
          <a:xfrm rot="11856911">
            <a:off x="3136877" y="1905828"/>
            <a:ext cx="1278926" cy="92833"/>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615263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In order to access the MasterCard APIs you need an approved key.</a:t>
            </a:r>
          </a:p>
          <a:p>
            <a:r>
              <a:rPr lang="en-US" dirty="0"/>
              <a:t>To get a key for </a:t>
            </a:r>
            <a:r>
              <a:rPr lang="en-US" dirty="0" err="1"/>
              <a:t>OpenAPI</a:t>
            </a:r>
            <a:r>
              <a:rPr lang="en-US" dirty="0"/>
              <a:t> you will need to upload a Certificate Signing Request (CSR). You can create the CSR on you own or by using our key tool to create the </a:t>
            </a:r>
            <a:r>
              <a:rPr lang="en-US" dirty="0" smtClean="0"/>
              <a:t>necessary</a:t>
            </a:r>
            <a:br>
              <a:rPr lang="en-US" dirty="0" smtClean="0"/>
            </a:br>
            <a:r>
              <a:rPr lang="en-US" dirty="0" smtClean="0"/>
              <a:t>files </a:t>
            </a:r>
            <a:r>
              <a:rPr lang="en-US" dirty="0"/>
              <a:t>for you. This tool can be accessed by </a:t>
            </a:r>
            <a:r>
              <a:rPr lang="en-US" dirty="0" smtClean="0"/>
              <a:t/>
            </a:r>
            <a:br>
              <a:rPr lang="en-US" dirty="0" smtClean="0"/>
            </a:br>
            <a:r>
              <a:rPr lang="en-US" dirty="0" smtClean="0"/>
              <a:t>signing </a:t>
            </a:r>
            <a:r>
              <a:rPr lang="en-US" dirty="0"/>
              <a:t>in to Developer Zone, and selecting:</a:t>
            </a:r>
          </a:p>
          <a:p>
            <a:pPr lvl="1"/>
            <a:r>
              <a:rPr lang="en-US" dirty="0"/>
              <a:t>My </a:t>
            </a:r>
            <a:r>
              <a:rPr lang="en-US" dirty="0" smtClean="0"/>
              <a:t>Dashboard (shown on previous slide)</a:t>
            </a:r>
            <a:endParaRPr lang="en-US" dirty="0"/>
          </a:p>
          <a:p>
            <a:pPr lvl="1"/>
            <a:r>
              <a:rPr lang="en-US" dirty="0" smtClean="0"/>
              <a:t>“My Keys” then “Add </a:t>
            </a:r>
            <a:r>
              <a:rPr lang="en-US" dirty="0"/>
              <a:t>a </a:t>
            </a:r>
            <a:r>
              <a:rPr lang="en-US" dirty="0" smtClean="0"/>
              <a:t>Key”</a:t>
            </a:r>
            <a:endParaRPr lang="en-US" dirty="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(2)</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08863" y="2480497"/>
            <a:ext cx="3732010" cy="1990130"/>
          </a:xfrm>
          <a:prstGeom prst="rect">
            <a:avLst/>
          </a:prstGeom>
        </p:spPr>
      </p:pic>
      <p:sp>
        <p:nvSpPr>
          <p:cNvPr id="9" name="Right Arrow 8"/>
          <p:cNvSpPr/>
          <p:nvPr/>
        </p:nvSpPr>
        <p:spPr bwMode="gray">
          <a:xfrm rot="10800000">
            <a:off x="6270173" y="2743198"/>
            <a:ext cx="453761" cy="15125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0" name="Right Arrow 9"/>
          <p:cNvSpPr/>
          <p:nvPr/>
        </p:nvSpPr>
        <p:spPr bwMode="gray">
          <a:xfrm rot="19356795">
            <a:off x="5102534" y="3094977"/>
            <a:ext cx="453761" cy="15125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8376897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ANNER_COLOR" val="DarkGray"/>
</p:tagLst>
</file>

<file path=ppt/theme/theme1.xml><?xml version="1.0" encoding="utf-8"?>
<a:theme xmlns:a="http://schemas.openxmlformats.org/drawingml/2006/main" name="mc_templat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bg1"/>
            </a:solidFill>
            <a:effectLst/>
            <a:latin typeface="Arial" pitchFamily="2" charset="0"/>
          </a:defRPr>
        </a:defPPr>
      </a:lstStyle>
    </a:spDef>
    <a:lnDef>
      <a:spPr bwMode="gray">
        <a:solidFill>
          <a:schemeClr val="accent1"/>
        </a:solidFill>
        <a:ln w="6350" cap="flat" cmpd="sng" algn="ctr">
          <a:solidFill>
            <a:schemeClr val="tx1"/>
          </a:solidFill>
          <a:prstDash val="solid"/>
          <a:miter lim="800000"/>
          <a:headEnd type="none" w="med" len="med"/>
          <a:tailEnd type="none" w="med" len="med"/>
        </a:ln>
        <a:effectLst/>
      </a:spPr>
      <a:bodyPr/>
      <a:lstStyle/>
    </a:lnDef>
    <a:txDef>
      <a:spPr bwMode="gray">
        <a:noFill/>
      </a:spPr>
      <a:bodyPr wrap="square" rtlCol="0">
        <a:spAutoFit/>
      </a:bodyPr>
      <a:lstStyle>
        <a:defPPr>
          <a:lnSpc>
            <a:spcPct val="80000"/>
          </a:lnSpc>
          <a:spcBef>
            <a:spcPts val="600"/>
          </a:spcBef>
          <a:defRPr sz="1400" dirty="0" smtClean="0">
            <a:latin typeface="+mn-lt"/>
          </a:defRPr>
        </a:defPPr>
      </a:lstStyle>
    </a:txDef>
  </a:objectDefaults>
  <a:extraClrSchemeLst/>
  <a:extLst>
    <a:ext uri="{05A4C25C-085E-4340-85A3-A5531E510DB2}">
      <thm15:themeFamily xmlns:thm15="http://schemas.microsoft.com/office/thememl/2012/main" name="mc_template_16x9.potx" id="{0F35A00E-5E57-4604-B9DA-901DDA615F1D}" vid="{7AD18650-2D0B-43F9-8C59-F1BB275E7EE9}"/>
    </a:ext>
  </a:extLst>
</a:theme>
</file>

<file path=ppt/theme/theme2.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mc_template_16x9</Template>
  <TotalTime>1350</TotalTime>
  <Words>1722</Words>
  <Application>Microsoft Office PowerPoint</Application>
  <PresentationFormat>On-screen Show (16:9)</PresentationFormat>
  <Paragraphs>285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Andale Mono</vt:lpstr>
      <vt:lpstr>Arial</vt:lpstr>
      <vt:lpstr>Calibri</vt:lpstr>
      <vt:lpstr>mc_template</vt:lpstr>
      <vt:lpstr>SpendingPulse ™ and Sector Insights™ API</vt:lpstr>
      <vt:lpstr>Customer API How To</vt:lpstr>
      <vt:lpstr>PowerPoint Presentation</vt:lpstr>
      <vt:lpstr>Register For API Access (1)</vt:lpstr>
      <vt:lpstr>Register For API Access (2)</vt:lpstr>
      <vt:lpstr>Register For API Access (3)</vt:lpstr>
      <vt:lpstr>Register For API Access (4)</vt:lpstr>
      <vt:lpstr>Create/Register a Key</vt:lpstr>
      <vt:lpstr>Create/Register a Key (2)</vt:lpstr>
      <vt:lpstr>Create/Register a Key (3)</vt:lpstr>
      <vt:lpstr>Create/Register a Key (4)</vt:lpstr>
      <vt:lpstr>Create/Register a Key (5)</vt:lpstr>
      <vt:lpstr>Create/Register a Key (6)</vt:lpstr>
      <vt:lpstr>Create/Register a Key (6 - continued)</vt:lpstr>
      <vt:lpstr>Production vs. Sandbox Keys</vt:lpstr>
      <vt:lpstr>Additional Information</vt:lpstr>
      <vt:lpstr>Creating an App (1)</vt:lpstr>
      <vt:lpstr>Creating an App (2)</vt:lpstr>
      <vt:lpstr>Creating an App (3)</vt:lpstr>
      <vt:lpstr>Creating an App (4)</vt:lpstr>
      <vt:lpstr>Use the Active Key in Your Code</vt:lpstr>
      <vt:lpstr>Production API (1)</vt:lpstr>
      <vt:lpstr>Production API (2)</vt:lpstr>
      <vt:lpstr>Production API (3)</vt:lpstr>
      <vt:lpstr>Production API (4)</vt:lpstr>
      <vt:lpstr>Production API (5)</vt:lpstr>
      <vt:lpstr>Administrator API How To</vt:lpstr>
      <vt:lpstr>Approve/Deny Key Requests (1)</vt:lpstr>
      <vt:lpstr>Approve/Deny Key Requests (2)</vt:lpstr>
      <vt:lpstr>Approve/Deny Key Requests (3) – No valid Service</vt:lpstr>
      <vt:lpstr>Approve/Deny Key Requests (4) – Valid Service</vt:lpstr>
      <vt:lpstr>Approve/Deny Key Requests (5) – Valid Service</vt:lpstr>
      <vt:lpstr>Approve/Deny Key Requests (6) – No valid Service</vt:lpstr>
      <vt:lpstr>How to Deactivate/Deny a Previously Approved Key (1)</vt:lpstr>
      <vt:lpstr>How to Deactivate/Deny a Previously Approved Key (2)</vt:lpstr>
      <vt:lpstr>SpendingPulse Data Upload – DON’T Forget</vt:lpstr>
    </vt:vector>
  </TitlesOfParts>
  <Company>MasterCard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SpendingPulse ™ and Sector Insights™ API</dc:title>
  <dc:subject>MW 16x9 Version</dc:subject>
  <dc:creator>Crafts, Paul</dc:creator>
  <dc:description>Office 2013 Template</dc:description>
  <cp:lastModifiedBy>Crafts, Paul</cp:lastModifiedBy>
  <cp:revision>55</cp:revision>
  <dcterms:created xsi:type="dcterms:W3CDTF">2015-10-21T17:06:40Z</dcterms:created>
  <dcterms:modified xsi:type="dcterms:W3CDTF">2015-10-23T21:08:16Z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c_template_date">
    <vt:lpwstr>20150127</vt:lpwstr>
  </property>
  <property fmtid="{D5CDD505-2E9C-101B-9397-08002B2CF9AE}" pid="3" name="title_color">
    <vt:lpwstr>DarkGray</vt:lpwstr>
  </property>
</Properties>
</file>