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0969625" cy="6172200"/>
  <p:notesSz cx="6858000" cy="9144000"/>
  <p:custDataLst>
    <p:tags r:id="rId8"/>
  </p:custDataLst>
  <p:defaultTextStyle>
    <a:defPPr>
      <a:defRPr lang="de-DE"/>
    </a:defPPr>
    <a:lvl1pPr marL="0" algn="l" defTabSz="914400" rtl="0" eaLnBrk="1" latinLnBrk="0" hangingPunct="1">
      <a:buFontTx/>
      <a:buNone/>
      <a:defRPr lang="de-DE" sz="1800" b="0" i="0" u="none" kern="1200">
        <a:solidFill>
          <a:schemeClr val="tx1"/>
        </a:solidFill>
        <a:latin typeface="Bosch Office Sans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4461"/>
    <a:srgbClr val="5A7C91"/>
    <a:srgbClr val="B9CDD9"/>
    <a:srgbClr val="8BA8BB"/>
    <a:srgbClr val="DF0024"/>
    <a:srgbClr val="819EB1"/>
    <a:srgbClr val="CFDDE7"/>
    <a:srgbClr val="FFFFFF"/>
    <a:srgbClr val="969696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1.jpe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0" y="0"/>
            <a:ext cx="10972800" cy="533400"/>
          </a:xfrm>
          <a:prstGeom prst="rect">
            <a:avLst/>
          </a:prstGeom>
          <a:solidFill>
            <a:srgbClr val="819EB1"/>
          </a:soli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endParaRPr lang="de-DE" spc="0">
              <a:solidFill>
                <a:srgbClr val="819EB1"/>
              </a:solidFill>
            </a:endParaRPr>
          </a:p>
        </p:txBody>
      </p:sp>
      <p:cxnSp>
        <p:nvCxnSpPr>
          <p:cNvPr id="7" name="Gerader Verbinder 6"/>
          <p:cNvCxnSpPr>
            <a:cxnSpLocks/>
          </p:cNvCxnSpPr>
          <p:nvPr userDrawn="1">
            <p:custDataLst>
              <p:tags r:id="rId2"/>
            </p:custDataLst>
          </p:nvPr>
        </p:nvCxnSpPr>
        <p:spPr>
          <a:xfrm>
            <a:off x="0" y="533400"/>
            <a:ext cx="10969625" cy="0"/>
          </a:xfrm>
          <a:prstGeom prst="line">
            <a:avLst/>
          </a:prstGeom>
          <a:ln>
            <a:solidFill>
              <a:srgbClr val="FFFFFF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1600" y="1009650"/>
            <a:ext cx="8226425" cy="2149475"/>
          </a:xfrm>
        </p:spPr>
        <p:txBody>
          <a:bodyPr anchor="b"/>
          <a:lstStyle>
            <a:lvl1pPr algn="l">
              <a:buFontTx/>
              <a:buNone/>
              <a:defRPr sz="1800" b="1" i="0" u="none">
                <a:latin typeface="Bosch Office Sans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241675"/>
            <a:ext cx="8226425" cy="1490663"/>
          </a:xfrm>
        </p:spPr>
        <p:txBody>
          <a:bodyPr/>
          <a:lstStyle>
            <a:lvl1pPr marL="0" indent="0" algn="ctr">
              <a:buFontTx/>
              <a:buNone/>
              <a:defRPr sz="2000" b="0" i="0" u="none">
                <a:latin typeface="Bosch Office Sans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pic>
        <p:nvPicPr>
          <p:cNvPr id="9" name="Grafik 8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625" y="5626100"/>
            <a:ext cx="1079500" cy="439738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0"/>
            <p:custDataLst>
              <p:tags r:id="rId4"/>
            </p:custDataLst>
          </p:nvPr>
        </p:nvSpPr>
        <p:spPr>
          <a:xfrm>
            <a:off x="76200" y="5851525"/>
            <a:ext cx="381000" cy="19050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anchor="t">
            <a:noAutofit/>
          </a:bodyPr>
          <a:lstStyle>
            <a:lvl1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defRPr sz="1500" spc="0">
                <a:solidFill>
                  <a:srgbClr val="819EB1"/>
                </a:solidFill>
              </a:defRPr>
            </a:lvl1pPr>
          </a:lstStyle>
          <a:p>
            <a:fld id="{CD309567-D5F8-4A91-AF97-38E0D1DE8B4C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5" name="Gerader Verbinder 4"/>
          <p:cNvCxnSpPr>
            <a:cxnSpLocks/>
          </p:cNvCxnSpPr>
          <p:nvPr userDrawn="1">
            <p:custDataLst>
              <p:tags r:id="rId5"/>
            </p:custDataLst>
          </p:nvPr>
        </p:nvCxnSpPr>
        <p:spPr>
          <a:xfrm>
            <a:off x="0" y="5534025"/>
            <a:ext cx="10969625" cy="0"/>
          </a:xfrm>
          <a:prstGeom prst="line">
            <a:avLst/>
          </a:prstGeom>
          <a:ln>
            <a:solidFill>
              <a:srgbClr val="CFDDE7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00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09567-D5F8-4A91-AF97-38E0D1DE8B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478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3" Type="http://schemas.openxmlformats.org/officeDocument/2006/relationships/theme" Target="../theme/theme1.xml"/><Relationship Id="rId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10" Type="http://schemas.openxmlformats.org/officeDocument/2006/relationships/image" Target="../media/image1.jpeg"/><Relationship Id="rId4" Type="http://schemas.openxmlformats.org/officeDocument/2006/relationships/tags" Target="../tags/tag2.xml"/><Relationship Id="rId9" Type="http://schemas.openxmlformats.org/officeDocument/2006/relationships/tags" Target="../tags/tag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-1" y="0"/>
            <a:ext cx="10972800" cy="533400"/>
          </a:xfrm>
          <a:prstGeom prst="rect">
            <a:avLst/>
          </a:prstGeom>
          <a:solidFill>
            <a:srgbClr val="819EB1"/>
          </a:solidFill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anchor="t">
            <a:noAutofit/>
          </a:bodyPr>
          <a:lstStyle/>
          <a:p>
            <a:pPr>
              <a:defRPr/>
            </a:pPr>
            <a:endParaRPr lang="de-DE" sz="1619" spc="0">
              <a:solidFill>
                <a:srgbClr val="819EB1"/>
              </a:solidFill>
              <a:latin typeface="Bosch Office Sans"/>
            </a:endParaRPr>
          </a:p>
        </p:txBody>
      </p:sp>
      <p:cxnSp>
        <p:nvCxnSpPr>
          <p:cNvPr id="7" name="Gerade Verbindung 6"/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0" y="533400"/>
            <a:ext cx="10969625" cy="0"/>
          </a:xfrm>
          <a:prstGeom prst="line">
            <a:avLst/>
          </a:prstGeom>
          <a:ln w="12700">
            <a:solidFill>
              <a:srgbClr val="FFFFFF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Textplatzhalter 1"/>
          <p:cNvSpPr>
            <a:spLocks noGrp="1"/>
          </p:cNvSpPr>
          <p:nvPr>
            <p:ph type="body" idx="1"/>
          </p:nvPr>
        </p:nvSpPr>
        <p:spPr bwMode="auto">
          <a:xfrm>
            <a:off x="685602" y="1066801"/>
            <a:ext cx="9402536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cxnSp>
        <p:nvCxnSpPr>
          <p:cNvPr id="4" name="Gerade Verbindung 3"/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0" y="5534025"/>
            <a:ext cx="10969625" cy="0"/>
          </a:xfrm>
          <a:prstGeom prst="line">
            <a:avLst/>
          </a:prstGeom>
          <a:ln w="12700">
            <a:solidFill>
              <a:srgbClr val="CFDDE7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fik 1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625" y="5626100"/>
            <a:ext cx="1079500" cy="439738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31" name="Titelplatzhalter 2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 bwMode="auto">
          <a:xfrm>
            <a:off x="685602" y="533401"/>
            <a:ext cx="940253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  <p:custDataLst>
              <p:tags r:id="rId9"/>
            </p:custDataLst>
          </p:nvPr>
        </p:nvSpPr>
        <p:spPr>
          <a:xfrm>
            <a:off x="76200" y="5851525"/>
            <a:ext cx="381000" cy="190500"/>
          </a:xfrm>
          <a:prstGeom prst="rect">
            <a:avLst/>
          </a:prstGeom>
          <a:ln w="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defRPr sz="1500" spc="0">
                <a:solidFill>
                  <a:srgbClr val="819EB1"/>
                </a:solidFill>
              </a:defRPr>
            </a:lvl1pPr>
          </a:lstStyle>
          <a:p>
            <a:fld id="{CD309567-D5F8-4A91-AF97-38E0D1DE8B4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57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rtl="0" eaLnBrk="1" fontAlgn="base" hangingPunct="1">
        <a:lnSpc>
          <a:spcPct val="111000"/>
        </a:lnSpc>
        <a:spcBef>
          <a:spcPct val="0"/>
        </a:spcBef>
        <a:spcAft>
          <a:spcPct val="0"/>
        </a:spcAft>
        <a:buFontTx/>
        <a:buNone/>
        <a:defRPr sz="2700" b="0" i="0" u="none" kern="1200">
          <a:solidFill>
            <a:srgbClr val="000000"/>
          </a:solidFill>
          <a:latin typeface="Bosch Office Sans" panose="020B0604020202020204" pitchFamily="34" charset="0"/>
          <a:ea typeface="+mj-ea"/>
          <a:cs typeface="+mj-cs"/>
        </a:defRPr>
      </a:lvl1pPr>
      <a:lvl2pPr algn="l" rtl="0" eaLnBrk="1" fontAlgn="base" hangingPunct="1">
        <a:lnSpc>
          <a:spcPct val="111000"/>
        </a:lnSpc>
        <a:spcBef>
          <a:spcPct val="0"/>
        </a:spcBef>
        <a:spcAft>
          <a:spcPct val="0"/>
        </a:spcAft>
        <a:defRPr sz="2429">
          <a:solidFill>
            <a:srgbClr val="000000"/>
          </a:solidFill>
          <a:latin typeface="Bosch Office Sans"/>
        </a:defRPr>
      </a:lvl2pPr>
      <a:lvl3pPr algn="l" rtl="0" eaLnBrk="1" fontAlgn="base" hangingPunct="1">
        <a:lnSpc>
          <a:spcPct val="111000"/>
        </a:lnSpc>
        <a:spcBef>
          <a:spcPct val="0"/>
        </a:spcBef>
        <a:spcAft>
          <a:spcPct val="0"/>
        </a:spcAft>
        <a:defRPr sz="2429">
          <a:solidFill>
            <a:srgbClr val="000000"/>
          </a:solidFill>
          <a:latin typeface="Bosch Office Sans"/>
        </a:defRPr>
      </a:lvl3pPr>
      <a:lvl4pPr algn="l" rtl="0" eaLnBrk="1" fontAlgn="base" hangingPunct="1">
        <a:lnSpc>
          <a:spcPct val="111000"/>
        </a:lnSpc>
        <a:spcBef>
          <a:spcPct val="0"/>
        </a:spcBef>
        <a:spcAft>
          <a:spcPct val="0"/>
        </a:spcAft>
        <a:defRPr sz="2429">
          <a:solidFill>
            <a:srgbClr val="000000"/>
          </a:solidFill>
          <a:latin typeface="Bosch Office Sans"/>
        </a:defRPr>
      </a:lvl4pPr>
      <a:lvl5pPr algn="l" rtl="0" eaLnBrk="1" fontAlgn="base" hangingPunct="1">
        <a:lnSpc>
          <a:spcPct val="111000"/>
        </a:lnSpc>
        <a:spcBef>
          <a:spcPct val="0"/>
        </a:spcBef>
        <a:spcAft>
          <a:spcPct val="0"/>
        </a:spcAft>
        <a:defRPr sz="2429">
          <a:solidFill>
            <a:srgbClr val="000000"/>
          </a:solidFill>
          <a:latin typeface="Bosch Office Sans"/>
        </a:defRPr>
      </a:lvl5pPr>
      <a:lvl6pPr marL="411339" algn="ctr" rtl="0" eaLnBrk="1" fontAlgn="base" hangingPunct="1">
        <a:spcBef>
          <a:spcPct val="0"/>
        </a:spcBef>
        <a:spcAft>
          <a:spcPct val="0"/>
        </a:spcAft>
        <a:defRPr sz="3959">
          <a:solidFill>
            <a:schemeClr val="tx1"/>
          </a:solidFill>
          <a:latin typeface="Calibri" pitchFamily="34" charset="0"/>
        </a:defRPr>
      </a:lvl6pPr>
      <a:lvl7pPr marL="822678" algn="ctr" rtl="0" eaLnBrk="1" fontAlgn="base" hangingPunct="1">
        <a:spcBef>
          <a:spcPct val="0"/>
        </a:spcBef>
        <a:spcAft>
          <a:spcPct val="0"/>
        </a:spcAft>
        <a:defRPr sz="3959">
          <a:solidFill>
            <a:schemeClr val="tx1"/>
          </a:solidFill>
          <a:latin typeface="Calibri" pitchFamily="34" charset="0"/>
        </a:defRPr>
      </a:lvl7pPr>
      <a:lvl8pPr marL="1234017" algn="ctr" rtl="0" eaLnBrk="1" fontAlgn="base" hangingPunct="1">
        <a:spcBef>
          <a:spcPct val="0"/>
        </a:spcBef>
        <a:spcAft>
          <a:spcPct val="0"/>
        </a:spcAft>
        <a:defRPr sz="3959">
          <a:solidFill>
            <a:schemeClr val="tx1"/>
          </a:solidFill>
          <a:latin typeface="Calibri" pitchFamily="34" charset="0"/>
        </a:defRPr>
      </a:lvl8pPr>
      <a:lvl9pPr marL="1645355" algn="ctr" rtl="0" eaLnBrk="1" fontAlgn="base" hangingPunct="1">
        <a:spcBef>
          <a:spcPct val="0"/>
        </a:spcBef>
        <a:spcAft>
          <a:spcPct val="0"/>
        </a:spcAft>
        <a:defRPr sz="3959">
          <a:solidFill>
            <a:schemeClr val="tx1"/>
          </a:solidFill>
          <a:latin typeface="Calibri" pitchFamily="34" charset="0"/>
        </a:defRPr>
      </a:lvl9pPr>
    </p:titleStyle>
    <p:bodyStyle>
      <a:lvl1pPr marL="304800" indent="-304800" algn="l" rtl="0" eaLnBrk="1" fontAlgn="base" hangingPunct="1">
        <a:lnSpc>
          <a:spcPct val="111000"/>
        </a:lnSpc>
        <a:spcBef>
          <a:spcPct val="20000"/>
        </a:spcBef>
        <a:spcAft>
          <a:spcPct val="0"/>
        </a:spcAft>
        <a:buClrTx/>
        <a:buSzPct val="100000"/>
        <a:buFont typeface="Wingdings" panose="05000000000000000000" pitchFamily="2" charset="2"/>
        <a:buChar char="§"/>
        <a:defRPr sz="18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1pPr>
      <a:lvl2pPr marL="609600" indent="-190500" algn="l" rtl="0" eaLnBrk="1" fontAlgn="base" hangingPunct="1">
        <a:lnSpc>
          <a:spcPct val="111000"/>
        </a:lnSpc>
        <a:spcBef>
          <a:spcPct val="20000"/>
        </a:spcBef>
        <a:spcAft>
          <a:spcPct val="0"/>
        </a:spcAft>
        <a:buClrTx/>
        <a:buSzPct val="100000"/>
        <a:buFont typeface="Wingdings" panose="05000000000000000000" pitchFamily="2" charset="2"/>
        <a:buChar char="§"/>
        <a:defRPr sz="18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2pPr>
      <a:lvl3pPr marL="914400" indent="-190500" algn="l" rtl="0" eaLnBrk="1" fontAlgn="base" hangingPunct="1">
        <a:lnSpc>
          <a:spcPct val="111000"/>
        </a:lnSpc>
        <a:spcBef>
          <a:spcPct val="20000"/>
        </a:spcBef>
        <a:spcAft>
          <a:spcPct val="0"/>
        </a:spcAft>
        <a:buClr>
          <a:srgbClr val="000000"/>
        </a:buClr>
        <a:buSzPct val="100000"/>
        <a:buFont typeface="Bosch Office Sans" panose="020B0604020202020204" pitchFamily="34" charset="0"/>
        <a:buChar char="-"/>
        <a:defRPr sz="18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3pPr>
      <a:lvl4pPr marL="1219200" indent="-190500" algn="l" rtl="0" eaLnBrk="1" fontAlgn="base" hangingPunct="1">
        <a:lnSpc>
          <a:spcPct val="111000"/>
        </a:lnSpc>
        <a:spcBef>
          <a:spcPct val="20000"/>
        </a:spcBef>
        <a:spcAft>
          <a:spcPct val="0"/>
        </a:spcAft>
        <a:buClr>
          <a:srgbClr val="000000"/>
        </a:buClr>
        <a:buSzPct val="100000"/>
        <a:buFont typeface="Bosch Office Sans" panose="020B0604020202020204" pitchFamily="34" charset="0"/>
        <a:buChar char="-"/>
        <a:defRPr sz="18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4pPr>
      <a:lvl5pPr marL="1524000" indent="-190500" algn="l" rtl="0" eaLnBrk="1" fontAlgn="base" hangingPunct="1">
        <a:lnSpc>
          <a:spcPct val="111000"/>
        </a:lnSpc>
        <a:spcBef>
          <a:spcPct val="20000"/>
        </a:spcBef>
        <a:spcAft>
          <a:spcPct val="0"/>
        </a:spcAft>
        <a:buClr>
          <a:srgbClr val="000000"/>
        </a:buClr>
        <a:buSzPct val="100000"/>
        <a:buFont typeface="Bosch Office Sans" panose="020B0604020202020204" pitchFamily="34" charset="0"/>
        <a:buChar char="-"/>
        <a:defRPr sz="18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5pPr>
      <a:lvl6pPr marL="2262363" indent="-205669" algn="l" defTabSz="822678" rtl="0" eaLnBrk="1" latinLnBrk="0" hangingPunct="1">
        <a:spcBef>
          <a:spcPct val="20000"/>
        </a:spcBef>
        <a:buFont typeface="Arial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673701" indent="-205669" algn="l" defTabSz="822678" rtl="0" eaLnBrk="1" latinLnBrk="0" hangingPunct="1">
        <a:spcBef>
          <a:spcPct val="20000"/>
        </a:spcBef>
        <a:buFont typeface="Arial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085041" indent="-205669" algn="l" defTabSz="822678" rtl="0" eaLnBrk="1" latinLnBrk="0" hangingPunct="1">
        <a:spcBef>
          <a:spcPct val="20000"/>
        </a:spcBef>
        <a:buFont typeface="Arial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496379" indent="-205669" algn="l" defTabSz="822678" rtl="0" eaLnBrk="1" latinLnBrk="0" hangingPunct="1">
        <a:spcBef>
          <a:spcPct val="20000"/>
        </a:spcBef>
        <a:buFont typeface="Arial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678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1pPr>
      <a:lvl2pPr marL="411339" algn="l" defTabSz="822678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2pPr>
      <a:lvl3pPr marL="822678" algn="l" defTabSz="822678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3pPr>
      <a:lvl4pPr marL="1234017" algn="l" defTabSz="822678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4pPr>
      <a:lvl5pPr marL="1645355" algn="l" defTabSz="822678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5pPr>
      <a:lvl6pPr marL="2056694" algn="l" defTabSz="822678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6pPr>
      <a:lvl7pPr marL="2468033" algn="l" defTabSz="822678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7pPr>
      <a:lvl8pPr marL="2879371" algn="l" defTabSz="822678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8pPr>
      <a:lvl9pPr marL="3290709" algn="l" defTabSz="822678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>
          <a:solidFill>
            <a:scrgbClr r="0" g="0" b="0">
              <a:alpha val="0"/>
            </a:scrgbClr>
          </a:solidFill>
        </p:spPr>
        <p:txBody>
          <a:bodyPr/>
          <a:lstStyle/>
          <a:p>
            <a:fld id="{CD309567-D5F8-4A91-AF97-38E0D1DE8B4C}" type="slidenum">
              <a:rPr lang="de-DE" smtClean="0"/>
              <a:t>1</a:t>
            </a:fld>
            <a:endParaRPr lang="de-DE"/>
          </a:p>
        </p:txBody>
      </p:sp>
      <p:sp>
        <p:nvSpPr>
          <p:cNvPr id="5" name="Rechteck 4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33400" y="5799138"/>
            <a:ext cx="6403975" cy="2889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spcBef>
                <a:spcPct val="35000"/>
              </a:spcBef>
              <a:spcAft>
                <a:spcPct val="0"/>
              </a:spcAft>
            </a:pPr>
            <a:r>
              <a:rPr lang="de-DE" sz="700" dirty="0">
                <a:solidFill>
                  <a:srgbClr val="819EB1"/>
                </a:solidFill>
                <a:latin typeface="Bosch Office Sans" panose="020B0604020202020204" pitchFamily="34" charset="0"/>
              </a:rPr>
              <a:t>18.04.2017 | Paul Demny | © Bosch Rexroth AG 2017. Alle Rechte vorbehalten, auch bzgl. jeder Verfügung, Verwertung, Reproduktion, Bearbeitung, Weitergabe sowie für den Fall von Schutzrechtsanmeldungen.</a:t>
            </a:r>
          </a:p>
        </p:txBody>
      </p:sp>
      <p:sp>
        <p:nvSpPr>
          <p:cNvPr id="4" name="Textfeld 3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33400" y="0"/>
            <a:ext cx="9750425" cy="52070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57150" rIns="0" bIns="0" rtlCol="0" anchor="ctr">
            <a:noAutofit/>
          </a:bodyPr>
          <a:lstStyle/>
          <a:p>
            <a:pPr>
              <a:lnSpc>
                <a:spcPct val="111000"/>
              </a:lnSpc>
              <a:spcBef>
                <a:spcPct val="0"/>
              </a:spcBef>
              <a:spcAft>
                <a:spcPct val="0"/>
              </a:spcAft>
            </a:pPr>
            <a:r>
              <a:rPr lang="de-DE" b="1" dirty="0">
                <a:solidFill>
                  <a:srgbClr val="FFFFFF"/>
                </a:solidFill>
              </a:rPr>
              <a:t>Präsentation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533400" y="1066800"/>
            <a:ext cx="9750425" cy="381000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63500" rIns="0" bIns="0" anchor="ctr"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200" dirty="0"/>
              <a:t>Modellbasierte Softwareentwicklung und generative Programmierung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024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Bosch Rexroth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058" y="1854394"/>
            <a:ext cx="4367470" cy="1766743"/>
          </a:xfrm>
          <a:prstGeom prst="rect">
            <a:avLst/>
          </a:prstGeom>
        </p:spPr>
      </p:pic>
      <p:sp>
        <p:nvSpPr>
          <p:cNvPr id="8" name="Textplatzhalter 2"/>
          <p:cNvSpPr>
            <a:spLocks noGrp="1"/>
          </p:cNvSpPr>
          <p:nvPr>
            <p:ph type="body" idx="1"/>
          </p:nvPr>
        </p:nvSpPr>
        <p:spPr>
          <a:xfrm>
            <a:off x="685602" y="1066801"/>
            <a:ext cx="4681946" cy="3810000"/>
          </a:xfrm>
        </p:spPr>
        <p:txBody>
          <a:bodyPr/>
          <a:lstStyle/>
          <a:p>
            <a:r>
              <a:rPr lang="de-DE" dirty="0"/>
              <a:t>Zusammenschluss der Mannesmann Rexroth AG und Robert Bosch </a:t>
            </a:r>
            <a:r>
              <a:rPr lang="de-DE" dirty="0" err="1"/>
              <a:t>Gmbh</a:t>
            </a:r>
            <a:r>
              <a:rPr lang="de-DE" dirty="0"/>
              <a:t> (2001)</a:t>
            </a:r>
          </a:p>
          <a:p>
            <a:endParaRPr lang="de-DE" dirty="0"/>
          </a:p>
          <a:p>
            <a:r>
              <a:rPr lang="de-DE" dirty="0"/>
              <a:t>Standort </a:t>
            </a:r>
            <a:r>
              <a:rPr lang="de-DE" dirty="0" err="1"/>
              <a:t>Elchingen</a:t>
            </a:r>
            <a:r>
              <a:rPr lang="de-DE" dirty="0"/>
              <a:t>: Axialkolbenmaschinen und Software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Softwareentwicklung (EMF) : Software für Steuergeräte der BODAS-Line</a:t>
            </a:r>
          </a:p>
          <a:p>
            <a:endParaRPr lang="de-DE" dirty="0"/>
          </a:p>
          <a:p>
            <a:r>
              <a:rPr lang="de-DE" dirty="0"/>
              <a:t>Team Toolkette: Werkzeuge für die Steuercodeerzeugung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6" name="Grafik 5" descr="http://apps.boschrexroth.com/microsites/elchingen/images/main/header_produkte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663" y="2132971"/>
            <a:ext cx="4080260" cy="2000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fik 6"/>
          <p:cNvPicPr/>
          <p:nvPr/>
        </p:nvPicPr>
        <p:blipFill>
          <a:blip r:embed="rId5"/>
          <a:stretch>
            <a:fillRect/>
          </a:stretch>
        </p:blipFill>
        <p:spPr>
          <a:xfrm>
            <a:off x="6184030" y="2928121"/>
            <a:ext cx="3785525" cy="2072943"/>
          </a:xfrm>
          <a:prstGeom prst="rect">
            <a:avLst/>
          </a:prstGeom>
        </p:spPr>
      </p:pic>
      <p:pic>
        <p:nvPicPr>
          <p:cNvPr id="9" name="Grafik 8"/>
          <p:cNvPicPr/>
          <p:nvPr/>
        </p:nvPicPr>
        <p:blipFill>
          <a:blip r:embed="rId6"/>
          <a:stretch>
            <a:fillRect/>
          </a:stretch>
        </p:blipFill>
        <p:spPr>
          <a:xfrm>
            <a:off x="5625892" y="960314"/>
            <a:ext cx="4720590" cy="894080"/>
          </a:xfrm>
          <a:prstGeom prst="rect">
            <a:avLst/>
          </a:prstGeom>
        </p:spPr>
      </p:pic>
      <p:sp>
        <p:nvSpPr>
          <p:cNvPr id="10" name="Foliennummernplatzhalter 7"/>
          <p:cNvSpPr>
            <a:spLocks noGrp="1"/>
          </p:cNvSpPr>
          <p:nvPr>
            <p:ph type="sldNum" sz="quarter" idx="10"/>
          </p:nvPr>
        </p:nvSpPr>
        <p:spPr>
          <a:xfrm>
            <a:off x="76200" y="5851525"/>
            <a:ext cx="381000" cy="190500"/>
          </a:xfrm>
          <a:solidFill>
            <a:scrgbClr r="0" g="0" b="0">
              <a:alpha val="0"/>
            </a:scrgbClr>
          </a:solidFill>
        </p:spPr>
        <p:txBody>
          <a:bodyPr/>
          <a:lstStyle/>
          <a:p>
            <a:fld id="{CD309567-D5F8-4A91-AF97-38E0D1DE8B4C}" type="slidenum">
              <a:rPr lang="de-DE" smtClean="0"/>
              <a:t>2</a:t>
            </a:fld>
            <a:endParaRPr lang="de-DE"/>
          </a:p>
        </p:txBody>
      </p:sp>
      <p:sp>
        <p:nvSpPr>
          <p:cNvPr id="11" name="Rechteck 10"/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533400" y="5799138"/>
            <a:ext cx="6403975" cy="2889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spcBef>
                <a:spcPct val="35000"/>
              </a:spcBef>
              <a:spcAft>
                <a:spcPct val="0"/>
              </a:spcAft>
            </a:pPr>
            <a:r>
              <a:rPr lang="de-DE" sz="700" dirty="0">
                <a:solidFill>
                  <a:srgbClr val="819EB1"/>
                </a:solidFill>
                <a:latin typeface="Bosch Office Sans" panose="020B0604020202020204" pitchFamily="34" charset="0"/>
              </a:rPr>
              <a:t>18.04.2017 | Paul Demny | © Bosch Rexroth AG 2017. Alle Rechte vorbehalten, auch bzgl. jeder Verfügung, Verwertung, Reproduktion, Bearbeitung, Weitergabe sowie für den Fall von Schutzrechtsanmeldungen.</a:t>
            </a:r>
          </a:p>
        </p:txBody>
      </p:sp>
    </p:spTree>
    <p:extLst>
      <p:ext uri="{BB962C8B-B14F-4D97-AF65-F5344CB8AC3E}">
        <p14:creationId xmlns:p14="http://schemas.microsoft.com/office/powerpoint/2010/main" val="410814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 der Technik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488" y="3335812"/>
            <a:ext cx="3798137" cy="2139881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5602" y="1066801"/>
            <a:ext cx="6780738" cy="4192888"/>
          </a:xfrm>
        </p:spPr>
        <p:txBody>
          <a:bodyPr/>
          <a:lstStyle/>
          <a:p>
            <a:r>
              <a:rPr lang="de-DE" dirty="0"/>
              <a:t>Steuersoftware DRC (Baukastensystem) </a:t>
            </a:r>
          </a:p>
          <a:p>
            <a:endParaRPr lang="de-DE" dirty="0"/>
          </a:p>
          <a:p>
            <a:r>
              <a:rPr lang="de-DE" dirty="0"/>
              <a:t>RC-Steuergerät (</a:t>
            </a:r>
            <a:r>
              <a:rPr lang="de-DE" b="1" dirty="0"/>
              <a:t>R</a:t>
            </a:r>
            <a:r>
              <a:rPr lang="de-DE" dirty="0"/>
              <a:t>exroth </a:t>
            </a:r>
            <a:r>
              <a:rPr lang="de-DE" b="1" dirty="0"/>
              <a:t>C</a:t>
            </a:r>
            <a:r>
              <a:rPr lang="de-DE" dirty="0"/>
              <a:t>ontroller)</a:t>
            </a:r>
          </a:p>
          <a:p>
            <a:endParaRPr lang="de-DE" dirty="0"/>
          </a:p>
          <a:p>
            <a:r>
              <a:rPr lang="de-DE" dirty="0"/>
              <a:t>Strecken- und Fahrzeugmodell aus der Systemintegration</a:t>
            </a:r>
          </a:p>
          <a:p>
            <a:endParaRPr lang="de-DE" dirty="0"/>
          </a:p>
          <a:p>
            <a:r>
              <a:rPr lang="de-DE" dirty="0" err="1"/>
              <a:t>Testing</a:t>
            </a:r>
            <a:r>
              <a:rPr lang="de-DE" dirty="0"/>
              <a:t> der Software am HIL-Simulator</a:t>
            </a:r>
          </a:p>
          <a:p>
            <a:pPr marL="0" indent="0">
              <a:buNone/>
            </a:pPr>
            <a:r>
              <a:rPr lang="de-DE" dirty="0"/>
              <a:t>	Nachteile:</a:t>
            </a:r>
          </a:p>
          <a:p>
            <a:pPr marL="0" indent="0">
              <a:buNone/>
            </a:pPr>
            <a:r>
              <a:rPr lang="de-DE" dirty="0"/>
              <a:t>		- sehr zeitaufwendig</a:t>
            </a:r>
          </a:p>
          <a:p>
            <a:pPr marL="0" indent="0">
              <a:buNone/>
            </a:pPr>
            <a:r>
              <a:rPr lang="de-DE" dirty="0"/>
              <a:t>		- nicht immer vorhanden</a:t>
            </a:r>
          </a:p>
          <a:p>
            <a:pPr marL="0" indent="0">
              <a:buNone/>
            </a:pPr>
            <a:r>
              <a:rPr lang="de-DE" dirty="0"/>
              <a:t>		- nur immer von einem Projekt nutzbar</a:t>
            </a:r>
          </a:p>
        </p:txBody>
      </p:sp>
      <p:pic>
        <p:nvPicPr>
          <p:cNvPr id="5" name="Grafik 4" descr="https://dc-de.resource.bosch.com/media/general_use/products/product_groups/mobile_hydraulics_1/in_focus/mobilelektronik/ME_header_CONTROLLER_w734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069" y="1122864"/>
            <a:ext cx="3359556" cy="221294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oliennummernplatzhalter 7"/>
          <p:cNvSpPr>
            <a:spLocks noGrp="1"/>
          </p:cNvSpPr>
          <p:nvPr>
            <p:ph type="sldNum" sz="quarter" idx="10"/>
          </p:nvPr>
        </p:nvSpPr>
        <p:spPr>
          <a:xfrm>
            <a:off x="76200" y="5851525"/>
            <a:ext cx="381000" cy="190500"/>
          </a:xfrm>
          <a:solidFill>
            <a:scrgbClr r="0" g="0" b="0">
              <a:alpha val="0"/>
            </a:scrgbClr>
          </a:solidFill>
        </p:spPr>
        <p:txBody>
          <a:bodyPr/>
          <a:lstStyle/>
          <a:p>
            <a:fld id="{CD309567-D5F8-4A91-AF97-38E0D1DE8B4C}" type="slidenum">
              <a:rPr lang="de-DE" smtClean="0"/>
              <a:t>3</a:t>
            </a:fld>
            <a:endParaRPr lang="de-DE"/>
          </a:p>
        </p:txBody>
      </p:sp>
      <p:sp>
        <p:nvSpPr>
          <p:cNvPr id="7" name="Rechteck 6"/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533400" y="5799138"/>
            <a:ext cx="6403975" cy="2889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spcBef>
                <a:spcPct val="35000"/>
              </a:spcBef>
              <a:spcAft>
                <a:spcPct val="0"/>
              </a:spcAft>
            </a:pPr>
            <a:r>
              <a:rPr lang="de-DE" sz="700" dirty="0">
                <a:solidFill>
                  <a:srgbClr val="819EB1"/>
                </a:solidFill>
                <a:latin typeface="Bosch Office Sans" panose="020B0604020202020204" pitchFamily="34" charset="0"/>
              </a:rPr>
              <a:t>18.04.2017 | Paul Demny | © Bosch Rexroth AG 2017. Alle Rechte vorbehalten, auch bzgl. jeder Verfügung, Verwertung, Reproduktion, Bearbeitung, Weitergabe sowie für den Fall von Schutzrechtsanmeldungen.</a:t>
            </a:r>
          </a:p>
        </p:txBody>
      </p:sp>
    </p:spTree>
    <p:extLst>
      <p:ext uri="{BB962C8B-B14F-4D97-AF65-F5344CB8AC3E}">
        <p14:creationId xmlns:p14="http://schemas.microsoft.com/office/powerpoint/2010/main" val="392453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des Praktikums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Umsetzung der „virtuellen </a:t>
            </a:r>
            <a:r>
              <a:rPr lang="de-DE" dirty="0" err="1"/>
              <a:t>Testbox</a:t>
            </a:r>
            <a:r>
              <a:rPr lang="de-DE" dirty="0"/>
              <a:t>“</a:t>
            </a:r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r>
              <a:rPr lang="de-DE" dirty="0"/>
              <a:t>Kommunikation über CAN-Bus</a:t>
            </a:r>
          </a:p>
          <a:p>
            <a:endParaRPr lang="de-DE" dirty="0"/>
          </a:p>
          <a:p>
            <a:r>
              <a:rPr lang="de-DE" dirty="0"/>
              <a:t>Verwendung des Strecken- und Fahrzeugmodells und des Steuerpanels</a:t>
            </a:r>
          </a:p>
          <a:p>
            <a:endParaRPr lang="de-DE" dirty="0"/>
          </a:p>
          <a:p>
            <a:r>
              <a:rPr lang="de-DE" dirty="0"/>
              <a:t>Generative Erzeugung der Testumgebung</a:t>
            </a:r>
          </a:p>
          <a:p>
            <a:endParaRPr lang="de-DE" dirty="0"/>
          </a:p>
          <a:p>
            <a:r>
              <a:rPr lang="de-DE" dirty="0"/>
              <a:t>Erstellung einer Logdatei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624" y="3032398"/>
            <a:ext cx="4593304" cy="172349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1293" y="533401"/>
            <a:ext cx="3117072" cy="2136858"/>
          </a:xfrm>
          <a:prstGeom prst="rect">
            <a:avLst/>
          </a:prstGeom>
        </p:spPr>
      </p:pic>
      <p:sp>
        <p:nvSpPr>
          <p:cNvPr id="6" name="Foliennummernplatzhalter 7"/>
          <p:cNvSpPr>
            <a:spLocks noGrp="1"/>
          </p:cNvSpPr>
          <p:nvPr>
            <p:ph type="sldNum" sz="quarter" idx="10"/>
          </p:nvPr>
        </p:nvSpPr>
        <p:spPr>
          <a:xfrm>
            <a:off x="76200" y="5851525"/>
            <a:ext cx="381000" cy="190500"/>
          </a:xfrm>
          <a:solidFill>
            <a:scrgbClr r="0" g="0" b="0">
              <a:alpha val="0"/>
            </a:scrgbClr>
          </a:solidFill>
        </p:spPr>
        <p:txBody>
          <a:bodyPr/>
          <a:lstStyle/>
          <a:p>
            <a:fld id="{CD309567-D5F8-4A91-AF97-38E0D1DE8B4C}" type="slidenum">
              <a:rPr lang="de-DE" smtClean="0"/>
              <a:t>4</a:t>
            </a:fld>
            <a:endParaRPr lang="de-DE"/>
          </a:p>
        </p:txBody>
      </p:sp>
      <p:sp>
        <p:nvSpPr>
          <p:cNvPr id="7" name="Rechteck 6"/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533400" y="5799138"/>
            <a:ext cx="6403975" cy="2889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spcBef>
                <a:spcPct val="35000"/>
              </a:spcBef>
              <a:spcAft>
                <a:spcPct val="0"/>
              </a:spcAft>
            </a:pPr>
            <a:r>
              <a:rPr lang="de-DE" sz="700" dirty="0">
                <a:solidFill>
                  <a:srgbClr val="819EB1"/>
                </a:solidFill>
                <a:latin typeface="Bosch Office Sans" panose="020B0604020202020204" pitchFamily="34" charset="0"/>
              </a:rPr>
              <a:t>18.04.2017 | Paul Demny | © Bosch Rexroth AG 2017. Alle Rechte vorbehalten, auch bzgl. jeder Verfügung, Verwertung, Reproduktion, Bearbeitung, Weitergabe sowie für den Fall von Schutzrechtsanmeldungen.</a:t>
            </a:r>
          </a:p>
        </p:txBody>
      </p:sp>
    </p:spTree>
    <p:extLst>
      <p:ext uri="{BB962C8B-B14F-4D97-AF65-F5344CB8AC3E}">
        <p14:creationId xmlns:p14="http://schemas.microsoft.com/office/powerpoint/2010/main" val="167635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427" y="2863145"/>
            <a:ext cx="4198887" cy="254705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3243" y="2814453"/>
            <a:ext cx="4493256" cy="267194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3244" y="2814453"/>
            <a:ext cx="4493256" cy="267194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Erzeugung des Modells durch </a:t>
            </a:r>
            <a:r>
              <a:rPr lang="de-DE" dirty="0" err="1"/>
              <a:t>Matlab</a:t>
            </a:r>
            <a:endParaRPr lang="de-DE" dirty="0"/>
          </a:p>
          <a:p>
            <a:endParaRPr lang="de-DE" dirty="0"/>
          </a:p>
          <a:p>
            <a:r>
              <a:rPr lang="de-DE" dirty="0"/>
              <a:t>Erweiterung des „</a:t>
            </a:r>
            <a:r>
              <a:rPr lang="de-DE" dirty="0" err="1"/>
              <a:t>CANDatabaseEditors</a:t>
            </a:r>
            <a:r>
              <a:rPr lang="de-DE" dirty="0"/>
              <a:t>“  („</a:t>
            </a:r>
            <a:r>
              <a:rPr lang="de-DE" dirty="0" err="1"/>
              <a:t>Reactions</a:t>
            </a:r>
            <a:r>
              <a:rPr lang="de-DE" dirty="0"/>
              <a:t>“ und „</a:t>
            </a:r>
            <a:r>
              <a:rPr lang="de-DE" dirty="0" err="1"/>
              <a:t>Conditions</a:t>
            </a:r>
            <a:r>
              <a:rPr lang="de-DE" dirty="0"/>
              <a:t>“)</a:t>
            </a:r>
          </a:p>
          <a:p>
            <a:endParaRPr lang="de-DE" dirty="0"/>
          </a:p>
          <a:p>
            <a:r>
              <a:rPr lang="de-DE" dirty="0"/>
              <a:t>Weiterverarbeitung der XML-Dateien durch Python-Skripte</a:t>
            </a:r>
          </a:p>
          <a:p>
            <a:endParaRPr lang="de-DE" dirty="0"/>
          </a:p>
          <a:p>
            <a:r>
              <a:rPr lang="de-DE" dirty="0" err="1"/>
              <a:t>Testing</a:t>
            </a:r>
            <a:r>
              <a:rPr lang="de-DE" dirty="0"/>
              <a:t> der Software am </a:t>
            </a:r>
            <a:r>
              <a:rPr lang="de-DE" dirty="0" err="1"/>
              <a:t>Canalyzer</a:t>
            </a:r>
            <a:r>
              <a:rPr lang="de-DE" dirty="0"/>
              <a:t> von </a:t>
            </a:r>
            <a:r>
              <a:rPr lang="de-DE" dirty="0" err="1"/>
              <a:t>Vector</a:t>
            </a:r>
            <a:endParaRPr lang="de-DE" dirty="0"/>
          </a:p>
          <a:p>
            <a:endParaRPr lang="de-DE" dirty="0"/>
          </a:p>
          <a:p>
            <a:r>
              <a:rPr lang="de-DE" dirty="0"/>
              <a:t>Logdatei im CSV-Format</a:t>
            </a:r>
          </a:p>
        </p:txBody>
      </p:sp>
      <p:sp>
        <p:nvSpPr>
          <p:cNvPr id="9" name="Foliennummernplatzhalter 7"/>
          <p:cNvSpPr>
            <a:spLocks noGrp="1"/>
          </p:cNvSpPr>
          <p:nvPr>
            <p:ph type="sldNum" sz="quarter" idx="10"/>
          </p:nvPr>
        </p:nvSpPr>
        <p:spPr>
          <a:xfrm>
            <a:off x="76200" y="5851525"/>
            <a:ext cx="381000" cy="190500"/>
          </a:xfrm>
          <a:solidFill>
            <a:scrgbClr r="0" g="0" b="0">
              <a:alpha val="0"/>
            </a:scrgbClr>
          </a:solidFill>
        </p:spPr>
        <p:txBody>
          <a:bodyPr/>
          <a:lstStyle/>
          <a:p>
            <a:fld id="{CD309567-D5F8-4A91-AF97-38E0D1DE8B4C}" type="slidenum">
              <a:rPr lang="de-DE" smtClean="0"/>
              <a:t>5</a:t>
            </a:fld>
            <a:endParaRPr lang="de-DE"/>
          </a:p>
        </p:txBody>
      </p:sp>
      <p:sp>
        <p:nvSpPr>
          <p:cNvPr id="10" name="Rechteck 9"/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533400" y="5799138"/>
            <a:ext cx="6403975" cy="2889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spcBef>
                <a:spcPct val="35000"/>
              </a:spcBef>
              <a:spcAft>
                <a:spcPct val="0"/>
              </a:spcAft>
            </a:pPr>
            <a:r>
              <a:rPr lang="de-DE" sz="700" dirty="0">
                <a:solidFill>
                  <a:srgbClr val="819EB1"/>
                </a:solidFill>
                <a:latin typeface="Bosch Office Sans" panose="020B0604020202020204" pitchFamily="34" charset="0"/>
              </a:rPr>
              <a:t>18.04.2017 | Paul Demny | © Bosch Rexroth AG 2017. Alle Rechte vorbehalten, auch bzgl. jeder Verfügung, Verwertung, Reproduktion, Bearbeitung, Weitergabe sowie für den Fall von Schutzrechtsanmeldungen.</a:t>
            </a:r>
          </a:p>
        </p:txBody>
      </p:sp>
    </p:spTree>
    <p:extLst>
      <p:ext uri="{BB962C8B-B14F-4D97-AF65-F5344CB8AC3E}">
        <p14:creationId xmlns:p14="http://schemas.microsoft.com/office/powerpoint/2010/main" val="74055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Projekt</a:t>
            </a:r>
          </a:p>
          <a:p>
            <a:endParaRPr lang="de-DE" dirty="0"/>
          </a:p>
          <a:p>
            <a:r>
              <a:rPr lang="de-DE" dirty="0"/>
              <a:t>Funktionierende Testumgebung (vollständiger dokumentierter Prozess)</a:t>
            </a:r>
          </a:p>
          <a:p>
            <a:r>
              <a:rPr lang="de-DE" dirty="0"/>
              <a:t>Kein HIL-Simulator mehr nötig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Persönlich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Anwendung und Vertiefung erlernter Fähigkeiten </a:t>
            </a:r>
          </a:p>
          <a:p>
            <a:r>
              <a:rPr lang="de-DE" dirty="0"/>
              <a:t>Umsetzung generativer Programmierung</a:t>
            </a:r>
          </a:p>
          <a:p>
            <a:r>
              <a:rPr lang="de-DE" dirty="0"/>
              <a:t>Arbeiten als Entwicklungsingenieur</a:t>
            </a:r>
          </a:p>
          <a:p>
            <a:endParaRPr lang="de-DE" dirty="0"/>
          </a:p>
        </p:txBody>
      </p:sp>
      <p:sp>
        <p:nvSpPr>
          <p:cNvPr id="4" name="Foliennummernplatzhalter 7"/>
          <p:cNvSpPr>
            <a:spLocks noGrp="1"/>
          </p:cNvSpPr>
          <p:nvPr>
            <p:ph type="sldNum" sz="quarter" idx="10"/>
          </p:nvPr>
        </p:nvSpPr>
        <p:spPr>
          <a:xfrm>
            <a:off x="76200" y="5851525"/>
            <a:ext cx="381000" cy="190500"/>
          </a:xfrm>
          <a:solidFill>
            <a:scrgbClr r="0" g="0" b="0">
              <a:alpha val="0"/>
            </a:scrgbClr>
          </a:solidFill>
        </p:spPr>
        <p:txBody>
          <a:bodyPr/>
          <a:lstStyle/>
          <a:p>
            <a:fld id="{CD309567-D5F8-4A91-AF97-38E0D1DE8B4C}" type="slidenum">
              <a:rPr lang="de-DE" smtClean="0"/>
              <a:t>6</a:t>
            </a:fld>
            <a:endParaRPr lang="de-DE"/>
          </a:p>
        </p:txBody>
      </p:sp>
      <p:sp>
        <p:nvSpPr>
          <p:cNvPr id="5" name="Rechteck 4"/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533400" y="5799138"/>
            <a:ext cx="6403975" cy="2889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spcBef>
                <a:spcPct val="35000"/>
              </a:spcBef>
              <a:spcAft>
                <a:spcPct val="0"/>
              </a:spcAft>
            </a:pPr>
            <a:r>
              <a:rPr lang="de-DE" sz="700" dirty="0">
                <a:solidFill>
                  <a:srgbClr val="819EB1"/>
                </a:solidFill>
                <a:latin typeface="Bosch Office Sans" panose="020B0604020202020204" pitchFamily="34" charset="0"/>
              </a:rPr>
              <a:t>18.04.2017 | Paul Demny | © Bosch Rexroth AG 2017. Alle Rechte vorbehalten, auch bzgl. jeder Verfügung, Verwertung, Reproduktion, Bearbeitung, Weitergabe sowie für den Fall von Schutzrechtsanmeldungen.</a:t>
            </a:r>
          </a:p>
        </p:txBody>
      </p:sp>
    </p:spTree>
    <p:extLst>
      <p:ext uri="{BB962C8B-B14F-4D97-AF65-F5344CB8AC3E}">
        <p14:creationId xmlns:p14="http://schemas.microsoft.com/office/powerpoint/2010/main" val="347959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I" val="1"/>
  <p:tag name="LAYOUTLANGUAGE" val="1031"/>
  <p:tag name="CFG.CUSTOMERVERSION" val="9"/>
  <p:tag name="ML_1" val="BR-AG_Elchingen"/>
  <p:tag name="ML_2" val="REX.MCR"/>
  <p:tag name="ML_LAYOUT_RESOURCE" val="REX16_9.MCR"/>
  <p:tag name="FIELD.DATE.SUFFIX.CONTENT" val=" | "/>
  <p:tag name="FIELD.CONF.SUFFIX.CONTENT" val=" | "/>
  <p:tag name="FIELD.CONF.COMBOINDEX" val="0"/>
  <p:tag name="FIELD.REM_ABL.SUFFIX.CONTENT" val=" | "/>
  <p:tag name="FIELD.COPY.CONTENT" val="© Bosch Rexroth AG 2017. Alle Rechte vorbehalten, auch bzgl. jeder Verfügung, Verwertung, Reproduktion, Bearbeitung, Weitergabe sowie für den Fall von Schutzrechtsanmeldungen."/>
  <p:tag name="FIELD.COPY.VALUE" val="© Bosch Rexroth AG 2017. Alle Rechte vorbehalten, auch bzgl. jeder Verfügung, Verwertung, Reproduktion, Bearbeitung, Weitergabe sowie für den Fall von Schutzrechtsanmeldungen."/>
  <p:tag name="FIELD.COPY.COMBOINDEX" val="0"/>
  <p:tag name="FIELD.DPT.SUFFIX.CONTENT" val=" | "/>
  <p:tag name="FIELD.BGROUP.SUFFIX.CONTENT" val=" | "/>
  <p:tag name="FIELD.BGROUP.COMBOINDEX" val="0"/>
  <p:tag name="FIELDS.INITIALIZED" val="1"/>
  <p:tag name="FIELD.DATE.CONTENT" val="DATUM"/>
  <p:tag name="FIELD.DATE.VALUE" val="DATUM | "/>
  <p:tag name="FIELD.DATE.COMBOINDEX" val="-2"/>
  <p:tag name="FIELD.REM_ABL.COMBOINDEX" val="-2"/>
  <p:tag name="FIELD.CHAPTER.CONTENT" val="TITEL"/>
  <p:tag name="FIELD.CHAPTER.VALUE" val="TITEL"/>
  <p:tag name="FIELD.CHAPTER.COMBOINDEX" val="-2"/>
  <p:tag name="FIELD.DPT.CONTENT" val="VERFASSER"/>
  <p:tag name="FIELD.DPT.VALUE" val="VERFASSER | "/>
  <p:tag name="FIELD.DPT.COMBOINDEX" val="-2"/>
  <p:tag name="CONFIG" val="configREX00NAVI.xml"/>
  <p:tag name="CFG.VERSION" val="0"/>
  <p:tag name="CFG.LAYOUTID" val="Bosch Rexroth 16:9 with Navigation Bar"/>
  <p:tag name="CFG.LAYOUTRES" val="REX16_9"/>
  <p:tag name="CFG.LAYOUT" val="configREX00NAVI.xml"/>
  <p:tag name="MAPNAME" val="Map1"/>
  <p:tag name="LICENSEKEY" val="46504b9e-b1c9-48ed-967f-a36de42ae84b"/>
  <p:tag name="TITLEMASTERMASTERNAME" val="TitleSlide"/>
  <p:tag name="TITLEMASTERSHAPESETGROUPCLASSNAME" val="ShapeSetGroup1"/>
  <p:tag name="TITLEMASTERCOLORSETGROUPCLASSNAME" val="ColorSetGroup1"/>
  <p:tag name="TITLEMASTERFONTSETGROUPCLASSNAME" val="FontSetGroup1"/>
  <p:tag name="TITLEMASTERSTYLESETGROUPCLASSNAME" val="StyleSetGroup1"/>
  <p:tag name="TITLEMASTERMODIFIED" val="1"/>
  <p:tag name="SLIDEMASTERMASTERNAME" val="Slide"/>
  <p:tag name="SLIDEMASTERSHAPESETGROUPCLASSNAME" val="ShapeSetGroup1"/>
  <p:tag name="SLIDEMASTERCOLORSETGROUPCLASSNAME" val="ColorSetGroup1"/>
  <p:tag name="SLIDEMASTERFONTSETGROUPCLASSNAME" val="FontSetGroup1"/>
  <p:tag name="SLIDEMASTERSTYLESETGROUPCLASSNAME" val="StyleSetGroup1"/>
  <p:tag name="SLIDEMASTERMODIFIED" val="1"/>
  <p:tag name="AGC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TitleSlide"/>
  <p:tag name="COLORSETGROUPCLASSNAME" val="ColorSetGroup1"/>
  <p:tag name="FONTSETGROUPCLASSNAME" val="FontSetGroup1"/>
  <p:tag name="SHAPECLASSFILE" val="LogoRexCol01.jpg"/>
  <p:tag name="MLI" val="1"/>
  <p:tag name="SHAPECLASSNAME" val="BoschBitmap"/>
  <p:tag name="SHAPECLASSPROTECTIONTYPE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Pagefont"/>
  <p:tag name="FONTSETCLASSNAME" val="FontSet1"/>
  <p:tag name="COLORS" val="-2;-2;-2;-2;PageNumberFontColor;-2"/>
  <p:tag name="COLORSETCLASSNAME" val="ColorSet1"/>
  <p:tag name="SCRIPT" val="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PageBox"/>
  <p:tag name="SHAPECLASSPROTECTIONTYPE" val="3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FooterLineColor;-2;FooterLineColor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FooterLine"/>
  <p:tag name="SHAPECLASSPROTECTIONTYPE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"/>
  <p:tag name="FIELD.CHAPTER.VALUE" val="TITEL"/>
  <p:tag name="FIELD.DPT.CONTENT" val="VERFASSER"/>
  <p:tag name="FIELD.DPT.VALUE" val="VERFASSER | "/>
  <p:tag name="FIELDS.INITIALIZED" val="1"/>
  <p:tag name="ML_1" val="BR-AG_Elchingen"/>
  <p:tag name="ML_2" val="REX.MCR"/>
  <p:tag name="ML_LAYOUT_RESOURCE" val="REX16_9.MCR"/>
  <p:tag name="SHAPESETGROUPCLASSNAME" val="ShapeSetGroup1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REX00NAVI.xml"/>
  <p:tag name="MLI" val="1"/>
  <p:tag name="TITLE 1_SHAPECLASSPROTECTIONTYPE" val="0"/>
  <p:tag name="TEXTBOX 3_SHAPECLASSPROTECTIONTYPE" val="27"/>
  <p:tag name="RECTANGLE 4_SHAPECLASSPROTECTIONTYPE" val="63"/>
  <p:tag name="SHAPESETCLASSNAME" val="TitleText"/>
  <p:tag name="CONFIG" val="configREX00NAVI.xml"/>
  <p:tag name="TEXT PLACEHOLDER 6_SHAPECLASSPROTECTIONTYPE" val="0"/>
  <p:tag name="NBTXT" val="TITEL"/>
  <p:tag name="NBTXTC" val="TITEL"/>
  <p:tag name="AGTX" val="TITEL"/>
  <p:tag name="AGTXC" val="TITE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;-2"/>
  <p:tag name="COLORSETCLASSNAME" val="ColorSet1"/>
  <p:tag name="SCRIPT" val="1"/>
  <p:tag name="FIELDS" val="CONF;DATE;DPT;REM_ABL;COPY;"/>
  <p:tag name="MLI" val="1"/>
  <p:tag name="SHAPESETGROUPCLASSNAME" val="ShapeSetGroup1"/>
  <p:tag name="COLORSETGROUPCLASSNAME" val="ColorSetGroup1"/>
  <p:tag name="FONTSETGROUPCLASSNAME" val="FontSetGroup1"/>
  <p:tag name="SHAPECLASSNAME" val="Copyrightline"/>
  <p:tag name="SHAPECLASSPROTECTIONTYPE" val="63"/>
  <p:tag name="SHAPESETCLASSNAME" val="TitleText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Head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COLORSETGROUPCLASSNAME" val="ColorSetGroup1"/>
  <p:tag name="FONTSETGROUPCLASSNAME" val="FontSetGroup1"/>
  <p:tag name="SHAPECLASSNAME" val="Chapterbox"/>
  <p:tag name="SHAPECLASSPROTECTIONTYPE" val="27"/>
  <p:tag name="SHAPESETCLASSNAME" val="TitleText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extBoxFon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extBox"/>
  <p:tag name="SHAPECLASSPROTECTIONTYPE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;-2"/>
  <p:tag name="COLORSETCLASSNAME" val="ColorSet1"/>
  <p:tag name="SCRIPT" val="1"/>
  <p:tag name="FIELDS" val="CONF;DATE;DPT;REM_ABL;COPY;"/>
  <p:tag name="MLI" val="1"/>
  <p:tag name="SHAPESETGROUPCLASSNAME" val="ShapeSetGroup1"/>
  <p:tag name="COLORSETGROUPCLASSNAME" val="ColorSetGroup1"/>
  <p:tag name="FONTSETGROUPCLASSNAME" val="FontSetGroup1"/>
  <p:tag name="SHAPECLASSNAME" val="Copyrightline"/>
  <p:tag name="SHAPECLASSPROTECTIONTYPE" val="63"/>
  <p:tag name="SHAPESETCLASSNAME" val="TitleText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;-2"/>
  <p:tag name="COLORSETCLASSNAME" val="ColorSet1"/>
  <p:tag name="SCRIPT" val="1"/>
  <p:tag name="FIELDS" val="CONF;DATE;DPT;REM_ABL;COPY;"/>
  <p:tag name="MLI" val="1"/>
  <p:tag name="SHAPESETGROUPCLASSNAME" val="ShapeSetGroup1"/>
  <p:tag name="COLORSETGROUPCLASSNAME" val="ColorSetGroup1"/>
  <p:tag name="FONTSETGROUPCLASSNAME" val="FontSetGroup1"/>
  <p:tag name="SHAPECLASSNAME" val="Copyrightline"/>
  <p:tag name="SHAPECLASSPROTECTIONTYPE" val="63"/>
  <p:tag name="SHAPESETCLASSNAME" val="TitleText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;-2"/>
  <p:tag name="COLORSETCLASSNAME" val="ColorSet1"/>
  <p:tag name="SCRIPT" val="1"/>
  <p:tag name="FIELDS" val="CONF;DATE;DPT;REM_ABL;COPY;"/>
  <p:tag name="MLI" val="1"/>
  <p:tag name="SHAPESETGROUPCLASSNAME" val="ShapeSetGroup1"/>
  <p:tag name="COLORSETGROUPCLASSNAME" val="ColorSetGroup1"/>
  <p:tag name="FONTSETGROUPCLASSNAME" val="FontSetGroup1"/>
  <p:tag name="SHAPECLASSNAME" val="Copyrightline"/>
  <p:tag name="SHAPECLASSPROTECTIONTYPE" val="63"/>
  <p:tag name="SHAPESETCLASSNAME" val="TitleTex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TitleBoxColor;TitleBoxColor;-2;-2;TitleBoxColor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Headerbox"/>
  <p:tag name="SHAPECLASSPROTECTIONTYPE" val="1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;-2"/>
  <p:tag name="COLORSETCLASSNAME" val="ColorSet1"/>
  <p:tag name="SCRIPT" val="1"/>
  <p:tag name="FIELDS" val="CONF;DATE;DPT;REM_ABL;COPY;"/>
  <p:tag name="MLI" val="1"/>
  <p:tag name="SHAPESETGROUPCLASSNAME" val="ShapeSetGroup1"/>
  <p:tag name="COLORSETGROUPCLASSNAME" val="ColorSetGroup1"/>
  <p:tag name="FONTSETGROUPCLASSNAME" val="FontSetGroup1"/>
  <p:tag name="SHAPECLASSNAME" val="Copyrightline"/>
  <p:tag name="SHAPECLASSPROTECTIONTYPE" val="63"/>
  <p:tag name="SHAPESETCLASSNAME" val="TitleTex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;-2"/>
  <p:tag name="COLORSETCLASSNAME" val="ColorSet1"/>
  <p:tag name="SCRIPT" val="1"/>
  <p:tag name="FIELDS" val="CONF;DATE;DPT;REM_ABL;COPY;"/>
  <p:tag name="MLI" val="1"/>
  <p:tag name="SHAPESETGROUPCLASSNAME" val="ShapeSetGroup1"/>
  <p:tag name="COLORSETGROUPCLASSNAME" val="ColorSetGroup1"/>
  <p:tag name="FONTSETGROUPCLASSNAME" val="FontSetGroup1"/>
  <p:tag name="SHAPECLASSNAME" val="Copyrightline"/>
  <p:tag name="SHAPECLASSPROTECTIONTYPE" val="63"/>
  <p:tag name="SHAPESETCLASSNAME" val="Title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HeaderLineColor;HeaderLineColor;HeaderLineColor;-2;HeaderLineColor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HeaderLine"/>
  <p:tag name="SHAPECLASSPROTECTIONTYP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FooterLineColor;-2;FooterLineColor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FooterLine"/>
  <p:tag name="SHAPECLASSPROTECTIONTYP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1"/>
  <p:tag name="FONTSETGROUPCLASSNAME" val="FontSetGroup1"/>
  <p:tag name="SHAPECLASSFILE" val="LogoRexCol01.jpg"/>
  <p:tag name="MLI" val="1"/>
  <p:tag name="SHAPECLASSNAME" val="BoschBitmap"/>
  <p:tag name="SHAPECLASSPROTECTIONTYP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font"/>
  <p:tag name="FONTSETCLASSNAME" val="FontSet1"/>
  <p:tag name="COLORS" val="-2;-2;-2;-2;TextBoxFontColor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TitleBox"/>
  <p:tag name="SHAPECLASSPROTECTIONTYPE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Pagefont"/>
  <p:tag name="FONTSETCLASSNAME" val="FontSet1"/>
  <p:tag name="COLORS" val="-2;-2;-2;-2;PageNumberFontColor;-2"/>
  <p:tag name="COLORSETCLASSNAME" val="ColorSet1"/>
  <p:tag name="SCRIPT" val="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PageBox"/>
  <p:tag name="SHAPECLASSPROTECTIONTYPE" val="3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TitleBoxColor;TitleBoxColor;-2;-2;TitleBoxColor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Headerbox"/>
  <p:tag name="SHAPECLASSPROTECTIONTYP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HeaderLineColor;HeaderLineColor;HeaderLineColor;-2;HeaderLineColor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HeaderLine"/>
  <p:tag name="SHAPECLASSPROTECTIONTYPE" val="15"/>
</p:tagLst>
</file>

<file path=ppt/theme/theme1.xml><?xml version="1.0" encoding="utf-8"?>
<a:theme xmlns:a="http://schemas.openxmlformats.org/drawingml/2006/main" name="Default Design">
  <a:themeElements>
    <a:clrScheme name="MasterLayou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264461"/>
      </a:accent1>
      <a:accent2>
        <a:srgbClr val="5A7C91"/>
      </a:accent2>
      <a:accent3>
        <a:srgbClr val="B9CDD9"/>
      </a:accent3>
      <a:accent4>
        <a:srgbClr val="DF0024"/>
      </a:accent4>
      <a:accent5>
        <a:srgbClr val="808080"/>
      </a:accent5>
      <a:accent6>
        <a:srgbClr val="A3BAC8"/>
      </a:accent6>
      <a:hlink>
        <a:srgbClr val="B9CDD9"/>
      </a:hlink>
      <a:folHlink>
        <a:srgbClr val="DF002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369</Words>
  <Application>Microsoft Office PowerPoint</Application>
  <PresentationFormat>Benutzerdefiniert</PresentationFormat>
  <Paragraphs>67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Bosch Office Sans</vt:lpstr>
      <vt:lpstr>Calibri</vt:lpstr>
      <vt:lpstr>Wingdings</vt:lpstr>
      <vt:lpstr>Default Design</vt:lpstr>
      <vt:lpstr>PowerPoint-Präsentation</vt:lpstr>
      <vt:lpstr>Bosch Rexroth</vt:lpstr>
      <vt:lpstr>Stand der Technik</vt:lpstr>
      <vt:lpstr>Aufgabe des Praktikums</vt:lpstr>
      <vt:lpstr>Umsetzung</vt:lpstr>
      <vt:lpstr>Fazit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Baybas Murat (EcP/MOE15)</dc:creator>
  <cp:lastModifiedBy>Paul Demny</cp:lastModifiedBy>
  <cp:revision>22</cp:revision>
  <dcterms:created xsi:type="dcterms:W3CDTF">2017-03-16T13:14:23Z</dcterms:created>
  <dcterms:modified xsi:type="dcterms:W3CDTF">2017-04-16T16:16:27Z</dcterms:modified>
</cp:coreProperties>
</file>