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embeddedFontLst>
    <p:embeddedFont>
      <p:font typeface="Nunit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Nunito-bold.fntdata"/><Relationship Id="rId52" Type="http://schemas.openxmlformats.org/officeDocument/2006/relationships/font" Target="fonts/Nunito-regular.fntdata"/><Relationship Id="rId11" Type="http://schemas.openxmlformats.org/officeDocument/2006/relationships/slide" Target="slides/slide6.xml"/><Relationship Id="rId55" Type="http://schemas.openxmlformats.org/officeDocument/2006/relationships/font" Target="fonts/Nunito-boldItalic.fntdata"/><Relationship Id="rId10" Type="http://schemas.openxmlformats.org/officeDocument/2006/relationships/slide" Target="slides/slide5.xml"/><Relationship Id="rId54"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175840344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175840344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175840344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175840344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175840344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175840344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175840344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175840344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175840344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175840344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175840344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175840344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175840344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175840344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175840344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175840344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175840344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175840344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175840344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175840344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15ac0152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15ac0152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175840344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175840344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1758403444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175840344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175840344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175840344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175840344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175840344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1758403444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1758403444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175840344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175840344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175840344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175840344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1758403444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175840344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175840344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175840344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1758403444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1758403444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5ac01524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15ac01524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1758403444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1758403444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1767e0f4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1767e0f4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31767e0f42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31767e0f42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31767e0f42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31767e0f42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1767e0f42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31767e0f42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1767e0f42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31767e0f42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1767e0f42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31767e0f42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1767e0f42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31767e0f42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1767e0f42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31767e0f42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1767e0f42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1767e0f42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15ac01524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15ac01524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1767e0f42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31767e0f42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177589f1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3177589f1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3177589f1e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3177589f1e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3177589f1e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3177589f1e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3177589f1e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3177589f1e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3177589f1e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3177589f1e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3177589f1e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3177589f1e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15ac01524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15ac01524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15ac015241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15ac015241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15ac015241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15ac015241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15ac015241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15ac015241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175840344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175840344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1784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Requirements Document (full SRS)</a:t>
            </a:r>
            <a:endParaRPr/>
          </a:p>
        </p:txBody>
      </p:sp>
      <p:sp>
        <p:nvSpPr>
          <p:cNvPr id="129" name="Google Shape;129;p13"/>
          <p:cNvSpPr txBox="1"/>
          <p:nvPr>
            <p:ph idx="1" type="subTitle"/>
          </p:nvPr>
        </p:nvSpPr>
        <p:spPr>
          <a:xfrm>
            <a:off x="1858700" y="2522963"/>
            <a:ext cx="5361300" cy="126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By Luca Irimie, Sebastian Kuka</a:t>
            </a:r>
            <a:endParaRPr sz="2400"/>
          </a:p>
          <a:p>
            <a:pPr indent="0" lvl="0" marL="0" rtl="0" algn="ctr">
              <a:spcBef>
                <a:spcPts val="0"/>
              </a:spcBef>
              <a:spcAft>
                <a:spcPts val="0"/>
              </a:spcAft>
              <a:buNone/>
            </a:pPr>
            <a:r>
              <a:rPr lang="en" sz="2400"/>
              <a:t>Paul Murariu, Leia Sayed</a:t>
            </a:r>
            <a:endParaRPr sz="2400"/>
          </a:p>
          <a:p>
            <a:pPr indent="0" lvl="0" marL="0" rtl="0" algn="ctr">
              <a:spcBef>
                <a:spcPts val="0"/>
              </a:spcBef>
              <a:spcAft>
                <a:spcPts val="0"/>
              </a:spcAft>
              <a:buNone/>
            </a:pPr>
            <a:r>
              <a:rPr lang="en" sz="2400"/>
              <a:t>(Team 3)</a:t>
            </a:r>
            <a:endParaRPr sz="2400"/>
          </a:p>
          <a:p>
            <a:pPr indent="0" lvl="0" marL="0" rtl="0" algn="ctr">
              <a:spcBef>
                <a:spcPts val="0"/>
              </a:spcBef>
              <a:spcAft>
                <a:spcPts val="0"/>
              </a:spcAft>
              <a:buNone/>
            </a:pPr>
            <a:r>
              <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819150" y="373825"/>
            <a:ext cx="7505700" cy="7239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Data Relationships (CRC Cards)</a:t>
            </a:r>
            <a:endParaRPr/>
          </a:p>
        </p:txBody>
      </p:sp>
      <p:sp>
        <p:nvSpPr>
          <p:cNvPr id="184" name="Google Shape;184;p22"/>
          <p:cNvSpPr txBox="1"/>
          <p:nvPr>
            <p:ph idx="1" type="body"/>
          </p:nvPr>
        </p:nvSpPr>
        <p:spPr>
          <a:xfrm>
            <a:off x="819150" y="1270350"/>
            <a:ext cx="7505700" cy="35787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200"/>
              </a:spcAft>
              <a:buNone/>
            </a:pPr>
            <a:r>
              <a:rPr lang="en" sz="1500">
                <a:latin typeface="Times New Roman"/>
                <a:ea typeface="Times New Roman"/>
                <a:cs typeface="Times New Roman"/>
                <a:sym typeface="Times New Roman"/>
              </a:rPr>
              <a:t>Player Object Relationship:</a:t>
            </a:r>
            <a:endParaRPr sz="1500">
              <a:latin typeface="Times New Roman"/>
              <a:ea typeface="Times New Roman"/>
              <a:cs typeface="Times New Roman"/>
              <a:sym typeface="Times New Roman"/>
            </a:endParaRPr>
          </a:p>
        </p:txBody>
      </p:sp>
      <p:pic>
        <p:nvPicPr>
          <p:cNvPr id="185" name="Google Shape;185;p22"/>
          <p:cNvPicPr preferRelativeResize="0"/>
          <p:nvPr/>
        </p:nvPicPr>
        <p:blipFill>
          <a:blip r:embed="rId3">
            <a:alphaModFix/>
          </a:blip>
          <a:stretch>
            <a:fillRect/>
          </a:stretch>
        </p:blipFill>
        <p:spPr>
          <a:xfrm>
            <a:off x="1253076" y="1959963"/>
            <a:ext cx="6637851" cy="2199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819150" y="373825"/>
            <a:ext cx="7505700" cy="7239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Data Relationships (CRC Cards)</a:t>
            </a:r>
            <a:endParaRPr/>
          </a:p>
        </p:txBody>
      </p:sp>
      <p:sp>
        <p:nvSpPr>
          <p:cNvPr id="191" name="Google Shape;191;p23"/>
          <p:cNvSpPr txBox="1"/>
          <p:nvPr>
            <p:ph idx="1" type="body"/>
          </p:nvPr>
        </p:nvSpPr>
        <p:spPr>
          <a:xfrm>
            <a:off x="819150" y="1270350"/>
            <a:ext cx="7505700" cy="35787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200"/>
              </a:spcAft>
              <a:buNone/>
            </a:pPr>
            <a:r>
              <a:rPr lang="en" sz="1500">
                <a:latin typeface="Times New Roman"/>
                <a:ea typeface="Times New Roman"/>
                <a:cs typeface="Times New Roman"/>
                <a:sym typeface="Times New Roman"/>
              </a:rPr>
              <a:t>Opponent </a:t>
            </a:r>
            <a:r>
              <a:rPr lang="en" sz="1500">
                <a:latin typeface="Times New Roman"/>
                <a:ea typeface="Times New Roman"/>
                <a:cs typeface="Times New Roman"/>
                <a:sym typeface="Times New Roman"/>
              </a:rPr>
              <a:t>Object Relationship:</a:t>
            </a:r>
            <a:endParaRPr sz="1500">
              <a:latin typeface="Times New Roman"/>
              <a:ea typeface="Times New Roman"/>
              <a:cs typeface="Times New Roman"/>
              <a:sym typeface="Times New Roman"/>
            </a:endParaRPr>
          </a:p>
        </p:txBody>
      </p:sp>
      <p:pic>
        <p:nvPicPr>
          <p:cNvPr id="192" name="Google Shape;192;p23"/>
          <p:cNvPicPr preferRelativeResize="0"/>
          <p:nvPr/>
        </p:nvPicPr>
        <p:blipFill>
          <a:blip r:embed="rId3">
            <a:alphaModFix/>
          </a:blip>
          <a:stretch>
            <a:fillRect/>
          </a:stretch>
        </p:blipFill>
        <p:spPr>
          <a:xfrm>
            <a:off x="1426288" y="1997791"/>
            <a:ext cx="6291424" cy="2123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819150" y="373825"/>
            <a:ext cx="7505700" cy="7239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Data Relationships (CRC Cards)</a:t>
            </a:r>
            <a:endParaRPr/>
          </a:p>
        </p:txBody>
      </p:sp>
      <p:sp>
        <p:nvSpPr>
          <p:cNvPr id="198" name="Google Shape;198;p24"/>
          <p:cNvSpPr txBox="1"/>
          <p:nvPr>
            <p:ph idx="1" type="body"/>
          </p:nvPr>
        </p:nvSpPr>
        <p:spPr>
          <a:xfrm>
            <a:off x="819150" y="1270350"/>
            <a:ext cx="7505700" cy="35787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200"/>
              </a:spcAft>
              <a:buNone/>
            </a:pPr>
            <a:r>
              <a:rPr lang="en" sz="1500">
                <a:latin typeface="Times New Roman"/>
                <a:ea typeface="Times New Roman"/>
                <a:cs typeface="Times New Roman"/>
                <a:sym typeface="Times New Roman"/>
              </a:rPr>
              <a:t>Ball </a:t>
            </a:r>
            <a:r>
              <a:rPr lang="en" sz="1500">
                <a:latin typeface="Times New Roman"/>
                <a:ea typeface="Times New Roman"/>
                <a:cs typeface="Times New Roman"/>
                <a:sym typeface="Times New Roman"/>
              </a:rPr>
              <a:t>Object Relationship:</a:t>
            </a:r>
            <a:endParaRPr sz="1500">
              <a:latin typeface="Times New Roman"/>
              <a:ea typeface="Times New Roman"/>
              <a:cs typeface="Times New Roman"/>
              <a:sym typeface="Times New Roman"/>
            </a:endParaRPr>
          </a:p>
        </p:txBody>
      </p:sp>
      <p:pic>
        <p:nvPicPr>
          <p:cNvPr id="199" name="Google Shape;199;p24"/>
          <p:cNvPicPr preferRelativeResize="0"/>
          <p:nvPr/>
        </p:nvPicPr>
        <p:blipFill>
          <a:blip r:embed="rId3">
            <a:alphaModFix/>
          </a:blip>
          <a:stretch>
            <a:fillRect/>
          </a:stretch>
        </p:blipFill>
        <p:spPr>
          <a:xfrm>
            <a:off x="1724875" y="1607338"/>
            <a:ext cx="5694250" cy="29047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819150" y="373825"/>
            <a:ext cx="7505700" cy="7239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Data Relationships (CRC Cards)</a:t>
            </a:r>
            <a:endParaRPr/>
          </a:p>
        </p:txBody>
      </p:sp>
      <p:sp>
        <p:nvSpPr>
          <p:cNvPr id="205" name="Google Shape;205;p25"/>
          <p:cNvSpPr txBox="1"/>
          <p:nvPr>
            <p:ph idx="1" type="body"/>
          </p:nvPr>
        </p:nvSpPr>
        <p:spPr>
          <a:xfrm>
            <a:off x="819150" y="1270350"/>
            <a:ext cx="7505700" cy="35787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200"/>
              </a:spcAft>
              <a:buNone/>
            </a:pPr>
            <a:r>
              <a:rPr lang="en" sz="1500">
                <a:latin typeface="Times New Roman"/>
                <a:ea typeface="Times New Roman"/>
                <a:cs typeface="Times New Roman"/>
                <a:sym typeface="Times New Roman"/>
              </a:rPr>
              <a:t>Paddle </a:t>
            </a:r>
            <a:r>
              <a:rPr lang="en" sz="1500">
                <a:latin typeface="Times New Roman"/>
                <a:ea typeface="Times New Roman"/>
                <a:cs typeface="Times New Roman"/>
                <a:sym typeface="Times New Roman"/>
              </a:rPr>
              <a:t>Object Relationship:</a:t>
            </a:r>
            <a:endParaRPr sz="1500">
              <a:latin typeface="Times New Roman"/>
              <a:ea typeface="Times New Roman"/>
              <a:cs typeface="Times New Roman"/>
              <a:sym typeface="Times New Roman"/>
            </a:endParaRPr>
          </a:p>
        </p:txBody>
      </p:sp>
      <p:pic>
        <p:nvPicPr>
          <p:cNvPr id="206" name="Google Shape;206;p25"/>
          <p:cNvPicPr preferRelativeResize="0"/>
          <p:nvPr/>
        </p:nvPicPr>
        <p:blipFill>
          <a:blip r:embed="rId3">
            <a:alphaModFix/>
          </a:blip>
          <a:stretch>
            <a:fillRect/>
          </a:stretch>
        </p:blipFill>
        <p:spPr>
          <a:xfrm>
            <a:off x="1460863" y="2120538"/>
            <a:ext cx="6222275" cy="1878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819150" y="373825"/>
            <a:ext cx="7505700" cy="7239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Data Relationships (CRC Cards)</a:t>
            </a:r>
            <a:endParaRPr/>
          </a:p>
        </p:txBody>
      </p:sp>
      <p:sp>
        <p:nvSpPr>
          <p:cNvPr id="212" name="Google Shape;212;p26"/>
          <p:cNvSpPr txBox="1"/>
          <p:nvPr>
            <p:ph idx="1" type="body"/>
          </p:nvPr>
        </p:nvSpPr>
        <p:spPr>
          <a:xfrm>
            <a:off x="819150" y="1270350"/>
            <a:ext cx="7505700" cy="35787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200"/>
              </a:spcAft>
              <a:buNone/>
            </a:pPr>
            <a:r>
              <a:rPr lang="en" sz="1500">
                <a:latin typeface="Times New Roman"/>
                <a:ea typeface="Times New Roman"/>
                <a:cs typeface="Times New Roman"/>
                <a:sym typeface="Times New Roman"/>
              </a:rPr>
              <a:t>Scoreboard </a:t>
            </a:r>
            <a:r>
              <a:rPr lang="en" sz="1500">
                <a:latin typeface="Times New Roman"/>
                <a:ea typeface="Times New Roman"/>
                <a:cs typeface="Times New Roman"/>
                <a:sym typeface="Times New Roman"/>
              </a:rPr>
              <a:t>Object Relationship:</a:t>
            </a:r>
            <a:endParaRPr sz="1500">
              <a:latin typeface="Times New Roman"/>
              <a:ea typeface="Times New Roman"/>
              <a:cs typeface="Times New Roman"/>
              <a:sym typeface="Times New Roman"/>
            </a:endParaRPr>
          </a:p>
        </p:txBody>
      </p:sp>
      <p:pic>
        <p:nvPicPr>
          <p:cNvPr id="213" name="Google Shape;213;p26"/>
          <p:cNvPicPr preferRelativeResize="0"/>
          <p:nvPr/>
        </p:nvPicPr>
        <p:blipFill>
          <a:blip r:embed="rId3">
            <a:alphaModFix/>
          </a:blip>
          <a:stretch>
            <a:fillRect/>
          </a:stretch>
        </p:blipFill>
        <p:spPr>
          <a:xfrm>
            <a:off x="1138188" y="2028387"/>
            <a:ext cx="6867624" cy="2062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819150" y="845600"/>
            <a:ext cx="3752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UML Class Diagram</a:t>
            </a:r>
            <a:endParaRPr/>
          </a:p>
        </p:txBody>
      </p:sp>
      <p:sp>
        <p:nvSpPr>
          <p:cNvPr id="219" name="Google Shape;219;p27"/>
          <p:cNvSpPr txBox="1"/>
          <p:nvPr>
            <p:ph idx="1" type="body"/>
          </p:nvPr>
        </p:nvSpPr>
        <p:spPr>
          <a:xfrm>
            <a:off x="819150" y="1990725"/>
            <a:ext cx="3752700" cy="2448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Player and Opponent objects will both utilize functionalities from “Paddle” and “Ball” classes.</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Scoreboard must take each player’s individual score in order to display correct value and determine “game over” condition.</a:t>
            </a:r>
            <a:endParaRPr sz="1400">
              <a:latin typeface="Times New Roman"/>
              <a:ea typeface="Times New Roman"/>
              <a:cs typeface="Times New Roman"/>
              <a:sym typeface="Times New Roman"/>
            </a:endParaRPr>
          </a:p>
        </p:txBody>
      </p:sp>
      <p:pic>
        <p:nvPicPr>
          <p:cNvPr id="220" name="Google Shape;220;p27"/>
          <p:cNvPicPr preferRelativeResize="0"/>
          <p:nvPr/>
        </p:nvPicPr>
        <p:blipFill>
          <a:blip r:embed="rId3">
            <a:alphaModFix/>
          </a:blip>
          <a:stretch>
            <a:fillRect/>
          </a:stretch>
        </p:blipFill>
        <p:spPr>
          <a:xfrm>
            <a:off x="4759725" y="1030625"/>
            <a:ext cx="3467262" cy="3408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ph type="title"/>
          </p:nvPr>
        </p:nvSpPr>
        <p:spPr>
          <a:xfrm>
            <a:off x="453150" y="450675"/>
            <a:ext cx="7505700" cy="68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Dictionary</a:t>
            </a:r>
            <a:endParaRPr/>
          </a:p>
        </p:txBody>
      </p:sp>
      <p:pic>
        <p:nvPicPr>
          <p:cNvPr id="226" name="Google Shape;226;p28"/>
          <p:cNvPicPr preferRelativeResize="0"/>
          <p:nvPr/>
        </p:nvPicPr>
        <p:blipFill>
          <a:blip r:embed="rId3">
            <a:alphaModFix/>
          </a:blip>
          <a:stretch>
            <a:fillRect/>
          </a:stretch>
        </p:blipFill>
        <p:spPr>
          <a:xfrm>
            <a:off x="2446550" y="1086225"/>
            <a:ext cx="5929399" cy="3529224"/>
          </a:xfrm>
          <a:prstGeom prst="rect">
            <a:avLst/>
          </a:prstGeom>
          <a:noFill/>
          <a:ln>
            <a:noFill/>
          </a:ln>
        </p:spPr>
      </p:pic>
      <p:sp>
        <p:nvSpPr>
          <p:cNvPr id="227" name="Google Shape;227;p28"/>
          <p:cNvSpPr txBox="1"/>
          <p:nvPr/>
        </p:nvSpPr>
        <p:spPr>
          <a:xfrm>
            <a:off x="443075" y="1136475"/>
            <a:ext cx="1887900" cy="34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500">
                <a:solidFill>
                  <a:schemeClr val="dk2"/>
                </a:solidFill>
                <a:latin typeface="Times New Roman"/>
                <a:ea typeface="Times New Roman"/>
                <a:cs typeface="Times New Roman"/>
                <a:sym typeface="Times New Roman"/>
              </a:rPr>
              <a:t>Note: Field sizes for VARCHAR attributes are arbitrarily determined.</a:t>
            </a:r>
            <a:endParaRPr i="1" sz="15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i="1" sz="15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dk2"/>
                </a:solidFill>
                <a:latin typeface="Times New Roman"/>
                <a:ea typeface="Times New Roman"/>
                <a:cs typeface="Times New Roman"/>
                <a:sym typeface="Times New Roman"/>
              </a:rPr>
              <a:t>Certain field values such as Time Played, Wins, and Losses should display when user navigates to statistics menu</a:t>
            </a:r>
            <a:endParaRPr sz="1500">
              <a:solidFill>
                <a:schemeClr val="dk2"/>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439050" y="489225"/>
            <a:ext cx="7505700" cy="435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Diagram</a:t>
            </a:r>
            <a:endParaRPr/>
          </a:p>
        </p:txBody>
      </p:sp>
      <p:pic>
        <p:nvPicPr>
          <p:cNvPr id="233" name="Google Shape;233;p29"/>
          <p:cNvPicPr preferRelativeResize="0"/>
          <p:nvPr/>
        </p:nvPicPr>
        <p:blipFill>
          <a:blip r:embed="rId3">
            <a:alphaModFix/>
          </a:blip>
          <a:stretch>
            <a:fillRect/>
          </a:stretch>
        </p:blipFill>
        <p:spPr>
          <a:xfrm>
            <a:off x="2429713" y="1183651"/>
            <a:ext cx="4284574" cy="33926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ph type="title"/>
          </p:nvPr>
        </p:nvSpPr>
        <p:spPr>
          <a:xfrm>
            <a:off x="819150" y="845600"/>
            <a:ext cx="7505700" cy="676200"/>
          </a:xfrm>
          <a:prstGeom prst="rect">
            <a:avLst/>
          </a:prstGeom>
        </p:spPr>
        <p:txBody>
          <a:bodyPr anchorCtr="0" anchor="t" bIns="91425" lIns="91425" spcFirstLastPara="1" rIns="91425" wrap="square" tIns="91425">
            <a:normAutofit/>
          </a:bodyPr>
          <a:lstStyle/>
          <a:p>
            <a:pPr indent="-419100" lvl="0" marL="457200" rtl="0" algn="l">
              <a:spcBef>
                <a:spcPts val="0"/>
              </a:spcBef>
              <a:spcAft>
                <a:spcPts val="0"/>
              </a:spcAft>
              <a:buSzPts val="3000"/>
              <a:buAutoNum type="arabicPeriod"/>
            </a:pPr>
            <a:r>
              <a:rPr lang="en"/>
              <a:t>Create Account/Login</a:t>
            </a:r>
            <a:endParaRPr/>
          </a:p>
        </p:txBody>
      </p:sp>
      <p:sp>
        <p:nvSpPr>
          <p:cNvPr id="239" name="Google Shape;239;p30"/>
          <p:cNvSpPr txBox="1"/>
          <p:nvPr>
            <p:ph idx="1" type="body"/>
          </p:nvPr>
        </p:nvSpPr>
        <p:spPr>
          <a:xfrm>
            <a:off x="819150" y="1521800"/>
            <a:ext cx="7505700" cy="30246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275"/>
              <a:buNone/>
            </a:pPr>
            <a:r>
              <a:rPr lang="en" sz="1200">
                <a:solidFill>
                  <a:srgbClr val="000000"/>
                </a:solidFill>
                <a:latin typeface="Times New Roman"/>
                <a:ea typeface="Times New Roman"/>
                <a:cs typeface="Times New Roman"/>
                <a:sym typeface="Times New Roman"/>
              </a:rPr>
              <a:t>RegisterPlayer()</a:t>
            </a:r>
            <a:endParaRPr sz="1200">
              <a:solidFill>
                <a:srgbClr val="000000"/>
              </a:solidFill>
              <a:latin typeface="Times New Roman"/>
              <a:ea typeface="Times New Roman"/>
              <a:cs typeface="Times New Roman"/>
              <a:sym typeface="Times New Roman"/>
            </a:endParaRPr>
          </a:p>
          <a:p>
            <a:pPr indent="0" lvl="0" marL="0" rtl="0" algn="l">
              <a:lnSpc>
                <a:spcPct val="90000"/>
              </a:lnSpc>
              <a:spcBef>
                <a:spcPts val="0"/>
              </a:spcBef>
              <a:spcAft>
                <a:spcPts val="0"/>
              </a:spcAft>
              <a:buSzPts val="275"/>
              <a:buNone/>
            </a:pPr>
            <a:r>
              <a:rPr lang="en" sz="1200">
                <a:solidFill>
                  <a:srgbClr val="000000"/>
                </a:solidFill>
                <a:latin typeface="Times New Roman"/>
                <a:ea typeface="Times New Roman"/>
                <a:cs typeface="Times New Roman"/>
                <a:sym typeface="Times New Roman"/>
              </a:rPr>
              <a:t>Preconditions</a:t>
            </a:r>
            <a:endParaRPr sz="1200">
              <a:solidFill>
                <a:srgbClr val="000000"/>
              </a:solidFill>
              <a:latin typeface="Times New Roman"/>
              <a:ea typeface="Times New Roman"/>
              <a:cs typeface="Times New Roman"/>
              <a:sym typeface="Times New Roman"/>
            </a:endParaRPr>
          </a:p>
          <a:p>
            <a:pPr indent="-304800" lvl="0" marL="457200" rtl="0" algn="l">
              <a:lnSpc>
                <a:spcPct val="9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Game Download</a:t>
            </a:r>
            <a:endParaRPr sz="1200">
              <a:solidFill>
                <a:srgbClr val="000000"/>
              </a:solidFill>
              <a:latin typeface="Times New Roman"/>
              <a:ea typeface="Times New Roman"/>
              <a:cs typeface="Times New Roman"/>
              <a:sym typeface="Times New Roman"/>
            </a:endParaRPr>
          </a:p>
          <a:p>
            <a:pPr indent="-304800" lvl="1" marL="914400" rtl="0" algn="l">
              <a:lnSpc>
                <a:spcPct val="9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User must have the game downloaded and ready to play</a:t>
            </a:r>
            <a:endParaRPr sz="1200">
              <a:solidFill>
                <a:srgbClr val="000000"/>
              </a:solidFill>
              <a:latin typeface="Times New Roman"/>
              <a:ea typeface="Times New Roman"/>
              <a:cs typeface="Times New Roman"/>
              <a:sym typeface="Times New Roman"/>
            </a:endParaRPr>
          </a:p>
          <a:p>
            <a:pPr indent="-304800" lvl="0" marL="457200" rtl="0" algn="l">
              <a:lnSpc>
                <a:spcPct val="9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Database Ready</a:t>
            </a:r>
            <a:endParaRPr sz="1200">
              <a:solidFill>
                <a:srgbClr val="000000"/>
              </a:solidFill>
              <a:latin typeface="Times New Roman"/>
              <a:ea typeface="Times New Roman"/>
              <a:cs typeface="Times New Roman"/>
              <a:sym typeface="Times New Roman"/>
            </a:endParaRPr>
          </a:p>
          <a:p>
            <a:pPr indent="-304800" lvl="1" marL="914400" rtl="0" algn="l">
              <a:lnSpc>
                <a:spcPct val="9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 database must be live and ready to store player information</a:t>
            </a:r>
            <a:endParaRPr sz="1200">
              <a:solidFill>
                <a:srgbClr val="000000"/>
              </a:solidFill>
              <a:latin typeface="Times New Roman"/>
              <a:ea typeface="Times New Roman"/>
              <a:cs typeface="Times New Roman"/>
              <a:sym typeface="Times New Roman"/>
            </a:endParaRPr>
          </a:p>
          <a:p>
            <a:pPr indent="0" lvl="0" marL="0" rtl="0" algn="l">
              <a:lnSpc>
                <a:spcPct val="90000"/>
              </a:lnSpc>
              <a:spcBef>
                <a:spcPts val="0"/>
              </a:spcBef>
              <a:spcAft>
                <a:spcPts val="0"/>
              </a:spcAft>
              <a:buSzPts val="275"/>
              <a:buNone/>
            </a:pPr>
            <a:r>
              <a:rPr lang="en" sz="1200">
                <a:solidFill>
                  <a:srgbClr val="000000"/>
                </a:solidFill>
                <a:latin typeface="Times New Roman"/>
                <a:ea typeface="Times New Roman"/>
                <a:cs typeface="Times New Roman"/>
                <a:sym typeface="Times New Roman"/>
              </a:rPr>
              <a:t>1.5 Scenario Description</a:t>
            </a:r>
            <a:endParaRPr sz="1200">
              <a:solidFill>
                <a:srgbClr val="000000"/>
              </a:solidFill>
              <a:latin typeface="Times New Roman"/>
              <a:ea typeface="Times New Roman"/>
              <a:cs typeface="Times New Roman"/>
              <a:sym typeface="Times New Roman"/>
            </a:endParaRPr>
          </a:p>
          <a:p>
            <a:pPr indent="-304800" lvl="0" marL="457200" rtl="0" algn="l">
              <a:lnSpc>
                <a:spcPct val="9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Creating A Username</a:t>
            </a:r>
            <a:endParaRPr sz="1200">
              <a:solidFill>
                <a:srgbClr val="000000"/>
              </a:solidFill>
              <a:latin typeface="Times New Roman"/>
              <a:ea typeface="Times New Roman"/>
              <a:cs typeface="Times New Roman"/>
              <a:sym typeface="Times New Roman"/>
            </a:endParaRPr>
          </a:p>
          <a:p>
            <a:pPr indent="-304800" lvl="1" marL="914400" rtl="0" algn="l">
              <a:lnSpc>
                <a:spcPct val="9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 player selects the “create an account” button. If the player already has an account, they will select the “login” button/prompt.</a:t>
            </a:r>
            <a:endParaRPr sz="1200">
              <a:solidFill>
                <a:srgbClr val="000000"/>
              </a:solidFill>
              <a:latin typeface="Times New Roman"/>
              <a:ea typeface="Times New Roman"/>
              <a:cs typeface="Times New Roman"/>
              <a:sym typeface="Times New Roman"/>
            </a:endParaRPr>
          </a:p>
          <a:p>
            <a:pPr indent="-304800" lvl="1" marL="914400" rtl="0" algn="l">
              <a:lnSpc>
                <a:spcPct val="9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 player can create a username. If the username is already taken, go to alternate path 8.1. If the username is invalid, go to alternate path 8.2.</a:t>
            </a:r>
            <a:endParaRPr sz="1200">
              <a:solidFill>
                <a:srgbClr val="000000"/>
              </a:solidFill>
              <a:latin typeface="Times New Roman"/>
              <a:ea typeface="Times New Roman"/>
              <a:cs typeface="Times New Roman"/>
              <a:sym typeface="Times New Roman"/>
            </a:endParaRPr>
          </a:p>
          <a:p>
            <a:pPr indent="-304800" lvl="1" marL="914400" rtl="0" algn="l">
              <a:lnSpc>
                <a:spcPct val="9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Once the username is validated, the credentials are sent to the database for storage.</a:t>
            </a:r>
            <a:endParaRPr sz="1200">
              <a:solidFill>
                <a:srgbClr val="000000"/>
              </a:solidFill>
              <a:latin typeface="Times New Roman"/>
              <a:ea typeface="Times New Roman"/>
              <a:cs typeface="Times New Roman"/>
              <a:sym typeface="Times New Roman"/>
            </a:endParaRPr>
          </a:p>
          <a:p>
            <a:pPr indent="-304800" lvl="0" marL="457200" rtl="0" algn="l">
              <a:lnSpc>
                <a:spcPct val="9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Creating A Password</a:t>
            </a:r>
            <a:endParaRPr sz="1200">
              <a:solidFill>
                <a:srgbClr val="000000"/>
              </a:solidFill>
              <a:latin typeface="Times New Roman"/>
              <a:ea typeface="Times New Roman"/>
              <a:cs typeface="Times New Roman"/>
              <a:sym typeface="Times New Roman"/>
            </a:endParaRPr>
          </a:p>
          <a:p>
            <a:pPr indent="-304800" lvl="1" marL="914400" rtl="0" algn="l">
              <a:lnSpc>
                <a:spcPct val="9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 player selects the “create an account” button. If the player already has an account, they will select the “login” button/prompt.</a:t>
            </a:r>
            <a:endParaRPr sz="1200">
              <a:solidFill>
                <a:srgbClr val="000000"/>
              </a:solidFill>
              <a:latin typeface="Times New Roman"/>
              <a:ea typeface="Times New Roman"/>
              <a:cs typeface="Times New Roman"/>
              <a:sym typeface="Times New Roman"/>
            </a:endParaRPr>
          </a:p>
          <a:p>
            <a:pPr indent="-304800" lvl="1" marL="914400" rtl="0" algn="l">
              <a:lnSpc>
                <a:spcPct val="9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 player can create a password. If the password is invalid, go to alternate path 8.3.</a:t>
            </a:r>
            <a:endParaRPr sz="1200">
              <a:solidFill>
                <a:srgbClr val="000000"/>
              </a:solidFill>
              <a:latin typeface="Times New Roman"/>
              <a:ea typeface="Times New Roman"/>
              <a:cs typeface="Times New Roman"/>
              <a:sym typeface="Times New Roman"/>
            </a:endParaRPr>
          </a:p>
          <a:p>
            <a:pPr indent="-304800" lvl="1" marL="914400" rtl="0" algn="l">
              <a:lnSpc>
                <a:spcPct val="9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Once the password is validated, the credentials are sent to the database for storage.</a:t>
            </a:r>
            <a:endParaRPr sz="120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1200"/>
              </a:spcAft>
              <a:buSzPts val="275"/>
              <a:buNone/>
            </a:pPr>
            <a:r>
              <a:t/>
            </a:r>
            <a:endParaRPr sz="1225"/>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1"/>
          <p:cNvSpPr txBox="1"/>
          <p:nvPr>
            <p:ph type="title"/>
          </p:nvPr>
        </p:nvSpPr>
        <p:spPr>
          <a:xfrm>
            <a:off x="819150" y="845600"/>
            <a:ext cx="7505700" cy="676200"/>
          </a:xfrm>
          <a:prstGeom prst="rect">
            <a:avLst/>
          </a:prstGeom>
        </p:spPr>
        <p:txBody>
          <a:bodyPr anchorCtr="0" anchor="t" bIns="91425" lIns="91425" spcFirstLastPara="1" rIns="91425" wrap="square" tIns="91425">
            <a:normAutofit/>
          </a:bodyPr>
          <a:lstStyle/>
          <a:p>
            <a:pPr indent="-419100" lvl="0" marL="457200" rtl="0" algn="l">
              <a:spcBef>
                <a:spcPts val="0"/>
              </a:spcBef>
              <a:spcAft>
                <a:spcPts val="0"/>
              </a:spcAft>
              <a:buSzPts val="3000"/>
              <a:buAutoNum type="arabicPeriod"/>
            </a:pPr>
            <a:r>
              <a:rPr lang="en"/>
              <a:t>Create Account/Login (</a:t>
            </a:r>
            <a:r>
              <a:rPr i="1" lang="en"/>
              <a:t>continued</a:t>
            </a:r>
            <a:r>
              <a:rPr lang="en"/>
              <a:t>)</a:t>
            </a:r>
            <a:endParaRPr/>
          </a:p>
        </p:txBody>
      </p:sp>
      <p:sp>
        <p:nvSpPr>
          <p:cNvPr id="245" name="Google Shape;245;p31"/>
          <p:cNvSpPr txBox="1"/>
          <p:nvPr>
            <p:ph idx="1" type="body"/>
          </p:nvPr>
        </p:nvSpPr>
        <p:spPr>
          <a:xfrm>
            <a:off x="819150" y="1589275"/>
            <a:ext cx="7505700" cy="3024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Post Conditions</a:t>
            </a:r>
            <a:endParaRPr sz="1400">
              <a:solidFill>
                <a:srgbClr val="000000"/>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Player Account Registration Complete</a:t>
            </a:r>
            <a:endParaRPr sz="1600">
              <a:solidFill>
                <a:srgbClr val="000000"/>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Duplicate Username</a:t>
            </a:r>
            <a:endParaRPr sz="1600">
              <a:solidFill>
                <a:srgbClr val="000000"/>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Invalid Username</a:t>
            </a:r>
            <a:endParaRPr sz="1600">
              <a:solidFill>
                <a:srgbClr val="000000"/>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Invalid Password</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Exceptions</a:t>
            </a:r>
            <a:endParaRPr sz="1400">
              <a:solidFill>
                <a:srgbClr val="000000"/>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Duplicate Username</a:t>
            </a:r>
            <a:endParaRPr sz="1400">
              <a:solidFill>
                <a:srgbClr val="000000"/>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Invalid Username</a:t>
            </a:r>
            <a:endParaRPr sz="1400">
              <a:solidFill>
                <a:srgbClr val="000000"/>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Invalid Password</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1200"/>
              </a:spcAft>
              <a:buSzPts val="275"/>
              <a:buNone/>
            </a:pPr>
            <a:r>
              <a:t/>
            </a:r>
            <a:endParaRPr sz="110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661500"/>
            <a:ext cx="7505700" cy="678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Project Goals and Objectives</a:t>
            </a:r>
            <a:endParaRPr/>
          </a:p>
        </p:txBody>
      </p:sp>
      <p:sp>
        <p:nvSpPr>
          <p:cNvPr id="135" name="Google Shape;135;p14"/>
          <p:cNvSpPr txBox="1"/>
          <p:nvPr>
            <p:ph idx="1" type="body"/>
          </p:nvPr>
        </p:nvSpPr>
        <p:spPr>
          <a:xfrm>
            <a:off x="819150" y="1592525"/>
            <a:ext cx="7505700" cy="2980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1200"/>
              </a:spcBef>
              <a:spcAft>
                <a:spcPts val="0"/>
              </a:spcAft>
              <a:buNone/>
            </a:pPr>
            <a:r>
              <a:rPr lang="en">
                <a:solidFill>
                  <a:srgbClr val="000000"/>
                </a:solidFill>
                <a:latin typeface="Times New Roman"/>
                <a:ea typeface="Times New Roman"/>
                <a:cs typeface="Times New Roman"/>
                <a:sym typeface="Times New Roman"/>
              </a:rPr>
              <a:t>The primary goal of the VR Wheelchair Ping Pong software is to provide an immersive virtual reality experience for wheelchair users, enhancing accessibility and inclusivity in gaming. Objectives include:</a:t>
            </a:r>
            <a:endParaRPr>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t/>
            </a:r>
            <a:endParaRPr>
              <a:solidFill>
                <a:srgbClr val="000000"/>
              </a:solidFill>
              <a:latin typeface="Times New Roman"/>
              <a:ea typeface="Times New Roman"/>
              <a:cs typeface="Times New Roman"/>
              <a:sym typeface="Times New Roman"/>
            </a:endParaRPr>
          </a:p>
          <a:p>
            <a:pPr indent="-311150" lvl="0" marL="457200" rtl="0" algn="l">
              <a:lnSpc>
                <a:spcPct val="100000"/>
              </a:lnSpc>
              <a:spcBef>
                <a:spcPts val="120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Creating a realistic and responsive VR environment for wheelchair-based gameplay.					</a:t>
            </a:r>
            <a:endParaRPr>
              <a:solidFill>
                <a:srgbClr val="000000"/>
              </a:solidFill>
              <a:latin typeface="Times New Roman"/>
              <a:ea typeface="Times New Roman"/>
              <a:cs typeface="Times New Roman"/>
              <a:sym typeface="Times New Roman"/>
            </a:endParaRPr>
          </a:p>
          <a:p>
            <a:pPr indent="-311150" lvl="0" marL="457200" rtl="0" algn="l">
              <a:lnSpc>
                <a:spcPct val="100000"/>
              </a:lnSpc>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Developing AI-powered gameplay to provide a challenging opponent for players.						</a:t>
            </a:r>
            <a:endParaRPr>
              <a:solidFill>
                <a:srgbClr val="000000"/>
              </a:solidFill>
              <a:latin typeface="Times New Roman"/>
              <a:ea typeface="Times New Roman"/>
              <a:cs typeface="Times New Roman"/>
              <a:sym typeface="Times New Roman"/>
            </a:endParaRPr>
          </a:p>
          <a:p>
            <a:pPr indent="-311150" lvl="0" marL="457200" rtl="0" algn="l">
              <a:lnSpc>
                <a:spcPct val="100000"/>
              </a:lnSpc>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Ensuring high responsiveness for player controls to promote fluid gameplay.						</a:t>
            </a:r>
            <a:endParaRPr>
              <a:solidFill>
                <a:srgbClr val="000000"/>
              </a:solidFill>
              <a:latin typeface="Times New Roman"/>
              <a:ea typeface="Times New Roman"/>
              <a:cs typeface="Times New Roman"/>
              <a:sym typeface="Times New Roman"/>
            </a:endParaRPr>
          </a:p>
          <a:p>
            <a:pPr indent="-311150" lvl="0" marL="457200" rtl="0" algn="l">
              <a:lnSpc>
                <a:spcPct val="100000"/>
              </a:lnSpc>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Providing a customizable experience to accommodate a range of player abilities.</a:t>
            </a:r>
            <a:endParaRPr>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2"/>
          <p:cNvSpPr txBox="1"/>
          <p:nvPr>
            <p:ph type="title"/>
          </p:nvPr>
        </p:nvSpPr>
        <p:spPr>
          <a:xfrm>
            <a:off x="819150" y="845600"/>
            <a:ext cx="7505700" cy="6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a:t>
            </a:r>
            <a:r>
              <a:rPr lang="en"/>
              <a:t>Setting AI Opponent Difficulty</a:t>
            </a:r>
            <a:endParaRPr/>
          </a:p>
        </p:txBody>
      </p:sp>
      <p:sp>
        <p:nvSpPr>
          <p:cNvPr id="251" name="Google Shape;251;p32"/>
          <p:cNvSpPr txBox="1"/>
          <p:nvPr>
            <p:ph idx="1" type="body"/>
          </p:nvPr>
        </p:nvSpPr>
        <p:spPr>
          <a:xfrm>
            <a:off x="819150" y="1521800"/>
            <a:ext cx="7505700" cy="3024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SetDifficulty()</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Preconditions</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Game Download</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Database Ready</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4.2.5 Scenario Description</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Setting AI opponent to “Easy”</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 player selects the “create an account” button. If the player already has an account, they will select the “login” button/prompt.</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 player can create a username. If the username is already taken, go to alternate path 8.1. If the username is invalid, go to alternate path 8.2.</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Once the username is validated, the credentials are sent to the database for storage.</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 user can select which type of game they wish to play, either tutorial or 1v1.</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Upon selecting a game mode, the user can select “Easy” under “opponent difficulty”.</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Based on the player’s selection, the “games played” and “games played against “Easy” AI” statistic is updated on the players profile and the database is updated.</a:t>
            </a:r>
            <a:endParaRPr sz="120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1200"/>
              </a:spcAft>
              <a:buSzPts val="275"/>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3"/>
          <p:cNvSpPr txBox="1"/>
          <p:nvPr>
            <p:ph type="title"/>
          </p:nvPr>
        </p:nvSpPr>
        <p:spPr>
          <a:xfrm>
            <a:off x="819150" y="845600"/>
            <a:ext cx="7505700" cy="676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a:t>
            </a:r>
            <a:r>
              <a:rPr lang="en"/>
              <a:t>Setting AI Opponent Difficulty (</a:t>
            </a:r>
            <a:r>
              <a:rPr i="1" lang="en"/>
              <a:t>continued</a:t>
            </a:r>
            <a:r>
              <a:rPr lang="en"/>
              <a:t>)</a:t>
            </a:r>
            <a:endParaRPr/>
          </a:p>
        </p:txBody>
      </p:sp>
      <p:sp>
        <p:nvSpPr>
          <p:cNvPr id="257" name="Google Shape;257;p33"/>
          <p:cNvSpPr txBox="1"/>
          <p:nvPr>
            <p:ph idx="1" type="body"/>
          </p:nvPr>
        </p:nvSpPr>
        <p:spPr>
          <a:xfrm>
            <a:off x="819150" y="1589275"/>
            <a:ext cx="7505700" cy="30246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Setting AI opponent to “Hard”</a:t>
            </a:r>
            <a:endParaRPr>
              <a:solidFill>
                <a:srgbClr val="000000"/>
              </a:solidFill>
              <a:latin typeface="Times New Roman"/>
              <a:ea typeface="Times New Roman"/>
              <a:cs typeface="Times New Roman"/>
              <a:sym typeface="Times New Roman"/>
            </a:endParaRPr>
          </a:p>
          <a:p>
            <a:pPr indent="-311150" lvl="1" marL="914400" rtl="0" algn="l">
              <a:lnSpc>
                <a:spcPct val="100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The player selects the “create an account” button. If the player already has an account, they will select the “login” button/prompt.</a:t>
            </a:r>
            <a:endParaRPr sz="1300">
              <a:solidFill>
                <a:srgbClr val="000000"/>
              </a:solidFill>
              <a:latin typeface="Times New Roman"/>
              <a:ea typeface="Times New Roman"/>
              <a:cs typeface="Times New Roman"/>
              <a:sym typeface="Times New Roman"/>
            </a:endParaRPr>
          </a:p>
          <a:p>
            <a:pPr indent="-311150" lvl="1" marL="914400" rtl="0" algn="l">
              <a:lnSpc>
                <a:spcPct val="100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The player can create a username. If the username is already taken, go to alternate path 8.1. If the username is invalid, go to alternate path 8.2.</a:t>
            </a:r>
            <a:endParaRPr sz="1300">
              <a:solidFill>
                <a:srgbClr val="000000"/>
              </a:solidFill>
              <a:latin typeface="Times New Roman"/>
              <a:ea typeface="Times New Roman"/>
              <a:cs typeface="Times New Roman"/>
              <a:sym typeface="Times New Roman"/>
            </a:endParaRPr>
          </a:p>
          <a:p>
            <a:pPr indent="-311150" lvl="1" marL="914400" rtl="0" algn="l">
              <a:lnSpc>
                <a:spcPct val="100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Once the username is validated, the credentials are sent to the database for storage.</a:t>
            </a:r>
            <a:endParaRPr sz="1300">
              <a:solidFill>
                <a:srgbClr val="000000"/>
              </a:solidFill>
              <a:latin typeface="Times New Roman"/>
              <a:ea typeface="Times New Roman"/>
              <a:cs typeface="Times New Roman"/>
              <a:sym typeface="Times New Roman"/>
            </a:endParaRPr>
          </a:p>
          <a:p>
            <a:pPr indent="-311150" lvl="1" marL="914400" rtl="0" algn="l">
              <a:lnSpc>
                <a:spcPct val="100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The user can select which type of game they wish to play, either tutorial or 1v1.</a:t>
            </a:r>
            <a:endParaRPr sz="1300">
              <a:solidFill>
                <a:srgbClr val="000000"/>
              </a:solidFill>
              <a:latin typeface="Times New Roman"/>
              <a:ea typeface="Times New Roman"/>
              <a:cs typeface="Times New Roman"/>
              <a:sym typeface="Times New Roman"/>
            </a:endParaRPr>
          </a:p>
          <a:p>
            <a:pPr indent="-311150" lvl="1" marL="914400" rtl="0" algn="l">
              <a:lnSpc>
                <a:spcPct val="100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Upon selecting a game mode, the user can select “Hard” under “opponent difficulty”.</a:t>
            </a:r>
            <a:endParaRPr sz="1300">
              <a:solidFill>
                <a:srgbClr val="000000"/>
              </a:solidFill>
              <a:latin typeface="Times New Roman"/>
              <a:ea typeface="Times New Roman"/>
              <a:cs typeface="Times New Roman"/>
              <a:sym typeface="Times New Roman"/>
            </a:endParaRPr>
          </a:p>
          <a:p>
            <a:pPr indent="-311150" lvl="1" marL="914400" rtl="0" algn="l">
              <a:lnSpc>
                <a:spcPct val="100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Based on the player’s selection, the “games played” and “games played against ‘Hard’ AI” statistic is updated on the players profile and the database is updated.</a:t>
            </a:r>
            <a:endParaRPr sz="13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Post Conditions</a:t>
            </a:r>
            <a:endParaRPr>
              <a:solidFill>
                <a:srgbClr val="000000"/>
              </a:solidFill>
              <a:latin typeface="Times New Roman"/>
              <a:ea typeface="Times New Roman"/>
              <a:cs typeface="Times New Roman"/>
              <a:sym typeface="Times New Roman"/>
            </a:endParaRPr>
          </a:p>
          <a:p>
            <a:pPr indent="-311150" lvl="0" marL="457200" rtl="0" algn="l">
              <a:lnSpc>
                <a:spcPct val="100000"/>
              </a:lnSpc>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“Easy”</a:t>
            </a:r>
            <a:endParaRPr>
              <a:solidFill>
                <a:srgbClr val="000000"/>
              </a:solidFill>
              <a:latin typeface="Times New Roman"/>
              <a:ea typeface="Times New Roman"/>
              <a:cs typeface="Times New Roman"/>
              <a:sym typeface="Times New Roman"/>
            </a:endParaRPr>
          </a:p>
          <a:p>
            <a:pPr indent="-311150" lvl="0" marL="457200" rtl="0" algn="l">
              <a:lnSpc>
                <a:spcPct val="100000"/>
              </a:lnSpc>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“Hard”</a:t>
            </a:r>
            <a:endParaRPr>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1200"/>
              </a:spcAft>
              <a:buSzPts val="275"/>
              <a:buNone/>
            </a:pPr>
            <a:r>
              <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4"/>
          <p:cNvSpPr txBox="1"/>
          <p:nvPr>
            <p:ph idx="1" type="body"/>
          </p:nvPr>
        </p:nvSpPr>
        <p:spPr>
          <a:xfrm>
            <a:off x="819150" y="1598925"/>
            <a:ext cx="7505700" cy="28398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440"/>
              <a:buNone/>
            </a:pPr>
            <a:r>
              <a:rPr lang="en" sz="1180">
                <a:solidFill>
                  <a:srgbClr val="000000"/>
                </a:solidFill>
                <a:latin typeface="Times New Roman"/>
                <a:ea typeface="Times New Roman"/>
                <a:cs typeface="Times New Roman"/>
                <a:sym typeface="Times New Roman"/>
              </a:rPr>
              <a:t>SelectGameType()</a:t>
            </a:r>
            <a:endParaRPr sz="1180">
              <a:solidFill>
                <a:srgbClr val="000000"/>
              </a:solidFill>
              <a:latin typeface="Times New Roman"/>
              <a:ea typeface="Times New Roman"/>
              <a:cs typeface="Times New Roman"/>
              <a:sym typeface="Times New Roman"/>
            </a:endParaRPr>
          </a:p>
          <a:p>
            <a:pPr indent="0" lvl="0" marL="0" rtl="0" algn="l">
              <a:lnSpc>
                <a:spcPct val="80000"/>
              </a:lnSpc>
              <a:spcBef>
                <a:spcPts val="0"/>
              </a:spcBef>
              <a:spcAft>
                <a:spcPts val="0"/>
              </a:spcAft>
              <a:buSzPts val="440"/>
              <a:buNone/>
            </a:pPr>
            <a:r>
              <a:rPr lang="en" sz="1180">
                <a:solidFill>
                  <a:srgbClr val="000000"/>
                </a:solidFill>
                <a:latin typeface="Times New Roman"/>
                <a:ea typeface="Times New Roman"/>
                <a:cs typeface="Times New Roman"/>
                <a:sym typeface="Times New Roman"/>
              </a:rPr>
              <a:t>Preconditions</a:t>
            </a:r>
            <a:endParaRPr sz="1180">
              <a:solidFill>
                <a:srgbClr val="000000"/>
              </a:solidFill>
              <a:latin typeface="Times New Roman"/>
              <a:ea typeface="Times New Roman"/>
              <a:cs typeface="Times New Roman"/>
              <a:sym typeface="Times New Roman"/>
            </a:endParaRPr>
          </a:p>
          <a:p>
            <a:pPr indent="-303530" lvl="0" marL="914400" rtl="0" algn="l">
              <a:lnSpc>
                <a:spcPct val="80000"/>
              </a:lnSpc>
              <a:spcBef>
                <a:spcPts val="0"/>
              </a:spcBef>
              <a:spcAft>
                <a:spcPts val="0"/>
              </a:spcAft>
              <a:buClr>
                <a:srgbClr val="000000"/>
              </a:buClr>
              <a:buSzPts val="1180"/>
              <a:buFont typeface="Times New Roman"/>
              <a:buChar char="-"/>
            </a:pPr>
            <a:r>
              <a:rPr lang="en" sz="1180">
                <a:solidFill>
                  <a:srgbClr val="000000"/>
                </a:solidFill>
                <a:latin typeface="Times New Roman"/>
                <a:ea typeface="Times New Roman"/>
                <a:cs typeface="Times New Roman"/>
                <a:sym typeface="Times New Roman"/>
              </a:rPr>
              <a:t>Player must be registered/logged in to have the game fully loaded.</a:t>
            </a:r>
            <a:endParaRPr sz="1180">
              <a:solidFill>
                <a:srgbClr val="000000"/>
              </a:solidFill>
              <a:latin typeface="Times New Roman"/>
              <a:ea typeface="Times New Roman"/>
              <a:cs typeface="Times New Roman"/>
              <a:sym typeface="Times New Roman"/>
            </a:endParaRPr>
          </a:p>
          <a:p>
            <a:pPr indent="-303530" lvl="0" marL="914400" rtl="0" algn="l">
              <a:lnSpc>
                <a:spcPct val="80000"/>
              </a:lnSpc>
              <a:spcBef>
                <a:spcPts val="0"/>
              </a:spcBef>
              <a:spcAft>
                <a:spcPts val="0"/>
              </a:spcAft>
              <a:buClr>
                <a:srgbClr val="000000"/>
              </a:buClr>
              <a:buSzPts val="1180"/>
              <a:buFont typeface="Times New Roman"/>
              <a:buChar char="-"/>
            </a:pPr>
            <a:r>
              <a:rPr lang="en" sz="1180">
                <a:solidFill>
                  <a:srgbClr val="000000"/>
                </a:solidFill>
                <a:latin typeface="Times New Roman"/>
                <a:ea typeface="Times New Roman"/>
                <a:cs typeface="Times New Roman"/>
                <a:sym typeface="Times New Roman"/>
              </a:rPr>
              <a:t>The database must be live and ready to retrieve/store player data (progress, AI settings, scores, etc.)</a:t>
            </a:r>
            <a:endParaRPr sz="1180">
              <a:solidFill>
                <a:srgbClr val="000000"/>
              </a:solidFill>
              <a:latin typeface="Times New Roman"/>
              <a:ea typeface="Times New Roman"/>
              <a:cs typeface="Times New Roman"/>
              <a:sym typeface="Times New Roman"/>
            </a:endParaRPr>
          </a:p>
          <a:p>
            <a:pPr indent="-303530" lvl="0" marL="914400" rtl="0" algn="l">
              <a:lnSpc>
                <a:spcPct val="80000"/>
              </a:lnSpc>
              <a:spcBef>
                <a:spcPts val="0"/>
              </a:spcBef>
              <a:spcAft>
                <a:spcPts val="0"/>
              </a:spcAft>
              <a:buClr>
                <a:srgbClr val="000000"/>
              </a:buClr>
              <a:buSzPts val="1180"/>
              <a:buFont typeface="Times New Roman"/>
              <a:buChar char="-"/>
            </a:pPr>
            <a:r>
              <a:rPr lang="en" sz="1180">
                <a:solidFill>
                  <a:srgbClr val="000000"/>
                </a:solidFill>
                <a:latin typeface="Times New Roman"/>
                <a:ea typeface="Times New Roman"/>
                <a:cs typeface="Times New Roman"/>
                <a:sym typeface="Times New Roman"/>
              </a:rPr>
              <a:t>The player must have an active profile</a:t>
            </a:r>
            <a:endParaRPr sz="1180">
              <a:solidFill>
                <a:srgbClr val="000000"/>
              </a:solidFill>
              <a:latin typeface="Times New Roman"/>
              <a:ea typeface="Times New Roman"/>
              <a:cs typeface="Times New Roman"/>
              <a:sym typeface="Times New Roman"/>
            </a:endParaRPr>
          </a:p>
          <a:p>
            <a:pPr indent="0" lvl="0" marL="0" rtl="0" algn="l">
              <a:lnSpc>
                <a:spcPct val="80000"/>
              </a:lnSpc>
              <a:spcBef>
                <a:spcPts val="0"/>
              </a:spcBef>
              <a:spcAft>
                <a:spcPts val="0"/>
              </a:spcAft>
              <a:buSzPts val="440"/>
              <a:buNone/>
            </a:pPr>
            <a:r>
              <a:rPr lang="en" sz="1180">
                <a:solidFill>
                  <a:srgbClr val="000000"/>
                </a:solidFill>
                <a:latin typeface="Times New Roman"/>
                <a:ea typeface="Times New Roman"/>
                <a:cs typeface="Times New Roman"/>
                <a:sym typeface="Times New Roman"/>
              </a:rPr>
              <a:t>4.3.5 Scenario Description</a:t>
            </a:r>
            <a:endParaRPr sz="1180">
              <a:solidFill>
                <a:srgbClr val="000000"/>
              </a:solidFill>
              <a:latin typeface="Times New Roman"/>
              <a:ea typeface="Times New Roman"/>
              <a:cs typeface="Times New Roman"/>
              <a:sym typeface="Times New Roman"/>
            </a:endParaRPr>
          </a:p>
          <a:p>
            <a:pPr indent="-303530" lvl="0" marL="914400" rtl="0" algn="l">
              <a:lnSpc>
                <a:spcPct val="80000"/>
              </a:lnSpc>
              <a:spcBef>
                <a:spcPts val="0"/>
              </a:spcBef>
              <a:spcAft>
                <a:spcPts val="0"/>
              </a:spcAft>
              <a:buClr>
                <a:srgbClr val="000000"/>
              </a:buClr>
              <a:buSzPts val="1180"/>
              <a:buFont typeface="Times New Roman"/>
              <a:buChar char="-"/>
            </a:pPr>
            <a:r>
              <a:rPr lang="en" sz="1180">
                <a:solidFill>
                  <a:srgbClr val="000000"/>
                </a:solidFill>
                <a:latin typeface="Times New Roman"/>
                <a:ea typeface="Times New Roman"/>
                <a:cs typeface="Times New Roman"/>
                <a:sym typeface="Times New Roman"/>
              </a:rPr>
              <a:t>Setting Game Type to “Tutorial”</a:t>
            </a:r>
            <a:endParaRPr sz="1180">
              <a:solidFill>
                <a:srgbClr val="000000"/>
              </a:solidFill>
              <a:latin typeface="Times New Roman"/>
              <a:ea typeface="Times New Roman"/>
              <a:cs typeface="Times New Roman"/>
              <a:sym typeface="Times New Roman"/>
            </a:endParaRPr>
          </a:p>
          <a:p>
            <a:pPr indent="-303530" lvl="2" marL="1828800" rtl="0" algn="l">
              <a:lnSpc>
                <a:spcPct val="80000"/>
              </a:lnSpc>
              <a:spcBef>
                <a:spcPts val="0"/>
              </a:spcBef>
              <a:spcAft>
                <a:spcPts val="0"/>
              </a:spcAft>
              <a:buClr>
                <a:srgbClr val="000000"/>
              </a:buClr>
              <a:buSzPts val="1180"/>
              <a:buFont typeface="Times New Roman"/>
              <a:buChar char="-"/>
            </a:pPr>
            <a:r>
              <a:rPr lang="en" sz="1180">
                <a:solidFill>
                  <a:srgbClr val="000000"/>
                </a:solidFill>
                <a:latin typeface="Times New Roman"/>
                <a:ea typeface="Times New Roman"/>
                <a:cs typeface="Times New Roman"/>
                <a:sym typeface="Times New Roman"/>
              </a:rPr>
              <a:t>Player loads system, System checks if account is active. If not, player creates an account and game menu is presented after. If yes, game menu is presented immediately.</a:t>
            </a:r>
            <a:endParaRPr sz="1180">
              <a:solidFill>
                <a:srgbClr val="000000"/>
              </a:solidFill>
              <a:latin typeface="Times New Roman"/>
              <a:ea typeface="Times New Roman"/>
              <a:cs typeface="Times New Roman"/>
              <a:sym typeface="Times New Roman"/>
            </a:endParaRPr>
          </a:p>
          <a:p>
            <a:pPr indent="-303530" lvl="2" marL="1828800" rtl="0" algn="l">
              <a:lnSpc>
                <a:spcPct val="80000"/>
              </a:lnSpc>
              <a:spcBef>
                <a:spcPts val="0"/>
              </a:spcBef>
              <a:spcAft>
                <a:spcPts val="0"/>
              </a:spcAft>
              <a:buClr>
                <a:srgbClr val="000000"/>
              </a:buClr>
              <a:buSzPts val="1180"/>
              <a:buFont typeface="Times New Roman"/>
              <a:buChar char="-"/>
            </a:pPr>
            <a:r>
              <a:rPr lang="en" sz="1180">
                <a:solidFill>
                  <a:srgbClr val="000000"/>
                </a:solidFill>
                <a:latin typeface="Times New Roman"/>
                <a:ea typeface="Times New Roman"/>
                <a:cs typeface="Times New Roman"/>
                <a:sym typeface="Times New Roman"/>
              </a:rPr>
              <a:t>Game Type selection menu is presented to player.</a:t>
            </a:r>
            <a:endParaRPr sz="1180">
              <a:solidFill>
                <a:srgbClr val="000000"/>
              </a:solidFill>
              <a:latin typeface="Times New Roman"/>
              <a:ea typeface="Times New Roman"/>
              <a:cs typeface="Times New Roman"/>
              <a:sym typeface="Times New Roman"/>
            </a:endParaRPr>
          </a:p>
          <a:p>
            <a:pPr indent="-303530" lvl="2" marL="1828800" rtl="0" algn="l">
              <a:lnSpc>
                <a:spcPct val="80000"/>
              </a:lnSpc>
              <a:spcBef>
                <a:spcPts val="0"/>
              </a:spcBef>
              <a:spcAft>
                <a:spcPts val="0"/>
              </a:spcAft>
              <a:buClr>
                <a:srgbClr val="000000"/>
              </a:buClr>
              <a:buSzPts val="1180"/>
              <a:buFont typeface="Times New Roman"/>
              <a:buChar char="-"/>
            </a:pPr>
            <a:r>
              <a:rPr lang="en" sz="1180">
                <a:solidFill>
                  <a:srgbClr val="000000"/>
                </a:solidFill>
                <a:latin typeface="Times New Roman"/>
                <a:ea typeface="Times New Roman"/>
                <a:cs typeface="Times New Roman"/>
                <a:sym typeface="Times New Roman"/>
              </a:rPr>
              <a:t>Player selects “Tutorial” and is led to AI difficulty selection menu</a:t>
            </a:r>
            <a:endParaRPr sz="1180">
              <a:solidFill>
                <a:srgbClr val="000000"/>
              </a:solidFill>
              <a:latin typeface="Times New Roman"/>
              <a:ea typeface="Times New Roman"/>
              <a:cs typeface="Times New Roman"/>
              <a:sym typeface="Times New Roman"/>
            </a:endParaRPr>
          </a:p>
          <a:p>
            <a:pPr indent="-303530" lvl="2" marL="1828800" rtl="0" algn="l">
              <a:lnSpc>
                <a:spcPct val="80000"/>
              </a:lnSpc>
              <a:spcBef>
                <a:spcPts val="0"/>
              </a:spcBef>
              <a:spcAft>
                <a:spcPts val="0"/>
              </a:spcAft>
              <a:buClr>
                <a:srgbClr val="000000"/>
              </a:buClr>
              <a:buSzPts val="1180"/>
              <a:buFont typeface="Times New Roman"/>
              <a:buChar char="-"/>
            </a:pPr>
            <a:r>
              <a:rPr lang="en" sz="1180">
                <a:solidFill>
                  <a:srgbClr val="000000"/>
                </a:solidFill>
                <a:latin typeface="Times New Roman"/>
                <a:ea typeface="Times New Roman"/>
                <a:cs typeface="Times New Roman"/>
                <a:sym typeface="Times New Roman"/>
              </a:rPr>
              <a:t>System loads game</a:t>
            </a:r>
            <a:endParaRPr sz="1180">
              <a:solidFill>
                <a:srgbClr val="000000"/>
              </a:solidFill>
              <a:latin typeface="Times New Roman"/>
              <a:ea typeface="Times New Roman"/>
              <a:cs typeface="Times New Roman"/>
              <a:sym typeface="Times New Roman"/>
            </a:endParaRPr>
          </a:p>
          <a:p>
            <a:pPr indent="-303530" lvl="1" marL="1371600" rtl="0" algn="l">
              <a:lnSpc>
                <a:spcPct val="80000"/>
              </a:lnSpc>
              <a:spcBef>
                <a:spcPts val="0"/>
              </a:spcBef>
              <a:spcAft>
                <a:spcPts val="0"/>
              </a:spcAft>
              <a:buClr>
                <a:srgbClr val="000000"/>
              </a:buClr>
              <a:buSzPts val="1180"/>
              <a:buFont typeface="Times New Roman"/>
              <a:buChar char="-"/>
            </a:pPr>
            <a:r>
              <a:rPr lang="en" sz="1180">
                <a:solidFill>
                  <a:srgbClr val="000000"/>
                </a:solidFill>
                <a:latin typeface="Times New Roman"/>
                <a:ea typeface="Times New Roman"/>
                <a:cs typeface="Times New Roman"/>
                <a:sym typeface="Times New Roman"/>
              </a:rPr>
              <a:t>Setting Game Type to “Competition”</a:t>
            </a:r>
            <a:endParaRPr sz="1180">
              <a:solidFill>
                <a:srgbClr val="000000"/>
              </a:solidFill>
              <a:latin typeface="Times New Roman"/>
              <a:ea typeface="Times New Roman"/>
              <a:cs typeface="Times New Roman"/>
              <a:sym typeface="Times New Roman"/>
            </a:endParaRPr>
          </a:p>
          <a:p>
            <a:pPr indent="-303530" lvl="2" marL="1828800" rtl="0" algn="l">
              <a:lnSpc>
                <a:spcPct val="80000"/>
              </a:lnSpc>
              <a:spcBef>
                <a:spcPts val="0"/>
              </a:spcBef>
              <a:spcAft>
                <a:spcPts val="0"/>
              </a:spcAft>
              <a:buClr>
                <a:srgbClr val="000000"/>
              </a:buClr>
              <a:buSzPts val="1180"/>
              <a:buFont typeface="Times New Roman"/>
              <a:buChar char="-"/>
            </a:pPr>
            <a:r>
              <a:rPr lang="en" sz="1180">
                <a:solidFill>
                  <a:srgbClr val="000000"/>
                </a:solidFill>
                <a:latin typeface="Times New Roman"/>
                <a:ea typeface="Times New Roman"/>
                <a:cs typeface="Times New Roman"/>
                <a:sym typeface="Times New Roman"/>
              </a:rPr>
              <a:t>Player loads system, System checks if account is active. If not, player creates an account and game menu is presented after. If yes, game menu is presented immediately.</a:t>
            </a:r>
            <a:endParaRPr sz="1180">
              <a:solidFill>
                <a:srgbClr val="000000"/>
              </a:solidFill>
              <a:latin typeface="Times New Roman"/>
              <a:ea typeface="Times New Roman"/>
              <a:cs typeface="Times New Roman"/>
              <a:sym typeface="Times New Roman"/>
            </a:endParaRPr>
          </a:p>
          <a:p>
            <a:pPr indent="-303530" lvl="2" marL="1828800" rtl="0" algn="l">
              <a:lnSpc>
                <a:spcPct val="80000"/>
              </a:lnSpc>
              <a:spcBef>
                <a:spcPts val="0"/>
              </a:spcBef>
              <a:spcAft>
                <a:spcPts val="0"/>
              </a:spcAft>
              <a:buClr>
                <a:srgbClr val="000000"/>
              </a:buClr>
              <a:buSzPts val="1180"/>
              <a:buFont typeface="Times New Roman"/>
              <a:buChar char="-"/>
            </a:pPr>
            <a:r>
              <a:rPr lang="en" sz="1180">
                <a:solidFill>
                  <a:srgbClr val="000000"/>
                </a:solidFill>
                <a:latin typeface="Times New Roman"/>
                <a:ea typeface="Times New Roman"/>
                <a:cs typeface="Times New Roman"/>
                <a:sym typeface="Times New Roman"/>
              </a:rPr>
              <a:t>Game Type selection menu is presented to player.</a:t>
            </a:r>
            <a:endParaRPr sz="1180">
              <a:solidFill>
                <a:srgbClr val="000000"/>
              </a:solidFill>
              <a:latin typeface="Times New Roman"/>
              <a:ea typeface="Times New Roman"/>
              <a:cs typeface="Times New Roman"/>
              <a:sym typeface="Times New Roman"/>
            </a:endParaRPr>
          </a:p>
          <a:p>
            <a:pPr indent="-303530" lvl="2" marL="1828800" rtl="0" algn="l">
              <a:lnSpc>
                <a:spcPct val="80000"/>
              </a:lnSpc>
              <a:spcBef>
                <a:spcPts val="0"/>
              </a:spcBef>
              <a:spcAft>
                <a:spcPts val="0"/>
              </a:spcAft>
              <a:buClr>
                <a:srgbClr val="000000"/>
              </a:buClr>
              <a:buSzPts val="1180"/>
              <a:buFont typeface="Times New Roman"/>
              <a:buChar char="-"/>
            </a:pPr>
            <a:r>
              <a:rPr lang="en" sz="1180">
                <a:solidFill>
                  <a:srgbClr val="000000"/>
                </a:solidFill>
                <a:latin typeface="Times New Roman"/>
                <a:ea typeface="Times New Roman"/>
                <a:cs typeface="Times New Roman"/>
                <a:sym typeface="Times New Roman"/>
              </a:rPr>
              <a:t>Player selects “1v1” and is led to AI difficulty selection menu</a:t>
            </a:r>
            <a:endParaRPr sz="1180">
              <a:solidFill>
                <a:srgbClr val="000000"/>
              </a:solidFill>
              <a:latin typeface="Times New Roman"/>
              <a:ea typeface="Times New Roman"/>
              <a:cs typeface="Times New Roman"/>
              <a:sym typeface="Times New Roman"/>
            </a:endParaRPr>
          </a:p>
          <a:p>
            <a:pPr indent="-303530" lvl="2" marL="1828800" rtl="0" algn="l">
              <a:lnSpc>
                <a:spcPct val="80000"/>
              </a:lnSpc>
              <a:spcBef>
                <a:spcPts val="0"/>
              </a:spcBef>
              <a:spcAft>
                <a:spcPts val="0"/>
              </a:spcAft>
              <a:buClr>
                <a:srgbClr val="000000"/>
              </a:buClr>
              <a:buSzPts val="1180"/>
              <a:buFont typeface="Times New Roman"/>
              <a:buChar char="-"/>
            </a:pPr>
            <a:r>
              <a:rPr lang="en" sz="1180">
                <a:solidFill>
                  <a:srgbClr val="000000"/>
                </a:solidFill>
                <a:latin typeface="Times New Roman"/>
                <a:ea typeface="Times New Roman"/>
                <a:cs typeface="Times New Roman"/>
                <a:sym typeface="Times New Roman"/>
              </a:rPr>
              <a:t>System loads game.</a:t>
            </a:r>
            <a:endParaRPr sz="1180">
              <a:solidFill>
                <a:srgbClr val="000000"/>
              </a:solidFill>
              <a:latin typeface="Times New Roman"/>
              <a:ea typeface="Times New Roman"/>
              <a:cs typeface="Times New Roman"/>
              <a:sym typeface="Times New Roman"/>
            </a:endParaRPr>
          </a:p>
          <a:p>
            <a:pPr indent="0" lvl="0" marL="914400" rtl="0" algn="l">
              <a:lnSpc>
                <a:spcPct val="80000"/>
              </a:lnSpc>
              <a:spcBef>
                <a:spcPts val="0"/>
              </a:spcBef>
              <a:spcAft>
                <a:spcPts val="0"/>
              </a:spcAft>
              <a:buSzPts val="440"/>
              <a:buNone/>
            </a:pPr>
            <a:r>
              <a:t/>
            </a:r>
            <a:endParaRPr sz="1280">
              <a:solidFill>
                <a:srgbClr val="000000"/>
              </a:solidFill>
              <a:latin typeface="Times New Roman"/>
              <a:ea typeface="Times New Roman"/>
              <a:cs typeface="Times New Roman"/>
              <a:sym typeface="Times New Roman"/>
            </a:endParaRPr>
          </a:p>
          <a:p>
            <a:pPr indent="0" lvl="0" marL="0" rtl="0" algn="l">
              <a:lnSpc>
                <a:spcPct val="80000"/>
              </a:lnSpc>
              <a:spcBef>
                <a:spcPts val="0"/>
              </a:spcBef>
              <a:spcAft>
                <a:spcPts val="0"/>
              </a:spcAft>
              <a:buSzPts val="440"/>
              <a:buNone/>
            </a:pPr>
            <a:r>
              <a:t/>
            </a:r>
            <a:endParaRPr sz="1280">
              <a:solidFill>
                <a:srgbClr val="000000"/>
              </a:solidFill>
              <a:latin typeface="Times New Roman"/>
              <a:ea typeface="Times New Roman"/>
              <a:cs typeface="Times New Roman"/>
              <a:sym typeface="Times New Roman"/>
            </a:endParaRPr>
          </a:p>
          <a:p>
            <a:pPr indent="0" lvl="0" marL="0" rtl="0" algn="l">
              <a:lnSpc>
                <a:spcPct val="80000"/>
              </a:lnSpc>
              <a:spcBef>
                <a:spcPts val="0"/>
              </a:spcBef>
              <a:spcAft>
                <a:spcPts val="0"/>
              </a:spcAft>
              <a:buSzPts val="440"/>
              <a:buNone/>
            </a:pPr>
            <a:r>
              <a:t/>
            </a:r>
            <a:endParaRPr sz="1280">
              <a:solidFill>
                <a:srgbClr val="000000"/>
              </a:solidFill>
              <a:latin typeface="Times New Roman"/>
              <a:ea typeface="Times New Roman"/>
              <a:cs typeface="Times New Roman"/>
              <a:sym typeface="Times New Roman"/>
            </a:endParaRPr>
          </a:p>
          <a:p>
            <a:pPr indent="0" lvl="0" marL="0" rtl="0" algn="l">
              <a:lnSpc>
                <a:spcPct val="80000"/>
              </a:lnSpc>
              <a:spcBef>
                <a:spcPts val="0"/>
              </a:spcBef>
              <a:spcAft>
                <a:spcPts val="0"/>
              </a:spcAft>
              <a:buSzPts val="440"/>
              <a:buNone/>
            </a:pPr>
            <a:r>
              <a:t/>
            </a:r>
            <a:endParaRPr sz="128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1200"/>
              </a:spcAft>
              <a:buSzPts val="440"/>
              <a:buNone/>
            </a:pPr>
            <a:r>
              <a:t/>
            </a:r>
            <a:endParaRPr sz="1320"/>
          </a:p>
        </p:txBody>
      </p:sp>
      <p:sp>
        <p:nvSpPr>
          <p:cNvPr id="263" name="Google Shape;263;p34"/>
          <p:cNvSpPr txBox="1"/>
          <p:nvPr>
            <p:ph type="title"/>
          </p:nvPr>
        </p:nvSpPr>
        <p:spPr>
          <a:xfrm>
            <a:off x="819150" y="845600"/>
            <a:ext cx="7505700" cy="63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Selecting Game Mode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5"/>
          <p:cNvSpPr txBox="1"/>
          <p:nvPr>
            <p:ph idx="1" type="body"/>
          </p:nvPr>
        </p:nvSpPr>
        <p:spPr>
          <a:xfrm>
            <a:off x="819150" y="1598925"/>
            <a:ext cx="7505700" cy="2839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Post Conditions</a:t>
            </a:r>
            <a:endParaRPr sz="1400">
              <a:solidFill>
                <a:srgbClr val="000000"/>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Player selects their AI Opponent difficulty.</a:t>
            </a:r>
            <a:endParaRPr sz="1400">
              <a:solidFill>
                <a:srgbClr val="000000"/>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Player successfully begins their selected game mode</a:t>
            </a:r>
            <a:endParaRPr sz="1400">
              <a:solidFill>
                <a:srgbClr val="000000"/>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Player begins the “Tutorial Gameplay” or “Competitive Gameplay” use case to control the wheelchair and paddle to play the game.</a:t>
            </a:r>
            <a:endParaRPr sz="1400">
              <a:solidFill>
                <a:srgbClr val="000000"/>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Player can initiate the “Quit Game” use case at any point to save their progress or exit.</a:t>
            </a:r>
            <a:endParaRPr sz="140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None/>
            </a:pPr>
            <a:r>
              <a:t/>
            </a:r>
            <a:endParaRPr sz="1380">
              <a:solidFill>
                <a:srgbClr val="000000"/>
              </a:solidFill>
              <a:latin typeface="Times New Roman"/>
              <a:ea typeface="Times New Roman"/>
              <a:cs typeface="Times New Roman"/>
              <a:sym typeface="Times New Roman"/>
            </a:endParaRPr>
          </a:p>
          <a:p>
            <a:pPr indent="0" lvl="0" marL="0" rtl="0" algn="l">
              <a:lnSpc>
                <a:spcPct val="95000"/>
              </a:lnSpc>
              <a:spcBef>
                <a:spcPts val="1200"/>
              </a:spcBef>
              <a:spcAft>
                <a:spcPts val="1200"/>
              </a:spcAft>
              <a:buSzPts val="440"/>
              <a:buNone/>
            </a:pPr>
            <a:r>
              <a:t/>
            </a:r>
            <a:endParaRPr sz="1180">
              <a:solidFill>
                <a:srgbClr val="000000"/>
              </a:solidFill>
              <a:latin typeface="Times New Roman"/>
              <a:ea typeface="Times New Roman"/>
              <a:cs typeface="Times New Roman"/>
              <a:sym typeface="Times New Roman"/>
            </a:endParaRPr>
          </a:p>
        </p:txBody>
      </p:sp>
      <p:sp>
        <p:nvSpPr>
          <p:cNvPr id="269" name="Google Shape;269;p35"/>
          <p:cNvSpPr txBox="1"/>
          <p:nvPr>
            <p:ph type="title"/>
          </p:nvPr>
        </p:nvSpPr>
        <p:spPr>
          <a:xfrm>
            <a:off x="819150" y="845600"/>
            <a:ext cx="7505700" cy="63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Selecting Game Mode (</a:t>
            </a:r>
            <a:r>
              <a:rPr i="1" lang="en"/>
              <a:t>continued</a:t>
            </a:r>
            <a:r>
              <a:rPr lang="en"/>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6"/>
          <p:cNvSpPr txBox="1"/>
          <p:nvPr>
            <p:ph idx="1" type="body"/>
          </p:nvPr>
        </p:nvSpPr>
        <p:spPr>
          <a:xfrm>
            <a:off x="819150" y="1598925"/>
            <a:ext cx="7505700" cy="2839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PlayTutorial()</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Preconditions</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Player Registration</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Select Game Type</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Scenario Description</a:t>
            </a:r>
            <a:endParaRPr sz="1200">
              <a:solidFill>
                <a:srgbClr val="000000"/>
              </a:solidFill>
              <a:latin typeface="Times New Roman"/>
              <a:ea typeface="Times New Roman"/>
              <a:cs typeface="Times New Roman"/>
              <a:sym typeface="Times New Roman"/>
            </a:endParaRPr>
          </a:p>
          <a:p>
            <a:pPr indent="-304800" lvl="0" marL="9144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 user selects “Tutorial” in the “Game Selection” menu.</a:t>
            </a:r>
            <a:endParaRPr sz="1200">
              <a:solidFill>
                <a:srgbClr val="000000"/>
              </a:solidFill>
              <a:latin typeface="Times New Roman"/>
              <a:ea typeface="Times New Roman"/>
              <a:cs typeface="Times New Roman"/>
              <a:sym typeface="Times New Roman"/>
            </a:endParaRPr>
          </a:p>
          <a:p>
            <a:pPr indent="-304800" lvl="0" marL="9144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 user enters the Tutorial mode and is met with the Tutorial mode playing environment.</a:t>
            </a:r>
            <a:endParaRPr sz="1200">
              <a:solidFill>
                <a:srgbClr val="000000"/>
              </a:solidFill>
              <a:latin typeface="Times New Roman"/>
              <a:ea typeface="Times New Roman"/>
              <a:cs typeface="Times New Roman"/>
              <a:sym typeface="Times New Roman"/>
            </a:endParaRPr>
          </a:p>
          <a:p>
            <a:pPr indent="-304800" lvl="0" marL="9144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 user starts by learning how to serve the ball.</a:t>
            </a:r>
            <a:endParaRPr sz="1200">
              <a:solidFill>
                <a:srgbClr val="000000"/>
              </a:solidFill>
              <a:latin typeface="Times New Roman"/>
              <a:ea typeface="Times New Roman"/>
              <a:cs typeface="Times New Roman"/>
              <a:sym typeface="Times New Roman"/>
            </a:endParaRPr>
          </a:p>
          <a:p>
            <a:pPr indent="-304800" lvl="0" marL="9144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 user then learns how to receive the ball.</a:t>
            </a:r>
            <a:endParaRPr sz="1200">
              <a:solidFill>
                <a:srgbClr val="000000"/>
              </a:solidFill>
              <a:latin typeface="Times New Roman"/>
              <a:ea typeface="Times New Roman"/>
              <a:cs typeface="Times New Roman"/>
              <a:sym typeface="Times New Roman"/>
            </a:endParaRPr>
          </a:p>
          <a:p>
            <a:pPr indent="-304800" lvl="0" marL="9144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 user practices the combination of these two mechanics.</a:t>
            </a:r>
            <a:endParaRPr sz="1200">
              <a:solidFill>
                <a:srgbClr val="000000"/>
              </a:solidFill>
              <a:latin typeface="Times New Roman"/>
              <a:ea typeface="Times New Roman"/>
              <a:cs typeface="Times New Roman"/>
              <a:sym typeface="Times New Roman"/>
            </a:endParaRPr>
          </a:p>
          <a:p>
            <a:pPr indent="-304800" lvl="0" marL="9144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Once the user is ready to exit, they pause then quit to title.</a:t>
            </a:r>
            <a:endParaRPr sz="1200">
              <a:solidFill>
                <a:srgbClr val="000000"/>
              </a:solidFill>
              <a:latin typeface="Times New Roman"/>
              <a:ea typeface="Times New Roman"/>
              <a:cs typeface="Times New Roman"/>
              <a:sym typeface="Times New Roman"/>
            </a:endParaRPr>
          </a:p>
          <a:p>
            <a:pPr indent="-304800" lvl="0" marL="9144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Database updates the user’s playing time in Tutorial mode</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Post Conditions</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Tutorial in Progress</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Quit Gamemode</a:t>
            </a:r>
            <a:endParaRPr sz="1380">
              <a:solidFill>
                <a:srgbClr val="000000"/>
              </a:solidFill>
              <a:latin typeface="Times New Roman"/>
              <a:ea typeface="Times New Roman"/>
              <a:cs typeface="Times New Roman"/>
              <a:sym typeface="Times New Roman"/>
            </a:endParaRPr>
          </a:p>
        </p:txBody>
      </p:sp>
      <p:sp>
        <p:nvSpPr>
          <p:cNvPr id="275" name="Google Shape;275;p36"/>
          <p:cNvSpPr txBox="1"/>
          <p:nvPr>
            <p:ph type="title"/>
          </p:nvPr>
        </p:nvSpPr>
        <p:spPr>
          <a:xfrm>
            <a:off x="819150" y="845600"/>
            <a:ext cx="7505700" cy="63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Tutorial Gameplay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7"/>
          <p:cNvSpPr txBox="1"/>
          <p:nvPr>
            <p:ph idx="1" type="body"/>
          </p:nvPr>
        </p:nvSpPr>
        <p:spPr>
          <a:xfrm>
            <a:off x="819150" y="1598925"/>
            <a:ext cx="7505700" cy="2839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solidFill>
                  <a:srgbClr val="000000"/>
                </a:solidFill>
                <a:latin typeface="Times New Roman"/>
                <a:ea typeface="Times New Roman"/>
                <a:cs typeface="Times New Roman"/>
                <a:sym typeface="Times New Roman"/>
              </a:rPr>
              <a:t>Exceptions</a:t>
            </a:r>
            <a:endParaRPr sz="1500">
              <a:solidFill>
                <a:srgbClr val="000000"/>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Exit during tutorial</a:t>
            </a:r>
            <a:endParaRPr sz="1500">
              <a:solidFill>
                <a:srgbClr val="000000"/>
              </a:solidFill>
              <a:latin typeface="Times New Roman"/>
              <a:ea typeface="Times New Roman"/>
              <a:cs typeface="Times New Roman"/>
              <a:sym typeface="Times New Roman"/>
            </a:endParaRPr>
          </a:p>
          <a:p>
            <a:pPr indent="-323850" lvl="2" marL="1371600" rtl="0" algn="l">
              <a:lnSpc>
                <a:spcPct val="10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The user pauses the tutorial.</a:t>
            </a:r>
            <a:endParaRPr sz="1500">
              <a:solidFill>
                <a:srgbClr val="000000"/>
              </a:solidFill>
              <a:latin typeface="Times New Roman"/>
              <a:ea typeface="Times New Roman"/>
              <a:cs typeface="Times New Roman"/>
              <a:sym typeface="Times New Roman"/>
            </a:endParaRPr>
          </a:p>
          <a:p>
            <a:pPr indent="-323850" lvl="2" marL="1371600" rtl="0" algn="l">
              <a:lnSpc>
                <a:spcPct val="10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User selects the “Quit Tutorial” option.</a:t>
            </a:r>
            <a:endParaRPr sz="1500">
              <a:solidFill>
                <a:srgbClr val="000000"/>
              </a:solidFill>
              <a:latin typeface="Times New Roman"/>
              <a:ea typeface="Times New Roman"/>
              <a:cs typeface="Times New Roman"/>
              <a:sym typeface="Times New Roman"/>
            </a:endParaRPr>
          </a:p>
          <a:p>
            <a:pPr indent="-323850" lvl="2" marL="1371600" rtl="0" algn="l">
              <a:lnSpc>
                <a:spcPct val="10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User returns to the main screen.</a:t>
            </a:r>
            <a:endParaRPr sz="150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1200"/>
              </a:spcAft>
              <a:buNone/>
            </a:pPr>
            <a:r>
              <a:t/>
            </a:r>
            <a:endParaRPr sz="1679">
              <a:solidFill>
                <a:srgbClr val="000000"/>
              </a:solidFill>
              <a:latin typeface="Times New Roman"/>
              <a:ea typeface="Times New Roman"/>
              <a:cs typeface="Times New Roman"/>
              <a:sym typeface="Times New Roman"/>
            </a:endParaRPr>
          </a:p>
        </p:txBody>
      </p:sp>
      <p:sp>
        <p:nvSpPr>
          <p:cNvPr id="281" name="Google Shape;281;p37"/>
          <p:cNvSpPr txBox="1"/>
          <p:nvPr>
            <p:ph type="title"/>
          </p:nvPr>
        </p:nvSpPr>
        <p:spPr>
          <a:xfrm>
            <a:off x="819150" y="845600"/>
            <a:ext cx="7505700" cy="63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Tutorial Gameplay (</a:t>
            </a:r>
            <a:r>
              <a:rPr i="1" lang="en"/>
              <a:t>continued</a:t>
            </a:r>
            <a:r>
              <a:rPr lang="en"/>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8"/>
          <p:cNvSpPr txBox="1"/>
          <p:nvPr>
            <p:ph idx="1" type="body"/>
          </p:nvPr>
        </p:nvSpPr>
        <p:spPr>
          <a:xfrm>
            <a:off x="819150" y="1271425"/>
            <a:ext cx="7505700" cy="3167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440"/>
              <a:buNone/>
            </a:pPr>
            <a:r>
              <a:rPr lang="en" sz="1180">
                <a:solidFill>
                  <a:srgbClr val="000000"/>
                </a:solidFill>
                <a:latin typeface="Times New Roman"/>
                <a:ea typeface="Times New Roman"/>
                <a:cs typeface="Times New Roman"/>
                <a:sym typeface="Times New Roman"/>
              </a:rPr>
              <a:t>PlayCompetitive()</a:t>
            </a:r>
            <a:endParaRPr sz="1180">
              <a:solidFill>
                <a:srgbClr val="000000"/>
              </a:solidFill>
              <a:latin typeface="Times New Roman"/>
              <a:ea typeface="Times New Roman"/>
              <a:cs typeface="Times New Roman"/>
              <a:sym typeface="Times New Roman"/>
            </a:endParaRPr>
          </a:p>
          <a:p>
            <a:pPr indent="0" lvl="0" marL="0" rtl="0" algn="l">
              <a:lnSpc>
                <a:spcPct val="80000"/>
              </a:lnSpc>
              <a:spcBef>
                <a:spcPts val="0"/>
              </a:spcBef>
              <a:spcAft>
                <a:spcPts val="0"/>
              </a:spcAft>
              <a:buSzPts val="440"/>
              <a:buNone/>
            </a:pPr>
            <a:r>
              <a:rPr lang="en" sz="1180">
                <a:solidFill>
                  <a:srgbClr val="000000"/>
                </a:solidFill>
                <a:latin typeface="Times New Roman"/>
                <a:ea typeface="Times New Roman"/>
                <a:cs typeface="Times New Roman"/>
                <a:sym typeface="Times New Roman"/>
              </a:rPr>
              <a:t>Preconditions</a:t>
            </a:r>
            <a:endParaRPr sz="1180">
              <a:solidFill>
                <a:srgbClr val="000000"/>
              </a:solidFill>
              <a:latin typeface="Times New Roman"/>
              <a:ea typeface="Times New Roman"/>
              <a:cs typeface="Times New Roman"/>
              <a:sym typeface="Times New Roman"/>
            </a:endParaRPr>
          </a:p>
          <a:p>
            <a:pPr indent="-303530" lvl="0" marL="457200" rtl="0" algn="l">
              <a:lnSpc>
                <a:spcPct val="80000"/>
              </a:lnSpc>
              <a:spcBef>
                <a:spcPts val="0"/>
              </a:spcBef>
              <a:spcAft>
                <a:spcPts val="0"/>
              </a:spcAft>
              <a:buClr>
                <a:srgbClr val="000000"/>
              </a:buClr>
              <a:buSzPts val="1180"/>
              <a:buFont typeface="Times New Roman"/>
              <a:buChar char="-"/>
            </a:pPr>
            <a:r>
              <a:rPr lang="en" sz="1180">
                <a:solidFill>
                  <a:srgbClr val="000000"/>
                </a:solidFill>
                <a:latin typeface="Times New Roman"/>
                <a:ea typeface="Times New Roman"/>
                <a:cs typeface="Times New Roman"/>
                <a:sym typeface="Times New Roman"/>
              </a:rPr>
              <a:t>Player Registration</a:t>
            </a:r>
            <a:endParaRPr sz="1180">
              <a:solidFill>
                <a:srgbClr val="000000"/>
              </a:solidFill>
              <a:latin typeface="Times New Roman"/>
              <a:ea typeface="Times New Roman"/>
              <a:cs typeface="Times New Roman"/>
              <a:sym typeface="Times New Roman"/>
            </a:endParaRPr>
          </a:p>
          <a:p>
            <a:pPr indent="-303530" lvl="0" marL="457200" rtl="0" algn="l">
              <a:lnSpc>
                <a:spcPct val="80000"/>
              </a:lnSpc>
              <a:spcBef>
                <a:spcPts val="0"/>
              </a:spcBef>
              <a:spcAft>
                <a:spcPts val="0"/>
              </a:spcAft>
              <a:buClr>
                <a:srgbClr val="000000"/>
              </a:buClr>
              <a:buSzPts val="1180"/>
              <a:buFont typeface="Times New Roman"/>
              <a:buChar char="-"/>
            </a:pPr>
            <a:r>
              <a:rPr lang="en" sz="1180">
                <a:solidFill>
                  <a:srgbClr val="000000"/>
                </a:solidFill>
                <a:latin typeface="Times New Roman"/>
                <a:ea typeface="Times New Roman"/>
                <a:cs typeface="Times New Roman"/>
                <a:sym typeface="Times New Roman"/>
              </a:rPr>
              <a:t>Select Game Type</a:t>
            </a:r>
            <a:endParaRPr sz="1180">
              <a:solidFill>
                <a:srgbClr val="000000"/>
              </a:solidFill>
              <a:latin typeface="Times New Roman"/>
              <a:ea typeface="Times New Roman"/>
              <a:cs typeface="Times New Roman"/>
              <a:sym typeface="Times New Roman"/>
            </a:endParaRPr>
          </a:p>
          <a:p>
            <a:pPr indent="-303530" lvl="0" marL="914400" rtl="0" algn="l">
              <a:lnSpc>
                <a:spcPct val="80000"/>
              </a:lnSpc>
              <a:spcBef>
                <a:spcPts val="0"/>
              </a:spcBef>
              <a:spcAft>
                <a:spcPts val="0"/>
              </a:spcAft>
              <a:buClr>
                <a:srgbClr val="000000"/>
              </a:buClr>
              <a:buSzPts val="1180"/>
              <a:buFont typeface="Times New Roman"/>
              <a:buChar char="-"/>
            </a:pPr>
            <a:r>
              <a:rPr lang="en" sz="1180">
                <a:solidFill>
                  <a:srgbClr val="000000"/>
                </a:solidFill>
                <a:latin typeface="Times New Roman"/>
                <a:ea typeface="Times New Roman"/>
                <a:cs typeface="Times New Roman"/>
                <a:sym typeface="Times New Roman"/>
              </a:rPr>
              <a:t>The player must choose a “Competitive” in the game selection menu.</a:t>
            </a:r>
            <a:endParaRPr sz="1180">
              <a:solidFill>
                <a:srgbClr val="000000"/>
              </a:solidFill>
              <a:latin typeface="Times New Roman"/>
              <a:ea typeface="Times New Roman"/>
              <a:cs typeface="Times New Roman"/>
              <a:sym typeface="Times New Roman"/>
            </a:endParaRPr>
          </a:p>
          <a:p>
            <a:pPr indent="0" lvl="0" marL="0" rtl="0" algn="l">
              <a:lnSpc>
                <a:spcPct val="80000"/>
              </a:lnSpc>
              <a:spcBef>
                <a:spcPts val="0"/>
              </a:spcBef>
              <a:spcAft>
                <a:spcPts val="0"/>
              </a:spcAft>
              <a:buNone/>
            </a:pPr>
            <a:r>
              <a:rPr lang="en" sz="1180">
                <a:solidFill>
                  <a:srgbClr val="000000"/>
                </a:solidFill>
                <a:latin typeface="Times New Roman"/>
                <a:ea typeface="Times New Roman"/>
                <a:cs typeface="Times New Roman"/>
                <a:sym typeface="Times New Roman"/>
              </a:rPr>
              <a:t>Scenario Description</a:t>
            </a:r>
            <a:endParaRPr sz="1180">
              <a:solidFill>
                <a:srgbClr val="000000"/>
              </a:solidFill>
              <a:latin typeface="Times New Roman"/>
              <a:ea typeface="Times New Roman"/>
              <a:cs typeface="Times New Roman"/>
              <a:sym typeface="Times New Roman"/>
            </a:endParaRPr>
          </a:p>
          <a:p>
            <a:pPr indent="-303530" lvl="0" marL="457200" rtl="0" algn="l">
              <a:lnSpc>
                <a:spcPct val="80000"/>
              </a:lnSpc>
              <a:spcBef>
                <a:spcPts val="0"/>
              </a:spcBef>
              <a:spcAft>
                <a:spcPts val="0"/>
              </a:spcAft>
              <a:buClr>
                <a:srgbClr val="000000"/>
              </a:buClr>
              <a:buSzPts val="1180"/>
              <a:buFont typeface="Times New Roman"/>
              <a:buChar char="-"/>
            </a:pPr>
            <a:r>
              <a:rPr lang="en" sz="1180">
                <a:solidFill>
                  <a:srgbClr val="000000"/>
                </a:solidFill>
                <a:latin typeface="Times New Roman"/>
                <a:ea typeface="Times New Roman"/>
                <a:cs typeface="Times New Roman"/>
                <a:sym typeface="Times New Roman"/>
              </a:rPr>
              <a:t>The user selects “Competitive” in the “Game Selection” menu.</a:t>
            </a:r>
            <a:endParaRPr sz="1180">
              <a:solidFill>
                <a:srgbClr val="000000"/>
              </a:solidFill>
              <a:latin typeface="Times New Roman"/>
              <a:ea typeface="Times New Roman"/>
              <a:cs typeface="Times New Roman"/>
              <a:sym typeface="Times New Roman"/>
            </a:endParaRPr>
          </a:p>
          <a:p>
            <a:pPr indent="-303530" lvl="0" marL="457200" rtl="0" algn="l">
              <a:lnSpc>
                <a:spcPct val="80000"/>
              </a:lnSpc>
              <a:spcBef>
                <a:spcPts val="0"/>
              </a:spcBef>
              <a:spcAft>
                <a:spcPts val="0"/>
              </a:spcAft>
              <a:buClr>
                <a:srgbClr val="000000"/>
              </a:buClr>
              <a:buSzPts val="1180"/>
              <a:buFont typeface="Times New Roman"/>
              <a:buChar char="-"/>
            </a:pPr>
            <a:r>
              <a:rPr lang="en" sz="1180">
                <a:solidFill>
                  <a:srgbClr val="000000"/>
                </a:solidFill>
                <a:latin typeface="Times New Roman"/>
                <a:ea typeface="Times New Roman"/>
                <a:cs typeface="Times New Roman"/>
                <a:sym typeface="Times New Roman"/>
              </a:rPr>
              <a:t>The user enters the Competitive mode and is met with the Competitive mode playing environment.</a:t>
            </a:r>
            <a:endParaRPr sz="1180">
              <a:solidFill>
                <a:srgbClr val="000000"/>
              </a:solidFill>
              <a:latin typeface="Times New Roman"/>
              <a:ea typeface="Times New Roman"/>
              <a:cs typeface="Times New Roman"/>
              <a:sym typeface="Times New Roman"/>
            </a:endParaRPr>
          </a:p>
          <a:p>
            <a:pPr indent="-303530" lvl="0" marL="457200" rtl="0" algn="l">
              <a:lnSpc>
                <a:spcPct val="80000"/>
              </a:lnSpc>
              <a:spcBef>
                <a:spcPts val="0"/>
              </a:spcBef>
              <a:spcAft>
                <a:spcPts val="0"/>
              </a:spcAft>
              <a:buClr>
                <a:srgbClr val="000000"/>
              </a:buClr>
              <a:buSzPts val="1180"/>
              <a:buFont typeface="Times New Roman"/>
              <a:buChar char="-"/>
            </a:pPr>
            <a:r>
              <a:rPr lang="en" sz="1180">
                <a:solidFill>
                  <a:srgbClr val="000000"/>
                </a:solidFill>
                <a:latin typeface="Times New Roman"/>
                <a:ea typeface="Times New Roman"/>
                <a:cs typeface="Times New Roman"/>
                <a:sym typeface="Times New Roman"/>
              </a:rPr>
              <a:t>The user starts by learning how to serve the ball.</a:t>
            </a:r>
            <a:endParaRPr sz="1180">
              <a:solidFill>
                <a:srgbClr val="000000"/>
              </a:solidFill>
              <a:latin typeface="Times New Roman"/>
              <a:ea typeface="Times New Roman"/>
              <a:cs typeface="Times New Roman"/>
              <a:sym typeface="Times New Roman"/>
            </a:endParaRPr>
          </a:p>
          <a:p>
            <a:pPr indent="-303530" lvl="0" marL="457200" rtl="0" algn="l">
              <a:lnSpc>
                <a:spcPct val="80000"/>
              </a:lnSpc>
              <a:spcBef>
                <a:spcPts val="0"/>
              </a:spcBef>
              <a:spcAft>
                <a:spcPts val="0"/>
              </a:spcAft>
              <a:buClr>
                <a:srgbClr val="000000"/>
              </a:buClr>
              <a:buSzPts val="1180"/>
              <a:buFont typeface="Times New Roman"/>
              <a:buChar char="-"/>
            </a:pPr>
            <a:r>
              <a:rPr lang="en" sz="1180">
                <a:solidFill>
                  <a:srgbClr val="000000"/>
                </a:solidFill>
                <a:latin typeface="Times New Roman"/>
                <a:ea typeface="Times New Roman"/>
                <a:cs typeface="Times New Roman"/>
                <a:sym typeface="Times New Roman"/>
              </a:rPr>
              <a:t>The user then learns how to receive the ball.</a:t>
            </a:r>
            <a:endParaRPr sz="1180">
              <a:solidFill>
                <a:srgbClr val="000000"/>
              </a:solidFill>
              <a:latin typeface="Times New Roman"/>
              <a:ea typeface="Times New Roman"/>
              <a:cs typeface="Times New Roman"/>
              <a:sym typeface="Times New Roman"/>
            </a:endParaRPr>
          </a:p>
          <a:p>
            <a:pPr indent="-303530" lvl="0" marL="457200" rtl="0" algn="l">
              <a:lnSpc>
                <a:spcPct val="80000"/>
              </a:lnSpc>
              <a:spcBef>
                <a:spcPts val="0"/>
              </a:spcBef>
              <a:spcAft>
                <a:spcPts val="0"/>
              </a:spcAft>
              <a:buClr>
                <a:srgbClr val="000000"/>
              </a:buClr>
              <a:buSzPts val="1180"/>
              <a:buFont typeface="Times New Roman"/>
              <a:buChar char="-"/>
            </a:pPr>
            <a:r>
              <a:rPr lang="en" sz="1180">
                <a:solidFill>
                  <a:srgbClr val="000000"/>
                </a:solidFill>
                <a:latin typeface="Times New Roman"/>
                <a:ea typeface="Times New Roman"/>
                <a:cs typeface="Times New Roman"/>
                <a:sym typeface="Times New Roman"/>
              </a:rPr>
              <a:t>The user practices the combination of these two mechanics.</a:t>
            </a:r>
            <a:endParaRPr sz="1180">
              <a:solidFill>
                <a:srgbClr val="000000"/>
              </a:solidFill>
              <a:latin typeface="Times New Roman"/>
              <a:ea typeface="Times New Roman"/>
              <a:cs typeface="Times New Roman"/>
              <a:sym typeface="Times New Roman"/>
            </a:endParaRPr>
          </a:p>
          <a:p>
            <a:pPr indent="-303530" lvl="0" marL="457200" rtl="0" algn="l">
              <a:lnSpc>
                <a:spcPct val="80000"/>
              </a:lnSpc>
              <a:spcBef>
                <a:spcPts val="0"/>
              </a:spcBef>
              <a:spcAft>
                <a:spcPts val="0"/>
              </a:spcAft>
              <a:buClr>
                <a:srgbClr val="000000"/>
              </a:buClr>
              <a:buSzPts val="1180"/>
              <a:buFont typeface="Times New Roman"/>
              <a:buChar char="-"/>
            </a:pPr>
            <a:r>
              <a:rPr lang="en" sz="1180">
                <a:solidFill>
                  <a:srgbClr val="000000"/>
                </a:solidFill>
                <a:latin typeface="Times New Roman"/>
                <a:ea typeface="Times New Roman"/>
                <a:cs typeface="Times New Roman"/>
                <a:sym typeface="Times New Roman"/>
              </a:rPr>
              <a:t>Once the user is ready to exit, they pause then quit to title.</a:t>
            </a:r>
            <a:endParaRPr sz="1180">
              <a:solidFill>
                <a:srgbClr val="000000"/>
              </a:solidFill>
              <a:latin typeface="Times New Roman"/>
              <a:ea typeface="Times New Roman"/>
              <a:cs typeface="Times New Roman"/>
              <a:sym typeface="Times New Roman"/>
            </a:endParaRPr>
          </a:p>
          <a:p>
            <a:pPr indent="-303530" lvl="0" marL="457200" rtl="0" algn="l">
              <a:lnSpc>
                <a:spcPct val="80000"/>
              </a:lnSpc>
              <a:spcBef>
                <a:spcPts val="0"/>
              </a:spcBef>
              <a:spcAft>
                <a:spcPts val="0"/>
              </a:spcAft>
              <a:buClr>
                <a:srgbClr val="000000"/>
              </a:buClr>
              <a:buSzPts val="1180"/>
              <a:buFont typeface="Times New Roman"/>
              <a:buChar char="-"/>
            </a:pPr>
            <a:r>
              <a:rPr lang="en" sz="1180">
                <a:solidFill>
                  <a:srgbClr val="000000"/>
                </a:solidFill>
                <a:latin typeface="Times New Roman"/>
                <a:ea typeface="Times New Roman"/>
                <a:cs typeface="Times New Roman"/>
                <a:sym typeface="Times New Roman"/>
              </a:rPr>
              <a:t>Database updates the user’s playing time in Competitive mode</a:t>
            </a:r>
            <a:endParaRPr sz="1180">
              <a:solidFill>
                <a:srgbClr val="000000"/>
              </a:solidFill>
              <a:latin typeface="Times New Roman"/>
              <a:ea typeface="Times New Roman"/>
              <a:cs typeface="Times New Roman"/>
              <a:sym typeface="Times New Roman"/>
            </a:endParaRPr>
          </a:p>
          <a:p>
            <a:pPr indent="0" lvl="0" marL="0" rtl="0" algn="l">
              <a:lnSpc>
                <a:spcPct val="80000"/>
              </a:lnSpc>
              <a:spcBef>
                <a:spcPts val="0"/>
              </a:spcBef>
              <a:spcAft>
                <a:spcPts val="0"/>
              </a:spcAft>
              <a:buSzPts val="440"/>
              <a:buNone/>
            </a:pPr>
            <a:r>
              <a:rPr lang="en" sz="1180">
                <a:solidFill>
                  <a:srgbClr val="000000"/>
                </a:solidFill>
                <a:latin typeface="Times New Roman"/>
                <a:ea typeface="Times New Roman"/>
                <a:cs typeface="Times New Roman"/>
                <a:sym typeface="Times New Roman"/>
              </a:rPr>
              <a:t>Post Conditions</a:t>
            </a:r>
            <a:endParaRPr sz="1180">
              <a:solidFill>
                <a:srgbClr val="000000"/>
              </a:solidFill>
              <a:latin typeface="Times New Roman"/>
              <a:ea typeface="Times New Roman"/>
              <a:cs typeface="Times New Roman"/>
              <a:sym typeface="Times New Roman"/>
            </a:endParaRPr>
          </a:p>
          <a:p>
            <a:pPr indent="-303530" lvl="0" marL="457200" rtl="0" algn="l">
              <a:lnSpc>
                <a:spcPct val="80000"/>
              </a:lnSpc>
              <a:spcBef>
                <a:spcPts val="0"/>
              </a:spcBef>
              <a:spcAft>
                <a:spcPts val="0"/>
              </a:spcAft>
              <a:buClr>
                <a:srgbClr val="000000"/>
              </a:buClr>
              <a:buSzPts val="1180"/>
              <a:buFont typeface="Times New Roman"/>
              <a:buChar char="-"/>
            </a:pPr>
            <a:r>
              <a:rPr lang="en" sz="1180">
                <a:solidFill>
                  <a:srgbClr val="000000"/>
                </a:solidFill>
                <a:latin typeface="Times New Roman"/>
                <a:ea typeface="Times New Roman"/>
                <a:cs typeface="Times New Roman"/>
                <a:sym typeface="Times New Roman"/>
              </a:rPr>
              <a:t>Competitive gamemode in Progress</a:t>
            </a:r>
            <a:endParaRPr sz="1180">
              <a:solidFill>
                <a:srgbClr val="000000"/>
              </a:solidFill>
              <a:latin typeface="Times New Roman"/>
              <a:ea typeface="Times New Roman"/>
              <a:cs typeface="Times New Roman"/>
              <a:sym typeface="Times New Roman"/>
            </a:endParaRPr>
          </a:p>
          <a:p>
            <a:pPr indent="-303530" lvl="0" marL="457200" rtl="0" algn="l">
              <a:lnSpc>
                <a:spcPct val="80000"/>
              </a:lnSpc>
              <a:spcBef>
                <a:spcPts val="0"/>
              </a:spcBef>
              <a:spcAft>
                <a:spcPts val="0"/>
              </a:spcAft>
              <a:buClr>
                <a:srgbClr val="000000"/>
              </a:buClr>
              <a:buSzPts val="1180"/>
              <a:buFont typeface="Times New Roman"/>
              <a:buChar char="-"/>
            </a:pPr>
            <a:r>
              <a:rPr lang="en" sz="1180">
                <a:solidFill>
                  <a:srgbClr val="000000"/>
                </a:solidFill>
                <a:latin typeface="Times New Roman"/>
                <a:ea typeface="Times New Roman"/>
                <a:cs typeface="Times New Roman"/>
                <a:sym typeface="Times New Roman"/>
              </a:rPr>
              <a:t>Quit Gamemode</a:t>
            </a:r>
            <a:endParaRPr sz="1180">
              <a:solidFill>
                <a:srgbClr val="000000"/>
              </a:solidFill>
              <a:latin typeface="Times New Roman"/>
              <a:ea typeface="Times New Roman"/>
              <a:cs typeface="Times New Roman"/>
              <a:sym typeface="Times New Roman"/>
            </a:endParaRPr>
          </a:p>
          <a:p>
            <a:pPr indent="0" lvl="0" marL="0" rtl="0" algn="l">
              <a:lnSpc>
                <a:spcPct val="80000"/>
              </a:lnSpc>
              <a:spcBef>
                <a:spcPts val="0"/>
              </a:spcBef>
              <a:spcAft>
                <a:spcPts val="0"/>
              </a:spcAft>
              <a:buSzPts val="440"/>
              <a:buNone/>
            </a:pPr>
            <a:r>
              <a:rPr lang="en" sz="1180">
                <a:solidFill>
                  <a:srgbClr val="000000"/>
                </a:solidFill>
                <a:latin typeface="Times New Roman"/>
                <a:ea typeface="Times New Roman"/>
                <a:cs typeface="Times New Roman"/>
                <a:sym typeface="Times New Roman"/>
              </a:rPr>
              <a:t>Exceptions</a:t>
            </a:r>
            <a:endParaRPr sz="1180">
              <a:solidFill>
                <a:srgbClr val="000000"/>
              </a:solidFill>
              <a:latin typeface="Times New Roman"/>
              <a:ea typeface="Times New Roman"/>
              <a:cs typeface="Times New Roman"/>
              <a:sym typeface="Times New Roman"/>
            </a:endParaRPr>
          </a:p>
          <a:p>
            <a:pPr indent="-303530" lvl="0" marL="457200" rtl="0" algn="l">
              <a:lnSpc>
                <a:spcPct val="80000"/>
              </a:lnSpc>
              <a:spcBef>
                <a:spcPts val="0"/>
              </a:spcBef>
              <a:spcAft>
                <a:spcPts val="0"/>
              </a:spcAft>
              <a:buClr>
                <a:srgbClr val="000000"/>
              </a:buClr>
              <a:buSzPts val="1180"/>
              <a:buFont typeface="Times New Roman"/>
              <a:buChar char="-"/>
            </a:pPr>
            <a:r>
              <a:rPr lang="en" sz="1180">
                <a:solidFill>
                  <a:srgbClr val="000000"/>
                </a:solidFill>
                <a:latin typeface="Times New Roman"/>
                <a:ea typeface="Times New Roman"/>
                <a:cs typeface="Times New Roman"/>
                <a:sym typeface="Times New Roman"/>
              </a:rPr>
              <a:t>Exit during competitive</a:t>
            </a:r>
            <a:endParaRPr sz="1180">
              <a:solidFill>
                <a:srgbClr val="000000"/>
              </a:solidFill>
              <a:latin typeface="Times New Roman"/>
              <a:ea typeface="Times New Roman"/>
              <a:cs typeface="Times New Roman"/>
              <a:sym typeface="Times New Roman"/>
            </a:endParaRPr>
          </a:p>
          <a:p>
            <a:pPr indent="-303530" lvl="1" marL="914400" rtl="0" algn="l">
              <a:lnSpc>
                <a:spcPct val="80000"/>
              </a:lnSpc>
              <a:spcBef>
                <a:spcPts val="0"/>
              </a:spcBef>
              <a:spcAft>
                <a:spcPts val="0"/>
              </a:spcAft>
              <a:buClr>
                <a:srgbClr val="000000"/>
              </a:buClr>
              <a:buSzPts val="1180"/>
              <a:buFont typeface="Times New Roman"/>
              <a:buChar char="-"/>
            </a:pPr>
            <a:r>
              <a:rPr lang="en" sz="1180">
                <a:solidFill>
                  <a:srgbClr val="000000"/>
                </a:solidFill>
                <a:latin typeface="Times New Roman"/>
                <a:ea typeface="Times New Roman"/>
                <a:cs typeface="Times New Roman"/>
                <a:sym typeface="Times New Roman"/>
              </a:rPr>
              <a:t>The user pauses the game.</a:t>
            </a:r>
            <a:endParaRPr sz="1180">
              <a:solidFill>
                <a:srgbClr val="000000"/>
              </a:solidFill>
              <a:latin typeface="Times New Roman"/>
              <a:ea typeface="Times New Roman"/>
              <a:cs typeface="Times New Roman"/>
              <a:sym typeface="Times New Roman"/>
            </a:endParaRPr>
          </a:p>
          <a:p>
            <a:pPr indent="-303530" lvl="1" marL="914400" rtl="0" algn="l">
              <a:lnSpc>
                <a:spcPct val="80000"/>
              </a:lnSpc>
              <a:spcBef>
                <a:spcPts val="0"/>
              </a:spcBef>
              <a:spcAft>
                <a:spcPts val="0"/>
              </a:spcAft>
              <a:buClr>
                <a:srgbClr val="000000"/>
              </a:buClr>
              <a:buSzPts val="1180"/>
              <a:buFont typeface="Times New Roman"/>
              <a:buChar char="-"/>
            </a:pPr>
            <a:r>
              <a:rPr lang="en" sz="1180">
                <a:solidFill>
                  <a:srgbClr val="000000"/>
                </a:solidFill>
                <a:latin typeface="Times New Roman"/>
                <a:ea typeface="Times New Roman"/>
                <a:cs typeface="Times New Roman"/>
                <a:sym typeface="Times New Roman"/>
              </a:rPr>
              <a:t>User selects the “Quit Game” option.</a:t>
            </a:r>
            <a:endParaRPr sz="1180">
              <a:solidFill>
                <a:srgbClr val="000000"/>
              </a:solidFill>
              <a:latin typeface="Times New Roman"/>
              <a:ea typeface="Times New Roman"/>
              <a:cs typeface="Times New Roman"/>
              <a:sym typeface="Times New Roman"/>
            </a:endParaRPr>
          </a:p>
          <a:p>
            <a:pPr indent="-303530" lvl="1" marL="914400" rtl="0" algn="l">
              <a:lnSpc>
                <a:spcPct val="80000"/>
              </a:lnSpc>
              <a:spcBef>
                <a:spcPts val="0"/>
              </a:spcBef>
              <a:spcAft>
                <a:spcPts val="0"/>
              </a:spcAft>
              <a:buClr>
                <a:srgbClr val="000000"/>
              </a:buClr>
              <a:buSzPts val="1180"/>
              <a:buFont typeface="Times New Roman"/>
              <a:buChar char="-"/>
            </a:pPr>
            <a:r>
              <a:rPr lang="en" sz="1180">
                <a:solidFill>
                  <a:srgbClr val="000000"/>
                </a:solidFill>
                <a:latin typeface="Times New Roman"/>
                <a:ea typeface="Times New Roman"/>
                <a:cs typeface="Times New Roman"/>
                <a:sym typeface="Times New Roman"/>
              </a:rPr>
              <a:t>User returns to the main screen.</a:t>
            </a:r>
            <a:endParaRPr sz="118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1200"/>
              </a:spcAft>
              <a:buSzPts val="440"/>
              <a:buNone/>
            </a:pPr>
            <a:r>
              <a:t/>
            </a:r>
            <a:endParaRPr sz="1220"/>
          </a:p>
        </p:txBody>
      </p:sp>
      <p:sp>
        <p:nvSpPr>
          <p:cNvPr id="287" name="Google Shape;287;p38"/>
          <p:cNvSpPr txBox="1"/>
          <p:nvPr>
            <p:ph type="title"/>
          </p:nvPr>
        </p:nvSpPr>
        <p:spPr>
          <a:xfrm>
            <a:off x="819150" y="691475"/>
            <a:ext cx="75057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	</a:t>
            </a:r>
            <a:r>
              <a:rPr lang="en"/>
              <a:t>Competitive</a:t>
            </a:r>
            <a:r>
              <a:rPr lang="en"/>
              <a:t> Gameplay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9"/>
          <p:cNvSpPr txBox="1"/>
          <p:nvPr>
            <p:ph idx="1" type="body"/>
          </p:nvPr>
        </p:nvSpPr>
        <p:spPr>
          <a:xfrm>
            <a:off x="819150" y="1406275"/>
            <a:ext cx="7505700" cy="3032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358"/>
              <a:buNone/>
            </a:pPr>
            <a:r>
              <a:rPr lang="en" sz="1190">
                <a:solidFill>
                  <a:srgbClr val="000000"/>
                </a:solidFill>
                <a:latin typeface="Times New Roman"/>
                <a:ea typeface="Times New Roman"/>
                <a:cs typeface="Times New Roman"/>
                <a:sym typeface="Times New Roman"/>
              </a:rPr>
              <a:t>QuitGame()</a:t>
            </a:r>
            <a:endParaRPr sz="1190">
              <a:solidFill>
                <a:srgbClr val="000000"/>
              </a:solidFill>
              <a:latin typeface="Times New Roman"/>
              <a:ea typeface="Times New Roman"/>
              <a:cs typeface="Times New Roman"/>
              <a:sym typeface="Times New Roman"/>
            </a:endParaRPr>
          </a:p>
          <a:p>
            <a:pPr indent="0" lvl="0" marL="0" rtl="0" algn="l">
              <a:lnSpc>
                <a:spcPct val="80000"/>
              </a:lnSpc>
              <a:spcBef>
                <a:spcPts val="0"/>
              </a:spcBef>
              <a:spcAft>
                <a:spcPts val="0"/>
              </a:spcAft>
              <a:buSzPts val="358"/>
              <a:buNone/>
            </a:pPr>
            <a:r>
              <a:rPr lang="en" sz="1190">
                <a:solidFill>
                  <a:srgbClr val="000000"/>
                </a:solidFill>
                <a:latin typeface="Times New Roman"/>
                <a:ea typeface="Times New Roman"/>
                <a:cs typeface="Times New Roman"/>
                <a:sym typeface="Times New Roman"/>
              </a:rPr>
              <a:t>Preconditions</a:t>
            </a:r>
            <a:endParaRPr sz="1190">
              <a:solidFill>
                <a:srgbClr val="000000"/>
              </a:solidFill>
              <a:latin typeface="Times New Roman"/>
              <a:ea typeface="Times New Roman"/>
              <a:cs typeface="Times New Roman"/>
              <a:sym typeface="Times New Roman"/>
            </a:endParaRPr>
          </a:p>
          <a:p>
            <a:pPr indent="-304165" lvl="0" marL="457200" rtl="0" algn="l">
              <a:lnSpc>
                <a:spcPct val="80000"/>
              </a:lnSpc>
              <a:spcBef>
                <a:spcPts val="0"/>
              </a:spcBef>
              <a:spcAft>
                <a:spcPts val="0"/>
              </a:spcAft>
              <a:buClr>
                <a:srgbClr val="000000"/>
              </a:buClr>
              <a:buSzPts val="1190"/>
              <a:buFont typeface="Times New Roman"/>
              <a:buChar char="-"/>
            </a:pPr>
            <a:r>
              <a:rPr lang="en" sz="1190">
                <a:solidFill>
                  <a:srgbClr val="000000"/>
                </a:solidFill>
                <a:latin typeface="Times New Roman"/>
                <a:ea typeface="Times New Roman"/>
                <a:cs typeface="Times New Roman"/>
                <a:sym typeface="Times New Roman"/>
              </a:rPr>
              <a:t>Active Game Session</a:t>
            </a:r>
            <a:endParaRPr sz="1190">
              <a:solidFill>
                <a:srgbClr val="000000"/>
              </a:solidFill>
              <a:latin typeface="Times New Roman"/>
              <a:ea typeface="Times New Roman"/>
              <a:cs typeface="Times New Roman"/>
              <a:sym typeface="Times New Roman"/>
            </a:endParaRPr>
          </a:p>
          <a:p>
            <a:pPr indent="-304165" lvl="0" marL="457200" rtl="0" algn="l">
              <a:lnSpc>
                <a:spcPct val="80000"/>
              </a:lnSpc>
              <a:spcBef>
                <a:spcPts val="0"/>
              </a:spcBef>
              <a:spcAft>
                <a:spcPts val="0"/>
              </a:spcAft>
              <a:buClr>
                <a:srgbClr val="000000"/>
              </a:buClr>
              <a:buSzPts val="1190"/>
              <a:buFont typeface="Times New Roman"/>
              <a:buChar char="-"/>
            </a:pPr>
            <a:r>
              <a:rPr lang="en" sz="1190">
                <a:solidFill>
                  <a:srgbClr val="000000"/>
                </a:solidFill>
                <a:latin typeface="Times New Roman"/>
                <a:ea typeface="Times New Roman"/>
                <a:cs typeface="Times New Roman"/>
                <a:sym typeface="Times New Roman"/>
              </a:rPr>
              <a:t>Player Logged In</a:t>
            </a:r>
            <a:endParaRPr sz="1190">
              <a:solidFill>
                <a:srgbClr val="000000"/>
              </a:solidFill>
              <a:latin typeface="Times New Roman"/>
              <a:ea typeface="Times New Roman"/>
              <a:cs typeface="Times New Roman"/>
              <a:sym typeface="Times New Roman"/>
            </a:endParaRPr>
          </a:p>
          <a:p>
            <a:pPr indent="0" lvl="0" marL="0" rtl="0" algn="l">
              <a:lnSpc>
                <a:spcPct val="80000"/>
              </a:lnSpc>
              <a:spcBef>
                <a:spcPts val="0"/>
              </a:spcBef>
              <a:spcAft>
                <a:spcPts val="0"/>
              </a:spcAft>
              <a:buNone/>
            </a:pPr>
            <a:r>
              <a:rPr lang="en" sz="1190">
                <a:solidFill>
                  <a:srgbClr val="000000"/>
                </a:solidFill>
                <a:latin typeface="Times New Roman"/>
                <a:ea typeface="Times New Roman"/>
                <a:cs typeface="Times New Roman"/>
                <a:sym typeface="Times New Roman"/>
              </a:rPr>
              <a:t>Scenario Description</a:t>
            </a:r>
            <a:endParaRPr sz="1190">
              <a:solidFill>
                <a:srgbClr val="000000"/>
              </a:solidFill>
              <a:latin typeface="Times New Roman"/>
              <a:ea typeface="Times New Roman"/>
              <a:cs typeface="Times New Roman"/>
              <a:sym typeface="Times New Roman"/>
            </a:endParaRPr>
          </a:p>
          <a:p>
            <a:pPr indent="-304165" lvl="0" marL="457200" rtl="0" algn="l">
              <a:lnSpc>
                <a:spcPct val="80000"/>
              </a:lnSpc>
              <a:spcBef>
                <a:spcPts val="0"/>
              </a:spcBef>
              <a:spcAft>
                <a:spcPts val="0"/>
              </a:spcAft>
              <a:buClr>
                <a:srgbClr val="000000"/>
              </a:buClr>
              <a:buSzPts val="1190"/>
              <a:buFont typeface="Times New Roman"/>
              <a:buChar char="-"/>
            </a:pPr>
            <a:r>
              <a:rPr lang="en" sz="1190">
                <a:solidFill>
                  <a:srgbClr val="000000"/>
                </a:solidFill>
                <a:latin typeface="Times New Roman"/>
                <a:ea typeface="Times New Roman"/>
                <a:cs typeface="Times New Roman"/>
                <a:sym typeface="Times New Roman"/>
              </a:rPr>
              <a:t>Player initiates the Quit Game action</a:t>
            </a:r>
            <a:endParaRPr sz="1190">
              <a:solidFill>
                <a:srgbClr val="000000"/>
              </a:solidFill>
              <a:latin typeface="Times New Roman"/>
              <a:ea typeface="Times New Roman"/>
              <a:cs typeface="Times New Roman"/>
              <a:sym typeface="Times New Roman"/>
            </a:endParaRPr>
          </a:p>
          <a:p>
            <a:pPr indent="-304165" lvl="0" marL="457200" rtl="0" algn="l">
              <a:lnSpc>
                <a:spcPct val="80000"/>
              </a:lnSpc>
              <a:spcBef>
                <a:spcPts val="0"/>
              </a:spcBef>
              <a:spcAft>
                <a:spcPts val="0"/>
              </a:spcAft>
              <a:buClr>
                <a:srgbClr val="000000"/>
              </a:buClr>
              <a:buSzPts val="1190"/>
              <a:buFont typeface="Times New Roman"/>
              <a:buChar char="-"/>
            </a:pPr>
            <a:r>
              <a:rPr lang="en" sz="1190">
                <a:solidFill>
                  <a:srgbClr val="000000"/>
                </a:solidFill>
                <a:latin typeface="Times New Roman"/>
                <a:ea typeface="Times New Roman"/>
                <a:cs typeface="Times New Roman"/>
                <a:sym typeface="Times New Roman"/>
              </a:rPr>
              <a:t>System prompts the player for confirmation</a:t>
            </a:r>
            <a:endParaRPr sz="1190">
              <a:solidFill>
                <a:srgbClr val="000000"/>
              </a:solidFill>
              <a:latin typeface="Times New Roman"/>
              <a:ea typeface="Times New Roman"/>
              <a:cs typeface="Times New Roman"/>
              <a:sym typeface="Times New Roman"/>
            </a:endParaRPr>
          </a:p>
          <a:p>
            <a:pPr indent="-304164" lvl="2" marL="1371600" rtl="0" algn="l">
              <a:lnSpc>
                <a:spcPct val="80000"/>
              </a:lnSpc>
              <a:spcBef>
                <a:spcPts val="0"/>
              </a:spcBef>
              <a:spcAft>
                <a:spcPts val="0"/>
              </a:spcAft>
              <a:buClr>
                <a:srgbClr val="000000"/>
              </a:buClr>
              <a:buSzPts val="1190"/>
              <a:buFont typeface="Times New Roman"/>
              <a:buChar char="-"/>
            </a:pPr>
            <a:r>
              <a:rPr lang="en" sz="1190">
                <a:solidFill>
                  <a:srgbClr val="000000"/>
                </a:solidFill>
                <a:latin typeface="Times New Roman"/>
                <a:ea typeface="Times New Roman"/>
                <a:cs typeface="Times New Roman"/>
                <a:sym typeface="Times New Roman"/>
              </a:rPr>
              <a:t>The game displays a confirmation prompt offering the player several options, such as:</a:t>
            </a:r>
            <a:endParaRPr sz="1190">
              <a:solidFill>
                <a:srgbClr val="000000"/>
              </a:solidFill>
              <a:latin typeface="Times New Roman"/>
              <a:ea typeface="Times New Roman"/>
              <a:cs typeface="Times New Roman"/>
              <a:sym typeface="Times New Roman"/>
            </a:endParaRPr>
          </a:p>
          <a:p>
            <a:pPr indent="-304164" lvl="3" marL="1828800" rtl="0" algn="l">
              <a:lnSpc>
                <a:spcPct val="80000"/>
              </a:lnSpc>
              <a:spcBef>
                <a:spcPts val="0"/>
              </a:spcBef>
              <a:spcAft>
                <a:spcPts val="0"/>
              </a:spcAft>
              <a:buClr>
                <a:srgbClr val="000000"/>
              </a:buClr>
              <a:buSzPts val="1190"/>
              <a:buFont typeface="Times New Roman"/>
              <a:buChar char="-"/>
            </a:pPr>
            <a:r>
              <a:rPr lang="en" sz="1190">
                <a:solidFill>
                  <a:srgbClr val="000000"/>
                </a:solidFill>
                <a:latin typeface="Times New Roman"/>
                <a:ea typeface="Times New Roman"/>
                <a:cs typeface="Times New Roman"/>
                <a:sym typeface="Times New Roman"/>
              </a:rPr>
              <a:t>Save and quit</a:t>
            </a:r>
            <a:endParaRPr sz="1190">
              <a:solidFill>
                <a:srgbClr val="000000"/>
              </a:solidFill>
              <a:latin typeface="Times New Roman"/>
              <a:ea typeface="Times New Roman"/>
              <a:cs typeface="Times New Roman"/>
              <a:sym typeface="Times New Roman"/>
            </a:endParaRPr>
          </a:p>
          <a:p>
            <a:pPr indent="-304164" lvl="3" marL="1828800" rtl="0" algn="l">
              <a:lnSpc>
                <a:spcPct val="80000"/>
              </a:lnSpc>
              <a:spcBef>
                <a:spcPts val="0"/>
              </a:spcBef>
              <a:spcAft>
                <a:spcPts val="0"/>
              </a:spcAft>
              <a:buClr>
                <a:srgbClr val="000000"/>
              </a:buClr>
              <a:buSzPts val="1190"/>
              <a:buFont typeface="Times New Roman"/>
              <a:buChar char="-"/>
            </a:pPr>
            <a:r>
              <a:rPr lang="en" sz="1190">
                <a:solidFill>
                  <a:srgbClr val="000000"/>
                </a:solidFill>
                <a:latin typeface="Times New Roman"/>
                <a:ea typeface="Times New Roman"/>
                <a:cs typeface="Times New Roman"/>
                <a:sym typeface="Times New Roman"/>
              </a:rPr>
              <a:t>Return to the main menu</a:t>
            </a:r>
            <a:endParaRPr sz="1190">
              <a:solidFill>
                <a:srgbClr val="000000"/>
              </a:solidFill>
              <a:latin typeface="Times New Roman"/>
              <a:ea typeface="Times New Roman"/>
              <a:cs typeface="Times New Roman"/>
              <a:sym typeface="Times New Roman"/>
            </a:endParaRPr>
          </a:p>
          <a:p>
            <a:pPr indent="-304164" lvl="3" marL="1828800" rtl="0" algn="l">
              <a:lnSpc>
                <a:spcPct val="80000"/>
              </a:lnSpc>
              <a:spcBef>
                <a:spcPts val="0"/>
              </a:spcBef>
              <a:spcAft>
                <a:spcPts val="0"/>
              </a:spcAft>
              <a:buClr>
                <a:srgbClr val="000000"/>
              </a:buClr>
              <a:buSzPts val="1190"/>
              <a:buFont typeface="Times New Roman"/>
              <a:buChar char="-"/>
            </a:pPr>
            <a:r>
              <a:rPr lang="en" sz="1190">
                <a:solidFill>
                  <a:srgbClr val="000000"/>
                </a:solidFill>
                <a:latin typeface="Times New Roman"/>
                <a:ea typeface="Times New Roman"/>
                <a:cs typeface="Times New Roman"/>
                <a:sym typeface="Times New Roman"/>
              </a:rPr>
              <a:t>Exit the game without saving</a:t>
            </a:r>
            <a:endParaRPr sz="1190">
              <a:solidFill>
                <a:srgbClr val="000000"/>
              </a:solidFill>
              <a:latin typeface="Times New Roman"/>
              <a:ea typeface="Times New Roman"/>
              <a:cs typeface="Times New Roman"/>
              <a:sym typeface="Times New Roman"/>
            </a:endParaRPr>
          </a:p>
          <a:p>
            <a:pPr indent="-304165" lvl="0" marL="457200" rtl="0" algn="l">
              <a:lnSpc>
                <a:spcPct val="80000"/>
              </a:lnSpc>
              <a:spcBef>
                <a:spcPts val="0"/>
              </a:spcBef>
              <a:spcAft>
                <a:spcPts val="0"/>
              </a:spcAft>
              <a:buClr>
                <a:srgbClr val="000000"/>
              </a:buClr>
              <a:buSzPts val="1190"/>
              <a:buFont typeface="Times New Roman"/>
              <a:buChar char="-"/>
            </a:pPr>
            <a:r>
              <a:rPr lang="en" sz="1190">
                <a:solidFill>
                  <a:srgbClr val="000000"/>
                </a:solidFill>
                <a:latin typeface="Times New Roman"/>
                <a:ea typeface="Times New Roman"/>
                <a:cs typeface="Times New Roman"/>
                <a:sym typeface="Times New Roman"/>
              </a:rPr>
              <a:t>Player selects an option</a:t>
            </a:r>
            <a:endParaRPr sz="1190">
              <a:solidFill>
                <a:srgbClr val="000000"/>
              </a:solidFill>
              <a:latin typeface="Times New Roman"/>
              <a:ea typeface="Times New Roman"/>
              <a:cs typeface="Times New Roman"/>
              <a:sym typeface="Times New Roman"/>
            </a:endParaRPr>
          </a:p>
          <a:p>
            <a:pPr indent="-304165" lvl="0" marL="457200" rtl="0" algn="l">
              <a:lnSpc>
                <a:spcPct val="80000"/>
              </a:lnSpc>
              <a:spcBef>
                <a:spcPts val="0"/>
              </a:spcBef>
              <a:spcAft>
                <a:spcPts val="0"/>
              </a:spcAft>
              <a:buClr>
                <a:srgbClr val="000000"/>
              </a:buClr>
              <a:buSzPts val="1190"/>
              <a:buFont typeface="Times New Roman"/>
              <a:buChar char="-"/>
            </a:pPr>
            <a:r>
              <a:rPr lang="en" sz="1190">
                <a:solidFill>
                  <a:srgbClr val="000000"/>
                </a:solidFill>
                <a:latin typeface="Times New Roman"/>
                <a:ea typeface="Times New Roman"/>
                <a:cs typeface="Times New Roman"/>
                <a:sym typeface="Times New Roman"/>
              </a:rPr>
              <a:t>System saves the player's progress (if chosen)</a:t>
            </a:r>
            <a:endParaRPr sz="1190">
              <a:solidFill>
                <a:srgbClr val="000000"/>
              </a:solidFill>
              <a:latin typeface="Times New Roman"/>
              <a:ea typeface="Times New Roman"/>
              <a:cs typeface="Times New Roman"/>
              <a:sym typeface="Times New Roman"/>
            </a:endParaRPr>
          </a:p>
          <a:p>
            <a:pPr indent="-304165" lvl="0" marL="457200" rtl="0" algn="l">
              <a:lnSpc>
                <a:spcPct val="80000"/>
              </a:lnSpc>
              <a:spcBef>
                <a:spcPts val="0"/>
              </a:spcBef>
              <a:spcAft>
                <a:spcPts val="0"/>
              </a:spcAft>
              <a:buClr>
                <a:srgbClr val="000000"/>
              </a:buClr>
              <a:buSzPts val="1190"/>
              <a:buFont typeface="Times New Roman"/>
              <a:buChar char="-"/>
            </a:pPr>
            <a:r>
              <a:rPr lang="en" sz="1190">
                <a:solidFill>
                  <a:srgbClr val="000000"/>
                </a:solidFill>
                <a:latin typeface="Times New Roman"/>
                <a:ea typeface="Times New Roman"/>
                <a:cs typeface="Times New Roman"/>
                <a:sym typeface="Times New Roman"/>
              </a:rPr>
              <a:t>System safely exits the game or returns to the main men</a:t>
            </a:r>
            <a:r>
              <a:rPr lang="en" sz="1190">
                <a:solidFill>
                  <a:srgbClr val="000000"/>
                </a:solidFill>
                <a:latin typeface="Times New Roman"/>
                <a:ea typeface="Times New Roman"/>
                <a:cs typeface="Times New Roman"/>
                <a:sym typeface="Times New Roman"/>
              </a:rPr>
              <a:t>u</a:t>
            </a:r>
            <a:endParaRPr sz="1190">
              <a:solidFill>
                <a:srgbClr val="000000"/>
              </a:solidFill>
              <a:latin typeface="Times New Roman"/>
              <a:ea typeface="Times New Roman"/>
              <a:cs typeface="Times New Roman"/>
              <a:sym typeface="Times New Roman"/>
            </a:endParaRPr>
          </a:p>
          <a:p>
            <a:pPr indent="0" lvl="0" marL="0" rtl="0" algn="l">
              <a:lnSpc>
                <a:spcPct val="80000"/>
              </a:lnSpc>
              <a:spcBef>
                <a:spcPts val="0"/>
              </a:spcBef>
              <a:spcAft>
                <a:spcPts val="0"/>
              </a:spcAft>
              <a:buNone/>
            </a:pPr>
            <a:r>
              <a:rPr lang="en" sz="1190">
                <a:solidFill>
                  <a:srgbClr val="000000"/>
                </a:solidFill>
                <a:latin typeface="Times New Roman"/>
                <a:ea typeface="Times New Roman"/>
                <a:cs typeface="Times New Roman"/>
                <a:sym typeface="Times New Roman"/>
              </a:rPr>
              <a:t>Post Conditions</a:t>
            </a:r>
            <a:endParaRPr sz="1190">
              <a:solidFill>
                <a:srgbClr val="000000"/>
              </a:solidFill>
              <a:latin typeface="Times New Roman"/>
              <a:ea typeface="Times New Roman"/>
              <a:cs typeface="Times New Roman"/>
              <a:sym typeface="Times New Roman"/>
            </a:endParaRPr>
          </a:p>
          <a:p>
            <a:pPr indent="-304165" lvl="0" marL="457200" rtl="0" algn="l">
              <a:lnSpc>
                <a:spcPct val="80000"/>
              </a:lnSpc>
              <a:spcBef>
                <a:spcPts val="0"/>
              </a:spcBef>
              <a:spcAft>
                <a:spcPts val="0"/>
              </a:spcAft>
              <a:buClr>
                <a:srgbClr val="000000"/>
              </a:buClr>
              <a:buSzPts val="1190"/>
              <a:buFont typeface="Times New Roman"/>
              <a:buChar char="-"/>
            </a:pPr>
            <a:r>
              <a:rPr lang="en" sz="1190">
                <a:solidFill>
                  <a:srgbClr val="000000"/>
                </a:solidFill>
                <a:latin typeface="Times New Roman"/>
                <a:ea typeface="Times New Roman"/>
                <a:cs typeface="Times New Roman"/>
                <a:sym typeface="Times New Roman"/>
              </a:rPr>
              <a:t>Game Progress Saved</a:t>
            </a:r>
            <a:endParaRPr sz="1190">
              <a:solidFill>
                <a:srgbClr val="000000"/>
              </a:solidFill>
              <a:latin typeface="Times New Roman"/>
              <a:ea typeface="Times New Roman"/>
              <a:cs typeface="Times New Roman"/>
              <a:sym typeface="Times New Roman"/>
            </a:endParaRPr>
          </a:p>
          <a:p>
            <a:pPr indent="-304165" lvl="1" marL="914400" rtl="0" algn="l">
              <a:lnSpc>
                <a:spcPct val="80000"/>
              </a:lnSpc>
              <a:spcBef>
                <a:spcPts val="0"/>
              </a:spcBef>
              <a:spcAft>
                <a:spcPts val="0"/>
              </a:spcAft>
              <a:buClr>
                <a:srgbClr val="000000"/>
              </a:buClr>
              <a:buSzPts val="1190"/>
              <a:buFont typeface="Times New Roman"/>
              <a:buChar char="-"/>
            </a:pPr>
            <a:r>
              <a:rPr lang="en" sz="1190">
                <a:solidFill>
                  <a:srgbClr val="000000"/>
                </a:solidFill>
                <a:latin typeface="Times New Roman"/>
                <a:ea typeface="Times New Roman"/>
                <a:cs typeface="Times New Roman"/>
                <a:sym typeface="Times New Roman"/>
              </a:rPr>
              <a:t>If the player chooses to save, the system ensures that the player's current game progress (score, settings, etc.) is saved in the database.</a:t>
            </a:r>
            <a:endParaRPr sz="1190">
              <a:solidFill>
                <a:srgbClr val="000000"/>
              </a:solidFill>
              <a:latin typeface="Times New Roman"/>
              <a:ea typeface="Times New Roman"/>
              <a:cs typeface="Times New Roman"/>
              <a:sym typeface="Times New Roman"/>
            </a:endParaRPr>
          </a:p>
          <a:p>
            <a:pPr indent="-304165" lvl="0" marL="457200" rtl="0" algn="l">
              <a:lnSpc>
                <a:spcPct val="80000"/>
              </a:lnSpc>
              <a:spcBef>
                <a:spcPts val="0"/>
              </a:spcBef>
              <a:spcAft>
                <a:spcPts val="0"/>
              </a:spcAft>
              <a:buClr>
                <a:srgbClr val="000000"/>
              </a:buClr>
              <a:buSzPts val="1190"/>
              <a:buFont typeface="Times New Roman"/>
              <a:buChar char="-"/>
            </a:pPr>
            <a:r>
              <a:rPr lang="en" sz="1190">
                <a:solidFill>
                  <a:srgbClr val="000000"/>
                </a:solidFill>
                <a:latin typeface="Times New Roman"/>
                <a:ea typeface="Times New Roman"/>
                <a:cs typeface="Times New Roman"/>
                <a:sym typeface="Times New Roman"/>
              </a:rPr>
              <a:t>Game Properly Exited</a:t>
            </a:r>
            <a:endParaRPr sz="1190">
              <a:solidFill>
                <a:srgbClr val="000000"/>
              </a:solidFill>
              <a:latin typeface="Times New Roman"/>
              <a:ea typeface="Times New Roman"/>
              <a:cs typeface="Times New Roman"/>
              <a:sym typeface="Times New Roman"/>
            </a:endParaRPr>
          </a:p>
          <a:p>
            <a:pPr indent="0" lvl="0" marL="0" rtl="0" algn="l">
              <a:lnSpc>
                <a:spcPct val="80000"/>
              </a:lnSpc>
              <a:spcBef>
                <a:spcPts val="0"/>
              </a:spcBef>
              <a:spcAft>
                <a:spcPts val="0"/>
              </a:spcAft>
              <a:buNone/>
            </a:pPr>
            <a:r>
              <a:t/>
            </a:r>
            <a:endParaRPr sz="1190">
              <a:solidFill>
                <a:srgbClr val="000000"/>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t/>
            </a:r>
            <a:endParaRPr sz="1190">
              <a:solidFill>
                <a:srgbClr val="000000"/>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t/>
            </a:r>
            <a:endParaRPr sz="119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1200"/>
              </a:spcAft>
              <a:buSzPts val="358"/>
              <a:buNone/>
            </a:pPr>
            <a:r>
              <a:t/>
            </a:r>
            <a:endParaRPr sz="1222"/>
          </a:p>
        </p:txBody>
      </p:sp>
      <p:sp>
        <p:nvSpPr>
          <p:cNvPr id="293" name="Google Shape;293;p39"/>
          <p:cNvSpPr txBox="1"/>
          <p:nvPr>
            <p:ph type="title"/>
          </p:nvPr>
        </p:nvSpPr>
        <p:spPr>
          <a:xfrm>
            <a:off x="819150" y="672225"/>
            <a:ext cx="7505700" cy="66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6.	Quit Game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0"/>
          <p:cNvSpPr txBox="1"/>
          <p:nvPr>
            <p:ph idx="1" type="body"/>
          </p:nvPr>
        </p:nvSpPr>
        <p:spPr>
          <a:xfrm>
            <a:off x="819150" y="1406275"/>
            <a:ext cx="7505700" cy="3032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1490">
                <a:solidFill>
                  <a:srgbClr val="000000"/>
                </a:solidFill>
                <a:latin typeface="Times New Roman"/>
                <a:ea typeface="Times New Roman"/>
                <a:cs typeface="Times New Roman"/>
                <a:sym typeface="Times New Roman"/>
              </a:rPr>
              <a:t>Exceptions</a:t>
            </a:r>
            <a:endParaRPr sz="1490">
              <a:solidFill>
                <a:srgbClr val="000000"/>
              </a:solidFill>
              <a:latin typeface="Times New Roman"/>
              <a:ea typeface="Times New Roman"/>
              <a:cs typeface="Times New Roman"/>
              <a:sym typeface="Times New Roman"/>
            </a:endParaRPr>
          </a:p>
          <a:p>
            <a:pPr indent="-323215" lvl="0" marL="457200" rtl="0" algn="l">
              <a:lnSpc>
                <a:spcPct val="80000"/>
              </a:lnSpc>
              <a:spcBef>
                <a:spcPts val="0"/>
              </a:spcBef>
              <a:spcAft>
                <a:spcPts val="0"/>
              </a:spcAft>
              <a:buClr>
                <a:srgbClr val="000000"/>
              </a:buClr>
              <a:buSzPts val="1490"/>
              <a:buFont typeface="Times New Roman"/>
              <a:buChar char="-"/>
            </a:pPr>
            <a:r>
              <a:rPr lang="en" sz="1490">
                <a:solidFill>
                  <a:srgbClr val="000000"/>
                </a:solidFill>
                <a:latin typeface="Times New Roman"/>
                <a:ea typeface="Times New Roman"/>
                <a:cs typeface="Times New Roman"/>
                <a:sym typeface="Times New Roman"/>
              </a:rPr>
              <a:t>Player cancels the quit action</a:t>
            </a:r>
            <a:endParaRPr sz="1490">
              <a:solidFill>
                <a:srgbClr val="000000"/>
              </a:solidFill>
              <a:latin typeface="Times New Roman"/>
              <a:ea typeface="Times New Roman"/>
              <a:cs typeface="Times New Roman"/>
              <a:sym typeface="Times New Roman"/>
            </a:endParaRPr>
          </a:p>
          <a:p>
            <a:pPr indent="-323215" lvl="1" marL="914400" rtl="0" algn="l">
              <a:lnSpc>
                <a:spcPct val="80000"/>
              </a:lnSpc>
              <a:spcBef>
                <a:spcPts val="0"/>
              </a:spcBef>
              <a:spcAft>
                <a:spcPts val="0"/>
              </a:spcAft>
              <a:buClr>
                <a:srgbClr val="000000"/>
              </a:buClr>
              <a:buSzPts val="1490"/>
              <a:buFont typeface="Times New Roman"/>
              <a:buChar char="-"/>
            </a:pPr>
            <a:r>
              <a:rPr lang="en" sz="1490">
                <a:solidFill>
                  <a:srgbClr val="000000"/>
                </a:solidFill>
                <a:latin typeface="Times New Roman"/>
                <a:ea typeface="Times New Roman"/>
                <a:cs typeface="Times New Roman"/>
                <a:sym typeface="Times New Roman"/>
              </a:rPr>
              <a:t>If the player decides not to quit after being prompted, they can cancel the action and return to the game.</a:t>
            </a:r>
            <a:endParaRPr sz="1490">
              <a:solidFill>
                <a:srgbClr val="000000"/>
              </a:solidFill>
              <a:latin typeface="Times New Roman"/>
              <a:ea typeface="Times New Roman"/>
              <a:cs typeface="Times New Roman"/>
              <a:sym typeface="Times New Roman"/>
            </a:endParaRPr>
          </a:p>
          <a:p>
            <a:pPr indent="-323215" lvl="0" marL="457200" rtl="0" algn="l">
              <a:lnSpc>
                <a:spcPct val="80000"/>
              </a:lnSpc>
              <a:spcBef>
                <a:spcPts val="0"/>
              </a:spcBef>
              <a:spcAft>
                <a:spcPts val="0"/>
              </a:spcAft>
              <a:buClr>
                <a:srgbClr val="000000"/>
              </a:buClr>
              <a:buSzPts val="1490"/>
              <a:buFont typeface="Times New Roman"/>
              <a:buChar char="-"/>
            </a:pPr>
            <a:r>
              <a:rPr lang="en" sz="1490">
                <a:solidFill>
                  <a:srgbClr val="000000"/>
                </a:solidFill>
                <a:latin typeface="Times New Roman"/>
                <a:ea typeface="Times New Roman"/>
                <a:cs typeface="Times New Roman"/>
                <a:sym typeface="Times New Roman"/>
              </a:rPr>
              <a:t>Save failure</a:t>
            </a:r>
            <a:endParaRPr sz="1490">
              <a:solidFill>
                <a:srgbClr val="000000"/>
              </a:solidFill>
              <a:latin typeface="Times New Roman"/>
              <a:ea typeface="Times New Roman"/>
              <a:cs typeface="Times New Roman"/>
              <a:sym typeface="Times New Roman"/>
            </a:endParaRPr>
          </a:p>
          <a:p>
            <a:pPr indent="-323215" lvl="1" marL="914400" rtl="0" algn="l">
              <a:lnSpc>
                <a:spcPct val="80000"/>
              </a:lnSpc>
              <a:spcBef>
                <a:spcPts val="0"/>
              </a:spcBef>
              <a:spcAft>
                <a:spcPts val="0"/>
              </a:spcAft>
              <a:buClr>
                <a:srgbClr val="000000"/>
              </a:buClr>
              <a:buSzPts val="1490"/>
              <a:buFont typeface="Times New Roman"/>
              <a:buChar char="-"/>
            </a:pPr>
            <a:r>
              <a:rPr lang="en" sz="1490">
                <a:solidFill>
                  <a:srgbClr val="000000"/>
                </a:solidFill>
                <a:latin typeface="Times New Roman"/>
                <a:ea typeface="Times New Roman"/>
                <a:cs typeface="Times New Roman"/>
                <a:sym typeface="Times New Roman"/>
              </a:rPr>
              <a:t>If there’s an issue saving the game (e.g., database connectivity issue), the system displays an error message, and the player is prompted to retry or quit without saving.</a:t>
            </a:r>
            <a:endParaRPr sz="1522"/>
          </a:p>
        </p:txBody>
      </p:sp>
      <p:sp>
        <p:nvSpPr>
          <p:cNvPr id="299" name="Google Shape;299;p40"/>
          <p:cNvSpPr txBox="1"/>
          <p:nvPr>
            <p:ph type="title"/>
          </p:nvPr>
        </p:nvSpPr>
        <p:spPr>
          <a:xfrm>
            <a:off x="819150" y="672225"/>
            <a:ext cx="7505700" cy="66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6.	Quit Game (</a:t>
            </a:r>
            <a:r>
              <a:rPr i="1" lang="en"/>
              <a:t>continued</a:t>
            </a:r>
            <a:r>
              <a:rPr lang="en"/>
              <a: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1"/>
          <p:cNvSpPr txBox="1"/>
          <p:nvPr>
            <p:ph type="title"/>
          </p:nvPr>
        </p:nvSpPr>
        <p:spPr>
          <a:xfrm>
            <a:off x="764575" y="4603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Sequence Diagram</a:t>
            </a:r>
            <a:endParaRPr/>
          </a:p>
        </p:txBody>
      </p:sp>
      <p:pic>
        <p:nvPicPr>
          <p:cNvPr id="305" name="Google Shape;305;p41"/>
          <p:cNvPicPr preferRelativeResize="0"/>
          <p:nvPr/>
        </p:nvPicPr>
        <p:blipFill>
          <a:blip r:embed="rId3">
            <a:alphaModFix/>
          </a:blip>
          <a:stretch>
            <a:fillRect/>
          </a:stretch>
        </p:blipFill>
        <p:spPr>
          <a:xfrm>
            <a:off x="1608550" y="1289779"/>
            <a:ext cx="5817751" cy="31489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419850"/>
            <a:ext cx="7505700" cy="6663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Statement of the Scope of the Project</a:t>
            </a:r>
            <a:endParaRPr/>
          </a:p>
        </p:txBody>
      </p:sp>
      <p:sp>
        <p:nvSpPr>
          <p:cNvPr id="141" name="Google Shape;141;p15"/>
          <p:cNvSpPr txBox="1"/>
          <p:nvPr>
            <p:ph idx="1" type="body"/>
          </p:nvPr>
        </p:nvSpPr>
        <p:spPr>
          <a:xfrm>
            <a:off x="819150" y="1231300"/>
            <a:ext cx="7505700" cy="3617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1200"/>
              </a:spcBef>
              <a:spcAft>
                <a:spcPts val="0"/>
              </a:spcAft>
              <a:buNone/>
            </a:pPr>
            <a:r>
              <a:rPr lang="en">
                <a:solidFill>
                  <a:srgbClr val="000000"/>
                </a:solidFill>
                <a:latin typeface="Times New Roman"/>
                <a:ea typeface="Times New Roman"/>
                <a:cs typeface="Times New Roman"/>
                <a:sym typeface="Times New Roman"/>
              </a:rPr>
              <a:t>The VR Wheelchair Ping Pong software is designed to simulate a table tennis match where a user in a wheelchair competes against an AI opponent. Major components include:</a:t>
            </a:r>
            <a:endParaRPr>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t/>
            </a:r>
            <a:endParaRPr>
              <a:solidFill>
                <a:srgbClr val="000000"/>
              </a:solidFill>
              <a:latin typeface="Times New Roman"/>
              <a:ea typeface="Times New Roman"/>
              <a:cs typeface="Times New Roman"/>
              <a:sym typeface="Times New Roman"/>
            </a:endParaRPr>
          </a:p>
          <a:p>
            <a:pPr indent="-311150" lvl="0" marL="457200" rtl="0" algn="l">
              <a:lnSpc>
                <a:spcPct val="100000"/>
              </a:lnSpc>
              <a:spcBef>
                <a:spcPts val="120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Inputs: VR controller movements for wheelchair navigation and paddle swings.					</a:t>
            </a:r>
            <a:endParaRPr>
              <a:solidFill>
                <a:srgbClr val="000000"/>
              </a:solidFill>
              <a:latin typeface="Times New Roman"/>
              <a:ea typeface="Times New Roman"/>
              <a:cs typeface="Times New Roman"/>
              <a:sym typeface="Times New Roman"/>
            </a:endParaRPr>
          </a:p>
          <a:p>
            <a:pPr indent="-311150" lvl="0" marL="457200" rtl="0" algn="l">
              <a:lnSpc>
                <a:spcPct val="100000"/>
              </a:lnSpc>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Processing Functionality: Real-time simulation of game physics, AI opponent responses, and scoring.		</a:t>
            </a:r>
            <a:endParaRPr>
              <a:solidFill>
                <a:srgbClr val="000000"/>
              </a:solidFill>
              <a:latin typeface="Times New Roman"/>
              <a:ea typeface="Times New Roman"/>
              <a:cs typeface="Times New Roman"/>
              <a:sym typeface="Times New Roman"/>
            </a:endParaRPr>
          </a:p>
          <a:p>
            <a:pPr indent="-311150" lvl="0" marL="457200" rtl="0" algn="l">
              <a:lnSpc>
                <a:spcPct val="100000"/>
              </a:lnSpc>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Outputs: Visual and audio feedback through VR, real-time score updates, and end-of-game results displayed to the player.</a:t>
            </a:r>
            <a:endParaRPr>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316">
                <a:solidFill>
                  <a:srgbClr val="000000"/>
                </a:solidFill>
                <a:latin typeface="Times New Roman"/>
                <a:ea typeface="Times New Roman"/>
                <a:cs typeface="Times New Roman"/>
                <a:sym typeface="Times New Roman"/>
              </a:rPr>
              <a:t>The SRS document as well as the presentation will not delve into specific implementation details but will instead focus on specifying the expected software functionality and behaviors.</a:t>
            </a:r>
            <a:endParaRPr sz="1316">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t/>
            </a:r>
            <a:endParaRPr sz="1416">
              <a:solidFill>
                <a:srgbClr val="000000"/>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2"/>
          <p:cNvSpPr txBox="1"/>
          <p:nvPr>
            <p:ph type="title"/>
          </p:nvPr>
        </p:nvSpPr>
        <p:spPr>
          <a:xfrm>
            <a:off x="819150" y="556650"/>
            <a:ext cx="7505700" cy="74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Communications Diagram</a:t>
            </a:r>
            <a:endParaRPr/>
          </a:p>
        </p:txBody>
      </p:sp>
      <p:pic>
        <p:nvPicPr>
          <p:cNvPr id="311" name="Google Shape;311;p42"/>
          <p:cNvPicPr preferRelativeResize="0"/>
          <p:nvPr/>
        </p:nvPicPr>
        <p:blipFill>
          <a:blip r:embed="rId3">
            <a:alphaModFix/>
          </a:blip>
          <a:stretch>
            <a:fillRect/>
          </a:stretch>
        </p:blipFill>
        <p:spPr>
          <a:xfrm>
            <a:off x="1640416" y="1358125"/>
            <a:ext cx="5863176" cy="33856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Behavioral Model</a:t>
            </a:r>
            <a:endParaRPr/>
          </a:p>
        </p:txBody>
      </p:sp>
      <p:sp>
        <p:nvSpPr>
          <p:cNvPr id="317" name="Google Shape;317;p4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2116"/>
              <a:t>The VR Wheelchair Ping Pong game adapts gameplay based on user actions and system events.</a:t>
            </a:r>
            <a:endParaRPr sz="2116"/>
          </a:p>
          <a:p>
            <a:pPr indent="0" lvl="0" marL="0" rtl="0" algn="l">
              <a:spcBef>
                <a:spcPts val="1200"/>
              </a:spcBef>
              <a:spcAft>
                <a:spcPts val="0"/>
              </a:spcAft>
              <a:buNone/>
            </a:pPr>
            <a:r>
              <a:rPr lang="en" sz="2116"/>
              <a:t>Major focus on three parts of game</a:t>
            </a:r>
            <a:endParaRPr sz="2116"/>
          </a:p>
          <a:p>
            <a:pPr indent="-332028" lvl="0" marL="457200" rtl="0" algn="l">
              <a:spcBef>
                <a:spcPts val="1200"/>
              </a:spcBef>
              <a:spcAft>
                <a:spcPts val="0"/>
              </a:spcAft>
              <a:buClr>
                <a:srgbClr val="000000"/>
              </a:buClr>
              <a:buSzPct val="90549"/>
              <a:buFont typeface="Arial"/>
              <a:buChar char="●"/>
            </a:pPr>
            <a:r>
              <a:rPr lang="en" sz="2116"/>
              <a:t>Player interactions </a:t>
            </a:r>
            <a:endParaRPr sz="2116"/>
          </a:p>
          <a:p>
            <a:pPr indent="-332028" lvl="0" marL="457200" rtl="0" algn="l">
              <a:spcBef>
                <a:spcPts val="0"/>
              </a:spcBef>
              <a:spcAft>
                <a:spcPts val="0"/>
              </a:spcAft>
              <a:buClr>
                <a:srgbClr val="000000"/>
              </a:buClr>
              <a:buSzPct val="90549"/>
              <a:buFont typeface="Arial"/>
              <a:buChar char="●"/>
            </a:pPr>
            <a:r>
              <a:rPr lang="en" sz="2116"/>
              <a:t>AI opponent responses </a:t>
            </a:r>
            <a:endParaRPr sz="2116"/>
          </a:p>
          <a:p>
            <a:pPr indent="-332028" lvl="0" marL="457200" rtl="0" algn="l">
              <a:spcBef>
                <a:spcPts val="0"/>
              </a:spcBef>
              <a:spcAft>
                <a:spcPts val="0"/>
              </a:spcAft>
              <a:buClr>
                <a:srgbClr val="000000"/>
              </a:buClr>
              <a:buSzPct val="90549"/>
              <a:buFont typeface="Arial"/>
              <a:buChar char="●"/>
            </a:pPr>
            <a:r>
              <a:rPr lang="en" sz="2116"/>
              <a:t>Environmental changes</a:t>
            </a:r>
            <a:endParaRPr sz="2116"/>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Software Behavior Description</a:t>
            </a:r>
            <a:endParaRPr/>
          </a:p>
        </p:txBody>
      </p:sp>
      <p:sp>
        <p:nvSpPr>
          <p:cNvPr id="323" name="Google Shape;323;p4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2000">
                <a:solidFill>
                  <a:srgbClr val="000000"/>
                </a:solidFill>
                <a:latin typeface="Arial"/>
                <a:ea typeface="Arial"/>
                <a:cs typeface="Arial"/>
                <a:sym typeface="Arial"/>
              </a:rPr>
              <a:t>Player Controls:</a:t>
            </a:r>
            <a:endParaRPr b="1" sz="2000">
              <a:solidFill>
                <a:srgbClr val="000000"/>
              </a:solidFill>
              <a:latin typeface="Arial"/>
              <a:ea typeface="Arial"/>
              <a:cs typeface="Arial"/>
              <a:sym typeface="Arial"/>
            </a:endParaRPr>
          </a:p>
          <a:p>
            <a:pPr indent="-355600" lvl="0" marL="457200" rtl="0" algn="l">
              <a:spcBef>
                <a:spcPts val="1200"/>
              </a:spcBef>
              <a:spcAft>
                <a:spcPts val="0"/>
              </a:spcAft>
              <a:buClr>
                <a:srgbClr val="000000"/>
              </a:buClr>
              <a:buSzPts val="2000"/>
              <a:buFont typeface="Arial"/>
              <a:buChar char="●"/>
            </a:pPr>
            <a:r>
              <a:rPr lang="en" sz="2000">
                <a:solidFill>
                  <a:srgbClr val="000000"/>
                </a:solidFill>
                <a:latin typeface="Arial"/>
                <a:ea typeface="Arial"/>
                <a:cs typeface="Arial"/>
                <a:sym typeface="Arial"/>
              </a:rPr>
              <a:t>Responds to VR controller inputs for wheelchair navigation and paddle swings.</a:t>
            </a:r>
            <a:endParaRPr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Manages forward/rotational control, paddle positioning, and swing speed.</a:t>
            </a:r>
            <a:endParaRPr sz="20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Software Behavior Description</a:t>
            </a:r>
            <a:endParaRPr/>
          </a:p>
        </p:txBody>
      </p:sp>
      <p:sp>
        <p:nvSpPr>
          <p:cNvPr id="329" name="Google Shape;329;p4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2000">
                <a:solidFill>
                  <a:srgbClr val="000000"/>
                </a:solidFill>
                <a:latin typeface="Arial"/>
                <a:ea typeface="Arial"/>
                <a:cs typeface="Arial"/>
                <a:sym typeface="Arial"/>
              </a:rPr>
              <a:t>AI Opponent Behavior:</a:t>
            </a:r>
            <a:endParaRPr b="1" sz="2000">
              <a:solidFill>
                <a:srgbClr val="000000"/>
              </a:solidFill>
              <a:latin typeface="Arial"/>
              <a:ea typeface="Arial"/>
              <a:cs typeface="Arial"/>
              <a:sym typeface="Arial"/>
            </a:endParaRPr>
          </a:p>
          <a:p>
            <a:pPr indent="-355600" lvl="0" marL="457200" rtl="0" algn="l">
              <a:spcBef>
                <a:spcPts val="1200"/>
              </a:spcBef>
              <a:spcAft>
                <a:spcPts val="0"/>
              </a:spcAft>
              <a:buClr>
                <a:srgbClr val="000000"/>
              </a:buClr>
              <a:buSzPts val="2000"/>
              <a:buFont typeface="Arial"/>
              <a:buChar char="●"/>
            </a:pPr>
            <a:r>
              <a:rPr lang="en" sz="2000">
                <a:solidFill>
                  <a:srgbClr val="000000"/>
                </a:solidFill>
                <a:latin typeface="Arial"/>
                <a:ea typeface="Arial"/>
                <a:cs typeface="Arial"/>
                <a:sym typeface="Arial"/>
              </a:rPr>
              <a:t>Uses a finite state machine (FSM) for actions like intercepting the ball, adjusting swing speed, and responding to player movements.</a:t>
            </a:r>
            <a:endParaRPr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Adjusts difficulty based on settings; engages in offensive and defensive playstyles.</a:t>
            </a:r>
            <a:endParaRPr sz="2000">
              <a:solidFill>
                <a:srgbClr val="000000"/>
              </a:solidFill>
              <a:latin typeface="Arial"/>
              <a:ea typeface="Arial"/>
              <a:cs typeface="Arial"/>
              <a:sym typeface="Arial"/>
            </a:endParaRPr>
          </a:p>
          <a:p>
            <a:pPr indent="0" lvl="0" marL="0" rtl="0" algn="l">
              <a:spcBef>
                <a:spcPts val="1200"/>
              </a:spcBef>
              <a:spcAft>
                <a:spcPts val="1200"/>
              </a:spcAft>
              <a:buNone/>
            </a:pPr>
            <a:r>
              <a:t/>
            </a:r>
            <a:endParaRPr b="1" sz="2900">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Software Behavior Description</a:t>
            </a:r>
            <a:endParaRPr/>
          </a:p>
        </p:txBody>
      </p:sp>
      <p:sp>
        <p:nvSpPr>
          <p:cNvPr id="335" name="Google Shape;335;p4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2400">
                <a:solidFill>
                  <a:srgbClr val="000000"/>
                </a:solidFill>
                <a:latin typeface="Arial"/>
                <a:ea typeface="Arial"/>
                <a:cs typeface="Arial"/>
                <a:sym typeface="Arial"/>
              </a:rPr>
              <a:t>Game Events:</a:t>
            </a:r>
            <a:endParaRPr b="1" sz="2400">
              <a:solidFill>
                <a:srgbClr val="000000"/>
              </a:solidFill>
              <a:latin typeface="Arial"/>
              <a:ea typeface="Arial"/>
              <a:cs typeface="Arial"/>
              <a:sym typeface="Arial"/>
            </a:endParaRPr>
          </a:p>
          <a:p>
            <a:pPr indent="-381000" lvl="0" marL="457200" rtl="0" algn="l">
              <a:spcBef>
                <a:spcPts val="1200"/>
              </a:spcBef>
              <a:spcAft>
                <a:spcPts val="0"/>
              </a:spcAft>
              <a:buClr>
                <a:srgbClr val="000000"/>
              </a:buClr>
              <a:buSzPts val="2400"/>
              <a:buFont typeface="Arial"/>
              <a:buChar char="●"/>
            </a:pPr>
            <a:r>
              <a:rPr lang="en" sz="2400">
                <a:solidFill>
                  <a:srgbClr val="000000"/>
                </a:solidFill>
                <a:latin typeface="Arial"/>
                <a:ea typeface="Arial"/>
                <a:cs typeface="Arial"/>
                <a:sym typeface="Arial"/>
              </a:rPr>
              <a:t>Includes ball collisions with paddles, table, and boundaries.</a:t>
            </a:r>
            <a:endParaRPr sz="2400">
              <a:solidFill>
                <a:srgbClr val="000000"/>
              </a:solidFill>
              <a:latin typeface="Arial"/>
              <a:ea typeface="Arial"/>
              <a:cs typeface="Arial"/>
              <a:sym typeface="Arial"/>
            </a:endParaRPr>
          </a:p>
          <a:p>
            <a:pPr indent="-381000" lvl="0" marL="457200" rtl="0" algn="l">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Tracks round/match outcomes, updates scores, and offers player options to continue or quit.</a:t>
            </a:r>
            <a:endParaRPr sz="2400">
              <a:solidFill>
                <a:srgbClr val="000000"/>
              </a:solidFill>
              <a:latin typeface="Arial"/>
              <a:ea typeface="Arial"/>
              <a:cs typeface="Arial"/>
              <a:sym typeface="Arial"/>
            </a:endParaRPr>
          </a:p>
          <a:p>
            <a:pPr indent="0" lvl="0" marL="0" rtl="0" algn="l">
              <a:spcBef>
                <a:spcPts val="1200"/>
              </a:spcBef>
              <a:spcAft>
                <a:spcPts val="1200"/>
              </a:spcAft>
              <a:buNone/>
            </a:pPr>
            <a:r>
              <a:t/>
            </a:r>
            <a:endParaRPr b="1" sz="3300">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Events Triggering Behavioral Changes</a:t>
            </a:r>
            <a:endParaRPr/>
          </a:p>
        </p:txBody>
      </p:sp>
      <p:sp>
        <p:nvSpPr>
          <p:cNvPr id="341" name="Google Shape;341;p4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30200" lvl="0" marL="457200" rtl="0" algn="l">
              <a:spcBef>
                <a:spcPts val="1200"/>
              </a:spcBef>
              <a:spcAft>
                <a:spcPts val="0"/>
              </a:spcAft>
              <a:buClr>
                <a:srgbClr val="000000"/>
              </a:buClr>
              <a:buSzPts val="1600"/>
              <a:buFont typeface="Arial"/>
              <a:buChar char="●"/>
            </a:pPr>
            <a:r>
              <a:rPr b="1" lang="en" sz="1600">
                <a:solidFill>
                  <a:srgbClr val="000000"/>
                </a:solidFill>
                <a:latin typeface="Arial"/>
                <a:ea typeface="Arial"/>
                <a:cs typeface="Arial"/>
                <a:sym typeface="Arial"/>
              </a:rPr>
              <a:t>Controller Input Events:</a:t>
            </a:r>
            <a:endParaRPr b="1" sz="1600">
              <a:solidFill>
                <a:srgbClr val="000000"/>
              </a:solidFill>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Player’s movement and swing actions.</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AI State Transitions:</a:t>
            </a:r>
            <a:endParaRPr b="1" sz="1600">
              <a:solidFill>
                <a:srgbClr val="000000"/>
              </a:solidFill>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Changes in AI behavior based on FSM.</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Scoring Events:</a:t>
            </a:r>
            <a:endParaRPr b="1" sz="1600">
              <a:solidFill>
                <a:srgbClr val="000000"/>
              </a:solidFill>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Updates upon points won or lost.</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Game Mode Transitions:</a:t>
            </a:r>
            <a:endParaRPr b="1" sz="1600">
              <a:solidFill>
                <a:srgbClr val="000000"/>
              </a:solidFill>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Shifts between tutorial, competitive gameplay, and menu navigation.</a:t>
            </a:r>
            <a:endParaRPr sz="1600">
              <a:solidFill>
                <a:srgbClr val="000000"/>
              </a:solidFill>
              <a:latin typeface="Arial"/>
              <a:ea typeface="Arial"/>
              <a:cs typeface="Arial"/>
              <a:sym typeface="Arial"/>
            </a:endParaRPr>
          </a:p>
          <a:p>
            <a:pPr indent="0" lvl="0" marL="0" rtl="0" algn="l">
              <a:spcBef>
                <a:spcPts val="1200"/>
              </a:spcBef>
              <a:spcAft>
                <a:spcPts val="1200"/>
              </a:spcAft>
              <a:buNone/>
            </a:pPr>
            <a:r>
              <a:t/>
            </a:r>
            <a:endParaRPr sz="1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Game States</a:t>
            </a:r>
            <a:endParaRPr/>
          </a:p>
        </p:txBody>
      </p:sp>
      <p:sp>
        <p:nvSpPr>
          <p:cNvPr id="347" name="Google Shape;347;p4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0360" lvl="0" marL="457200" rtl="0" algn="l">
              <a:lnSpc>
                <a:spcPct val="95000"/>
              </a:lnSpc>
              <a:spcBef>
                <a:spcPts val="1200"/>
              </a:spcBef>
              <a:spcAft>
                <a:spcPts val="0"/>
              </a:spcAft>
              <a:buClr>
                <a:srgbClr val="000000"/>
              </a:buClr>
              <a:buSzPts val="1760"/>
              <a:buFont typeface="Arial"/>
              <a:buChar char="●"/>
            </a:pPr>
            <a:r>
              <a:rPr b="1" lang="en" sz="1760">
                <a:solidFill>
                  <a:srgbClr val="000000"/>
                </a:solidFill>
                <a:latin typeface="Arial"/>
                <a:ea typeface="Arial"/>
                <a:cs typeface="Arial"/>
                <a:sym typeface="Arial"/>
              </a:rPr>
              <a:t>Idle:</a:t>
            </a:r>
            <a:endParaRPr b="1" sz="1760">
              <a:solidFill>
                <a:srgbClr val="000000"/>
              </a:solidFill>
              <a:latin typeface="Arial"/>
              <a:ea typeface="Arial"/>
              <a:cs typeface="Arial"/>
              <a:sym typeface="Arial"/>
            </a:endParaRPr>
          </a:p>
          <a:p>
            <a:pPr indent="-340360" lvl="1" marL="914400" rtl="0" algn="l">
              <a:lnSpc>
                <a:spcPct val="95000"/>
              </a:lnSpc>
              <a:spcBef>
                <a:spcPts val="0"/>
              </a:spcBef>
              <a:spcAft>
                <a:spcPts val="0"/>
              </a:spcAft>
              <a:buClr>
                <a:srgbClr val="000000"/>
              </a:buClr>
              <a:buSzPts val="1760"/>
              <a:buFont typeface="Arial"/>
              <a:buChar char="○"/>
            </a:pPr>
            <a:r>
              <a:rPr lang="en" sz="1760">
                <a:solidFill>
                  <a:srgbClr val="000000"/>
                </a:solidFill>
                <a:latin typeface="Arial"/>
                <a:ea typeface="Arial"/>
                <a:cs typeface="Arial"/>
                <a:sym typeface="Arial"/>
              </a:rPr>
              <a:t>System waits for user input to start a game.</a:t>
            </a:r>
            <a:endParaRPr sz="1760">
              <a:solidFill>
                <a:srgbClr val="000000"/>
              </a:solidFill>
              <a:latin typeface="Arial"/>
              <a:ea typeface="Arial"/>
              <a:cs typeface="Arial"/>
              <a:sym typeface="Arial"/>
            </a:endParaRPr>
          </a:p>
          <a:p>
            <a:pPr indent="-340360" lvl="0" marL="457200" rtl="0" algn="l">
              <a:lnSpc>
                <a:spcPct val="95000"/>
              </a:lnSpc>
              <a:spcBef>
                <a:spcPts val="0"/>
              </a:spcBef>
              <a:spcAft>
                <a:spcPts val="0"/>
              </a:spcAft>
              <a:buClr>
                <a:srgbClr val="000000"/>
              </a:buClr>
              <a:buSzPts val="1760"/>
              <a:buFont typeface="Arial"/>
              <a:buChar char="●"/>
            </a:pPr>
            <a:r>
              <a:rPr b="1" lang="en" sz="1760">
                <a:solidFill>
                  <a:srgbClr val="000000"/>
                </a:solidFill>
                <a:latin typeface="Arial"/>
                <a:ea typeface="Arial"/>
                <a:cs typeface="Arial"/>
                <a:sym typeface="Arial"/>
              </a:rPr>
              <a:t>Gameplay:</a:t>
            </a:r>
            <a:endParaRPr b="1" sz="1760">
              <a:solidFill>
                <a:srgbClr val="000000"/>
              </a:solidFill>
              <a:latin typeface="Arial"/>
              <a:ea typeface="Arial"/>
              <a:cs typeface="Arial"/>
              <a:sym typeface="Arial"/>
            </a:endParaRPr>
          </a:p>
          <a:p>
            <a:pPr indent="-340360" lvl="1" marL="914400" rtl="0" algn="l">
              <a:lnSpc>
                <a:spcPct val="95000"/>
              </a:lnSpc>
              <a:spcBef>
                <a:spcPts val="0"/>
              </a:spcBef>
              <a:spcAft>
                <a:spcPts val="0"/>
              </a:spcAft>
              <a:buClr>
                <a:srgbClr val="000000"/>
              </a:buClr>
              <a:buSzPts val="1760"/>
              <a:buFont typeface="Arial"/>
              <a:buChar char="○"/>
            </a:pPr>
            <a:r>
              <a:rPr lang="en" sz="1760">
                <a:solidFill>
                  <a:srgbClr val="000000"/>
                </a:solidFill>
                <a:latin typeface="Arial"/>
                <a:ea typeface="Arial"/>
                <a:cs typeface="Arial"/>
                <a:sym typeface="Arial"/>
              </a:rPr>
              <a:t>Active state where player and AI interact.</a:t>
            </a:r>
            <a:endParaRPr sz="1760">
              <a:solidFill>
                <a:srgbClr val="000000"/>
              </a:solidFill>
              <a:latin typeface="Arial"/>
              <a:ea typeface="Arial"/>
              <a:cs typeface="Arial"/>
              <a:sym typeface="Arial"/>
            </a:endParaRPr>
          </a:p>
          <a:p>
            <a:pPr indent="-340360" lvl="0" marL="457200" rtl="0" algn="l">
              <a:lnSpc>
                <a:spcPct val="95000"/>
              </a:lnSpc>
              <a:spcBef>
                <a:spcPts val="0"/>
              </a:spcBef>
              <a:spcAft>
                <a:spcPts val="0"/>
              </a:spcAft>
              <a:buClr>
                <a:srgbClr val="000000"/>
              </a:buClr>
              <a:buSzPts val="1760"/>
              <a:buFont typeface="Arial"/>
              <a:buChar char="●"/>
            </a:pPr>
            <a:r>
              <a:rPr b="1" lang="en" sz="1760">
                <a:solidFill>
                  <a:srgbClr val="000000"/>
                </a:solidFill>
                <a:latin typeface="Arial"/>
                <a:ea typeface="Arial"/>
                <a:cs typeface="Arial"/>
                <a:sym typeface="Arial"/>
              </a:rPr>
              <a:t>Scoring:</a:t>
            </a:r>
            <a:endParaRPr b="1" sz="1760">
              <a:solidFill>
                <a:srgbClr val="000000"/>
              </a:solidFill>
              <a:latin typeface="Arial"/>
              <a:ea typeface="Arial"/>
              <a:cs typeface="Arial"/>
              <a:sym typeface="Arial"/>
            </a:endParaRPr>
          </a:p>
          <a:p>
            <a:pPr indent="-340360" lvl="1" marL="914400" rtl="0" algn="l">
              <a:lnSpc>
                <a:spcPct val="95000"/>
              </a:lnSpc>
              <a:spcBef>
                <a:spcPts val="0"/>
              </a:spcBef>
              <a:spcAft>
                <a:spcPts val="0"/>
              </a:spcAft>
              <a:buClr>
                <a:srgbClr val="000000"/>
              </a:buClr>
              <a:buSzPts val="1760"/>
              <a:buFont typeface="Arial"/>
              <a:buChar char="○"/>
            </a:pPr>
            <a:r>
              <a:rPr lang="en" sz="1760">
                <a:solidFill>
                  <a:srgbClr val="000000"/>
                </a:solidFill>
                <a:latin typeface="Arial"/>
                <a:ea typeface="Arial"/>
                <a:cs typeface="Arial"/>
                <a:sym typeface="Arial"/>
              </a:rPr>
              <a:t>Triggered when a player wins a point or is scored against</a:t>
            </a:r>
            <a:endParaRPr sz="1760">
              <a:solidFill>
                <a:srgbClr val="000000"/>
              </a:solidFill>
              <a:latin typeface="Arial"/>
              <a:ea typeface="Arial"/>
              <a:cs typeface="Arial"/>
              <a:sym typeface="Arial"/>
            </a:endParaRPr>
          </a:p>
          <a:p>
            <a:pPr indent="-340360" lvl="0" marL="457200" rtl="0" algn="l">
              <a:lnSpc>
                <a:spcPct val="95000"/>
              </a:lnSpc>
              <a:spcBef>
                <a:spcPts val="0"/>
              </a:spcBef>
              <a:spcAft>
                <a:spcPts val="0"/>
              </a:spcAft>
              <a:buClr>
                <a:srgbClr val="000000"/>
              </a:buClr>
              <a:buSzPts val="1760"/>
              <a:buFont typeface="Arial"/>
              <a:buChar char="●"/>
            </a:pPr>
            <a:r>
              <a:rPr b="1" lang="en" sz="1760">
                <a:solidFill>
                  <a:srgbClr val="000000"/>
                </a:solidFill>
                <a:latin typeface="Arial"/>
                <a:ea typeface="Arial"/>
                <a:cs typeface="Arial"/>
                <a:sym typeface="Arial"/>
              </a:rPr>
              <a:t>Pause:</a:t>
            </a:r>
            <a:endParaRPr b="1" sz="1760">
              <a:solidFill>
                <a:srgbClr val="000000"/>
              </a:solidFill>
              <a:latin typeface="Arial"/>
              <a:ea typeface="Arial"/>
              <a:cs typeface="Arial"/>
              <a:sym typeface="Arial"/>
            </a:endParaRPr>
          </a:p>
          <a:p>
            <a:pPr indent="-340360" lvl="1" marL="914400" rtl="0" algn="l">
              <a:lnSpc>
                <a:spcPct val="95000"/>
              </a:lnSpc>
              <a:spcBef>
                <a:spcPts val="0"/>
              </a:spcBef>
              <a:spcAft>
                <a:spcPts val="0"/>
              </a:spcAft>
              <a:buClr>
                <a:srgbClr val="000000"/>
              </a:buClr>
              <a:buSzPts val="1760"/>
              <a:buFont typeface="Arial"/>
              <a:buChar char="○"/>
            </a:pPr>
            <a:r>
              <a:rPr lang="en" sz="1760">
                <a:solidFill>
                  <a:srgbClr val="000000"/>
                </a:solidFill>
                <a:latin typeface="Arial"/>
                <a:ea typeface="Arial"/>
                <a:cs typeface="Arial"/>
                <a:sym typeface="Arial"/>
              </a:rPr>
              <a:t>Gameplay stops, waiting for player input to resume or quit.</a:t>
            </a:r>
            <a:endParaRPr sz="1760">
              <a:solidFill>
                <a:srgbClr val="000000"/>
              </a:solidFill>
              <a:latin typeface="Arial"/>
              <a:ea typeface="Arial"/>
              <a:cs typeface="Arial"/>
              <a:sym typeface="Arial"/>
            </a:endParaRPr>
          </a:p>
          <a:p>
            <a:pPr indent="0" lvl="0" marL="0" rtl="0" algn="l">
              <a:lnSpc>
                <a:spcPct val="95000"/>
              </a:lnSpc>
              <a:spcBef>
                <a:spcPts val="1200"/>
              </a:spcBef>
              <a:spcAft>
                <a:spcPts val="0"/>
              </a:spcAft>
              <a:buSzPts val="935"/>
              <a:buNone/>
            </a:pPr>
            <a:r>
              <a:t/>
            </a:r>
            <a:endParaRPr sz="1929"/>
          </a:p>
          <a:p>
            <a:pPr indent="0" lvl="0" marL="0" rtl="0" algn="l">
              <a:lnSpc>
                <a:spcPct val="95000"/>
              </a:lnSpc>
              <a:spcBef>
                <a:spcPts val="1200"/>
              </a:spcBef>
              <a:spcAft>
                <a:spcPts val="1200"/>
              </a:spcAft>
              <a:buSzPts val="935"/>
              <a:buNone/>
            </a:pPr>
            <a:r>
              <a:t/>
            </a:r>
            <a:endParaRPr b="1" sz="1335">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9"/>
          <p:cNvSpPr txBox="1"/>
          <p:nvPr>
            <p:ph type="title"/>
          </p:nvPr>
        </p:nvSpPr>
        <p:spPr>
          <a:xfrm>
            <a:off x="819150" y="4449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State Transition Diagram</a:t>
            </a:r>
            <a:endParaRPr/>
          </a:p>
        </p:txBody>
      </p:sp>
      <p:pic>
        <p:nvPicPr>
          <p:cNvPr id="353" name="Google Shape;353;p49"/>
          <p:cNvPicPr preferRelativeResize="0"/>
          <p:nvPr/>
        </p:nvPicPr>
        <p:blipFill>
          <a:blip r:embed="rId3">
            <a:alphaModFix/>
          </a:blip>
          <a:stretch>
            <a:fillRect/>
          </a:stretch>
        </p:blipFill>
        <p:spPr>
          <a:xfrm>
            <a:off x="1600200" y="1035525"/>
            <a:ext cx="5943600" cy="37242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0"/>
          <p:cNvSpPr txBox="1"/>
          <p:nvPr>
            <p:ph type="title"/>
          </p:nvPr>
        </p:nvSpPr>
        <p:spPr>
          <a:xfrm>
            <a:off x="328500" y="3795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Activity </a:t>
            </a:r>
            <a:endParaRPr/>
          </a:p>
          <a:p>
            <a:pPr indent="0" lvl="0" marL="0" rtl="0" algn="l">
              <a:spcBef>
                <a:spcPts val="0"/>
              </a:spcBef>
              <a:spcAft>
                <a:spcPts val="0"/>
              </a:spcAft>
              <a:buNone/>
            </a:pPr>
            <a:r>
              <a:rPr lang="en"/>
              <a:t>Diagram</a:t>
            </a:r>
            <a:endParaRPr/>
          </a:p>
        </p:txBody>
      </p:sp>
      <p:pic>
        <p:nvPicPr>
          <p:cNvPr id="359" name="Google Shape;359;p50"/>
          <p:cNvPicPr preferRelativeResize="0"/>
          <p:nvPr/>
        </p:nvPicPr>
        <p:blipFill>
          <a:blip r:embed="rId3">
            <a:alphaModFix/>
          </a:blip>
          <a:stretch>
            <a:fillRect/>
          </a:stretch>
        </p:blipFill>
        <p:spPr>
          <a:xfrm>
            <a:off x="1890600" y="283800"/>
            <a:ext cx="6731926" cy="46577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Restrictions, Limitations, and Constraints</a:t>
            </a:r>
            <a:endParaRPr/>
          </a:p>
        </p:txBody>
      </p:sp>
      <p:sp>
        <p:nvSpPr>
          <p:cNvPr id="365" name="Google Shape;365;p51"/>
          <p:cNvSpPr txBox="1"/>
          <p:nvPr>
            <p:ph idx="1" type="body"/>
          </p:nvPr>
        </p:nvSpPr>
        <p:spPr>
          <a:xfrm>
            <a:off x="819150" y="1675625"/>
            <a:ext cx="7505700" cy="2763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600">
                <a:solidFill>
                  <a:srgbClr val="000000"/>
                </a:solidFill>
                <a:latin typeface="Arial"/>
                <a:ea typeface="Arial"/>
                <a:cs typeface="Arial"/>
                <a:sym typeface="Arial"/>
              </a:rPr>
              <a:t>Hardware Constraints:</a:t>
            </a:r>
            <a:endParaRPr b="1" sz="1600">
              <a:solidFill>
                <a:srgbClr val="000000"/>
              </a:solidFill>
              <a:latin typeface="Arial"/>
              <a:ea typeface="Arial"/>
              <a:cs typeface="Arial"/>
              <a:sym typeface="Arial"/>
            </a:endParaRPr>
          </a:p>
          <a:p>
            <a:pPr indent="-330200" lvl="0" marL="457200" rtl="0" algn="l">
              <a:lnSpc>
                <a:spcPct val="95000"/>
              </a:lnSpc>
              <a:spcBef>
                <a:spcPts val="1200"/>
              </a:spcBef>
              <a:spcAft>
                <a:spcPts val="0"/>
              </a:spcAft>
              <a:buClr>
                <a:srgbClr val="000000"/>
              </a:buClr>
              <a:buSzPts val="1600"/>
              <a:buFont typeface="Arial"/>
              <a:buChar char="●"/>
            </a:pPr>
            <a:r>
              <a:rPr lang="en" sz="1600">
                <a:solidFill>
                  <a:srgbClr val="000000"/>
                </a:solidFill>
                <a:latin typeface="Arial"/>
                <a:ea typeface="Arial"/>
                <a:cs typeface="Arial"/>
                <a:sym typeface="Arial"/>
              </a:rPr>
              <a:t>Designed for Oculus VR hardware; limited compatibility with other devices.</a:t>
            </a:r>
            <a:endParaRPr sz="1600">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b="1" lang="en" sz="1600">
                <a:solidFill>
                  <a:srgbClr val="000000"/>
                </a:solidFill>
                <a:latin typeface="Arial"/>
                <a:ea typeface="Arial"/>
                <a:cs typeface="Arial"/>
                <a:sym typeface="Arial"/>
              </a:rPr>
              <a:t>Performance Constraints:</a:t>
            </a:r>
            <a:endParaRPr b="1" sz="1600">
              <a:solidFill>
                <a:srgbClr val="000000"/>
              </a:solidFill>
              <a:latin typeface="Arial"/>
              <a:ea typeface="Arial"/>
              <a:cs typeface="Arial"/>
              <a:sym typeface="Arial"/>
            </a:endParaRPr>
          </a:p>
          <a:p>
            <a:pPr indent="-330200" lvl="0" marL="457200" rtl="0" algn="l">
              <a:lnSpc>
                <a:spcPct val="95000"/>
              </a:lnSpc>
              <a:spcBef>
                <a:spcPts val="1200"/>
              </a:spcBef>
              <a:spcAft>
                <a:spcPts val="0"/>
              </a:spcAft>
              <a:buClr>
                <a:srgbClr val="000000"/>
              </a:buClr>
              <a:buSzPts val="1600"/>
              <a:buFont typeface="Arial"/>
              <a:buChar char="●"/>
            </a:pPr>
            <a:r>
              <a:rPr lang="en" sz="1600">
                <a:solidFill>
                  <a:srgbClr val="000000"/>
                </a:solidFill>
                <a:latin typeface="Arial"/>
                <a:ea typeface="Arial"/>
                <a:cs typeface="Arial"/>
                <a:sym typeface="Arial"/>
              </a:rPr>
              <a:t>Real-time response required to avoid delays in player input and AI reactions.</a:t>
            </a:r>
            <a:endParaRPr sz="1600">
              <a:solidFill>
                <a:srgbClr val="000000"/>
              </a:solidFill>
              <a:latin typeface="Arial"/>
              <a:ea typeface="Arial"/>
              <a:cs typeface="Arial"/>
              <a:sym typeface="Arial"/>
            </a:endParaRPr>
          </a:p>
          <a:p>
            <a:pPr indent="-330200" lvl="0" marL="457200" rtl="0" algn="l">
              <a:lnSpc>
                <a:spcPct val="9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Must efficiently manage resources under high CPU/GPU loads.</a:t>
            </a:r>
            <a:endParaRPr sz="1600">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b="1" lang="en" sz="1600">
                <a:solidFill>
                  <a:srgbClr val="000000"/>
                </a:solidFill>
                <a:latin typeface="Arial"/>
                <a:ea typeface="Arial"/>
                <a:cs typeface="Arial"/>
                <a:sym typeface="Arial"/>
              </a:rPr>
              <a:t>AI Complexity:</a:t>
            </a:r>
            <a:endParaRPr b="1" sz="1600">
              <a:solidFill>
                <a:srgbClr val="000000"/>
              </a:solidFill>
              <a:latin typeface="Arial"/>
              <a:ea typeface="Arial"/>
              <a:cs typeface="Arial"/>
              <a:sym typeface="Arial"/>
            </a:endParaRPr>
          </a:p>
          <a:p>
            <a:pPr indent="-330200" lvl="0" marL="457200" rtl="0" algn="l">
              <a:lnSpc>
                <a:spcPct val="95000"/>
              </a:lnSpc>
              <a:spcBef>
                <a:spcPts val="1200"/>
              </a:spcBef>
              <a:spcAft>
                <a:spcPts val="0"/>
              </a:spcAft>
              <a:buClr>
                <a:srgbClr val="000000"/>
              </a:buClr>
              <a:buSzPts val="1600"/>
              <a:buFont typeface="Arial"/>
              <a:buChar char="●"/>
            </a:pPr>
            <a:r>
              <a:rPr lang="en" sz="1600">
                <a:solidFill>
                  <a:srgbClr val="000000"/>
                </a:solidFill>
                <a:latin typeface="Arial"/>
                <a:ea typeface="Arial"/>
                <a:cs typeface="Arial"/>
                <a:sym typeface="Arial"/>
              </a:rPr>
              <a:t>AI difficulty restricted to predefined levels for balanced gameplay.</a:t>
            </a:r>
            <a:endParaRPr sz="1600">
              <a:solidFill>
                <a:srgbClr val="000000"/>
              </a:solidFill>
              <a:latin typeface="Arial"/>
              <a:ea typeface="Arial"/>
              <a:cs typeface="Arial"/>
              <a:sym typeface="Arial"/>
            </a:endParaRPr>
          </a:p>
          <a:p>
            <a:pPr indent="0" lvl="0" marL="0" rtl="0" algn="l">
              <a:lnSpc>
                <a:spcPct val="95000"/>
              </a:lnSpc>
              <a:spcBef>
                <a:spcPts val="1200"/>
              </a:spcBef>
              <a:spcAft>
                <a:spcPts val="120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689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Software Context</a:t>
            </a:r>
            <a:endParaRPr/>
          </a:p>
        </p:txBody>
      </p:sp>
      <p:sp>
        <p:nvSpPr>
          <p:cNvPr id="147" name="Google Shape;147;p16"/>
          <p:cNvSpPr txBox="1"/>
          <p:nvPr>
            <p:ph idx="1" type="body"/>
          </p:nvPr>
        </p:nvSpPr>
        <p:spPr>
          <a:xfrm>
            <a:off x="819150" y="1990725"/>
            <a:ext cx="7505700" cy="27201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500">
                <a:solidFill>
                  <a:srgbClr val="000000"/>
                </a:solidFill>
                <a:latin typeface="Times New Roman"/>
                <a:ea typeface="Times New Roman"/>
                <a:cs typeface="Times New Roman"/>
                <a:sym typeface="Times New Roman"/>
              </a:rPr>
              <a:t>The VR Wheelchair Ping Pong game is part of an inclusive, accessible gaming product line. The software aims to fill a gap in VR gaming for wheelchair users by prioritizing accessibility. Strategically, it aligns with a broader industry trend toward VR applications that cater to diverse user needs, promoting both recreational and rehabilitative applications. This game also aligns with efforts to integrate AI technology in an interactive, supportive way, ensuring the AI opponent adapts to varied skill levels.</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2"/>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Restrictions, Limitations, and Constraints (cont.)</a:t>
            </a:r>
            <a:endParaRPr/>
          </a:p>
          <a:p>
            <a:pPr indent="0" lvl="0" marL="0" rtl="0" algn="l">
              <a:spcBef>
                <a:spcPts val="0"/>
              </a:spcBef>
              <a:spcAft>
                <a:spcPts val="0"/>
              </a:spcAft>
              <a:buNone/>
            </a:pPr>
            <a:r>
              <a:t/>
            </a:r>
            <a:endParaRPr/>
          </a:p>
        </p:txBody>
      </p:sp>
      <p:sp>
        <p:nvSpPr>
          <p:cNvPr id="371" name="Google Shape;371;p52"/>
          <p:cNvSpPr txBox="1"/>
          <p:nvPr>
            <p:ph idx="1" type="body"/>
          </p:nvPr>
        </p:nvSpPr>
        <p:spPr>
          <a:xfrm>
            <a:off x="819150" y="1528425"/>
            <a:ext cx="7505700" cy="2812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 sz="1600">
                <a:solidFill>
                  <a:srgbClr val="000000"/>
                </a:solidFill>
                <a:latin typeface="Arial"/>
                <a:ea typeface="Arial"/>
                <a:cs typeface="Arial"/>
                <a:sym typeface="Arial"/>
              </a:rPr>
              <a:t>Accessibility Requirements:</a:t>
            </a:r>
            <a:endParaRPr b="1" sz="1600">
              <a:solidFill>
                <a:srgbClr val="000000"/>
              </a:solidFill>
              <a:latin typeface="Arial"/>
              <a:ea typeface="Arial"/>
              <a:cs typeface="Arial"/>
              <a:sym typeface="Arial"/>
            </a:endParaRPr>
          </a:p>
          <a:p>
            <a:pPr indent="-330200" lvl="0" marL="457200" rtl="0" algn="l">
              <a:lnSpc>
                <a:spcPct val="105000"/>
              </a:lnSpc>
              <a:spcBef>
                <a:spcPts val="1200"/>
              </a:spcBef>
              <a:spcAft>
                <a:spcPts val="0"/>
              </a:spcAft>
              <a:buClr>
                <a:srgbClr val="000000"/>
              </a:buClr>
              <a:buSzPts val="1600"/>
              <a:buFont typeface="Arial"/>
              <a:buChar char="●"/>
            </a:pPr>
            <a:r>
              <a:rPr lang="en" sz="1600">
                <a:solidFill>
                  <a:srgbClr val="000000"/>
                </a:solidFill>
                <a:latin typeface="Arial"/>
                <a:ea typeface="Arial"/>
                <a:cs typeface="Arial"/>
                <a:sym typeface="Arial"/>
              </a:rPr>
              <a:t>Includes accessible control configurations; limited customization may impact some users.</a:t>
            </a:r>
            <a:endParaRPr sz="1600">
              <a:solidFill>
                <a:srgbClr val="000000"/>
              </a:solidFill>
              <a:latin typeface="Arial"/>
              <a:ea typeface="Arial"/>
              <a:cs typeface="Arial"/>
              <a:sym typeface="Arial"/>
            </a:endParaRPr>
          </a:p>
          <a:p>
            <a:pPr indent="0" lvl="0" marL="0" rtl="0" algn="l">
              <a:lnSpc>
                <a:spcPct val="105000"/>
              </a:lnSpc>
              <a:spcBef>
                <a:spcPts val="1200"/>
              </a:spcBef>
              <a:spcAft>
                <a:spcPts val="0"/>
              </a:spcAft>
              <a:buNone/>
            </a:pPr>
            <a:r>
              <a:rPr b="1" lang="en" sz="1600">
                <a:solidFill>
                  <a:srgbClr val="000000"/>
                </a:solidFill>
                <a:latin typeface="Arial"/>
                <a:ea typeface="Arial"/>
                <a:cs typeface="Arial"/>
                <a:sym typeface="Arial"/>
              </a:rPr>
              <a:t>Network Dependence:</a:t>
            </a:r>
            <a:endParaRPr b="1" sz="1600">
              <a:solidFill>
                <a:srgbClr val="000000"/>
              </a:solidFill>
              <a:latin typeface="Arial"/>
              <a:ea typeface="Arial"/>
              <a:cs typeface="Arial"/>
              <a:sym typeface="Arial"/>
            </a:endParaRPr>
          </a:p>
          <a:p>
            <a:pPr indent="-330200" lvl="0" marL="457200" rtl="0" algn="l">
              <a:lnSpc>
                <a:spcPct val="105000"/>
              </a:lnSpc>
              <a:spcBef>
                <a:spcPts val="1200"/>
              </a:spcBef>
              <a:spcAft>
                <a:spcPts val="0"/>
              </a:spcAft>
              <a:buClr>
                <a:srgbClr val="000000"/>
              </a:buClr>
              <a:buSzPts val="1600"/>
              <a:buFont typeface="Arial"/>
              <a:buChar char="●"/>
            </a:pPr>
            <a:r>
              <a:rPr lang="en" sz="1600">
                <a:solidFill>
                  <a:srgbClr val="000000"/>
                </a:solidFill>
                <a:latin typeface="Arial"/>
                <a:ea typeface="Arial"/>
                <a:cs typeface="Arial"/>
                <a:sym typeface="Arial"/>
              </a:rPr>
              <a:t>Relies on cloud-based score tracking; offline functionality may be limited with unstable internet.</a:t>
            </a:r>
            <a:endParaRPr sz="1600">
              <a:solidFill>
                <a:srgbClr val="000000"/>
              </a:solidFill>
              <a:latin typeface="Arial"/>
              <a:ea typeface="Arial"/>
              <a:cs typeface="Arial"/>
              <a:sym typeface="Arial"/>
            </a:endParaRPr>
          </a:p>
          <a:p>
            <a:pPr indent="0" lvl="0" marL="0" rtl="0" algn="l">
              <a:lnSpc>
                <a:spcPct val="105000"/>
              </a:lnSpc>
              <a:spcBef>
                <a:spcPts val="1200"/>
              </a:spcBef>
              <a:spcAft>
                <a:spcPts val="0"/>
              </a:spcAft>
              <a:buNone/>
            </a:pPr>
            <a:r>
              <a:rPr b="1" lang="en" sz="1600">
                <a:solidFill>
                  <a:srgbClr val="000000"/>
                </a:solidFill>
                <a:latin typeface="Arial"/>
                <a:ea typeface="Arial"/>
                <a:cs typeface="Arial"/>
                <a:sym typeface="Arial"/>
              </a:rPr>
              <a:t>Development Timeframe:</a:t>
            </a:r>
            <a:endParaRPr b="1" sz="1600">
              <a:solidFill>
                <a:srgbClr val="000000"/>
              </a:solidFill>
              <a:latin typeface="Arial"/>
              <a:ea typeface="Arial"/>
              <a:cs typeface="Arial"/>
              <a:sym typeface="Arial"/>
            </a:endParaRPr>
          </a:p>
          <a:p>
            <a:pPr indent="-330200" lvl="0" marL="457200" rtl="0" algn="l">
              <a:lnSpc>
                <a:spcPct val="105000"/>
              </a:lnSpc>
              <a:spcBef>
                <a:spcPts val="1200"/>
              </a:spcBef>
              <a:spcAft>
                <a:spcPts val="0"/>
              </a:spcAft>
              <a:buClr>
                <a:srgbClr val="000000"/>
              </a:buClr>
              <a:buSzPts val="1600"/>
              <a:buFont typeface="Arial"/>
              <a:buChar char="●"/>
            </a:pPr>
            <a:r>
              <a:rPr lang="en" sz="1600">
                <a:solidFill>
                  <a:srgbClr val="000000"/>
                </a:solidFill>
                <a:latin typeface="Arial"/>
                <a:ea typeface="Arial"/>
                <a:cs typeface="Arial"/>
                <a:sym typeface="Arial"/>
              </a:rPr>
              <a:t>Strict deadlines for prototype and final demo limit extensive user testing and refinement.</a:t>
            </a:r>
            <a:endParaRPr sz="1600">
              <a:solidFill>
                <a:srgbClr val="000000"/>
              </a:solidFill>
              <a:latin typeface="Arial"/>
              <a:ea typeface="Arial"/>
              <a:cs typeface="Arial"/>
              <a:sym typeface="Arial"/>
            </a:endParaRPr>
          </a:p>
          <a:p>
            <a:pPr indent="0" lvl="0" marL="0" rtl="0" algn="l">
              <a:lnSpc>
                <a:spcPct val="105000"/>
              </a:lnSpc>
              <a:spcBef>
                <a:spcPts val="1200"/>
              </a:spcBef>
              <a:spcAft>
                <a:spcPts val="1200"/>
              </a:spcAft>
              <a:buNone/>
            </a:pPr>
            <a:r>
              <a:t/>
            </a:r>
            <a:endParaRPr sz="16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Validation Criteria: Test Classes</a:t>
            </a:r>
            <a:endParaRPr/>
          </a:p>
        </p:txBody>
      </p:sp>
      <p:sp>
        <p:nvSpPr>
          <p:cNvPr id="377" name="Google Shape;377;p5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Arial"/>
                <a:ea typeface="Arial"/>
                <a:cs typeface="Arial"/>
                <a:sym typeface="Arial"/>
              </a:rPr>
              <a:t>Functional Testing:</a:t>
            </a:r>
            <a:endParaRPr sz="1600">
              <a:latin typeface="Arial"/>
              <a:ea typeface="Arial"/>
              <a:cs typeface="Arial"/>
              <a:sym typeface="Arial"/>
            </a:endParaRPr>
          </a:p>
          <a:p>
            <a:pPr indent="-330200" lvl="0" marL="457200" rtl="0" algn="l">
              <a:spcBef>
                <a:spcPts val="1200"/>
              </a:spcBef>
              <a:spcAft>
                <a:spcPts val="0"/>
              </a:spcAft>
              <a:buSzPts val="1600"/>
              <a:buFont typeface="Arial"/>
              <a:buAutoNum type="alphaLcPeriod"/>
            </a:pPr>
            <a:r>
              <a:rPr lang="en" sz="1600">
                <a:latin typeface="Arial"/>
                <a:ea typeface="Arial"/>
                <a:cs typeface="Arial"/>
                <a:sym typeface="Arial"/>
              </a:rPr>
              <a:t>Gameplay Mechanics: Ensures the VR controls are correctly mapped to wheelchair movement and paddle swings.</a:t>
            </a:r>
            <a:endParaRPr sz="1600">
              <a:latin typeface="Arial"/>
              <a:ea typeface="Arial"/>
              <a:cs typeface="Arial"/>
              <a:sym typeface="Arial"/>
            </a:endParaRPr>
          </a:p>
          <a:p>
            <a:pPr indent="-330200" lvl="0" marL="457200" rtl="0" algn="l">
              <a:spcBef>
                <a:spcPts val="0"/>
              </a:spcBef>
              <a:spcAft>
                <a:spcPts val="0"/>
              </a:spcAft>
              <a:buSzPts val="1600"/>
              <a:buFont typeface="Arial"/>
              <a:buAutoNum type="alphaLcPeriod"/>
            </a:pPr>
            <a:r>
              <a:rPr lang="en" sz="1600">
                <a:latin typeface="Arial"/>
                <a:ea typeface="Arial"/>
                <a:cs typeface="Arial"/>
                <a:sym typeface="Arial"/>
              </a:rPr>
              <a:t>AI Opponent Functionality: Ensures that the AI opponent adjusts difficulty based on settings, is not overly biased, and behaves fairly.</a:t>
            </a:r>
            <a:endParaRPr sz="1600">
              <a:latin typeface="Arial"/>
              <a:ea typeface="Arial"/>
              <a:cs typeface="Arial"/>
              <a:sym typeface="Arial"/>
            </a:endParaRPr>
          </a:p>
          <a:p>
            <a:pPr indent="-330200" lvl="0" marL="457200" rtl="0" algn="l">
              <a:spcBef>
                <a:spcPts val="0"/>
              </a:spcBef>
              <a:spcAft>
                <a:spcPts val="0"/>
              </a:spcAft>
              <a:buSzPts val="1600"/>
              <a:buFont typeface="Arial"/>
              <a:buAutoNum type="alphaLcPeriod"/>
            </a:pPr>
            <a:r>
              <a:rPr lang="en" sz="1600">
                <a:latin typeface="Arial"/>
                <a:ea typeface="Arial"/>
                <a:cs typeface="Arial"/>
                <a:sym typeface="Arial"/>
              </a:rPr>
              <a:t>Menu/Game-Screens: Ensures that there is smooth navigation through menus, game modes, and settings.</a:t>
            </a:r>
            <a:endParaRPr sz="1600">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Validation Criteria: Test Classes (Cont.)</a:t>
            </a:r>
            <a:endParaRPr/>
          </a:p>
        </p:txBody>
      </p:sp>
      <p:sp>
        <p:nvSpPr>
          <p:cNvPr id="383" name="Google Shape;383;p5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Arial"/>
                <a:ea typeface="Arial"/>
                <a:cs typeface="Arial"/>
                <a:sym typeface="Arial"/>
              </a:rPr>
              <a:t>Accessibility Testing:</a:t>
            </a:r>
            <a:endParaRPr sz="1600">
              <a:latin typeface="Arial"/>
              <a:ea typeface="Arial"/>
              <a:cs typeface="Arial"/>
              <a:sym typeface="Arial"/>
            </a:endParaRPr>
          </a:p>
          <a:p>
            <a:pPr indent="-330200" lvl="0" marL="457200" rtl="0" algn="l">
              <a:spcBef>
                <a:spcPts val="1200"/>
              </a:spcBef>
              <a:spcAft>
                <a:spcPts val="0"/>
              </a:spcAft>
              <a:buSzPts val="1600"/>
              <a:buFont typeface="Arial"/>
              <a:buAutoNum type="alphaLcPeriod"/>
            </a:pPr>
            <a:r>
              <a:rPr lang="en" sz="1600">
                <a:latin typeface="Arial"/>
                <a:ea typeface="Arial"/>
                <a:cs typeface="Arial"/>
                <a:sym typeface="Arial"/>
              </a:rPr>
              <a:t>Controller Responsiveness: Controls are adaptable and responsive for all mobility needs.</a:t>
            </a:r>
            <a:endParaRPr sz="1600">
              <a:latin typeface="Arial"/>
              <a:ea typeface="Arial"/>
              <a:cs typeface="Arial"/>
              <a:sym typeface="Arial"/>
            </a:endParaRPr>
          </a:p>
          <a:p>
            <a:pPr indent="-330200" lvl="0" marL="457200" rtl="0" algn="l">
              <a:spcBef>
                <a:spcPts val="0"/>
              </a:spcBef>
              <a:spcAft>
                <a:spcPts val="0"/>
              </a:spcAft>
              <a:buSzPts val="1600"/>
              <a:buFont typeface="Arial"/>
              <a:buAutoNum type="alphaLcPeriod"/>
            </a:pPr>
            <a:r>
              <a:rPr lang="en" sz="1600">
                <a:latin typeface="Arial"/>
                <a:ea typeface="Arial"/>
                <a:cs typeface="Arial"/>
                <a:sym typeface="Arial"/>
              </a:rPr>
              <a:t>Game Screen Accessibility: Visual and auditory feedback makes game activities clear to all players.</a:t>
            </a:r>
            <a:endParaRPr sz="1600">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Validation Criteria: Test Classes (Cont.)</a:t>
            </a:r>
            <a:endParaRPr/>
          </a:p>
        </p:txBody>
      </p:sp>
      <p:sp>
        <p:nvSpPr>
          <p:cNvPr id="389" name="Google Shape;389;p5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sz="1600">
                <a:latin typeface="Arial"/>
                <a:ea typeface="Arial"/>
                <a:cs typeface="Arial"/>
                <a:sym typeface="Arial"/>
              </a:rPr>
              <a:t>Performance Testing:</a:t>
            </a:r>
            <a:endParaRPr sz="1600">
              <a:latin typeface="Arial"/>
              <a:ea typeface="Arial"/>
              <a:cs typeface="Arial"/>
              <a:sym typeface="Arial"/>
            </a:endParaRPr>
          </a:p>
          <a:p>
            <a:pPr indent="-322580" lvl="0" marL="457200" rtl="0" algn="l">
              <a:spcBef>
                <a:spcPts val="1200"/>
              </a:spcBef>
              <a:spcAft>
                <a:spcPts val="0"/>
              </a:spcAft>
              <a:buSzPct val="100000"/>
              <a:buFont typeface="Arial"/>
              <a:buAutoNum type="alphaLcPeriod"/>
            </a:pPr>
            <a:r>
              <a:rPr lang="en" sz="1600">
                <a:latin typeface="Arial"/>
                <a:ea typeface="Arial"/>
                <a:cs typeface="Arial"/>
                <a:sym typeface="Arial"/>
              </a:rPr>
              <a:t>Latency &amp; Frame Rate: Confirming player input is processed with little to no delay, prevents motion sickness.</a:t>
            </a:r>
            <a:endParaRPr sz="1600">
              <a:latin typeface="Arial"/>
              <a:ea typeface="Arial"/>
              <a:cs typeface="Arial"/>
              <a:sym typeface="Arial"/>
            </a:endParaRPr>
          </a:p>
          <a:p>
            <a:pPr indent="0" lvl="0" marL="0" rtl="0" algn="l">
              <a:spcBef>
                <a:spcPts val="1200"/>
              </a:spcBef>
              <a:spcAft>
                <a:spcPts val="0"/>
              </a:spcAft>
              <a:buNone/>
            </a:pPr>
            <a:r>
              <a:rPr lang="en" sz="1600">
                <a:latin typeface="Arial"/>
                <a:ea typeface="Arial"/>
                <a:cs typeface="Arial"/>
                <a:sym typeface="Arial"/>
              </a:rPr>
              <a:t>Compatibility &amp; Reliability Testing: Ensures compatibility with Oculus VR systems and stability for different use cases including saving, quitting, and reloading game states.</a:t>
            </a:r>
            <a:endParaRPr sz="1600">
              <a:latin typeface="Arial"/>
              <a:ea typeface="Arial"/>
              <a:cs typeface="Arial"/>
              <a:sym typeface="Arial"/>
            </a:endParaRPr>
          </a:p>
          <a:p>
            <a:pPr indent="0" lvl="0" marL="0" rtl="0" algn="l">
              <a:spcBef>
                <a:spcPts val="1200"/>
              </a:spcBef>
              <a:spcAft>
                <a:spcPts val="1200"/>
              </a:spcAft>
              <a:buNone/>
            </a:pPr>
            <a:r>
              <a:rPr lang="en" sz="1600">
                <a:latin typeface="Arial"/>
                <a:ea typeface="Arial"/>
                <a:cs typeface="Arial"/>
                <a:sym typeface="Arial"/>
              </a:rPr>
              <a:t>Usability: Focuses on the user experience and ensures that there are intuitive controls and easy gameplay for users of all kinds.</a:t>
            </a:r>
            <a:endParaRPr sz="1600">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Expected Software Response</a:t>
            </a:r>
            <a:endParaRPr/>
          </a:p>
        </p:txBody>
      </p:sp>
      <p:sp>
        <p:nvSpPr>
          <p:cNvPr id="395" name="Google Shape;395;p5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Arial"/>
                <a:ea typeface="Arial"/>
                <a:cs typeface="Arial"/>
                <a:sym typeface="Arial"/>
              </a:rPr>
              <a:t>Functional Testing: Game should perform all required functions accurately and respond to user input accordingly.</a:t>
            </a:r>
            <a:endParaRPr sz="1600">
              <a:latin typeface="Arial"/>
              <a:ea typeface="Arial"/>
              <a:cs typeface="Arial"/>
              <a:sym typeface="Arial"/>
            </a:endParaRPr>
          </a:p>
          <a:p>
            <a:pPr indent="0" lvl="0" marL="0" rtl="0" algn="l">
              <a:spcBef>
                <a:spcPts val="1200"/>
              </a:spcBef>
              <a:spcAft>
                <a:spcPts val="0"/>
              </a:spcAft>
              <a:buNone/>
            </a:pPr>
            <a:r>
              <a:rPr lang="en" sz="1600">
                <a:latin typeface="Arial"/>
                <a:ea typeface="Arial"/>
                <a:cs typeface="Arial"/>
                <a:sym typeface="Arial"/>
              </a:rPr>
              <a:t>Accessibility Testing: All players, regardless of mobility, should find the game controls and actions responsive for enjoyable gameplay.</a:t>
            </a:r>
            <a:endParaRPr sz="1600">
              <a:latin typeface="Arial"/>
              <a:ea typeface="Arial"/>
              <a:cs typeface="Arial"/>
              <a:sym typeface="Arial"/>
            </a:endParaRPr>
          </a:p>
          <a:p>
            <a:pPr indent="0" lvl="0" marL="0" rtl="0" algn="l">
              <a:spcBef>
                <a:spcPts val="1200"/>
              </a:spcBef>
              <a:spcAft>
                <a:spcPts val="1200"/>
              </a:spcAft>
              <a:buNone/>
            </a:pPr>
            <a:r>
              <a:rPr lang="en" sz="1600">
                <a:latin typeface="Arial"/>
                <a:ea typeface="Arial"/>
                <a:cs typeface="Arial"/>
                <a:sym typeface="Arial"/>
              </a:rPr>
              <a:t>Performance Testing: Input latency should be less than 35ms and frame rate should remain consistent across entirety of game.</a:t>
            </a:r>
            <a:endParaRPr sz="1600">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Expected Software Response (Cont.)</a:t>
            </a:r>
            <a:endParaRPr/>
          </a:p>
        </p:txBody>
      </p:sp>
      <p:sp>
        <p:nvSpPr>
          <p:cNvPr id="401" name="Google Shape;401;p5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Arial"/>
                <a:ea typeface="Arial"/>
                <a:cs typeface="Arial"/>
                <a:sym typeface="Arial"/>
              </a:rPr>
              <a:t>Compatibility &amp; Reliability</a:t>
            </a:r>
            <a:r>
              <a:rPr lang="en" sz="1600">
                <a:latin typeface="Arial"/>
                <a:ea typeface="Arial"/>
                <a:cs typeface="Arial"/>
                <a:sym typeface="Arial"/>
              </a:rPr>
              <a:t> Testing: Game should run smoothly on Oculus VR systems and retain user data &amp; settings to allow for seamless transition between gaming sessions without any loss/corruption.</a:t>
            </a:r>
            <a:endParaRPr sz="1600">
              <a:latin typeface="Arial"/>
              <a:ea typeface="Arial"/>
              <a:cs typeface="Arial"/>
              <a:sym typeface="Arial"/>
            </a:endParaRPr>
          </a:p>
          <a:p>
            <a:pPr indent="0" lvl="0" marL="0" rtl="0" algn="l">
              <a:spcBef>
                <a:spcPts val="1200"/>
              </a:spcBef>
              <a:spcAft>
                <a:spcPts val="1200"/>
              </a:spcAft>
              <a:buNone/>
            </a:pPr>
            <a:r>
              <a:rPr lang="en" sz="1600">
                <a:latin typeface="Arial"/>
                <a:ea typeface="Arial"/>
                <a:cs typeface="Arial"/>
                <a:sym typeface="Arial"/>
              </a:rPr>
              <a:t>Usability: Player experience should ensure intuitive controls and feedback, minimal setup, and should be straightforward.</a:t>
            </a:r>
            <a:endParaRPr sz="1600">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Performance Bounds</a:t>
            </a:r>
            <a:endParaRPr/>
          </a:p>
        </p:txBody>
      </p:sp>
      <p:sp>
        <p:nvSpPr>
          <p:cNvPr id="407" name="Google Shape;407;p5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600">
                <a:latin typeface="Arial"/>
                <a:ea typeface="Arial"/>
                <a:cs typeface="Arial"/>
                <a:sym typeface="Arial"/>
              </a:rPr>
              <a:t>Latency: User input latency should be less than 35 ms to ensure a consistent gameplay experience.</a:t>
            </a:r>
            <a:endParaRPr sz="1600">
              <a:latin typeface="Arial"/>
              <a:ea typeface="Arial"/>
              <a:cs typeface="Arial"/>
              <a:sym typeface="Arial"/>
            </a:endParaRPr>
          </a:p>
          <a:p>
            <a:pPr indent="0" lvl="0" marL="0" rtl="0" algn="l">
              <a:spcBef>
                <a:spcPts val="1200"/>
              </a:spcBef>
              <a:spcAft>
                <a:spcPts val="0"/>
              </a:spcAft>
              <a:buNone/>
            </a:pPr>
            <a:r>
              <a:rPr lang="en" sz="1600">
                <a:latin typeface="Arial"/>
                <a:ea typeface="Arial"/>
                <a:cs typeface="Arial"/>
                <a:sym typeface="Arial"/>
              </a:rPr>
              <a:t>Frame Rate: Game should maintain a consistent frame rate to ensure smooth play and avoid VR motion sickness.</a:t>
            </a:r>
            <a:endParaRPr sz="1600">
              <a:latin typeface="Arial"/>
              <a:ea typeface="Arial"/>
              <a:cs typeface="Arial"/>
              <a:sym typeface="Arial"/>
            </a:endParaRPr>
          </a:p>
          <a:p>
            <a:pPr indent="0" lvl="0" marL="0" rtl="0" algn="l">
              <a:spcBef>
                <a:spcPts val="1200"/>
              </a:spcBef>
              <a:spcAft>
                <a:spcPts val="0"/>
              </a:spcAft>
              <a:buNone/>
            </a:pPr>
            <a:r>
              <a:rPr lang="en" sz="1600">
                <a:latin typeface="Arial"/>
                <a:ea typeface="Arial"/>
                <a:cs typeface="Arial"/>
                <a:sym typeface="Arial"/>
              </a:rPr>
              <a:t>AI Opponent Decision Making: AI opponent decision making should not be delayed longer than 10 ms to maintain foundation of real-time </a:t>
            </a:r>
            <a:r>
              <a:rPr lang="en" sz="1600">
                <a:latin typeface="Arial"/>
                <a:ea typeface="Arial"/>
                <a:cs typeface="Arial"/>
                <a:sym typeface="Arial"/>
              </a:rPr>
              <a:t>interaction</a:t>
            </a:r>
            <a:r>
              <a:rPr lang="en" sz="1600">
                <a:latin typeface="Arial"/>
                <a:ea typeface="Arial"/>
                <a:cs typeface="Arial"/>
                <a:sym typeface="Arial"/>
              </a:rPr>
              <a:t>.</a:t>
            </a:r>
            <a:endParaRPr sz="1600">
              <a:latin typeface="Arial"/>
              <a:ea typeface="Arial"/>
              <a:cs typeface="Arial"/>
              <a:sym typeface="Arial"/>
            </a:endParaRPr>
          </a:p>
          <a:p>
            <a:pPr indent="0" lvl="0" marL="0" rtl="0" algn="l">
              <a:spcBef>
                <a:spcPts val="1200"/>
              </a:spcBef>
              <a:spcAft>
                <a:spcPts val="1200"/>
              </a:spcAft>
              <a:buNone/>
            </a:pPr>
            <a:r>
              <a:rPr lang="en" sz="1600">
                <a:latin typeface="Arial"/>
                <a:ea typeface="Arial"/>
                <a:cs typeface="Arial"/>
                <a:sym typeface="Arial"/>
              </a:rPr>
              <a:t>Memory Usage: Game should not exceed 75% of the Oculus’ available memory to prevent crashes and ensure reliable performance.</a:t>
            </a:r>
            <a:endParaRPr sz="16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419850"/>
            <a:ext cx="7505700" cy="7239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Major Constraints</a:t>
            </a:r>
            <a:endParaRPr/>
          </a:p>
        </p:txBody>
      </p:sp>
      <p:sp>
        <p:nvSpPr>
          <p:cNvPr id="153" name="Google Shape;153;p17"/>
          <p:cNvSpPr txBox="1"/>
          <p:nvPr>
            <p:ph idx="1" type="body"/>
          </p:nvPr>
        </p:nvSpPr>
        <p:spPr>
          <a:xfrm>
            <a:off x="819150" y="1350900"/>
            <a:ext cx="7505700" cy="34635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1200"/>
              </a:spcBef>
              <a:spcAft>
                <a:spcPts val="0"/>
              </a:spcAft>
              <a:buNone/>
            </a:pPr>
            <a:r>
              <a:rPr lang="en">
                <a:solidFill>
                  <a:srgbClr val="000000"/>
                </a:solidFill>
                <a:latin typeface="Times New Roman"/>
                <a:ea typeface="Times New Roman"/>
                <a:cs typeface="Times New Roman"/>
                <a:sym typeface="Times New Roman"/>
              </a:rPr>
              <a:t>Several constraints impact the software development, including:																									</a:t>
            </a:r>
            <a:endParaRPr>
              <a:solidFill>
                <a:srgbClr val="000000"/>
              </a:solidFill>
              <a:latin typeface="Times New Roman"/>
              <a:ea typeface="Times New Roman"/>
              <a:cs typeface="Times New Roman"/>
              <a:sym typeface="Times New Roman"/>
            </a:endParaRPr>
          </a:p>
          <a:p>
            <a:pPr indent="-311150" lvl="0" marL="457200" rtl="0" algn="l">
              <a:lnSpc>
                <a:spcPct val="100000"/>
              </a:lnSpc>
              <a:spcBef>
                <a:spcPts val="120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Hardware Limitations: Compatibility with specific VR equipment and controllers, especially for accessibility-focused hardware.												</a:t>
            </a:r>
            <a:endParaRPr>
              <a:solidFill>
                <a:srgbClr val="000000"/>
              </a:solidFill>
              <a:latin typeface="Times New Roman"/>
              <a:ea typeface="Times New Roman"/>
              <a:cs typeface="Times New Roman"/>
              <a:sym typeface="Times New Roman"/>
            </a:endParaRPr>
          </a:p>
          <a:p>
            <a:pPr indent="-311150" lvl="0" marL="457200" rtl="0" algn="l">
              <a:lnSpc>
                <a:spcPct val="100000"/>
              </a:lnSpc>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Performance Requirements: The need for low latency to ensure real-time responsiveness in player controls.															</a:t>
            </a:r>
            <a:endParaRPr>
              <a:solidFill>
                <a:srgbClr val="000000"/>
              </a:solidFill>
              <a:latin typeface="Times New Roman"/>
              <a:ea typeface="Times New Roman"/>
              <a:cs typeface="Times New Roman"/>
              <a:sym typeface="Times New Roman"/>
            </a:endParaRPr>
          </a:p>
          <a:p>
            <a:pPr indent="-311150" lvl="0" marL="457200" rtl="0" algn="l">
              <a:lnSpc>
                <a:spcPct val="100000"/>
              </a:lnSpc>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AI Behavior Constraints: Ensuring AI does not display bias in gameplay, providing fair challenges that adapt to the player’s skill level.													</a:t>
            </a:r>
            <a:endParaRPr>
              <a:solidFill>
                <a:srgbClr val="000000"/>
              </a:solidFill>
              <a:latin typeface="Times New Roman"/>
              <a:ea typeface="Times New Roman"/>
              <a:cs typeface="Times New Roman"/>
              <a:sym typeface="Times New Roman"/>
            </a:endParaRPr>
          </a:p>
          <a:p>
            <a:pPr indent="-311150" lvl="0" marL="457200" rtl="0" algn="l">
              <a:lnSpc>
                <a:spcPct val="100000"/>
              </a:lnSpc>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Budget and Timeline: Limited resources for extensive user testing, necessitating efficient design and implementation processes.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312975" y="385325"/>
            <a:ext cx="8491800" cy="7125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User Profiles</a:t>
            </a:r>
            <a:endParaRPr/>
          </a:p>
        </p:txBody>
      </p:sp>
      <p:sp>
        <p:nvSpPr>
          <p:cNvPr id="159" name="Google Shape;159;p18"/>
          <p:cNvSpPr txBox="1"/>
          <p:nvPr>
            <p:ph idx="1" type="body"/>
          </p:nvPr>
        </p:nvSpPr>
        <p:spPr>
          <a:xfrm>
            <a:off x="312975" y="1316375"/>
            <a:ext cx="8491800" cy="3544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80000"/>
              </a:lnSpc>
              <a:spcBef>
                <a:spcPts val="1200"/>
              </a:spcBef>
              <a:spcAft>
                <a:spcPts val="0"/>
              </a:spcAft>
              <a:buSzPts val="770"/>
              <a:buNone/>
            </a:pPr>
            <a:r>
              <a:rPr lang="en" sz="1324">
                <a:solidFill>
                  <a:srgbClr val="000000"/>
                </a:solidFill>
                <a:latin typeface="Times New Roman"/>
                <a:ea typeface="Times New Roman"/>
                <a:cs typeface="Times New Roman"/>
                <a:sym typeface="Times New Roman"/>
              </a:rPr>
              <a:t>This software serves different types of users, each with specific needs and expectations:							</a:t>
            </a:r>
            <a:endParaRPr sz="1324">
              <a:solidFill>
                <a:srgbClr val="000000"/>
              </a:solidFill>
              <a:latin typeface="Times New Roman"/>
              <a:ea typeface="Times New Roman"/>
              <a:cs typeface="Times New Roman"/>
              <a:sym typeface="Times New Roman"/>
            </a:endParaRPr>
          </a:p>
          <a:p>
            <a:pPr indent="-312717" lvl="0" marL="457200" rtl="0" algn="l">
              <a:lnSpc>
                <a:spcPct val="80000"/>
              </a:lnSpc>
              <a:spcBef>
                <a:spcPts val="1200"/>
              </a:spcBef>
              <a:spcAft>
                <a:spcPts val="0"/>
              </a:spcAft>
              <a:buClr>
                <a:srgbClr val="000000"/>
              </a:buClr>
              <a:buSzPts val="1325"/>
              <a:buFont typeface="Times New Roman"/>
              <a:buChar char="●"/>
            </a:pPr>
            <a:r>
              <a:rPr lang="en" sz="1324">
                <a:solidFill>
                  <a:srgbClr val="000000"/>
                </a:solidFill>
                <a:latin typeface="Times New Roman"/>
                <a:ea typeface="Times New Roman"/>
                <a:cs typeface="Times New Roman"/>
                <a:sym typeface="Times New Roman"/>
              </a:rPr>
              <a:t>Primary Users:																</a:t>
            </a:r>
            <a:endParaRPr sz="1324">
              <a:solidFill>
                <a:srgbClr val="000000"/>
              </a:solidFill>
              <a:latin typeface="Times New Roman"/>
              <a:ea typeface="Times New Roman"/>
              <a:cs typeface="Times New Roman"/>
              <a:sym typeface="Times New Roman"/>
            </a:endParaRPr>
          </a:p>
          <a:p>
            <a:pPr indent="-312717" lvl="1" marL="914400" rtl="0" algn="l">
              <a:lnSpc>
                <a:spcPct val="80000"/>
              </a:lnSpc>
              <a:spcBef>
                <a:spcPts val="0"/>
              </a:spcBef>
              <a:spcAft>
                <a:spcPts val="0"/>
              </a:spcAft>
              <a:buClr>
                <a:srgbClr val="000000"/>
              </a:buClr>
              <a:buSzPts val="1325"/>
              <a:buFont typeface="Times New Roman"/>
              <a:buChar char="○"/>
            </a:pPr>
            <a:r>
              <a:rPr lang="en" sz="1324">
                <a:solidFill>
                  <a:srgbClr val="000000"/>
                </a:solidFill>
                <a:latin typeface="Times New Roman"/>
                <a:ea typeface="Times New Roman"/>
                <a:cs typeface="Times New Roman"/>
                <a:sym typeface="Times New Roman"/>
              </a:rPr>
              <a:t>Players with Limited Mobility: Individuals who rely on a wheelchair and want an engaging VR experience tailored to their needs.															</a:t>
            </a:r>
            <a:endParaRPr sz="1324">
              <a:solidFill>
                <a:srgbClr val="000000"/>
              </a:solidFill>
              <a:latin typeface="Times New Roman"/>
              <a:ea typeface="Times New Roman"/>
              <a:cs typeface="Times New Roman"/>
              <a:sym typeface="Times New Roman"/>
            </a:endParaRPr>
          </a:p>
          <a:p>
            <a:pPr indent="-312717" lvl="1" marL="914400" rtl="0" algn="l">
              <a:lnSpc>
                <a:spcPct val="80000"/>
              </a:lnSpc>
              <a:spcBef>
                <a:spcPts val="0"/>
              </a:spcBef>
              <a:spcAft>
                <a:spcPts val="0"/>
              </a:spcAft>
              <a:buClr>
                <a:srgbClr val="000000"/>
              </a:buClr>
              <a:buSzPts val="1325"/>
              <a:buFont typeface="Times New Roman"/>
              <a:buChar char="○"/>
            </a:pPr>
            <a:r>
              <a:rPr lang="en" sz="1324">
                <a:solidFill>
                  <a:srgbClr val="000000"/>
                </a:solidFill>
                <a:latin typeface="Times New Roman"/>
                <a:ea typeface="Times New Roman"/>
                <a:cs typeface="Times New Roman"/>
                <a:sym typeface="Times New Roman"/>
              </a:rPr>
              <a:t>Rehabilitation Patients: Users undergoing physical rehabilitation, where the game provides therapeutic benefits through engaging physical movement.											</a:t>
            </a:r>
            <a:endParaRPr sz="1324">
              <a:solidFill>
                <a:srgbClr val="000000"/>
              </a:solidFill>
              <a:latin typeface="Times New Roman"/>
              <a:ea typeface="Times New Roman"/>
              <a:cs typeface="Times New Roman"/>
              <a:sym typeface="Times New Roman"/>
            </a:endParaRPr>
          </a:p>
          <a:p>
            <a:pPr indent="-312717" lvl="0" marL="457200" rtl="0" algn="l">
              <a:lnSpc>
                <a:spcPct val="80000"/>
              </a:lnSpc>
              <a:spcBef>
                <a:spcPts val="0"/>
              </a:spcBef>
              <a:spcAft>
                <a:spcPts val="0"/>
              </a:spcAft>
              <a:buClr>
                <a:srgbClr val="000000"/>
              </a:buClr>
              <a:buSzPts val="1325"/>
              <a:buFont typeface="Times New Roman"/>
              <a:buChar char="●"/>
            </a:pPr>
            <a:r>
              <a:rPr lang="en" sz="1324">
                <a:solidFill>
                  <a:srgbClr val="000000"/>
                </a:solidFill>
                <a:latin typeface="Times New Roman"/>
                <a:ea typeface="Times New Roman"/>
                <a:cs typeface="Times New Roman"/>
                <a:sym typeface="Times New Roman"/>
              </a:rPr>
              <a:t>Secondary Users:																		</a:t>
            </a:r>
            <a:endParaRPr sz="1324">
              <a:solidFill>
                <a:srgbClr val="000000"/>
              </a:solidFill>
              <a:latin typeface="Times New Roman"/>
              <a:ea typeface="Times New Roman"/>
              <a:cs typeface="Times New Roman"/>
              <a:sym typeface="Times New Roman"/>
            </a:endParaRPr>
          </a:p>
          <a:p>
            <a:pPr indent="-312717" lvl="1" marL="914400" rtl="0" algn="l">
              <a:lnSpc>
                <a:spcPct val="80000"/>
              </a:lnSpc>
              <a:spcBef>
                <a:spcPts val="0"/>
              </a:spcBef>
              <a:spcAft>
                <a:spcPts val="0"/>
              </a:spcAft>
              <a:buClr>
                <a:srgbClr val="000000"/>
              </a:buClr>
              <a:buSzPts val="1325"/>
              <a:buFont typeface="Times New Roman"/>
              <a:buChar char="○"/>
            </a:pPr>
            <a:r>
              <a:rPr lang="en" sz="1324">
                <a:solidFill>
                  <a:srgbClr val="000000"/>
                </a:solidFill>
                <a:latin typeface="Times New Roman"/>
                <a:ea typeface="Times New Roman"/>
                <a:cs typeface="Times New Roman"/>
                <a:sym typeface="Times New Roman"/>
              </a:rPr>
              <a:t>Rehabilitation Therapists: Professionals who use the software to support patient therapy and track progress.			</a:t>
            </a:r>
            <a:endParaRPr sz="1324">
              <a:solidFill>
                <a:srgbClr val="000000"/>
              </a:solidFill>
              <a:latin typeface="Times New Roman"/>
              <a:ea typeface="Times New Roman"/>
              <a:cs typeface="Times New Roman"/>
              <a:sym typeface="Times New Roman"/>
            </a:endParaRPr>
          </a:p>
          <a:p>
            <a:pPr indent="-312717" lvl="1" marL="914400" rtl="0" algn="l">
              <a:lnSpc>
                <a:spcPct val="80000"/>
              </a:lnSpc>
              <a:spcBef>
                <a:spcPts val="0"/>
              </a:spcBef>
              <a:spcAft>
                <a:spcPts val="0"/>
              </a:spcAft>
              <a:buClr>
                <a:srgbClr val="000000"/>
              </a:buClr>
              <a:buSzPts val="1325"/>
              <a:buFont typeface="Times New Roman"/>
              <a:buChar char="○"/>
            </a:pPr>
            <a:r>
              <a:rPr lang="en" sz="1324">
                <a:solidFill>
                  <a:srgbClr val="000000"/>
                </a:solidFill>
                <a:latin typeface="Times New Roman"/>
                <a:ea typeface="Times New Roman"/>
                <a:cs typeface="Times New Roman"/>
                <a:sym typeface="Times New Roman"/>
              </a:rPr>
              <a:t>Family and Supportive Personnel: People who assist primary users with setup and monitoring during gameplay.																								</a:t>
            </a:r>
            <a:endParaRPr sz="1324">
              <a:solidFill>
                <a:srgbClr val="000000"/>
              </a:solidFill>
              <a:latin typeface="Times New Roman"/>
              <a:ea typeface="Times New Roman"/>
              <a:cs typeface="Times New Roman"/>
              <a:sym typeface="Times New Roman"/>
            </a:endParaRPr>
          </a:p>
          <a:p>
            <a:pPr indent="0" lvl="0" marL="0" rtl="0" algn="l">
              <a:lnSpc>
                <a:spcPct val="80000"/>
              </a:lnSpc>
              <a:spcBef>
                <a:spcPts val="1200"/>
              </a:spcBef>
              <a:spcAft>
                <a:spcPts val="0"/>
              </a:spcAft>
              <a:buSzPts val="770"/>
              <a:buNone/>
            </a:pPr>
            <a:r>
              <a:rPr lang="en" sz="1324">
                <a:solidFill>
                  <a:srgbClr val="000000"/>
                </a:solidFill>
                <a:latin typeface="Times New Roman"/>
                <a:ea typeface="Times New Roman"/>
                <a:cs typeface="Times New Roman"/>
                <a:sym typeface="Times New Roman"/>
              </a:rPr>
              <a:t>Each user type will have different interaction levels with the software, from direct gameplay to monitoring and facilitating access.</a:t>
            </a:r>
            <a:endParaRPr sz="1324">
              <a:solidFill>
                <a:srgbClr val="000000"/>
              </a:solidFill>
              <a:latin typeface="Times New Roman"/>
              <a:ea typeface="Times New Roman"/>
              <a:cs typeface="Times New Roman"/>
              <a:sym typeface="Times New Roman"/>
            </a:endParaRPr>
          </a:p>
          <a:p>
            <a:pPr indent="0" lvl="0" marL="0" rtl="0" algn="l">
              <a:lnSpc>
                <a:spcPct val="95000"/>
              </a:lnSpc>
              <a:spcBef>
                <a:spcPts val="1200"/>
              </a:spcBef>
              <a:spcAft>
                <a:spcPts val="1200"/>
              </a:spcAft>
              <a:buSzPts val="770"/>
              <a:buNone/>
            </a:pPr>
            <a:r>
              <a:t/>
            </a:r>
            <a:endParaRPr sz="91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359000" y="385325"/>
            <a:ext cx="8445900" cy="678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User Stories</a:t>
            </a:r>
            <a:endParaRPr/>
          </a:p>
        </p:txBody>
      </p:sp>
      <p:sp>
        <p:nvSpPr>
          <p:cNvPr id="165" name="Google Shape;165;p19"/>
          <p:cNvSpPr txBox="1"/>
          <p:nvPr>
            <p:ph idx="1" type="body"/>
          </p:nvPr>
        </p:nvSpPr>
        <p:spPr>
          <a:xfrm>
            <a:off x="359000" y="1281850"/>
            <a:ext cx="8445900" cy="35211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80000"/>
              </a:lnSpc>
              <a:spcBef>
                <a:spcPts val="1200"/>
              </a:spcBef>
              <a:spcAft>
                <a:spcPts val="0"/>
              </a:spcAft>
              <a:buNone/>
            </a:pPr>
            <a:r>
              <a:rPr lang="en">
                <a:solidFill>
                  <a:srgbClr val="000000"/>
                </a:solidFill>
                <a:latin typeface="Times New Roman"/>
                <a:ea typeface="Times New Roman"/>
                <a:cs typeface="Times New Roman"/>
                <a:sym typeface="Times New Roman"/>
              </a:rPr>
              <a:t>These user stories describe specific scenarios that define the use-cases for the VR Wheelchair Ping Pong game. They capture the needs and goals of different users in their own words:														</a:t>
            </a:r>
            <a:endParaRPr>
              <a:solidFill>
                <a:srgbClr val="000000"/>
              </a:solidFill>
              <a:latin typeface="Times New Roman"/>
              <a:ea typeface="Times New Roman"/>
              <a:cs typeface="Times New Roman"/>
              <a:sym typeface="Times New Roman"/>
            </a:endParaRPr>
          </a:p>
          <a:p>
            <a:pPr indent="-311150" lvl="0" marL="457200" rtl="0" algn="l">
              <a:lnSpc>
                <a:spcPct val="80000"/>
              </a:lnSpc>
              <a:spcBef>
                <a:spcPts val="120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As a player with limited mobility, I want to control my virtual wheelchair and paddle accurately using VR controllers, so I can fully participate in a realistic game experience.												</a:t>
            </a:r>
            <a:endParaRPr>
              <a:solidFill>
                <a:srgbClr val="000000"/>
              </a:solidFill>
              <a:latin typeface="Times New Roman"/>
              <a:ea typeface="Times New Roman"/>
              <a:cs typeface="Times New Roman"/>
              <a:sym typeface="Times New Roman"/>
            </a:endParaRPr>
          </a:p>
          <a:p>
            <a:pPr indent="-311150" lvl="0" marL="457200" rtl="0" algn="l">
              <a:lnSpc>
                <a:spcPct val="80000"/>
              </a:lnSpc>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As a rehabilitation patient, I want to play a VR game that helps me with my therapy exercises, allowing me to track my progress over time.																</a:t>
            </a:r>
            <a:endParaRPr>
              <a:solidFill>
                <a:srgbClr val="000000"/>
              </a:solidFill>
              <a:latin typeface="Times New Roman"/>
              <a:ea typeface="Times New Roman"/>
              <a:cs typeface="Times New Roman"/>
              <a:sym typeface="Times New Roman"/>
            </a:endParaRPr>
          </a:p>
          <a:p>
            <a:pPr indent="-311150" lvl="0" marL="457200" rtl="0" algn="l">
              <a:lnSpc>
                <a:spcPct val="80000"/>
              </a:lnSpc>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As a therapist, I want to set the difficulty level of the AI opponent based on my patient's current abilities, so the gameplay aligns with their therapeutic goals.														</a:t>
            </a:r>
            <a:endParaRPr>
              <a:solidFill>
                <a:srgbClr val="000000"/>
              </a:solidFill>
              <a:latin typeface="Times New Roman"/>
              <a:ea typeface="Times New Roman"/>
              <a:cs typeface="Times New Roman"/>
              <a:sym typeface="Times New Roman"/>
            </a:endParaRPr>
          </a:p>
          <a:p>
            <a:pPr indent="-311150" lvl="0" marL="457200" rtl="0" algn="l">
              <a:lnSpc>
                <a:spcPct val="80000"/>
              </a:lnSpc>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As a support person, I want an easy setup process for the VR game, allowing me to help the player get started with minimal effort.																		</a:t>
            </a:r>
            <a:endParaRPr>
              <a:solidFill>
                <a:srgbClr val="000000"/>
              </a:solidFill>
              <a:latin typeface="Times New Roman"/>
              <a:ea typeface="Times New Roman"/>
              <a:cs typeface="Times New Roman"/>
              <a:sym typeface="Times New Roman"/>
            </a:endParaRPr>
          </a:p>
          <a:p>
            <a:pPr indent="0" lvl="0" marL="0" rtl="0" algn="l">
              <a:lnSpc>
                <a:spcPct val="80000"/>
              </a:lnSpc>
              <a:spcBef>
                <a:spcPts val="1200"/>
              </a:spcBef>
              <a:spcAft>
                <a:spcPts val="0"/>
              </a:spcAft>
              <a:buNone/>
            </a:pPr>
            <a:r>
              <a:rPr lang="en">
                <a:solidFill>
                  <a:srgbClr val="000000"/>
                </a:solidFill>
                <a:latin typeface="Times New Roman"/>
                <a:ea typeface="Times New Roman"/>
                <a:cs typeface="Times New Roman"/>
                <a:sym typeface="Times New Roman"/>
              </a:rPr>
              <a:t>These user stories are foundational for designing the software’s user interactions and ensuring that each user's needs are addressed in the game’s functionality.</a:t>
            </a:r>
            <a:endParaRPr>
              <a:solidFill>
                <a:srgbClr val="000000"/>
              </a:solidFill>
              <a:latin typeface="Times New Roman"/>
              <a:ea typeface="Times New Roman"/>
              <a:cs typeface="Times New Roman"/>
              <a:sym typeface="Times New Roman"/>
            </a:endParaRPr>
          </a:p>
          <a:p>
            <a:pPr indent="0" lvl="0" marL="0" rtl="0" algn="l">
              <a:lnSpc>
                <a:spcPct val="95000"/>
              </a:lnSpc>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373825"/>
            <a:ext cx="7505700" cy="7239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Special Usage Considerations</a:t>
            </a:r>
            <a:endParaRPr/>
          </a:p>
        </p:txBody>
      </p:sp>
      <p:sp>
        <p:nvSpPr>
          <p:cNvPr id="171" name="Google Shape;171;p20"/>
          <p:cNvSpPr txBox="1"/>
          <p:nvPr>
            <p:ph idx="1" type="body"/>
          </p:nvPr>
        </p:nvSpPr>
        <p:spPr>
          <a:xfrm>
            <a:off x="819150" y="1270350"/>
            <a:ext cx="7505700" cy="35787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a:solidFill>
                  <a:srgbClr val="000000"/>
                </a:solidFill>
                <a:latin typeface="Times New Roman"/>
                <a:ea typeface="Times New Roman"/>
                <a:cs typeface="Times New Roman"/>
                <a:sym typeface="Times New Roman"/>
              </a:rPr>
              <a:t>Several special requirements must be taken into account for the VR Wheelchair Ping Pong game:					</a:t>
            </a:r>
            <a:endParaRPr>
              <a:solidFill>
                <a:srgbClr val="000000"/>
              </a:solidFill>
              <a:latin typeface="Times New Roman"/>
              <a:ea typeface="Times New Roman"/>
              <a:cs typeface="Times New Roman"/>
              <a:sym typeface="Times New Roman"/>
            </a:endParaRPr>
          </a:p>
          <a:p>
            <a:pPr indent="-311150" lvl="0" marL="457200" rtl="0" algn="l">
              <a:lnSpc>
                <a:spcPct val="100000"/>
              </a:lnSpc>
              <a:spcBef>
                <a:spcPts val="120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Accessibility: The software must include accessible controls for users with different levels of mobility, ensuring ease of operation and customization.												</a:t>
            </a:r>
            <a:endParaRPr>
              <a:solidFill>
                <a:srgbClr val="000000"/>
              </a:solidFill>
              <a:latin typeface="Times New Roman"/>
              <a:ea typeface="Times New Roman"/>
              <a:cs typeface="Times New Roman"/>
              <a:sym typeface="Times New Roman"/>
            </a:endParaRPr>
          </a:p>
          <a:p>
            <a:pPr indent="-311150" lvl="0" marL="457200" rtl="0" algn="l">
              <a:lnSpc>
                <a:spcPct val="100000"/>
              </a:lnSpc>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Safety: VR environments can disorient players, so safety features, such as clear boundaries within the VR space and easy exit options, are essential.												</a:t>
            </a:r>
            <a:endParaRPr>
              <a:solidFill>
                <a:srgbClr val="000000"/>
              </a:solidFill>
              <a:latin typeface="Times New Roman"/>
              <a:ea typeface="Times New Roman"/>
              <a:cs typeface="Times New Roman"/>
              <a:sym typeface="Times New Roman"/>
            </a:endParaRPr>
          </a:p>
          <a:p>
            <a:pPr indent="-311150" lvl="0" marL="457200" rtl="0" algn="l">
              <a:lnSpc>
                <a:spcPct val="100000"/>
              </a:lnSpc>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Therapeutic Tracking: For rehabilitation purposes, the software should record relevant gameplay data to allow therapists to monitor the patient’s progress.												</a:t>
            </a:r>
            <a:endParaRPr>
              <a:solidFill>
                <a:srgbClr val="000000"/>
              </a:solidFill>
              <a:latin typeface="Times New Roman"/>
              <a:ea typeface="Times New Roman"/>
              <a:cs typeface="Times New Roman"/>
              <a:sym typeface="Times New Roman"/>
            </a:endParaRPr>
          </a:p>
          <a:p>
            <a:pPr indent="-311150" lvl="0" marL="457200" rtl="0" algn="l">
              <a:lnSpc>
                <a:spcPct val="100000"/>
              </a:lnSpc>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AI Responsiveness: The AI opponent needs to adapt in real-time to provide a fair challenge without overwhelming or discouraging the player.											</a:t>
            </a:r>
            <a:endParaRPr>
              <a:solidFill>
                <a:srgbClr val="000000"/>
              </a:solidFill>
              <a:latin typeface="Times New Roman"/>
              <a:ea typeface="Times New Roman"/>
              <a:cs typeface="Times New Roman"/>
              <a:sym typeface="Times New Roman"/>
            </a:endParaRPr>
          </a:p>
          <a:p>
            <a:pPr indent="-311150" lvl="0" marL="457200" rtl="0" algn="l">
              <a:lnSpc>
                <a:spcPct val="100000"/>
              </a:lnSpc>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Performance Requirements: Ensuring low-latency control responses is critical to providing a seamless and immersive experience, as any lag in response could affect gameplay and usability.</a:t>
            </a:r>
            <a:endParaRPr>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819150" y="373825"/>
            <a:ext cx="7505700" cy="7239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Data Objects</a:t>
            </a:r>
            <a:endParaRPr/>
          </a:p>
        </p:txBody>
      </p:sp>
      <p:sp>
        <p:nvSpPr>
          <p:cNvPr id="177" name="Google Shape;177;p21"/>
          <p:cNvSpPr txBox="1"/>
          <p:nvPr>
            <p:ph idx="1" type="body"/>
          </p:nvPr>
        </p:nvSpPr>
        <p:spPr>
          <a:xfrm>
            <a:off x="819150" y="1270350"/>
            <a:ext cx="3753000" cy="35787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sz="1500">
                <a:solidFill>
                  <a:srgbClr val="000000"/>
                </a:solidFill>
                <a:latin typeface="Times New Roman"/>
                <a:ea typeface="Times New Roman"/>
                <a:cs typeface="Times New Roman"/>
                <a:sym typeface="Times New Roman"/>
              </a:rPr>
              <a:t>Several special requirements must be taken into account for the VR Wheelchair Ping Pong game:					</a:t>
            </a:r>
            <a:endParaRPr sz="1500">
              <a:solidFill>
                <a:srgbClr val="000000"/>
              </a:solidFill>
              <a:latin typeface="Times New Roman"/>
              <a:ea typeface="Times New Roman"/>
              <a:cs typeface="Times New Roman"/>
              <a:sym typeface="Times New Roman"/>
            </a:endParaRPr>
          </a:p>
          <a:p>
            <a:pPr indent="0" lvl="0" marL="381000" rtl="0" algn="l">
              <a:lnSpc>
                <a:spcPct val="100000"/>
              </a:lnSpc>
              <a:spcBef>
                <a:spcPts val="120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Player</a:t>
            </a:r>
            <a:endParaRPr sz="1400">
              <a:solidFill>
                <a:srgbClr val="000000"/>
              </a:solidFill>
              <a:latin typeface="Times New Roman"/>
              <a:ea typeface="Times New Roman"/>
              <a:cs typeface="Times New Roman"/>
              <a:sym typeface="Times New Roman"/>
            </a:endParaRPr>
          </a:p>
          <a:p>
            <a:pPr indent="-317500" lvl="1" marL="914400" rtl="0" algn="l">
              <a:lnSpc>
                <a:spcPct val="100000"/>
              </a:lnSpc>
              <a:spcBef>
                <a:spcPts val="0"/>
              </a:spcBef>
              <a:spcAft>
                <a:spcPts val="0"/>
              </a:spcAft>
              <a:buClr>
                <a:srgbClr val="000000"/>
              </a:buClr>
              <a:buSzPts val="1400"/>
              <a:buFont typeface="Times New Roman"/>
              <a:buAutoNum type="alphaLcPeriod"/>
            </a:pPr>
            <a:r>
              <a:rPr lang="en" sz="1400">
                <a:solidFill>
                  <a:srgbClr val="000000"/>
                </a:solidFill>
                <a:latin typeface="Times New Roman"/>
                <a:ea typeface="Times New Roman"/>
                <a:cs typeface="Times New Roman"/>
                <a:sym typeface="Times New Roman"/>
              </a:rPr>
              <a:t>Speed</a:t>
            </a:r>
            <a:endParaRPr sz="1400">
              <a:solidFill>
                <a:srgbClr val="000000"/>
              </a:solidFill>
              <a:latin typeface="Times New Roman"/>
              <a:ea typeface="Times New Roman"/>
              <a:cs typeface="Times New Roman"/>
              <a:sym typeface="Times New Roman"/>
            </a:endParaRPr>
          </a:p>
          <a:p>
            <a:pPr indent="-317500" lvl="1" marL="914400" rtl="0" algn="l">
              <a:lnSpc>
                <a:spcPct val="100000"/>
              </a:lnSpc>
              <a:spcBef>
                <a:spcPts val="0"/>
              </a:spcBef>
              <a:spcAft>
                <a:spcPts val="0"/>
              </a:spcAft>
              <a:buClr>
                <a:srgbClr val="000000"/>
              </a:buClr>
              <a:buSzPts val="1400"/>
              <a:buFont typeface="Times New Roman"/>
              <a:buAutoNum type="alphaLcPeriod"/>
            </a:pPr>
            <a:r>
              <a:rPr lang="en" sz="1400">
                <a:solidFill>
                  <a:srgbClr val="000000"/>
                </a:solidFill>
                <a:latin typeface="Times New Roman"/>
                <a:ea typeface="Times New Roman"/>
                <a:cs typeface="Times New Roman"/>
                <a:sym typeface="Times New Roman"/>
              </a:rPr>
              <a:t>Position</a:t>
            </a:r>
            <a:endParaRPr sz="1400">
              <a:solidFill>
                <a:srgbClr val="000000"/>
              </a:solidFill>
              <a:latin typeface="Times New Roman"/>
              <a:ea typeface="Times New Roman"/>
              <a:cs typeface="Times New Roman"/>
              <a:sym typeface="Times New Roman"/>
            </a:endParaRPr>
          </a:p>
          <a:p>
            <a:pPr indent="-317500" lvl="1" marL="914400" rtl="0" algn="l">
              <a:lnSpc>
                <a:spcPct val="100000"/>
              </a:lnSpc>
              <a:spcBef>
                <a:spcPts val="0"/>
              </a:spcBef>
              <a:spcAft>
                <a:spcPts val="0"/>
              </a:spcAft>
              <a:buClr>
                <a:srgbClr val="000000"/>
              </a:buClr>
              <a:buSzPts val="1400"/>
              <a:buFont typeface="Times New Roman"/>
              <a:buAutoNum type="alphaLcPeriod"/>
            </a:pPr>
            <a:r>
              <a:rPr lang="en" sz="1400">
                <a:solidFill>
                  <a:srgbClr val="000000"/>
                </a:solidFill>
                <a:latin typeface="Times New Roman"/>
                <a:ea typeface="Times New Roman"/>
                <a:cs typeface="Times New Roman"/>
                <a:sym typeface="Times New Roman"/>
              </a:rPr>
              <a:t>Move</a:t>
            </a:r>
            <a:endParaRPr sz="1400">
              <a:solidFill>
                <a:srgbClr val="000000"/>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Ball</a:t>
            </a:r>
            <a:endParaRPr sz="1400">
              <a:solidFill>
                <a:srgbClr val="000000"/>
              </a:solidFill>
              <a:latin typeface="Times New Roman"/>
              <a:ea typeface="Times New Roman"/>
              <a:cs typeface="Times New Roman"/>
              <a:sym typeface="Times New Roman"/>
            </a:endParaRPr>
          </a:p>
          <a:p>
            <a:pPr indent="-317500" lvl="1" marL="914400" rtl="0" algn="l">
              <a:lnSpc>
                <a:spcPct val="100000"/>
              </a:lnSpc>
              <a:spcBef>
                <a:spcPts val="0"/>
              </a:spcBef>
              <a:spcAft>
                <a:spcPts val="0"/>
              </a:spcAft>
              <a:buClr>
                <a:srgbClr val="000000"/>
              </a:buClr>
              <a:buSzPts val="1400"/>
              <a:buFont typeface="Times New Roman"/>
              <a:buAutoNum type="alphaLcPeriod"/>
            </a:pPr>
            <a:r>
              <a:rPr lang="en" sz="1400">
                <a:solidFill>
                  <a:srgbClr val="000000"/>
                </a:solidFill>
                <a:latin typeface="Times New Roman"/>
                <a:ea typeface="Times New Roman"/>
                <a:cs typeface="Times New Roman"/>
                <a:sym typeface="Times New Roman"/>
              </a:rPr>
              <a:t>Position</a:t>
            </a:r>
            <a:endParaRPr sz="1400">
              <a:solidFill>
                <a:srgbClr val="000000"/>
              </a:solidFill>
              <a:latin typeface="Times New Roman"/>
              <a:ea typeface="Times New Roman"/>
              <a:cs typeface="Times New Roman"/>
              <a:sym typeface="Times New Roman"/>
            </a:endParaRPr>
          </a:p>
          <a:p>
            <a:pPr indent="-317500" lvl="1" marL="914400" rtl="0" algn="l">
              <a:lnSpc>
                <a:spcPct val="100000"/>
              </a:lnSpc>
              <a:spcBef>
                <a:spcPts val="0"/>
              </a:spcBef>
              <a:spcAft>
                <a:spcPts val="0"/>
              </a:spcAft>
              <a:buClr>
                <a:srgbClr val="000000"/>
              </a:buClr>
              <a:buSzPts val="1400"/>
              <a:buFont typeface="Times New Roman"/>
              <a:buAutoNum type="alphaLcPeriod"/>
            </a:pPr>
            <a:r>
              <a:rPr lang="en" sz="1400">
                <a:solidFill>
                  <a:srgbClr val="000000"/>
                </a:solidFill>
                <a:latin typeface="Times New Roman"/>
                <a:ea typeface="Times New Roman"/>
                <a:cs typeface="Times New Roman"/>
                <a:sym typeface="Times New Roman"/>
              </a:rPr>
              <a:t>Speed</a:t>
            </a:r>
            <a:endParaRPr sz="1400">
              <a:solidFill>
                <a:srgbClr val="000000"/>
              </a:solidFill>
              <a:latin typeface="Times New Roman"/>
              <a:ea typeface="Times New Roman"/>
              <a:cs typeface="Times New Roman"/>
              <a:sym typeface="Times New Roman"/>
            </a:endParaRPr>
          </a:p>
          <a:p>
            <a:pPr indent="-317500" lvl="1" marL="914400" rtl="0" algn="l">
              <a:lnSpc>
                <a:spcPct val="100000"/>
              </a:lnSpc>
              <a:spcBef>
                <a:spcPts val="0"/>
              </a:spcBef>
              <a:spcAft>
                <a:spcPts val="0"/>
              </a:spcAft>
              <a:buClr>
                <a:srgbClr val="000000"/>
              </a:buClr>
              <a:buSzPts val="1400"/>
              <a:buFont typeface="Times New Roman"/>
              <a:buAutoNum type="alphaLcPeriod"/>
            </a:pPr>
            <a:r>
              <a:rPr lang="en" sz="1400">
                <a:solidFill>
                  <a:srgbClr val="000000"/>
                </a:solidFill>
                <a:latin typeface="Times New Roman"/>
                <a:ea typeface="Times New Roman"/>
                <a:cs typeface="Times New Roman"/>
                <a:sym typeface="Times New Roman"/>
              </a:rPr>
              <a:t>Gravity</a:t>
            </a:r>
            <a:endParaRPr sz="1400">
              <a:solidFill>
                <a:srgbClr val="000000"/>
              </a:solidFill>
              <a:latin typeface="Times New Roman"/>
              <a:ea typeface="Times New Roman"/>
              <a:cs typeface="Times New Roman"/>
              <a:sym typeface="Times New Roman"/>
            </a:endParaRPr>
          </a:p>
          <a:p>
            <a:pPr indent="-317500" lvl="1" marL="914400" rtl="0" algn="l">
              <a:lnSpc>
                <a:spcPct val="100000"/>
              </a:lnSpc>
              <a:spcBef>
                <a:spcPts val="0"/>
              </a:spcBef>
              <a:spcAft>
                <a:spcPts val="0"/>
              </a:spcAft>
              <a:buClr>
                <a:srgbClr val="000000"/>
              </a:buClr>
              <a:buSzPts val="1400"/>
              <a:buFont typeface="Times New Roman"/>
              <a:buAutoNum type="alphaLcPeriod"/>
            </a:pPr>
            <a:r>
              <a:rPr lang="en" sz="1400">
                <a:solidFill>
                  <a:srgbClr val="000000"/>
                </a:solidFill>
                <a:latin typeface="Times New Roman"/>
                <a:ea typeface="Times New Roman"/>
                <a:cs typeface="Times New Roman"/>
                <a:sym typeface="Times New Roman"/>
              </a:rPr>
              <a:t>Disappear</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178" name="Google Shape;178;p21"/>
          <p:cNvSpPr txBox="1"/>
          <p:nvPr>
            <p:ph idx="1" type="body"/>
          </p:nvPr>
        </p:nvSpPr>
        <p:spPr>
          <a:xfrm>
            <a:off x="4572000" y="1270350"/>
            <a:ext cx="3753000" cy="35787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3.	</a:t>
            </a:r>
            <a:r>
              <a:rPr lang="en" sz="1400">
                <a:solidFill>
                  <a:srgbClr val="000000"/>
                </a:solidFill>
                <a:latin typeface="Times New Roman"/>
                <a:ea typeface="Times New Roman"/>
                <a:cs typeface="Times New Roman"/>
                <a:sym typeface="Times New Roman"/>
              </a:rPr>
              <a:t>Paddle</a:t>
            </a:r>
            <a:endParaRPr sz="1400">
              <a:solidFill>
                <a:srgbClr val="000000"/>
              </a:solidFill>
              <a:latin typeface="Times New Roman"/>
              <a:ea typeface="Times New Roman"/>
              <a:cs typeface="Times New Roman"/>
              <a:sym typeface="Times New Roman"/>
            </a:endParaRPr>
          </a:p>
          <a:p>
            <a:pPr indent="-317500" lvl="1" marL="914400" rtl="0" algn="l">
              <a:lnSpc>
                <a:spcPct val="100000"/>
              </a:lnSpc>
              <a:spcBef>
                <a:spcPts val="0"/>
              </a:spcBef>
              <a:spcAft>
                <a:spcPts val="0"/>
              </a:spcAft>
              <a:buClr>
                <a:srgbClr val="000000"/>
              </a:buClr>
              <a:buSzPts val="1400"/>
              <a:buFont typeface="Times New Roman"/>
              <a:buAutoNum type="alphaLcPeriod"/>
            </a:pPr>
            <a:r>
              <a:rPr lang="en" sz="1400">
                <a:solidFill>
                  <a:srgbClr val="000000"/>
                </a:solidFill>
                <a:latin typeface="Times New Roman"/>
                <a:ea typeface="Times New Roman"/>
                <a:cs typeface="Times New Roman"/>
                <a:sym typeface="Times New Roman"/>
              </a:rPr>
              <a:t>Position</a:t>
            </a:r>
            <a:endParaRPr sz="1400">
              <a:solidFill>
                <a:srgbClr val="000000"/>
              </a:solidFill>
              <a:latin typeface="Times New Roman"/>
              <a:ea typeface="Times New Roman"/>
              <a:cs typeface="Times New Roman"/>
              <a:sym typeface="Times New Roman"/>
            </a:endParaRPr>
          </a:p>
          <a:p>
            <a:pPr indent="-317500" lvl="1" marL="914400" rtl="0" algn="l">
              <a:lnSpc>
                <a:spcPct val="100000"/>
              </a:lnSpc>
              <a:spcBef>
                <a:spcPts val="0"/>
              </a:spcBef>
              <a:spcAft>
                <a:spcPts val="0"/>
              </a:spcAft>
              <a:buClr>
                <a:srgbClr val="000000"/>
              </a:buClr>
              <a:buSzPts val="1400"/>
              <a:buFont typeface="Times New Roman"/>
              <a:buAutoNum type="alphaLcPeriod"/>
            </a:pPr>
            <a:r>
              <a:rPr lang="en" sz="1400">
                <a:solidFill>
                  <a:srgbClr val="000000"/>
                </a:solidFill>
                <a:latin typeface="Times New Roman"/>
                <a:ea typeface="Times New Roman"/>
                <a:cs typeface="Times New Roman"/>
                <a:sym typeface="Times New Roman"/>
              </a:rPr>
              <a:t>Swing speed</a:t>
            </a:r>
            <a:endParaRPr sz="1400">
              <a:solidFill>
                <a:srgbClr val="000000"/>
              </a:solidFill>
              <a:latin typeface="Times New Roman"/>
              <a:ea typeface="Times New Roman"/>
              <a:cs typeface="Times New Roman"/>
              <a:sym typeface="Times New Roman"/>
            </a:endParaRPr>
          </a:p>
          <a:p>
            <a:pPr indent="-317500" lvl="1" marL="914400" rtl="0" algn="l">
              <a:lnSpc>
                <a:spcPct val="100000"/>
              </a:lnSpc>
              <a:spcBef>
                <a:spcPts val="0"/>
              </a:spcBef>
              <a:spcAft>
                <a:spcPts val="0"/>
              </a:spcAft>
              <a:buClr>
                <a:srgbClr val="000000"/>
              </a:buClr>
              <a:buSzPts val="1400"/>
              <a:buFont typeface="Times New Roman"/>
              <a:buAutoNum type="alphaLcPeriod"/>
            </a:pPr>
            <a:r>
              <a:rPr lang="en" sz="1400">
                <a:solidFill>
                  <a:srgbClr val="000000"/>
                </a:solidFill>
                <a:latin typeface="Times New Roman"/>
                <a:ea typeface="Times New Roman"/>
                <a:cs typeface="Times New Roman"/>
                <a:sym typeface="Times New Roman"/>
              </a:rPr>
              <a:t>Bounce Strength</a:t>
            </a:r>
            <a:endParaRPr sz="15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500">
                <a:solidFill>
                  <a:srgbClr val="000000"/>
                </a:solidFill>
                <a:latin typeface="Times New Roman"/>
                <a:ea typeface="Times New Roman"/>
                <a:cs typeface="Times New Roman"/>
                <a:sym typeface="Times New Roman"/>
              </a:rPr>
              <a:t>4.	O</a:t>
            </a:r>
            <a:r>
              <a:rPr lang="en" sz="1500">
                <a:solidFill>
                  <a:srgbClr val="000000"/>
                </a:solidFill>
                <a:latin typeface="Times New Roman"/>
                <a:ea typeface="Times New Roman"/>
                <a:cs typeface="Times New Roman"/>
                <a:sym typeface="Times New Roman"/>
              </a:rPr>
              <a:t>pponent</a:t>
            </a:r>
            <a:endParaRPr sz="1500">
              <a:solidFill>
                <a:srgbClr val="000000"/>
              </a:solidFill>
              <a:latin typeface="Times New Roman"/>
              <a:ea typeface="Times New Roman"/>
              <a:cs typeface="Times New Roman"/>
              <a:sym typeface="Times New Roman"/>
            </a:endParaRPr>
          </a:p>
          <a:p>
            <a:pPr indent="-323850" lvl="1" marL="914400" rtl="0" algn="l">
              <a:lnSpc>
                <a:spcPct val="100000"/>
              </a:lnSpc>
              <a:spcBef>
                <a:spcPts val="0"/>
              </a:spcBef>
              <a:spcAft>
                <a:spcPts val="0"/>
              </a:spcAft>
              <a:buClr>
                <a:srgbClr val="000000"/>
              </a:buClr>
              <a:buSzPts val="1500"/>
              <a:buFont typeface="Times New Roman"/>
              <a:buAutoNum type="alphaLcPeriod"/>
            </a:pPr>
            <a:r>
              <a:rPr lang="en" sz="1500">
                <a:solidFill>
                  <a:srgbClr val="000000"/>
                </a:solidFill>
                <a:latin typeface="Times New Roman"/>
                <a:ea typeface="Times New Roman"/>
                <a:cs typeface="Times New Roman"/>
                <a:sym typeface="Times New Roman"/>
              </a:rPr>
              <a:t>Speed</a:t>
            </a:r>
            <a:endParaRPr sz="1500">
              <a:solidFill>
                <a:srgbClr val="000000"/>
              </a:solidFill>
              <a:latin typeface="Times New Roman"/>
              <a:ea typeface="Times New Roman"/>
              <a:cs typeface="Times New Roman"/>
              <a:sym typeface="Times New Roman"/>
            </a:endParaRPr>
          </a:p>
          <a:p>
            <a:pPr indent="-323850" lvl="1" marL="914400" rtl="0" algn="l">
              <a:lnSpc>
                <a:spcPct val="100000"/>
              </a:lnSpc>
              <a:spcBef>
                <a:spcPts val="0"/>
              </a:spcBef>
              <a:spcAft>
                <a:spcPts val="0"/>
              </a:spcAft>
              <a:buClr>
                <a:srgbClr val="000000"/>
              </a:buClr>
              <a:buSzPts val="1500"/>
              <a:buFont typeface="Times New Roman"/>
              <a:buAutoNum type="alphaLcPeriod"/>
            </a:pPr>
            <a:r>
              <a:rPr lang="en" sz="1500">
                <a:solidFill>
                  <a:srgbClr val="000000"/>
                </a:solidFill>
                <a:latin typeface="Times New Roman"/>
                <a:ea typeface="Times New Roman"/>
                <a:cs typeface="Times New Roman"/>
                <a:sym typeface="Times New Roman"/>
              </a:rPr>
              <a:t>Position</a:t>
            </a:r>
            <a:endParaRPr sz="1500">
              <a:solidFill>
                <a:srgbClr val="000000"/>
              </a:solidFill>
              <a:latin typeface="Times New Roman"/>
              <a:ea typeface="Times New Roman"/>
              <a:cs typeface="Times New Roman"/>
              <a:sym typeface="Times New Roman"/>
            </a:endParaRPr>
          </a:p>
          <a:p>
            <a:pPr indent="-323850" lvl="1" marL="914400" rtl="0" algn="l">
              <a:lnSpc>
                <a:spcPct val="100000"/>
              </a:lnSpc>
              <a:spcBef>
                <a:spcPts val="0"/>
              </a:spcBef>
              <a:spcAft>
                <a:spcPts val="0"/>
              </a:spcAft>
              <a:buClr>
                <a:srgbClr val="000000"/>
              </a:buClr>
              <a:buSzPts val="1500"/>
              <a:buFont typeface="Times New Roman"/>
              <a:buAutoNum type="alphaLcPeriod"/>
            </a:pPr>
            <a:r>
              <a:rPr lang="en" sz="1500">
                <a:solidFill>
                  <a:srgbClr val="000000"/>
                </a:solidFill>
                <a:latin typeface="Times New Roman"/>
                <a:ea typeface="Times New Roman"/>
                <a:cs typeface="Times New Roman"/>
                <a:sym typeface="Times New Roman"/>
              </a:rPr>
              <a:t>Move</a:t>
            </a:r>
            <a:endParaRPr sz="15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500">
                <a:solidFill>
                  <a:srgbClr val="000000"/>
                </a:solidFill>
                <a:latin typeface="Times New Roman"/>
                <a:ea typeface="Times New Roman"/>
                <a:cs typeface="Times New Roman"/>
                <a:sym typeface="Times New Roman"/>
              </a:rPr>
              <a:t>5. 	Scoreboard</a:t>
            </a:r>
            <a:endParaRPr sz="1500">
              <a:solidFill>
                <a:srgbClr val="000000"/>
              </a:solidFill>
              <a:latin typeface="Times New Roman"/>
              <a:ea typeface="Times New Roman"/>
              <a:cs typeface="Times New Roman"/>
              <a:sym typeface="Times New Roman"/>
            </a:endParaRPr>
          </a:p>
          <a:p>
            <a:pPr indent="-323850" lvl="1" marL="914400" rtl="0" algn="l">
              <a:lnSpc>
                <a:spcPct val="100000"/>
              </a:lnSpc>
              <a:spcBef>
                <a:spcPts val="0"/>
              </a:spcBef>
              <a:spcAft>
                <a:spcPts val="0"/>
              </a:spcAft>
              <a:buClr>
                <a:srgbClr val="000000"/>
              </a:buClr>
              <a:buSzPts val="1500"/>
              <a:buFont typeface="Times New Roman"/>
              <a:buAutoNum type="alphaLcPeriod"/>
            </a:pPr>
            <a:r>
              <a:rPr lang="en" sz="1500">
                <a:solidFill>
                  <a:srgbClr val="000000"/>
                </a:solidFill>
                <a:latin typeface="Times New Roman"/>
                <a:ea typeface="Times New Roman"/>
                <a:cs typeface="Times New Roman"/>
                <a:sym typeface="Times New Roman"/>
              </a:rPr>
              <a:t>Position</a:t>
            </a:r>
            <a:endParaRPr sz="1500">
              <a:solidFill>
                <a:srgbClr val="000000"/>
              </a:solidFill>
              <a:latin typeface="Times New Roman"/>
              <a:ea typeface="Times New Roman"/>
              <a:cs typeface="Times New Roman"/>
              <a:sym typeface="Times New Roman"/>
            </a:endParaRPr>
          </a:p>
          <a:p>
            <a:pPr indent="-323850" lvl="1" marL="914400" rtl="0" algn="l">
              <a:lnSpc>
                <a:spcPct val="100000"/>
              </a:lnSpc>
              <a:spcBef>
                <a:spcPts val="0"/>
              </a:spcBef>
              <a:spcAft>
                <a:spcPts val="0"/>
              </a:spcAft>
              <a:buClr>
                <a:srgbClr val="000000"/>
              </a:buClr>
              <a:buSzPts val="1500"/>
              <a:buFont typeface="Times New Roman"/>
              <a:buAutoNum type="alphaLcPeriod"/>
            </a:pPr>
            <a:r>
              <a:rPr lang="en" sz="1500">
                <a:solidFill>
                  <a:srgbClr val="000000"/>
                </a:solidFill>
                <a:latin typeface="Times New Roman"/>
                <a:ea typeface="Times New Roman"/>
                <a:cs typeface="Times New Roman"/>
                <a:sym typeface="Times New Roman"/>
              </a:rPr>
              <a:t>Scores</a:t>
            </a:r>
            <a:endParaRPr sz="15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