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Nuni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regular.fntdata"/><Relationship Id="rId47" Type="http://schemas.openxmlformats.org/officeDocument/2006/relationships/slide" Target="slides/slide42.xml"/><Relationship Id="rId49"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Italic.fntdata"/><Relationship Id="rId5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f03b1847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f03b1847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We used three different estimates for our model—six, eight, and ten thousand lines of code (LOC)—to account for potential wrong assumptions we make about the complexity of our yet-to-be-created software. For our sizing type, we went with “semi-detached” because we are a mix of experienced and inexperienced developers working on a relatively unfamiliar application.</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f03b1847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f03b1847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We used three different estimates for our model—six, eight, and ten thousand lines of code (LOC)—to account for potential wrong assumptions we make about the complexity of our yet-to-be-created software. For our sizing type, we went with “semi-detached” because we are a mix of experienced and inexperienced developers working on a relatively unfamiliar application.</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f03b1847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f03b1847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We used three different estimates for our model—six, eight, and ten thousand lines of code (LOC)—to account for potential wrong assumptions we make about the complexity of our yet-to-be-created software. For our sizing type, we went with “semi-detached” because we are a mix of experienced and inexperienced developers working on a relatively unfamiliar application.</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f03b1847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f03b1847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We used three different estimates for our model—six, eight, and ten thousand lines of code (LOC)—to account for potential wrong assumptions we make about the complexity of our yet-to-be-created software. For our sizing type, we went with “semi-detached” because we are a mix of experienced and inexperienced developers working on a relatively unfamiliar application.</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f03b1847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f03b1847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f03b1847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f03b1847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f03b1847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f03b1847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f03b184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f03b184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f03b1847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f03b1847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f03b184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f03b1847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f03b184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f03b184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f03b1847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f03b1847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ff03b1847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ff03b1847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f03b1847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ff03b1847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ff03b1847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ff03b1847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f03b1847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f03b1847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f03b1847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f03b1847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f03b1847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f03b1847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ff03b1847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ff03b1847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f03b1847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ff03b1847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f03b1847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ff03b1847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f03b184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f03b184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ff03b1847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ff03b1847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ff03b1847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ff03b1847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ff03b1847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ff03b1847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ff03b1847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ff03b1847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f03b1847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ff03b1847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ff03b1847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ff03b1847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ff03b1847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ff03b1847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ff03b1847a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ff03b1847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ff03b1847a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ff03b1847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ff03b1847a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ff03b1847a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f03b184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f03b184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ff03b1847a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ff03b1847a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f03b1847a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ff03b1847a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ff03b1847a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ff03b1847a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f03b184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f03b1847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f03b1847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f03b1847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f03b184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f03b1847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f03b1847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f03b1847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We used three different estimates for our model—six, eight, and ten thousand lines of code (LOC)—to account for potential wrong assumptions we make about the complexity of our yet-to-be-created software. For our sizing type, we went with “semi-detached” because we are a mix of experienced and inexperienced developers working on a relatively unfamiliar application.</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f03b1847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f03b1847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We used three different estimates for our model—six, eight, and ten thousand lines of code (LOC)—to account for potential wrong assumptions we make about the complexity of our yet-to-be-created software. For our sizing type, we went with “semi-detached” because we are a mix of experienced and inexperienced developers working on a relatively unfamiliar application.</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lucaniri@umich.edu" TargetMode="External"/><Relationship Id="rId4" Type="http://schemas.openxmlformats.org/officeDocument/2006/relationships/hyperlink" Target="mailto:skuka@umich.edu" TargetMode="External"/><Relationship Id="rId5" Type="http://schemas.openxmlformats.org/officeDocument/2006/relationships/hyperlink" Target="mailto:pmurariu@umich.edu" TargetMode="External"/><Relationship Id="rId6" Type="http://schemas.openxmlformats.org/officeDocument/2006/relationships/hyperlink" Target="mailto:sayedlk@umich.ed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672300" y="1074450"/>
            <a:ext cx="7799400" cy="166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Management Plan</a:t>
            </a:r>
            <a:endParaRPr/>
          </a:p>
          <a:p>
            <a:pPr indent="0" lvl="0" marL="0" rtl="0" algn="ctr">
              <a:spcBef>
                <a:spcPts val="0"/>
              </a:spcBef>
              <a:spcAft>
                <a:spcPts val="0"/>
              </a:spcAft>
              <a:buNone/>
            </a:pPr>
            <a:r>
              <a:rPr lang="en"/>
              <a:t>&amp; RMMM </a:t>
            </a:r>
            <a:endParaRPr/>
          </a:p>
        </p:txBody>
      </p:sp>
      <p:sp>
        <p:nvSpPr>
          <p:cNvPr id="129" name="Google Shape;129;p13"/>
          <p:cNvSpPr txBox="1"/>
          <p:nvPr>
            <p:ph idx="1" type="subTitle"/>
          </p:nvPr>
        </p:nvSpPr>
        <p:spPr>
          <a:xfrm>
            <a:off x="311700" y="2529325"/>
            <a:ext cx="8520600" cy="190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By Luca Irimie, Sebastian Kuka</a:t>
            </a:r>
            <a:endParaRPr sz="2400"/>
          </a:p>
          <a:p>
            <a:pPr indent="0" lvl="0" marL="0" rtl="0" algn="ctr">
              <a:spcBef>
                <a:spcPts val="0"/>
              </a:spcBef>
              <a:spcAft>
                <a:spcPts val="0"/>
              </a:spcAft>
              <a:buNone/>
            </a:pPr>
            <a:r>
              <a:rPr lang="en" sz="2400"/>
              <a:t>Paul Murariu, Leia Sayed</a:t>
            </a:r>
            <a:endParaRPr sz="2400"/>
          </a:p>
          <a:p>
            <a:pPr indent="0" lvl="0" marL="0" rtl="0" algn="ctr">
              <a:spcBef>
                <a:spcPts val="0"/>
              </a:spcBef>
              <a:spcAft>
                <a:spcPts val="0"/>
              </a:spcAft>
              <a:buNone/>
            </a:pPr>
            <a:r>
              <a:rPr lang="en" sz="2400"/>
              <a:t>(Team 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Software Project Management Plan</a:t>
            </a:r>
            <a:endParaRPr/>
          </a:p>
          <a:p>
            <a:pPr indent="0" lvl="0" marL="0" rtl="0" algn="l">
              <a:spcBef>
                <a:spcPts val="0"/>
              </a:spcBef>
              <a:spcAft>
                <a:spcPts val="0"/>
              </a:spcAft>
              <a:buNone/>
            </a:pPr>
            <a:r>
              <a:rPr lang="en" sz="2000"/>
              <a:t>Section 2.0 - Project Estimates (Continued)</a:t>
            </a:r>
            <a:endParaRPr/>
          </a:p>
        </p:txBody>
      </p:sp>
      <p:pic>
        <p:nvPicPr>
          <p:cNvPr id="189" name="Google Shape;189;p22"/>
          <p:cNvPicPr preferRelativeResize="0"/>
          <p:nvPr/>
        </p:nvPicPr>
        <p:blipFill>
          <a:blip r:embed="rId3">
            <a:alphaModFix/>
          </a:blip>
          <a:stretch>
            <a:fillRect/>
          </a:stretch>
        </p:blipFill>
        <p:spPr>
          <a:xfrm>
            <a:off x="819150" y="1933300"/>
            <a:ext cx="7505700" cy="188238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Software Project Management Plan</a:t>
            </a:r>
            <a:endParaRPr/>
          </a:p>
          <a:p>
            <a:pPr indent="0" lvl="0" marL="0" rtl="0" algn="l">
              <a:spcBef>
                <a:spcPts val="0"/>
              </a:spcBef>
              <a:spcAft>
                <a:spcPts val="0"/>
              </a:spcAft>
              <a:buNone/>
            </a:pPr>
            <a:r>
              <a:rPr lang="en" sz="2000"/>
              <a:t>Section 3.0 - Risk Management*</a:t>
            </a:r>
            <a:endParaRPr/>
          </a:p>
        </p:txBody>
      </p:sp>
      <p:sp>
        <p:nvSpPr>
          <p:cNvPr id="195" name="Google Shape;195;p23"/>
          <p:cNvSpPr txBox="1"/>
          <p:nvPr>
            <p:ph idx="1" type="body"/>
          </p:nvPr>
        </p:nvSpPr>
        <p:spPr>
          <a:xfrm>
            <a:off x="819150" y="1878250"/>
            <a:ext cx="75057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AutoNum type="arabicPeriod"/>
            </a:pPr>
            <a:r>
              <a:rPr b="1" lang="en" sz="1200"/>
              <a:t>Project Risks:</a:t>
            </a:r>
            <a:endParaRPr b="1" sz="1200"/>
          </a:p>
          <a:p>
            <a:pPr indent="-304285" lvl="1" marL="914400" rtl="0" algn="l">
              <a:spcBef>
                <a:spcPts val="0"/>
              </a:spcBef>
              <a:spcAft>
                <a:spcPts val="0"/>
              </a:spcAft>
              <a:buClr>
                <a:srgbClr val="000000"/>
              </a:buClr>
              <a:buSzPts val="1192"/>
              <a:buFont typeface="Times New Roman"/>
              <a:buAutoNum type="alphaLcPeriod"/>
            </a:pPr>
            <a:r>
              <a:rPr lang="en" sz="1191">
                <a:solidFill>
                  <a:srgbClr val="000000"/>
                </a:solidFill>
              </a:rPr>
              <a:t>Given that there is </a:t>
            </a:r>
            <a:r>
              <a:rPr b="1" lang="en" sz="1191">
                <a:solidFill>
                  <a:srgbClr val="000000"/>
                </a:solidFill>
              </a:rPr>
              <a:t>VR controller input delay,</a:t>
            </a:r>
            <a:r>
              <a:rPr lang="en" sz="1191">
                <a:solidFill>
                  <a:srgbClr val="000000"/>
                </a:solidFill>
              </a:rPr>
              <a:t> then player mechanics would be delayed as well, resulting in a poor UX.</a:t>
            </a:r>
            <a:endParaRPr sz="1191">
              <a:solidFill>
                <a:srgbClr val="000000"/>
              </a:solidFill>
            </a:endParaRPr>
          </a:p>
          <a:p>
            <a:pPr indent="-304285" lvl="1" marL="914400" rtl="0" algn="l">
              <a:spcBef>
                <a:spcPts val="0"/>
              </a:spcBef>
              <a:spcAft>
                <a:spcPts val="0"/>
              </a:spcAft>
              <a:buClr>
                <a:srgbClr val="000000"/>
              </a:buClr>
              <a:buSzPts val="1192"/>
              <a:buFont typeface="Times New Roman"/>
              <a:buAutoNum type="alphaLcPeriod"/>
            </a:pPr>
            <a:r>
              <a:rPr lang="en" sz="1191">
                <a:solidFill>
                  <a:srgbClr val="000000"/>
                </a:solidFill>
              </a:rPr>
              <a:t>Given that there is </a:t>
            </a:r>
            <a:r>
              <a:rPr b="1" lang="en" sz="1191">
                <a:solidFill>
                  <a:srgbClr val="000000"/>
                </a:solidFill>
              </a:rPr>
              <a:t>difficulty in ensuring AI opponent bias</a:t>
            </a:r>
            <a:r>
              <a:rPr lang="en" sz="1191">
                <a:solidFill>
                  <a:srgbClr val="000000"/>
                </a:solidFill>
              </a:rPr>
              <a:t>, then players will either have too easy or too difficult of an experience.</a:t>
            </a:r>
            <a:endParaRPr sz="1191">
              <a:solidFill>
                <a:srgbClr val="000000"/>
              </a:solidFill>
            </a:endParaRPr>
          </a:p>
          <a:p>
            <a:pPr indent="-304285" lvl="1" marL="914400" rtl="0" algn="l">
              <a:spcBef>
                <a:spcPts val="0"/>
              </a:spcBef>
              <a:spcAft>
                <a:spcPts val="0"/>
              </a:spcAft>
              <a:buClr>
                <a:srgbClr val="000000"/>
              </a:buClr>
              <a:buSzPts val="1192"/>
              <a:buFont typeface="Times New Roman"/>
              <a:buAutoNum type="alphaLcPeriod"/>
            </a:pPr>
            <a:r>
              <a:rPr lang="en" sz="1191">
                <a:solidFill>
                  <a:srgbClr val="000000"/>
                </a:solidFill>
              </a:rPr>
              <a:t>Given that there is a </a:t>
            </a:r>
            <a:r>
              <a:rPr b="1" lang="en" sz="1191">
                <a:solidFill>
                  <a:srgbClr val="000000"/>
                </a:solidFill>
              </a:rPr>
              <a:t>hardware malfunction during testing</a:t>
            </a:r>
            <a:r>
              <a:rPr lang="en" sz="1191">
                <a:solidFill>
                  <a:srgbClr val="000000"/>
                </a:solidFill>
              </a:rPr>
              <a:t>, then our progress and efficiency will be slowed down putting us behind schedule.</a:t>
            </a:r>
            <a:endParaRPr sz="1191">
              <a:solidFill>
                <a:srgbClr val="000000"/>
              </a:solidFill>
            </a:endParaRPr>
          </a:p>
          <a:p>
            <a:pPr indent="-304285" lvl="1" marL="914400" rtl="0" algn="l">
              <a:spcBef>
                <a:spcPts val="0"/>
              </a:spcBef>
              <a:spcAft>
                <a:spcPts val="0"/>
              </a:spcAft>
              <a:buClr>
                <a:srgbClr val="000000"/>
              </a:buClr>
              <a:buSzPts val="1192"/>
              <a:buFont typeface="Times New Roman"/>
              <a:buAutoNum type="alphaLcPeriod"/>
            </a:pPr>
            <a:r>
              <a:rPr lang="en" sz="1191">
                <a:solidFill>
                  <a:srgbClr val="000000"/>
                </a:solidFill>
              </a:rPr>
              <a:t>Given that </a:t>
            </a:r>
            <a:r>
              <a:rPr b="1" lang="en" sz="1191">
                <a:solidFill>
                  <a:srgbClr val="000000"/>
                </a:solidFill>
              </a:rPr>
              <a:t>data retrieval from the database is slow</a:t>
            </a:r>
            <a:r>
              <a:rPr lang="en" sz="1191">
                <a:solidFill>
                  <a:srgbClr val="000000"/>
                </a:solidFill>
              </a:rPr>
              <a:t>, then the gameflow will be stalled temporarily, creating an aggravating experience.</a:t>
            </a:r>
            <a:endParaRPr sz="1191">
              <a:solidFill>
                <a:srgbClr val="000000"/>
              </a:solidFill>
            </a:endParaRPr>
          </a:p>
          <a:p>
            <a:pPr indent="-304285" lvl="1" marL="914400" rtl="0" algn="l">
              <a:spcBef>
                <a:spcPts val="0"/>
              </a:spcBef>
              <a:spcAft>
                <a:spcPts val="0"/>
              </a:spcAft>
              <a:buClr>
                <a:srgbClr val="000000"/>
              </a:buClr>
              <a:buSzPts val="1192"/>
              <a:buFont typeface="Times New Roman"/>
              <a:buAutoNum type="alphaLcPeriod"/>
            </a:pPr>
            <a:r>
              <a:rPr lang="en" sz="1191">
                <a:solidFill>
                  <a:srgbClr val="000000"/>
                </a:solidFill>
              </a:rPr>
              <a:t>Given that </a:t>
            </a:r>
            <a:r>
              <a:rPr b="1" lang="en" sz="1191">
                <a:solidFill>
                  <a:srgbClr val="000000"/>
                </a:solidFill>
              </a:rPr>
              <a:t>network issues persist during gameplay</a:t>
            </a:r>
            <a:r>
              <a:rPr lang="en" sz="1191">
                <a:solidFill>
                  <a:srgbClr val="000000"/>
                </a:solidFill>
              </a:rPr>
              <a:t>, then multiplayer features may be affected.</a:t>
            </a:r>
            <a:endParaRPr sz="1191">
              <a:solidFill>
                <a:srgbClr val="000000"/>
              </a:solidFill>
            </a:endParaRPr>
          </a:p>
          <a:p>
            <a:pPr indent="-304285" lvl="1" marL="914400" rtl="0" algn="l">
              <a:spcBef>
                <a:spcPts val="0"/>
              </a:spcBef>
              <a:spcAft>
                <a:spcPts val="0"/>
              </a:spcAft>
              <a:buClr>
                <a:srgbClr val="000000"/>
              </a:buClr>
              <a:buSzPts val="1192"/>
              <a:buFont typeface="Times New Roman"/>
              <a:buAutoNum type="alphaLcPeriod"/>
            </a:pPr>
            <a:r>
              <a:rPr lang="en" sz="1191">
                <a:solidFill>
                  <a:srgbClr val="000000"/>
                </a:solidFill>
              </a:rPr>
              <a:t>Given that </a:t>
            </a:r>
            <a:r>
              <a:rPr b="1" lang="en" sz="1191">
                <a:solidFill>
                  <a:srgbClr val="000000"/>
                </a:solidFill>
              </a:rPr>
              <a:t>player accessibility features are not optimized</a:t>
            </a:r>
            <a:r>
              <a:rPr lang="en" sz="1191">
                <a:solidFill>
                  <a:srgbClr val="000000"/>
                </a:solidFill>
              </a:rPr>
              <a:t>, then users will have a difficult time adjusting to a clunky experience.</a:t>
            </a:r>
            <a:endParaRPr i="1" sz="1200"/>
          </a:p>
        </p:txBody>
      </p:sp>
      <p:sp>
        <p:nvSpPr>
          <p:cNvPr id="196" name="Google Shape;196;p23"/>
          <p:cNvSpPr txBox="1"/>
          <p:nvPr/>
        </p:nvSpPr>
        <p:spPr>
          <a:xfrm>
            <a:off x="6048900" y="4498150"/>
            <a:ext cx="2276100" cy="24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i="1" lang="en" sz="1000">
                <a:solidFill>
                  <a:schemeClr val="dk2"/>
                </a:solidFill>
                <a:latin typeface="Calibri"/>
                <a:ea typeface="Calibri"/>
                <a:cs typeface="Calibri"/>
                <a:sym typeface="Calibri"/>
              </a:rPr>
              <a:t>*Risk Table shown later</a:t>
            </a:r>
            <a:endParaRPr sz="9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Software Project Management Plan</a:t>
            </a:r>
            <a:endParaRPr/>
          </a:p>
          <a:p>
            <a:pPr indent="0" lvl="0" marL="0" rtl="0" algn="l">
              <a:spcBef>
                <a:spcPts val="0"/>
              </a:spcBef>
              <a:spcAft>
                <a:spcPts val="0"/>
              </a:spcAft>
              <a:buNone/>
            </a:pPr>
            <a:r>
              <a:rPr lang="en" sz="2000"/>
              <a:t>Section 4.0 - Project Schedule</a:t>
            </a:r>
            <a:endParaRPr sz="2000"/>
          </a:p>
        </p:txBody>
      </p:sp>
      <p:sp>
        <p:nvSpPr>
          <p:cNvPr id="202" name="Google Shape;202;p24"/>
          <p:cNvSpPr txBox="1"/>
          <p:nvPr>
            <p:ph idx="1" type="body"/>
          </p:nvPr>
        </p:nvSpPr>
        <p:spPr>
          <a:xfrm>
            <a:off x="819150" y="1878250"/>
            <a:ext cx="75057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AutoNum type="arabicPeriod"/>
            </a:pPr>
            <a:r>
              <a:rPr b="1" lang="en" sz="1200"/>
              <a:t>Project Task Set:</a:t>
            </a:r>
            <a:endParaRPr b="1" sz="1200"/>
          </a:p>
          <a:p>
            <a:pPr indent="-304285" lvl="1" marL="914400" rtl="0" algn="l">
              <a:spcBef>
                <a:spcPts val="0"/>
              </a:spcBef>
              <a:spcAft>
                <a:spcPts val="0"/>
              </a:spcAft>
              <a:buClr>
                <a:srgbClr val="000000"/>
              </a:buClr>
              <a:buSzPts val="1192"/>
              <a:buFont typeface="Times New Roman"/>
              <a:buAutoNum type="alphaLcPeriod"/>
            </a:pPr>
            <a:r>
              <a:rPr lang="en" sz="1191">
                <a:solidFill>
                  <a:srgbClr val="000000"/>
                </a:solidFill>
              </a:rPr>
              <a:t>Process model:</a:t>
            </a:r>
            <a:endParaRPr sz="1191">
              <a:solidFill>
                <a:srgbClr val="000000"/>
              </a:solidFill>
            </a:endParaRPr>
          </a:p>
          <a:p>
            <a:pPr indent="-304285" lvl="1" marL="914400" rtl="0" algn="l">
              <a:spcBef>
                <a:spcPts val="0"/>
              </a:spcBef>
              <a:spcAft>
                <a:spcPts val="0"/>
              </a:spcAft>
              <a:buClr>
                <a:srgbClr val="000000"/>
              </a:buClr>
              <a:buSzPts val="1192"/>
              <a:buFont typeface="Times New Roman"/>
              <a:buAutoNum type="alphaLcPeriod"/>
            </a:pPr>
            <a:r>
              <a:rPr lang="en" sz="1191">
                <a:solidFill>
                  <a:srgbClr val="000000"/>
                </a:solidFill>
              </a:rPr>
              <a:t>Framework activities include:</a:t>
            </a:r>
            <a:endParaRPr sz="1191">
              <a:solidFill>
                <a:srgbClr val="000000"/>
              </a:solidFill>
            </a:endParaRPr>
          </a:p>
          <a:p>
            <a:pPr indent="-304285" lvl="2" marL="1371600" rtl="0" algn="l">
              <a:spcBef>
                <a:spcPts val="0"/>
              </a:spcBef>
              <a:spcAft>
                <a:spcPts val="0"/>
              </a:spcAft>
              <a:buClr>
                <a:srgbClr val="000000"/>
              </a:buClr>
              <a:buSzPts val="1192"/>
              <a:buFont typeface="Times New Roman"/>
              <a:buAutoNum type="romanLcPeriod"/>
            </a:pPr>
            <a:r>
              <a:rPr lang="en" sz="1191">
                <a:solidFill>
                  <a:srgbClr val="000000"/>
                </a:solidFill>
              </a:rPr>
              <a:t>Familiarizing with the Unity development environment</a:t>
            </a:r>
            <a:endParaRPr sz="1191">
              <a:solidFill>
                <a:srgbClr val="000000"/>
              </a:solidFill>
            </a:endParaRPr>
          </a:p>
          <a:p>
            <a:pPr indent="-304285" lvl="2" marL="1371600" rtl="0" algn="l">
              <a:spcBef>
                <a:spcPts val="0"/>
              </a:spcBef>
              <a:spcAft>
                <a:spcPts val="0"/>
              </a:spcAft>
              <a:buClr>
                <a:srgbClr val="000000"/>
              </a:buClr>
              <a:buSzPts val="1192"/>
              <a:buFont typeface="Times New Roman"/>
              <a:buAutoNum type="romanLcPeriod"/>
            </a:pPr>
            <a:r>
              <a:rPr lang="en" sz="1191">
                <a:solidFill>
                  <a:srgbClr val="000000"/>
                </a:solidFill>
              </a:rPr>
              <a:t>Designing game assets for the playing environment, table, ball, paddle, &amp; seating. </a:t>
            </a:r>
            <a:endParaRPr sz="1191">
              <a:solidFill>
                <a:srgbClr val="000000"/>
              </a:solidFill>
            </a:endParaRPr>
          </a:p>
          <a:p>
            <a:pPr indent="-304285" lvl="1" marL="914400" rtl="0" algn="l">
              <a:spcBef>
                <a:spcPts val="0"/>
              </a:spcBef>
              <a:spcAft>
                <a:spcPts val="0"/>
              </a:spcAft>
              <a:buClr>
                <a:srgbClr val="000000"/>
              </a:buClr>
              <a:buSzPts val="1192"/>
              <a:buFont typeface="Times New Roman"/>
              <a:buAutoNum type="alphaLcPeriod"/>
            </a:pPr>
            <a:r>
              <a:rPr lang="en" sz="1191">
                <a:solidFill>
                  <a:srgbClr val="000000"/>
                </a:solidFill>
              </a:rPr>
              <a:t>The rest of the task set includes:</a:t>
            </a:r>
            <a:endParaRPr sz="1191">
              <a:solidFill>
                <a:srgbClr val="000000"/>
              </a:solidFill>
            </a:endParaRPr>
          </a:p>
          <a:p>
            <a:pPr indent="-304285" lvl="2" marL="1371600" rtl="0" algn="l">
              <a:spcBef>
                <a:spcPts val="0"/>
              </a:spcBef>
              <a:spcAft>
                <a:spcPts val="0"/>
              </a:spcAft>
              <a:buClr>
                <a:srgbClr val="000000"/>
              </a:buClr>
              <a:buSzPts val="1192"/>
              <a:buFont typeface="Times New Roman"/>
              <a:buAutoNum type="romanLcPeriod"/>
            </a:pPr>
            <a:r>
              <a:rPr lang="en" sz="1191">
                <a:solidFill>
                  <a:srgbClr val="000000"/>
                </a:solidFill>
              </a:rPr>
              <a:t>Implementing movement mechanics for the wheelchair</a:t>
            </a:r>
            <a:endParaRPr sz="1191">
              <a:solidFill>
                <a:srgbClr val="000000"/>
              </a:solidFill>
            </a:endParaRPr>
          </a:p>
          <a:p>
            <a:pPr indent="-304285" lvl="2" marL="1371600" rtl="0" algn="l">
              <a:spcBef>
                <a:spcPts val="0"/>
              </a:spcBef>
              <a:spcAft>
                <a:spcPts val="0"/>
              </a:spcAft>
              <a:buClr>
                <a:srgbClr val="000000"/>
              </a:buClr>
              <a:buSzPts val="1192"/>
              <a:buFont typeface="Times New Roman"/>
              <a:buAutoNum type="romanLcPeriod"/>
            </a:pPr>
            <a:r>
              <a:rPr lang="en" sz="1191">
                <a:solidFill>
                  <a:srgbClr val="000000"/>
                </a:solidFill>
              </a:rPr>
              <a:t>Establishing hitboxes and player mechanics</a:t>
            </a:r>
            <a:endParaRPr sz="1191">
              <a:solidFill>
                <a:srgbClr val="000000"/>
              </a:solidFill>
            </a:endParaRPr>
          </a:p>
          <a:p>
            <a:pPr indent="-304285" lvl="2" marL="1371600" rtl="0" algn="l">
              <a:spcBef>
                <a:spcPts val="0"/>
              </a:spcBef>
              <a:spcAft>
                <a:spcPts val="0"/>
              </a:spcAft>
              <a:buClr>
                <a:srgbClr val="000000"/>
              </a:buClr>
              <a:buSzPts val="1192"/>
              <a:buFont typeface="Times New Roman"/>
              <a:buAutoNum type="romanLcPeriod"/>
            </a:pPr>
            <a:r>
              <a:rPr lang="en" sz="1191">
                <a:solidFill>
                  <a:srgbClr val="000000"/>
                </a:solidFill>
              </a:rPr>
              <a:t>Developing the AI opponent behavior</a:t>
            </a:r>
            <a:endParaRPr sz="1191">
              <a:solidFill>
                <a:srgbClr val="000000"/>
              </a:solidFill>
            </a:endParaRPr>
          </a:p>
          <a:p>
            <a:pPr indent="-304285" lvl="2" marL="1371600" rtl="0" algn="l">
              <a:spcBef>
                <a:spcPts val="0"/>
              </a:spcBef>
              <a:spcAft>
                <a:spcPts val="0"/>
              </a:spcAft>
              <a:buClr>
                <a:srgbClr val="000000"/>
              </a:buClr>
              <a:buSzPts val="1192"/>
              <a:buFont typeface="Times New Roman"/>
              <a:buAutoNum type="romanLcPeriod"/>
            </a:pPr>
            <a:r>
              <a:rPr lang="en" sz="1191">
                <a:solidFill>
                  <a:srgbClr val="000000"/>
                </a:solidFill>
              </a:rPr>
              <a:t>Creating game screens &amp; other UI elements</a:t>
            </a:r>
            <a:endParaRPr sz="1191">
              <a:solidFill>
                <a:srgbClr val="000000"/>
              </a:solidFill>
            </a:endParaRPr>
          </a:p>
          <a:p>
            <a:pPr indent="-304285" lvl="2" marL="1371600" rtl="0" algn="l">
              <a:spcBef>
                <a:spcPts val="0"/>
              </a:spcBef>
              <a:spcAft>
                <a:spcPts val="0"/>
              </a:spcAft>
              <a:buClr>
                <a:srgbClr val="000000"/>
              </a:buClr>
              <a:buSzPts val="1192"/>
              <a:buFont typeface="Times New Roman"/>
              <a:buAutoNum type="romanLcPeriod"/>
            </a:pPr>
            <a:r>
              <a:rPr lang="en" sz="1191">
                <a:solidFill>
                  <a:srgbClr val="000000"/>
                </a:solidFill>
              </a:rPr>
              <a:t>Preparing and testing the final project</a:t>
            </a:r>
            <a:endParaRPr sz="1191">
              <a:solidFill>
                <a:srgbClr val="000000"/>
              </a:solidFill>
            </a:endParaRPr>
          </a:p>
          <a:p>
            <a:pPr indent="0" lvl="0" marL="914400" rtl="0" algn="l">
              <a:spcBef>
                <a:spcPts val="0"/>
              </a:spcBef>
              <a:spcAft>
                <a:spcPts val="0"/>
              </a:spcAft>
              <a:buNone/>
            </a:pPr>
            <a:r>
              <a:t/>
            </a:r>
            <a:endParaRPr sz="119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Software Project Management Plan</a:t>
            </a:r>
            <a:endParaRPr/>
          </a:p>
          <a:p>
            <a:pPr indent="0" lvl="0" marL="0" rtl="0" algn="l">
              <a:spcBef>
                <a:spcPts val="0"/>
              </a:spcBef>
              <a:spcAft>
                <a:spcPts val="0"/>
              </a:spcAft>
              <a:buNone/>
            </a:pPr>
            <a:r>
              <a:rPr lang="en" sz="2000"/>
              <a:t>Section 5.0 - </a:t>
            </a:r>
            <a:r>
              <a:rPr lang="en" sz="2000"/>
              <a:t>Staff Organization</a:t>
            </a:r>
            <a:endParaRPr sz="2000"/>
          </a:p>
        </p:txBody>
      </p:sp>
      <p:sp>
        <p:nvSpPr>
          <p:cNvPr id="208" name="Google Shape;208;p25"/>
          <p:cNvSpPr txBox="1"/>
          <p:nvPr>
            <p:ph idx="1" type="body"/>
          </p:nvPr>
        </p:nvSpPr>
        <p:spPr>
          <a:xfrm>
            <a:off x="819150" y="1878250"/>
            <a:ext cx="75057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AutoNum type="arabicPeriod"/>
            </a:pPr>
            <a:r>
              <a:rPr b="1" lang="en" sz="1200">
                <a:solidFill>
                  <a:srgbClr val="000000"/>
                </a:solidFill>
                <a:latin typeface="Times New Roman"/>
                <a:ea typeface="Times New Roman"/>
                <a:cs typeface="Times New Roman"/>
                <a:sym typeface="Times New Roman"/>
              </a:rPr>
              <a:t>Team structure</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SzPts val="1200"/>
              <a:buAutoNum type="alphaLcPeriod"/>
            </a:pPr>
            <a:r>
              <a:rPr b="1" lang="en" sz="1200">
                <a:solidFill>
                  <a:srgbClr val="000000"/>
                </a:solidFill>
                <a:latin typeface="Times New Roman"/>
                <a:ea typeface="Times New Roman"/>
                <a:cs typeface="Times New Roman"/>
                <a:sym typeface="Times New Roman"/>
              </a:rPr>
              <a:t>Bruce Maxim: Client</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SzPts val="1200"/>
              <a:buAutoNum type="alphaLcPeriod"/>
            </a:pPr>
            <a:r>
              <a:rPr lang="en" sz="1100" u="sng">
                <a:solidFill>
                  <a:srgbClr val="1155CC"/>
                </a:solidFill>
                <a:latin typeface="Arial"/>
                <a:ea typeface="Arial"/>
                <a:cs typeface="Arial"/>
                <a:sym typeface="Arial"/>
                <a:hlinkClick r:id="rId3">
                  <a:extLst>
                    <a:ext uri="{A12FA001-AC4F-418D-AE19-62706E023703}">
                      <ahyp:hlinkClr val="tx"/>
                    </a:ext>
                  </a:extLst>
                </a:hlinkClick>
              </a:rPr>
              <a:t>Luca Irimie</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SzPts val="1200"/>
              <a:buAutoNum type="alphaLcPeriod"/>
            </a:pPr>
            <a:r>
              <a:rPr lang="en" sz="1100" u="sng">
                <a:solidFill>
                  <a:srgbClr val="1155CC"/>
                </a:solidFill>
                <a:latin typeface="Arial"/>
                <a:ea typeface="Arial"/>
                <a:cs typeface="Arial"/>
                <a:sym typeface="Arial"/>
                <a:hlinkClick r:id="rId4">
                  <a:extLst>
                    <a:ext uri="{A12FA001-AC4F-418D-AE19-62706E023703}">
                      <ahyp:hlinkClr val="tx"/>
                    </a:ext>
                  </a:extLst>
                </a:hlinkClick>
              </a:rPr>
              <a:t>Sebastian Kuka</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SzPts val="1200"/>
              <a:buAutoNum type="alphaLcPeriod"/>
            </a:pPr>
            <a:r>
              <a:rPr lang="en" sz="1100" u="sng">
                <a:solidFill>
                  <a:srgbClr val="1155CC"/>
                </a:solidFill>
                <a:latin typeface="Arial"/>
                <a:ea typeface="Arial"/>
                <a:cs typeface="Arial"/>
                <a:sym typeface="Arial"/>
                <a:hlinkClick r:id="rId5">
                  <a:extLst>
                    <a:ext uri="{A12FA001-AC4F-418D-AE19-62706E023703}">
                      <ahyp:hlinkClr val="tx"/>
                    </a:ext>
                  </a:extLst>
                </a:hlinkClick>
              </a:rPr>
              <a:t>Paul Murariu</a:t>
            </a:r>
            <a:r>
              <a:rPr b="1" lang="en" sz="1200">
                <a:solidFill>
                  <a:srgbClr val="000000"/>
                </a:solidFill>
                <a:latin typeface="Times New Roman"/>
                <a:ea typeface="Times New Roman"/>
                <a:cs typeface="Times New Roman"/>
                <a:sym typeface="Times New Roman"/>
              </a:rPr>
              <a:t>(Edward)</a:t>
            </a:r>
            <a:endParaRPr b="1"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SzPts val="1200"/>
              <a:buAutoNum type="alphaLcPeriod"/>
            </a:pPr>
            <a:r>
              <a:rPr lang="en" sz="1100" u="sng">
                <a:solidFill>
                  <a:srgbClr val="1155CC"/>
                </a:solidFill>
                <a:latin typeface="Arial"/>
                <a:ea typeface="Arial"/>
                <a:cs typeface="Arial"/>
                <a:sym typeface="Arial"/>
                <a:hlinkClick r:id="rId6">
                  <a:extLst>
                    <a:ext uri="{A12FA001-AC4F-418D-AE19-62706E023703}">
                      <ahyp:hlinkClr val="tx"/>
                    </a:ext>
                  </a:extLst>
                </a:hlinkClick>
              </a:rPr>
              <a:t>Leia Sayed</a:t>
            </a:r>
            <a:endParaRPr b="1" sz="1200"/>
          </a:p>
          <a:p>
            <a:pPr indent="-304800" lvl="0" marL="457200" rtl="0" algn="l">
              <a:spcBef>
                <a:spcPts val="0"/>
              </a:spcBef>
              <a:spcAft>
                <a:spcPts val="0"/>
              </a:spcAft>
              <a:buSzPts val="1200"/>
              <a:buAutoNum type="arabicPeriod"/>
            </a:pPr>
            <a:r>
              <a:rPr lang="en" sz="1200"/>
              <a:t>Progress Reporting:</a:t>
            </a:r>
            <a:endParaRPr sz="1200"/>
          </a:p>
          <a:p>
            <a:pPr indent="-304800" lvl="1" marL="914400" rtl="0" algn="l">
              <a:spcBef>
                <a:spcPts val="0"/>
              </a:spcBef>
              <a:spcAft>
                <a:spcPts val="0"/>
              </a:spcAft>
              <a:buSzPts val="1200"/>
              <a:buAutoNum type="alphaLcPeriod"/>
            </a:pPr>
            <a:r>
              <a:rPr lang="en" sz="1200"/>
              <a:t>Daily Basis: WhatsApp</a:t>
            </a:r>
            <a:endParaRPr sz="1200"/>
          </a:p>
          <a:p>
            <a:pPr indent="-304800" lvl="1" marL="914400" rtl="0" algn="l">
              <a:spcBef>
                <a:spcPts val="0"/>
              </a:spcBef>
              <a:spcAft>
                <a:spcPts val="0"/>
              </a:spcAft>
              <a:buSzPts val="1200"/>
              <a:buAutoNum type="alphaLcPeriod"/>
            </a:pPr>
            <a:r>
              <a:rPr lang="en" sz="1200"/>
              <a:t>Weekly Meetings: Game Lab (In-Person) or Discord (Virtual)</a:t>
            </a:r>
            <a:endParaRPr sz="1200"/>
          </a:p>
          <a:p>
            <a:pPr indent="-304800" lvl="1" marL="914400" rtl="0" algn="l">
              <a:spcBef>
                <a:spcPts val="0"/>
              </a:spcBef>
              <a:spcAft>
                <a:spcPts val="0"/>
              </a:spcAft>
              <a:buSzPts val="1200"/>
              <a:buAutoNum type="alphaLcPeriod"/>
            </a:pPr>
            <a:r>
              <a:rPr lang="en" sz="1200"/>
              <a:t>Bi-Weekly Client Meeting: Game Lab (In-Person)</a:t>
            </a:r>
            <a:endParaRPr sz="1200"/>
          </a:p>
          <a:p>
            <a:pPr indent="-304800" lvl="1" marL="914400" rtl="0" algn="l">
              <a:spcBef>
                <a:spcPts val="0"/>
              </a:spcBef>
              <a:spcAft>
                <a:spcPts val="0"/>
              </a:spcAft>
              <a:buSzPts val="1200"/>
              <a:buAutoNum type="alphaLcPeriod"/>
            </a:pPr>
            <a:r>
              <a:rPr lang="en" sz="1200"/>
              <a:t>Emails for document checks and signage between team &amp; client.</a:t>
            </a:r>
            <a:endParaRPr sz="1200"/>
          </a:p>
          <a:p>
            <a:pPr indent="0" lvl="0" marL="914400" rtl="0" algn="l">
              <a:spcBef>
                <a:spcPts val="0"/>
              </a:spcBef>
              <a:spcAft>
                <a:spcPts val="0"/>
              </a:spcAft>
              <a:buNone/>
            </a:pPr>
            <a:r>
              <a:t/>
            </a:r>
            <a:endParaRPr sz="119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ctrTitle"/>
          </p:nvPr>
        </p:nvSpPr>
        <p:spPr>
          <a:xfrm>
            <a:off x="672300" y="1740900"/>
            <a:ext cx="7799400" cy="166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RMMM Risk Table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19" name="Google Shape;219;p27"/>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R1: VR controller input delay affecting player mechanics</a:t>
            </a:r>
            <a:r>
              <a:rPr lang="en"/>
              <a:t> </a:t>
            </a:r>
            <a:endParaRPr/>
          </a:p>
          <a:p>
            <a:pPr indent="0" lvl="0" marL="0" rtl="0" algn="l">
              <a:spcBef>
                <a:spcPts val="1200"/>
              </a:spcBef>
              <a:spcAft>
                <a:spcPts val="0"/>
              </a:spcAft>
              <a:buNone/>
            </a:pPr>
            <a:r>
              <a:rPr b="1" lang="en"/>
              <a:t>Description:</a:t>
            </a:r>
            <a:endParaRPr b="1"/>
          </a:p>
          <a:p>
            <a:pPr indent="0" lvl="0" marL="0" rtl="0" algn="l">
              <a:spcBef>
                <a:spcPts val="1200"/>
              </a:spcBef>
              <a:spcAft>
                <a:spcPts val="0"/>
              </a:spcAft>
              <a:buNone/>
            </a:pPr>
            <a:r>
              <a:rPr lang="en"/>
              <a:t>Delays in the response time of the VR controller can cause lag between the player’s actions (e.g., moving the wheelchair or swinging the paddle) and the corresponding in-game reaction. This lag can significantly affect gameplay, leading to frustration and poor user experience.</a:t>
            </a:r>
            <a:endParaRPr/>
          </a:p>
          <a:p>
            <a:pPr indent="0" lvl="0" marL="0" rtl="0" algn="l">
              <a:spcBef>
                <a:spcPts val="1200"/>
              </a:spcBef>
              <a:spcAft>
                <a:spcPts val="0"/>
              </a:spcAft>
              <a:buNone/>
            </a:pPr>
            <a:r>
              <a:rPr b="1" lang="en"/>
              <a:t>Subconditions:</a:t>
            </a:r>
            <a:endParaRPr b="1"/>
          </a:p>
          <a:p>
            <a:pPr indent="0" lvl="0" marL="0" rtl="0" algn="l">
              <a:spcBef>
                <a:spcPts val="1200"/>
              </a:spcBef>
              <a:spcAft>
                <a:spcPts val="0"/>
              </a:spcAft>
              <a:buNone/>
            </a:pPr>
            <a:r>
              <a:rPr lang="en"/>
              <a:t>Inconsistent hardware performance or driver issues.</a:t>
            </a:r>
            <a:endParaRPr/>
          </a:p>
          <a:p>
            <a:pPr indent="0" lvl="0" marL="0" rtl="0" algn="l">
              <a:spcBef>
                <a:spcPts val="1200"/>
              </a:spcBef>
              <a:spcAft>
                <a:spcPts val="0"/>
              </a:spcAft>
              <a:buNone/>
            </a:pPr>
            <a:r>
              <a:rPr lang="en"/>
              <a:t>High latency in communication between the VR controller and the game.</a:t>
            </a:r>
            <a:endParaRPr/>
          </a:p>
          <a:p>
            <a:pPr indent="0" lvl="0" marL="0" rtl="0" algn="l">
              <a:spcBef>
                <a:spcPts val="1200"/>
              </a:spcBef>
              <a:spcAft>
                <a:spcPts val="1200"/>
              </a:spcAft>
              <a:buNone/>
            </a:pPr>
            <a:r>
              <a:rPr lang="en"/>
              <a:t>Delays in processing input events within the game software. </a:t>
            </a:r>
            <a:endParaRPr/>
          </a:p>
        </p:txBody>
      </p:sp>
      <p:pic>
        <p:nvPicPr>
          <p:cNvPr id="220" name="Google Shape;220;p27"/>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26" name="Google Shape;226;p28"/>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R1: Risk Mitigation</a:t>
            </a:r>
            <a:endParaRPr b="1" sz="2000"/>
          </a:p>
          <a:p>
            <a:pPr indent="-323850" lvl="0" marL="457200" rtl="0" algn="l">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Optimize the VR controllers input processing by testing various hardware configurations and fine-tune controller sensitivity.</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Conduct multiple hardware tests to detect and resolve any latency issues that the hardware might have with the game.</a:t>
            </a:r>
            <a:endParaRPr sz="1600"/>
          </a:p>
        </p:txBody>
      </p:sp>
      <p:pic>
        <p:nvPicPr>
          <p:cNvPr id="227" name="Google Shape;227;p28"/>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33" name="Google Shape;233;p29"/>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R1: Risk Monitoring</a:t>
            </a:r>
            <a:endParaRPr b="1" sz="2000"/>
          </a:p>
          <a:p>
            <a:pPr indent="-323850" lvl="0" marL="457200" rtl="0" algn="l">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Monitor latency through internal testing and review input logs for responsiveness patterns.</a:t>
            </a:r>
            <a:endParaRPr sz="1600"/>
          </a:p>
        </p:txBody>
      </p:sp>
      <p:pic>
        <p:nvPicPr>
          <p:cNvPr id="234" name="Google Shape;234;p29"/>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40" name="Google Shape;240;p30"/>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R1: Risk Management</a:t>
            </a:r>
            <a:endParaRPr b="1" sz="2000"/>
          </a:p>
          <a:p>
            <a:pPr indent="-323850" lvl="0" marL="457200" rtl="0" algn="l">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If delays occur, switch to wired controllers or alternative hardware configurations, and explore additional optimizations.</a:t>
            </a:r>
            <a:endParaRPr sz="1600"/>
          </a:p>
        </p:txBody>
      </p:sp>
      <p:pic>
        <p:nvPicPr>
          <p:cNvPr id="241" name="Google Shape;241;p30"/>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47" name="Google Shape;247;p31"/>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R2: Difficulty in ensuring AI opponent bias</a:t>
            </a:r>
            <a:r>
              <a:rPr lang="en"/>
              <a:t> </a:t>
            </a:r>
            <a:endParaRPr/>
          </a:p>
          <a:p>
            <a:pPr indent="0" lvl="0" marL="0" rtl="0" algn="l">
              <a:spcBef>
                <a:spcPts val="1200"/>
              </a:spcBef>
              <a:spcAft>
                <a:spcPts val="0"/>
              </a:spcAft>
              <a:buNone/>
            </a:pPr>
            <a:r>
              <a:rPr b="1" lang="en"/>
              <a:t>Description:</a:t>
            </a:r>
            <a:endParaRPr b="1"/>
          </a:p>
          <a:p>
            <a:pPr indent="0" lvl="0" marL="0" rtl="0" algn="l">
              <a:spcBef>
                <a:spcPts val="1200"/>
              </a:spcBef>
              <a:spcAft>
                <a:spcPts val="0"/>
              </a:spcAft>
              <a:buNone/>
            </a:pPr>
            <a:r>
              <a:rPr lang="en"/>
              <a:t>It will be challenging to ensure that the AI opponent behaves in a way that is balanced for players of varying skill levels. If the AI is too easy or too difficult, it can either bore or frustrate players, leading to a detachment from playing the game. </a:t>
            </a:r>
            <a:endParaRPr b="1"/>
          </a:p>
          <a:p>
            <a:pPr indent="0" lvl="0" marL="0" rtl="0" algn="l">
              <a:spcBef>
                <a:spcPts val="1200"/>
              </a:spcBef>
              <a:spcAft>
                <a:spcPts val="0"/>
              </a:spcAft>
              <a:buNone/>
            </a:pPr>
            <a:r>
              <a:rPr b="1" lang="en"/>
              <a:t>Subconditions:</a:t>
            </a:r>
            <a:endParaRPr b="1"/>
          </a:p>
          <a:p>
            <a:pPr indent="0" lvl="0" marL="0" rtl="0" algn="l">
              <a:spcBef>
                <a:spcPts val="1200"/>
              </a:spcBef>
              <a:spcAft>
                <a:spcPts val="0"/>
              </a:spcAft>
              <a:buNone/>
            </a:pPr>
            <a:r>
              <a:rPr lang="en"/>
              <a:t>AI behaves unpredictably based on environmental conditions.</a:t>
            </a:r>
            <a:endParaRPr/>
          </a:p>
          <a:p>
            <a:pPr indent="0" lvl="0" marL="0" rtl="0" algn="l">
              <a:spcBef>
                <a:spcPts val="1200"/>
              </a:spcBef>
              <a:spcAft>
                <a:spcPts val="0"/>
              </a:spcAft>
              <a:buNone/>
            </a:pPr>
            <a:r>
              <a:rPr lang="en"/>
              <a:t>AI logic doesn’t scale properly with difficulty settings.</a:t>
            </a:r>
            <a:endParaRPr/>
          </a:p>
          <a:p>
            <a:pPr indent="0" lvl="0" marL="0" rtl="0" algn="l">
              <a:spcBef>
                <a:spcPts val="1200"/>
              </a:spcBef>
              <a:spcAft>
                <a:spcPts val="1200"/>
              </a:spcAft>
              <a:buNone/>
            </a:pPr>
            <a:r>
              <a:rPr lang="en"/>
              <a:t>Player feedback is insufficient to calibrate AI bias effectively.</a:t>
            </a:r>
            <a:endParaRPr/>
          </a:p>
        </p:txBody>
      </p:sp>
      <p:pic>
        <p:nvPicPr>
          <p:cNvPr id="248" name="Google Shape;248;p31"/>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Project Introduction</a:t>
            </a:r>
            <a:endParaRPr/>
          </a:p>
        </p:txBody>
      </p:sp>
      <p:sp>
        <p:nvSpPr>
          <p:cNvPr id="135" name="Google Shape;135;p14"/>
          <p:cNvSpPr txBox="1"/>
          <p:nvPr>
            <p:ph idx="1" type="body"/>
          </p:nvPr>
        </p:nvSpPr>
        <p:spPr>
          <a:xfrm>
            <a:off x="819150" y="1990725"/>
            <a:ext cx="7505700" cy="24480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The VR Wheelchair Ping Pong (VRWPP) project seeks to develop an immersive virtual reality game experience that puts wheelchair users against an AI opponent in a game of ping pong.</a:t>
            </a:r>
            <a:endParaRPr/>
          </a:p>
          <a:p>
            <a:pPr indent="0" lvl="0" marL="0" rtl="0" algn="l">
              <a:spcBef>
                <a:spcPts val="1200"/>
              </a:spcBef>
              <a:spcAft>
                <a:spcPts val="0"/>
              </a:spcAft>
              <a:buNone/>
            </a:pPr>
            <a:r>
              <a:rPr b="1" lang="en"/>
              <a:t>Purpose Statement: </a:t>
            </a:r>
            <a:r>
              <a:rPr lang="en"/>
              <a:t>This project aims to close the gap in VR gaming accessibility and offer players of all skill levels an entertaining and enjoyable experience.  </a:t>
            </a:r>
            <a:endParaRPr/>
          </a:p>
          <a:p>
            <a:pPr indent="0" lvl="0" marL="0" rtl="0" algn="l">
              <a:spcBef>
                <a:spcPts val="1200"/>
              </a:spcBef>
              <a:spcAft>
                <a:spcPts val="0"/>
              </a:spcAft>
              <a:buNone/>
            </a:pPr>
            <a:r>
              <a:rPr lang="en"/>
              <a:t>VRWPP is designed as a single-player game in a standard VR gaming environment.</a:t>
            </a:r>
            <a:endParaRPr/>
          </a:p>
          <a:p>
            <a:pPr indent="0" lvl="0" marL="0" rtl="0" algn="l">
              <a:spcBef>
                <a:spcPts val="1200"/>
              </a:spcBef>
              <a:spcAft>
                <a:spcPts val="0"/>
              </a:spcAft>
              <a:buNone/>
            </a:pPr>
            <a:r>
              <a:rPr lang="en"/>
              <a:t>Senior Design 1 GOAL →</a:t>
            </a:r>
            <a:r>
              <a:rPr b="1" lang="en"/>
              <a:t> Tutorial Game Mode Complete</a:t>
            </a:r>
            <a:endParaRPr b="1"/>
          </a:p>
          <a:p>
            <a:pPr indent="0" lvl="0" marL="0" rtl="0" algn="l">
              <a:spcBef>
                <a:spcPts val="1200"/>
              </a:spcBef>
              <a:spcAft>
                <a:spcPts val="1200"/>
              </a:spcAft>
              <a:buNone/>
            </a:pPr>
            <a:r>
              <a:rPr lang="en"/>
              <a:t>Senior Design 2 GOAL → </a:t>
            </a:r>
            <a:r>
              <a:rPr b="1" lang="en"/>
              <a:t>Player-Versus-AI Competitive Gameplay, 2 Levels of Difficulty</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54" name="Google Shape;254;p32"/>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R2: Risk Mitigation</a:t>
            </a:r>
            <a:endParaRPr b="1" sz="2000"/>
          </a:p>
          <a:p>
            <a:pPr indent="-336550" lvl="0" marL="457200" rtl="0" algn="l">
              <a:spcBef>
                <a:spcPts val="1200"/>
              </a:spcBef>
              <a:spcAft>
                <a:spcPts val="0"/>
              </a:spcAft>
              <a:buClr>
                <a:srgbClr val="000000"/>
              </a:buClr>
              <a:buSzPts val="1700"/>
              <a:buFont typeface="Times New Roman"/>
              <a:buChar char="-"/>
            </a:pPr>
            <a:r>
              <a:rPr lang="en" sz="1500">
                <a:solidFill>
                  <a:srgbClr val="000000"/>
                </a:solidFill>
                <a:latin typeface="Times New Roman"/>
                <a:ea typeface="Times New Roman"/>
                <a:cs typeface="Times New Roman"/>
                <a:sym typeface="Times New Roman"/>
              </a:rPr>
              <a:t>Repeatedly test AI behavior based on player feedback and fine-tune the difficulty logic/opponent bias. </a:t>
            </a:r>
            <a:endParaRPr sz="15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500">
                <a:solidFill>
                  <a:srgbClr val="000000"/>
                </a:solidFill>
                <a:latin typeface="Times New Roman"/>
                <a:ea typeface="Times New Roman"/>
                <a:cs typeface="Times New Roman"/>
                <a:sym typeface="Times New Roman"/>
              </a:rPr>
              <a:t>Players will then have manual control to adjust AI difficulty for a balanced playing experience.</a:t>
            </a:r>
            <a:endParaRPr sz="1700">
              <a:solidFill>
                <a:srgbClr val="000000"/>
              </a:solidFill>
              <a:latin typeface="Times New Roman"/>
              <a:ea typeface="Times New Roman"/>
              <a:cs typeface="Times New Roman"/>
              <a:sym typeface="Times New Roman"/>
            </a:endParaRPr>
          </a:p>
        </p:txBody>
      </p:sp>
      <p:pic>
        <p:nvPicPr>
          <p:cNvPr id="255" name="Google Shape;255;p32"/>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61" name="Google Shape;261;p33"/>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R2: Risk </a:t>
            </a:r>
            <a:r>
              <a:rPr b="1" lang="en" sz="2000"/>
              <a:t>Monitoring</a:t>
            </a:r>
            <a:endParaRPr b="1" sz="2000"/>
          </a:p>
          <a:p>
            <a:pPr indent="-336550" lvl="0" marL="457200" rtl="0" algn="l">
              <a:spcBef>
                <a:spcPts val="1200"/>
              </a:spcBef>
              <a:spcAft>
                <a:spcPts val="0"/>
              </a:spcAft>
              <a:buClr>
                <a:srgbClr val="000000"/>
              </a:buClr>
              <a:buSzPts val="1700"/>
              <a:buFont typeface="Times New Roman"/>
              <a:buChar char="-"/>
            </a:pPr>
            <a:r>
              <a:rPr lang="en" sz="1500">
                <a:solidFill>
                  <a:srgbClr val="000000"/>
                </a:solidFill>
                <a:latin typeface="Times New Roman"/>
                <a:ea typeface="Times New Roman"/>
                <a:cs typeface="Times New Roman"/>
                <a:sym typeface="Times New Roman"/>
              </a:rPr>
              <a:t>Compare game outcomes with preset difficulty levels and adjust AI behavior based on test results.</a:t>
            </a:r>
            <a:endParaRPr sz="1700">
              <a:solidFill>
                <a:srgbClr val="000000"/>
              </a:solidFill>
              <a:latin typeface="Times New Roman"/>
              <a:ea typeface="Times New Roman"/>
              <a:cs typeface="Times New Roman"/>
              <a:sym typeface="Times New Roman"/>
            </a:endParaRPr>
          </a:p>
        </p:txBody>
      </p:sp>
      <p:pic>
        <p:nvPicPr>
          <p:cNvPr id="262" name="Google Shape;262;p33"/>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68" name="Google Shape;268;p34"/>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R2: Risk </a:t>
            </a:r>
            <a:r>
              <a:rPr b="1" lang="en" sz="2000"/>
              <a:t>Management</a:t>
            </a:r>
            <a:endParaRPr b="1" sz="2000"/>
          </a:p>
          <a:p>
            <a:pPr indent="-336550" lvl="0" marL="457200" rtl="0" algn="l">
              <a:spcBef>
                <a:spcPts val="1200"/>
              </a:spcBef>
              <a:spcAft>
                <a:spcPts val="0"/>
              </a:spcAft>
              <a:buClr>
                <a:srgbClr val="000000"/>
              </a:buClr>
              <a:buSzPts val="1700"/>
              <a:buFont typeface="Times New Roman"/>
              <a:buChar char="-"/>
            </a:pPr>
            <a:r>
              <a:rPr lang="en" sz="1500">
                <a:solidFill>
                  <a:srgbClr val="000000"/>
                </a:solidFill>
                <a:latin typeface="Times New Roman"/>
                <a:ea typeface="Times New Roman"/>
                <a:cs typeface="Times New Roman"/>
                <a:sym typeface="Times New Roman"/>
              </a:rPr>
              <a:t>Implement a manual difficulty adjustment feature if AI balance issues arise.</a:t>
            </a:r>
            <a:endParaRPr sz="1700">
              <a:solidFill>
                <a:srgbClr val="000000"/>
              </a:solidFill>
              <a:latin typeface="Times New Roman"/>
              <a:ea typeface="Times New Roman"/>
              <a:cs typeface="Times New Roman"/>
              <a:sym typeface="Times New Roman"/>
            </a:endParaRPr>
          </a:p>
        </p:txBody>
      </p:sp>
      <p:pic>
        <p:nvPicPr>
          <p:cNvPr id="269" name="Google Shape;269;p34"/>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R3: Hardware malfunction during user testing (e.g., VR controllers, headgear)</a:t>
            </a:r>
            <a:endParaRPr b="1"/>
          </a:p>
          <a:p>
            <a:pPr indent="0" lvl="0" marL="0" rtl="0" algn="l">
              <a:spcBef>
                <a:spcPts val="1200"/>
              </a:spcBef>
              <a:spcAft>
                <a:spcPts val="0"/>
              </a:spcAft>
              <a:buNone/>
            </a:pPr>
            <a:r>
              <a:rPr b="1" lang="en"/>
              <a:t>Description:</a:t>
            </a:r>
            <a:endParaRPr b="1"/>
          </a:p>
          <a:p>
            <a:pPr indent="0" lvl="0" marL="0" rtl="0" algn="l">
              <a:spcBef>
                <a:spcPts val="1200"/>
              </a:spcBef>
              <a:spcAft>
                <a:spcPts val="0"/>
              </a:spcAft>
              <a:buNone/>
            </a:pPr>
            <a:r>
              <a:rPr lang="en"/>
              <a:t>VR hardware, such as controllers or headsets, may malfunction during testing. This could cause disruptions in the development process and lead to delays in feedback from user testing.</a:t>
            </a:r>
            <a:endParaRPr b="1"/>
          </a:p>
          <a:p>
            <a:pPr indent="0" lvl="0" marL="0" rtl="0" algn="l">
              <a:spcBef>
                <a:spcPts val="1200"/>
              </a:spcBef>
              <a:spcAft>
                <a:spcPts val="0"/>
              </a:spcAft>
              <a:buNone/>
            </a:pPr>
            <a:r>
              <a:rPr b="1" lang="en"/>
              <a:t>Subconditions:</a:t>
            </a:r>
            <a:endParaRPr b="1"/>
          </a:p>
          <a:p>
            <a:pPr indent="0" lvl="0" marL="0" rtl="0" algn="l">
              <a:spcBef>
                <a:spcPts val="1200"/>
              </a:spcBef>
              <a:spcAft>
                <a:spcPts val="0"/>
              </a:spcAft>
              <a:buNone/>
            </a:pPr>
            <a:r>
              <a:rPr lang="en"/>
              <a:t>VR headsets may overheat or lose tracking ability.</a:t>
            </a:r>
            <a:endParaRPr/>
          </a:p>
          <a:p>
            <a:pPr indent="0" lvl="0" marL="0" rtl="0" algn="l">
              <a:spcBef>
                <a:spcPts val="1200"/>
              </a:spcBef>
              <a:spcAft>
                <a:spcPts val="0"/>
              </a:spcAft>
              <a:buNone/>
            </a:pPr>
            <a:r>
              <a:rPr lang="en"/>
              <a:t>Controllers may suffer from battery issues or connectivity problems.</a:t>
            </a:r>
            <a:endParaRPr/>
          </a:p>
          <a:p>
            <a:pPr indent="0" lvl="0" marL="0" rtl="0" algn="l">
              <a:spcBef>
                <a:spcPts val="1200"/>
              </a:spcBef>
              <a:spcAft>
                <a:spcPts val="1200"/>
              </a:spcAft>
              <a:buNone/>
            </a:pPr>
            <a:r>
              <a:rPr lang="en"/>
              <a:t>Physical damage to hardware during user testing (e.g., drops or collisions).</a:t>
            </a:r>
            <a:endParaRPr/>
          </a:p>
        </p:txBody>
      </p:sp>
      <p:sp>
        <p:nvSpPr>
          <p:cNvPr id="275" name="Google Shape;275;p35"/>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pic>
        <p:nvPicPr>
          <p:cNvPr id="276" name="Google Shape;276;p35"/>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82" name="Google Shape;282;p36"/>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R3: Risk Mitigation</a:t>
            </a:r>
            <a:endParaRPr b="1" sz="2000"/>
          </a:p>
          <a:p>
            <a:pPr indent="-323850" lvl="0" marL="457200" rtl="0" algn="l">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Regular maintenance checks and backup testing devices will be prepared to prevent hardware related problems.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Testing protocols will ensure safe handling of equipment to minimize damage to the program.</a:t>
            </a:r>
            <a:endParaRPr sz="1500">
              <a:solidFill>
                <a:srgbClr val="000000"/>
              </a:solidFill>
              <a:latin typeface="Times New Roman"/>
              <a:ea typeface="Times New Roman"/>
              <a:cs typeface="Times New Roman"/>
              <a:sym typeface="Times New Roman"/>
            </a:endParaRPr>
          </a:p>
        </p:txBody>
      </p:sp>
      <p:pic>
        <p:nvPicPr>
          <p:cNvPr id="283" name="Google Shape;283;p36"/>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89" name="Google Shape;289;p37"/>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R3: Risk </a:t>
            </a:r>
            <a:r>
              <a:rPr b="1" lang="en" sz="2000"/>
              <a:t>Monitoring</a:t>
            </a:r>
            <a:endParaRPr b="1" sz="2000"/>
          </a:p>
          <a:p>
            <a:pPr indent="-349250" lvl="0" marL="457200" rtl="0" algn="l">
              <a:spcBef>
                <a:spcPts val="1200"/>
              </a:spcBef>
              <a:spcAft>
                <a:spcPts val="0"/>
              </a:spcAft>
              <a:buClr>
                <a:srgbClr val="000000"/>
              </a:buClr>
              <a:buSzPts val="1900"/>
              <a:buFont typeface="Times New Roman"/>
              <a:buChar char="-"/>
            </a:pPr>
            <a:r>
              <a:rPr lang="en" sz="1500">
                <a:solidFill>
                  <a:srgbClr val="000000"/>
                </a:solidFill>
                <a:latin typeface="Times New Roman"/>
                <a:ea typeface="Times New Roman"/>
                <a:cs typeface="Times New Roman"/>
                <a:sym typeface="Times New Roman"/>
              </a:rPr>
              <a:t>Perform regular hardware inspections and maintain performance logs to detect issues early</a:t>
            </a:r>
            <a:endParaRPr sz="1700">
              <a:solidFill>
                <a:srgbClr val="000000"/>
              </a:solidFill>
              <a:latin typeface="Times New Roman"/>
              <a:ea typeface="Times New Roman"/>
              <a:cs typeface="Times New Roman"/>
              <a:sym typeface="Times New Roman"/>
            </a:endParaRPr>
          </a:p>
        </p:txBody>
      </p:sp>
      <p:pic>
        <p:nvPicPr>
          <p:cNvPr id="290" name="Google Shape;290;p37"/>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296" name="Google Shape;296;p38"/>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R3: Risk </a:t>
            </a:r>
            <a:r>
              <a:rPr b="1" lang="en" sz="2000"/>
              <a:t>Management</a:t>
            </a:r>
            <a:endParaRPr b="1" sz="2000"/>
          </a:p>
          <a:p>
            <a:pPr indent="-349250" lvl="0" marL="457200" rtl="0" algn="l">
              <a:spcBef>
                <a:spcPts val="1200"/>
              </a:spcBef>
              <a:spcAft>
                <a:spcPts val="0"/>
              </a:spcAft>
              <a:buClr>
                <a:srgbClr val="000000"/>
              </a:buClr>
              <a:buSzPts val="1900"/>
              <a:buFont typeface="Times New Roman"/>
              <a:buChar char="-"/>
            </a:pPr>
            <a:r>
              <a:rPr lang="en" sz="1500">
                <a:solidFill>
                  <a:srgbClr val="000000"/>
                </a:solidFill>
                <a:latin typeface="Times New Roman"/>
                <a:ea typeface="Times New Roman"/>
                <a:cs typeface="Times New Roman"/>
                <a:sym typeface="Times New Roman"/>
              </a:rPr>
              <a:t>Temporarily halt testing in the event of hardware malfunctions and promptly replace or repair faulty equipment.</a:t>
            </a:r>
            <a:endParaRPr sz="15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500">
                <a:solidFill>
                  <a:srgbClr val="000000"/>
                </a:solidFill>
                <a:latin typeface="Times New Roman"/>
                <a:ea typeface="Times New Roman"/>
                <a:cs typeface="Times New Roman"/>
                <a:sym typeface="Times New Roman"/>
              </a:rPr>
              <a:t>Backup devices will minimize disruptions.</a:t>
            </a:r>
            <a:endParaRPr sz="1700">
              <a:solidFill>
                <a:srgbClr val="000000"/>
              </a:solidFill>
              <a:latin typeface="Times New Roman"/>
              <a:ea typeface="Times New Roman"/>
              <a:cs typeface="Times New Roman"/>
              <a:sym typeface="Times New Roman"/>
            </a:endParaRPr>
          </a:p>
        </p:txBody>
      </p:sp>
      <p:pic>
        <p:nvPicPr>
          <p:cNvPr id="297" name="Google Shape;297;p38"/>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idx="1" type="body"/>
          </p:nvPr>
        </p:nvSpPr>
        <p:spPr>
          <a:xfrm>
            <a:off x="819150" y="1396650"/>
            <a:ext cx="3753000" cy="32460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688"/>
              <a:buNone/>
            </a:pPr>
            <a:r>
              <a:rPr b="1" lang="en" sz="912"/>
              <a:t>R4: Delays in game settings/score retrieval from the database</a:t>
            </a:r>
            <a:endParaRPr b="1" sz="912"/>
          </a:p>
          <a:p>
            <a:pPr indent="0" lvl="0" marL="0" rtl="0" algn="l">
              <a:spcBef>
                <a:spcPts val="1200"/>
              </a:spcBef>
              <a:spcAft>
                <a:spcPts val="0"/>
              </a:spcAft>
              <a:buSzPts val="688"/>
              <a:buNone/>
            </a:pPr>
            <a:r>
              <a:rPr b="1" lang="en" sz="912"/>
              <a:t>Description:</a:t>
            </a:r>
            <a:endParaRPr b="1" sz="912"/>
          </a:p>
          <a:p>
            <a:pPr indent="0" lvl="0" marL="0" rtl="0" algn="l">
              <a:spcBef>
                <a:spcPts val="1200"/>
              </a:spcBef>
              <a:spcAft>
                <a:spcPts val="0"/>
              </a:spcAft>
              <a:buSzPts val="688"/>
              <a:buNone/>
            </a:pPr>
            <a:r>
              <a:rPr lang="en" sz="912"/>
              <a:t>The game retrieves essential information like settings, scores, and other data from a database. Delays in this retrieval process could affect gameplay, causing interruptions or inconsistencies in game state updates.</a:t>
            </a:r>
            <a:endParaRPr b="1" sz="912"/>
          </a:p>
          <a:p>
            <a:pPr indent="0" lvl="0" marL="0" rtl="0" algn="l">
              <a:spcBef>
                <a:spcPts val="1200"/>
              </a:spcBef>
              <a:spcAft>
                <a:spcPts val="0"/>
              </a:spcAft>
              <a:buSzPts val="688"/>
              <a:buNone/>
            </a:pPr>
            <a:r>
              <a:rPr b="1" lang="en" sz="912"/>
              <a:t>Subconditions:</a:t>
            </a:r>
            <a:endParaRPr b="1" sz="912"/>
          </a:p>
          <a:p>
            <a:pPr indent="0" lvl="0" marL="0" rtl="0" algn="l">
              <a:spcBef>
                <a:spcPts val="1200"/>
              </a:spcBef>
              <a:spcAft>
                <a:spcPts val="0"/>
              </a:spcAft>
              <a:buSzPts val="688"/>
              <a:buNone/>
            </a:pPr>
            <a:r>
              <a:rPr lang="en" sz="912"/>
              <a:t>Database queries are slow due to poor optimization.</a:t>
            </a:r>
            <a:endParaRPr sz="912"/>
          </a:p>
          <a:p>
            <a:pPr indent="0" lvl="0" marL="0" rtl="0" algn="l">
              <a:spcBef>
                <a:spcPts val="1200"/>
              </a:spcBef>
              <a:spcAft>
                <a:spcPts val="0"/>
              </a:spcAft>
              <a:buSzPts val="688"/>
              <a:buNone/>
            </a:pPr>
            <a:r>
              <a:rPr lang="en" sz="912"/>
              <a:t>Network issues affecting the connection between the game and the database.</a:t>
            </a:r>
            <a:endParaRPr sz="912"/>
          </a:p>
          <a:p>
            <a:pPr indent="0" lvl="0" marL="0" rtl="0" algn="l">
              <a:spcBef>
                <a:spcPts val="1200"/>
              </a:spcBef>
              <a:spcAft>
                <a:spcPts val="1200"/>
              </a:spcAft>
              <a:buSzPts val="688"/>
              <a:buNone/>
            </a:pPr>
            <a:r>
              <a:rPr lang="en" sz="912"/>
              <a:t>High load on the database server due to multiple players accessing the system at the same time</a:t>
            </a:r>
            <a:r>
              <a:rPr lang="en" sz="912"/>
              <a:t>.</a:t>
            </a:r>
            <a:endParaRPr sz="912"/>
          </a:p>
        </p:txBody>
      </p:sp>
      <p:sp>
        <p:nvSpPr>
          <p:cNvPr id="303" name="Google Shape;303;p39"/>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pic>
        <p:nvPicPr>
          <p:cNvPr id="304" name="Google Shape;304;p39"/>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310" name="Google Shape;310;p40"/>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R4: Risk Mitigation</a:t>
            </a:r>
            <a:endParaRPr b="1" sz="2000"/>
          </a:p>
          <a:p>
            <a:pPr indent="-355600" lvl="0" marL="457200" rtl="0" algn="l">
              <a:spcBef>
                <a:spcPts val="1200"/>
              </a:spcBef>
              <a:spcAft>
                <a:spcPts val="0"/>
              </a:spcAft>
              <a:buClr>
                <a:srgbClr val="000000"/>
              </a:buClr>
              <a:buSzPts val="2000"/>
              <a:buFont typeface="Times New Roman"/>
              <a:buChar char="-"/>
            </a:pPr>
            <a:r>
              <a:rPr lang="en" sz="1500">
                <a:solidFill>
                  <a:srgbClr val="000000"/>
                </a:solidFill>
                <a:latin typeface="Times New Roman"/>
                <a:ea typeface="Times New Roman"/>
                <a:cs typeface="Times New Roman"/>
                <a:sym typeface="Times New Roman"/>
              </a:rPr>
              <a:t>Optimize database queries and introduce caching for frequently accessed data to minimize server overload and reduce delays during gameplay.</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311" name="Google Shape;311;p40"/>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317" name="Google Shape;317;p41"/>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R4: Risk </a:t>
            </a:r>
            <a:r>
              <a:rPr b="1" lang="en" sz="2000"/>
              <a:t>Monitoring</a:t>
            </a:r>
            <a:endParaRPr b="1" sz="2000"/>
          </a:p>
          <a:p>
            <a:pPr indent="-355600" lvl="0" marL="457200" rtl="0" algn="l">
              <a:spcBef>
                <a:spcPts val="1200"/>
              </a:spcBef>
              <a:spcAft>
                <a:spcPts val="0"/>
              </a:spcAft>
              <a:buClr>
                <a:srgbClr val="000000"/>
              </a:buClr>
              <a:buSzPts val="2000"/>
              <a:buFont typeface="Times New Roman"/>
              <a:buChar char="-"/>
            </a:pPr>
            <a:r>
              <a:rPr lang="en" sz="1500">
                <a:solidFill>
                  <a:srgbClr val="000000"/>
                </a:solidFill>
                <a:latin typeface="Times New Roman"/>
                <a:ea typeface="Times New Roman"/>
                <a:cs typeface="Times New Roman"/>
                <a:sym typeface="Times New Roman"/>
              </a:rPr>
              <a:t>Assess database response times during testing and review logs for any signs of poor performance.</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318" name="Google Shape;318;p41"/>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Project Management Plan Creation Process</a:t>
            </a:r>
            <a:endParaRPr/>
          </a:p>
        </p:txBody>
      </p:sp>
      <p:sp>
        <p:nvSpPr>
          <p:cNvPr id="141" name="Google Shape;141;p15"/>
          <p:cNvSpPr txBox="1"/>
          <p:nvPr>
            <p:ph idx="1" type="body"/>
          </p:nvPr>
        </p:nvSpPr>
        <p:spPr>
          <a:xfrm>
            <a:off x="819150" y="1990725"/>
            <a:ext cx="7505700" cy="24480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Step 1: List software functionality, potential performance issues, determine behavioral and technical constraints. </a:t>
            </a:r>
            <a:endParaRPr/>
          </a:p>
          <a:p>
            <a:pPr indent="0" lvl="0" marL="0" rtl="0" algn="l">
              <a:spcBef>
                <a:spcPts val="1200"/>
              </a:spcBef>
              <a:spcAft>
                <a:spcPts val="0"/>
              </a:spcAft>
              <a:buNone/>
            </a:pPr>
            <a:r>
              <a:rPr lang="en"/>
              <a:t>Step 2: Create project estimates using COCOMO and Function Points for cost ($ and PM), time (months), and staffing required. Determine sizing type for project (Organic, Semi-detached, Embedded).</a:t>
            </a:r>
            <a:endParaRPr/>
          </a:p>
          <a:p>
            <a:pPr indent="0" lvl="0" marL="0" rtl="0" algn="l">
              <a:spcBef>
                <a:spcPts val="1200"/>
              </a:spcBef>
              <a:spcAft>
                <a:spcPts val="0"/>
              </a:spcAft>
              <a:buNone/>
            </a:pPr>
            <a:r>
              <a:rPr lang="en"/>
              <a:t>Step 3: Highlight and describe potential risks. Include risk table and overview of RMMM Plan.</a:t>
            </a:r>
            <a:endParaRPr/>
          </a:p>
          <a:p>
            <a:pPr indent="0" lvl="0" marL="0" rtl="0" algn="l">
              <a:spcBef>
                <a:spcPts val="1200"/>
              </a:spcBef>
              <a:spcAft>
                <a:spcPts val="0"/>
              </a:spcAft>
              <a:buNone/>
            </a:pPr>
            <a:r>
              <a:rPr lang="en"/>
              <a:t>Step 4: Explain the project scheduling process. Provide layout of task assignment for all members. Provide project timeline for better visualization</a:t>
            </a:r>
            <a:endParaRPr/>
          </a:p>
          <a:p>
            <a:pPr indent="0" lvl="0" marL="0" rtl="0" algn="l">
              <a:spcBef>
                <a:spcPts val="1200"/>
              </a:spcBef>
              <a:spcAft>
                <a:spcPts val="0"/>
              </a:spcAft>
              <a:buNone/>
            </a:pPr>
            <a:r>
              <a:rPr lang="en"/>
              <a:t>Step 5: Describe the team structure and organization, list methods of communication along with frequency of progress reports.</a:t>
            </a:r>
            <a:endParaRPr/>
          </a:p>
          <a:p>
            <a:pPr indent="0" lvl="0" marL="0" rtl="0" algn="l">
              <a:spcBef>
                <a:spcPts val="1200"/>
              </a:spcBef>
              <a:spcAft>
                <a:spcPts val="1200"/>
              </a:spcAft>
              <a:buNone/>
            </a:pPr>
            <a:r>
              <a:rPr lang="en"/>
              <a:t>Step 6: Explain the methods employed for progress tracking and quality assurance control.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324" name="Google Shape;324;p42"/>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R4: Risk </a:t>
            </a:r>
            <a:r>
              <a:rPr b="1" lang="en" sz="2000"/>
              <a:t>Management</a:t>
            </a:r>
            <a:endParaRPr b="1" sz="2000"/>
          </a:p>
          <a:p>
            <a:pPr indent="-355600" lvl="0" marL="457200" rtl="0" algn="l">
              <a:spcBef>
                <a:spcPts val="1200"/>
              </a:spcBef>
              <a:spcAft>
                <a:spcPts val="0"/>
              </a:spcAft>
              <a:buClr>
                <a:srgbClr val="000000"/>
              </a:buClr>
              <a:buSzPts val="2000"/>
              <a:buFont typeface="Times New Roman"/>
              <a:buChar char="-"/>
            </a:pPr>
            <a:r>
              <a:rPr lang="en" sz="1500">
                <a:solidFill>
                  <a:srgbClr val="000000"/>
                </a:solidFill>
                <a:latin typeface="Times New Roman"/>
                <a:ea typeface="Times New Roman"/>
                <a:cs typeface="Times New Roman"/>
                <a:sym typeface="Times New Roman"/>
              </a:rPr>
              <a:t>Use local backup data during delays and refine database queries and caching strategies.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325" name="Google Shape;325;p42"/>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idx="1" type="body"/>
          </p:nvPr>
        </p:nvSpPr>
        <p:spPr>
          <a:xfrm>
            <a:off x="819150" y="1425550"/>
            <a:ext cx="3753000" cy="3014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b="1" lang="en" sz="912"/>
              <a:t>R5: Network issues affecting gameplay settings or AI behavior</a:t>
            </a:r>
            <a:endParaRPr b="1" sz="912"/>
          </a:p>
          <a:p>
            <a:pPr indent="0" lvl="0" marL="0" rtl="0" algn="l">
              <a:lnSpc>
                <a:spcPct val="100000"/>
              </a:lnSpc>
              <a:spcBef>
                <a:spcPts val="1200"/>
              </a:spcBef>
              <a:spcAft>
                <a:spcPts val="0"/>
              </a:spcAft>
              <a:buSzPts val="688"/>
              <a:buNone/>
            </a:pPr>
            <a:r>
              <a:rPr b="1" lang="en" sz="912"/>
              <a:t>Description:</a:t>
            </a:r>
            <a:endParaRPr b="1" sz="912"/>
          </a:p>
          <a:p>
            <a:pPr indent="0" lvl="0" marL="0" rtl="0" algn="l">
              <a:lnSpc>
                <a:spcPct val="100000"/>
              </a:lnSpc>
              <a:spcBef>
                <a:spcPts val="1200"/>
              </a:spcBef>
              <a:spcAft>
                <a:spcPts val="0"/>
              </a:spcAft>
              <a:buSzPts val="688"/>
              <a:buNone/>
            </a:pPr>
            <a:r>
              <a:rPr lang="en" sz="912"/>
              <a:t>Although there is no multiplayer support, network issues can still impact the game's real-time communication with a remote database, such as delays in retrieving player settings, updating scores, or syncing AI behavior. These delays can affect the smooth operation of the game, leading to an inconsistent or unresponsive AI opponent.</a:t>
            </a:r>
            <a:endParaRPr b="1" sz="912"/>
          </a:p>
          <a:p>
            <a:pPr indent="0" lvl="0" marL="0" rtl="0" algn="l">
              <a:lnSpc>
                <a:spcPct val="100000"/>
              </a:lnSpc>
              <a:spcBef>
                <a:spcPts val="1200"/>
              </a:spcBef>
              <a:spcAft>
                <a:spcPts val="0"/>
              </a:spcAft>
              <a:buSzPts val="688"/>
              <a:buNone/>
            </a:pPr>
            <a:r>
              <a:rPr b="1" lang="en" sz="912"/>
              <a:t>Subconditions:</a:t>
            </a:r>
            <a:endParaRPr b="1" sz="912"/>
          </a:p>
          <a:p>
            <a:pPr indent="0" lvl="0" marL="0" rtl="0" algn="l">
              <a:lnSpc>
                <a:spcPct val="100000"/>
              </a:lnSpc>
              <a:spcBef>
                <a:spcPts val="1200"/>
              </a:spcBef>
              <a:spcAft>
                <a:spcPts val="0"/>
              </a:spcAft>
              <a:buSzPts val="688"/>
              <a:buNone/>
            </a:pPr>
            <a:r>
              <a:rPr lang="en" sz="912"/>
              <a:t>Network latency leading to delays in retrieving or updating player progress.</a:t>
            </a:r>
            <a:endParaRPr sz="912"/>
          </a:p>
          <a:p>
            <a:pPr indent="0" lvl="0" marL="0" rtl="0" algn="l">
              <a:lnSpc>
                <a:spcPct val="100000"/>
              </a:lnSpc>
              <a:spcBef>
                <a:spcPts val="1200"/>
              </a:spcBef>
              <a:spcAft>
                <a:spcPts val="0"/>
              </a:spcAft>
              <a:buSzPts val="688"/>
              <a:buNone/>
            </a:pPr>
            <a:r>
              <a:rPr lang="en" sz="912"/>
              <a:t>Timeout issues affecting AI decision-making based on player actions.</a:t>
            </a:r>
            <a:endParaRPr sz="912"/>
          </a:p>
          <a:p>
            <a:pPr indent="0" lvl="0" marL="0" rtl="0" algn="l">
              <a:lnSpc>
                <a:spcPct val="100000"/>
              </a:lnSpc>
              <a:spcBef>
                <a:spcPts val="1200"/>
              </a:spcBef>
              <a:spcAft>
                <a:spcPts val="1200"/>
              </a:spcAft>
              <a:buSzPts val="688"/>
              <a:buNone/>
            </a:pPr>
            <a:r>
              <a:rPr lang="en" sz="912"/>
              <a:t>Poor network performance causing lag in syncing real-time game data (e.g., updating scores).</a:t>
            </a:r>
            <a:endParaRPr sz="912"/>
          </a:p>
        </p:txBody>
      </p:sp>
      <p:sp>
        <p:nvSpPr>
          <p:cNvPr id="331" name="Google Shape;331;p43"/>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pic>
        <p:nvPicPr>
          <p:cNvPr id="332" name="Google Shape;332;p43"/>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338" name="Google Shape;338;p44"/>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R5: Risk Mitigation</a:t>
            </a:r>
            <a:endParaRPr b="1" sz="2000"/>
          </a:p>
          <a:p>
            <a:pPr indent="-368300" lvl="0" marL="457200" rtl="0" algn="l">
              <a:spcBef>
                <a:spcPts val="1200"/>
              </a:spcBef>
              <a:spcAft>
                <a:spcPts val="0"/>
              </a:spcAft>
              <a:buClr>
                <a:srgbClr val="000000"/>
              </a:buClr>
              <a:buSzPts val="2200"/>
              <a:buFont typeface="Times New Roman"/>
              <a:buChar char="-"/>
            </a:pPr>
            <a:r>
              <a:rPr lang="en" sz="1500">
                <a:solidFill>
                  <a:srgbClr val="000000"/>
                </a:solidFill>
                <a:latin typeface="Times New Roman"/>
                <a:ea typeface="Times New Roman"/>
                <a:cs typeface="Times New Roman"/>
                <a:sym typeface="Times New Roman"/>
              </a:rPr>
              <a:t>Establish stable network infrastructure/WiFi connection and tested under different loads of the game. </a:t>
            </a:r>
            <a:endParaRPr sz="15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en" sz="1500">
                <a:solidFill>
                  <a:srgbClr val="000000"/>
                </a:solidFill>
                <a:latin typeface="Times New Roman"/>
                <a:ea typeface="Times New Roman"/>
                <a:cs typeface="Times New Roman"/>
                <a:sym typeface="Times New Roman"/>
              </a:rPr>
              <a:t>If network issues continue to occur, an offline mode and local caching will serve as a contingency.</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339" name="Google Shape;339;p44"/>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345" name="Google Shape;345;p45"/>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R5: Risk </a:t>
            </a:r>
            <a:r>
              <a:rPr b="1" lang="en" sz="2000"/>
              <a:t>Monitoring</a:t>
            </a:r>
            <a:endParaRPr b="1" sz="2000"/>
          </a:p>
          <a:p>
            <a:pPr indent="-368300" lvl="0" marL="457200" rtl="0" algn="l">
              <a:spcBef>
                <a:spcPts val="1200"/>
              </a:spcBef>
              <a:spcAft>
                <a:spcPts val="0"/>
              </a:spcAft>
              <a:buClr>
                <a:srgbClr val="000000"/>
              </a:buClr>
              <a:buSzPts val="2200"/>
              <a:buFont typeface="Times New Roman"/>
              <a:buChar char="-"/>
            </a:pPr>
            <a:r>
              <a:rPr lang="en" sz="1500">
                <a:solidFill>
                  <a:srgbClr val="000000"/>
                </a:solidFill>
                <a:latin typeface="Times New Roman"/>
                <a:ea typeface="Times New Roman"/>
                <a:cs typeface="Times New Roman"/>
                <a:sym typeface="Times New Roman"/>
              </a:rPr>
              <a:t>Conduct stability tests under varying network conditions to identify communication delays.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346" name="Google Shape;346;p45"/>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352" name="Google Shape;352;p46"/>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R5: Risk </a:t>
            </a:r>
            <a:r>
              <a:rPr b="1" lang="en" sz="2000"/>
              <a:t>Management</a:t>
            </a:r>
            <a:endParaRPr b="1" sz="2000"/>
          </a:p>
          <a:p>
            <a:pPr indent="-368300" lvl="0" marL="457200" rtl="0" algn="l">
              <a:spcBef>
                <a:spcPts val="1200"/>
              </a:spcBef>
              <a:spcAft>
                <a:spcPts val="0"/>
              </a:spcAft>
              <a:buClr>
                <a:srgbClr val="000000"/>
              </a:buClr>
              <a:buSzPts val="2200"/>
              <a:buFont typeface="Times New Roman"/>
              <a:buChar char="-"/>
            </a:pPr>
            <a:r>
              <a:rPr lang="en" sz="1500">
                <a:solidFill>
                  <a:srgbClr val="000000"/>
                </a:solidFill>
                <a:latin typeface="Times New Roman"/>
                <a:ea typeface="Times New Roman"/>
                <a:cs typeface="Times New Roman"/>
                <a:sym typeface="Times New Roman"/>
              </a:rPr>
              <a:t>Activate offline mode and local caching to maintain game functionality during network disruptions.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353" name="Google Shape;353;p46"/>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359" name="Google Shape;359;p47"/>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R6: Player accessibility features not fully optimize</a:t>
            </a:r>
            <a:r>
              <a:rPr b="1" lang="en"/>
              <a:t>d</a:t>
            </a:r>
            <a:endParaRPr b="1"/>
          </a:p>
          <a:p>
            <a:pPr indent="0" lvl="0" marL="0" rtl="0" algn="l">
              <a:spcBef>
                <a:spcPts val="1200"/>
              </a:spcBef>
              <a:spcAft>
                <a:spcPts val="0"/>
              </a:spcAft>
              <a:buNone/>
            </a:pPr>
            <a:r>
              <a:rPr b="1" lang="en"/>
              <a:t>Description:</a:t>
            </a:r>
            <a:endParaRPr b="1"/>
          </a:p>
          <a:p>
            <a:pPr indent="0" lvl="0" marL="0" rtl="0" algn="l">
              <a:spcBef>
                <a:spcPts val="1200"/>
              </a:spcBef>
              <a:spcAft>
                <a:spcPts val="0"/>
              </a:spcAft>
              <a:buNone/>
            </a:pPr>
            <a:r>
              <a:rPr lang="en"/>
              <a:t>Accessibility features designed to assist players with disabilities may not be fully optimized, leading to difficulties for certain users to enjoy or interact with the game.</a:t>
            </a:r>
            <a:endParaRPr/>
          </a:p>
          <a:p>
            <a:pPr indent="0" lvl="0" marL="0" rtl="0" algn="l">
              <a:spcBef>
                <a:spcPts val="1200"/>
              </a:spcBef>
              <a:spcAft>
                <a:spcPts val="0"/>
              </a:spcAft>
              <a:buNone/>
            </a:pPr>
            <a:r>
              <a:rPr b="1" lang="en"/>
              <a:t>Subconditions:</a:t>
            </a:r>
            <a:endParaRPr b="1"/>
          </a:p>
          <a:p>
            <a:pPr indent="0" lvl="0" marL="0" rtl="0" algn="l">
              <a:spcBef>
                <a:spcPts val="1200"/>
              </a:spcBef>
              <a:spcAft>
                <a:spcPts val="0"/>
              </a:spcAft>
              <a:buNone/>
            </a:pPr>
            <a:r>
              <a:rPr lang="en"/>
              <a:t>UI elements may not be adequately scaled or customizable.</a:t>
            </a:r>
            <a:endParaRPr/>
          </a:p>
          <a:p>
            <a:pPr indent="0" lvl="0" marL="0" rtl="0" algn="l">
              <a:spcBef>
                <a:spcPts val="1200"/>
              </a:spcBef>
              <a:spcAft>
                <a:spcPts val="0"/>
              </a:spcAft>
              <a:buNone/>
            </a:pPr>
            <a:r>
              <a:rPr lang="en"/>
              <a:t>Lack of sufficient options for various disabilities.</a:t>
            </a:r>
            <a:endParaRPr/>
          </a:p>
          <a:p>
            <a:pPr indent="0" lvl="0" marL="0" rtl="0" algn="l">
              <a:spcBef>
                <a:spcPts val="1200"/>
              </a:spcBef>
              <a:spcAft>
                <a:spcPts val="1200"/>
              </a:spcAft>
              <a:buNone/>
            </a:pPr>
            <a:r>
              <a:rPr lang="en"/>
              <a:t>Limited support for alternative control schemes (e.g., adaptive controllers).</a:t>
            </a:r>
            <a:r>
              <a:rPr lang="en"/>
              <a:t> </a:t>
            </a:r>
            <a:endParaRPr/>
          </a:p>
        </p:txBody>
      </p:sp>
      <p:pic>
        <p:nvPicPr>
          <p:cNvPr id="360" name="Google Shape;360;p47"/>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366" name="Google Shape;366;p48"/>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R6: Risk Mitigation</a:t>
            </a:r>
            <a:endParaRPr b="1" sz="2000"/>
          </a:p>
          <a:p>
            <a:pPr indent="-368300" lvl="0" marL="457200" rtl="0" algn="l">
              <a:spcBef>
                <a:spcPts val="1200"/>
              </a:spcBef>
              <a:spcAft>
                <a:spcPts val="0"/>
              </a:spcAft>
              <a:buClr>
                <a:srgbClr val="000000"/>
              </a:buClr>
              <a:buSzPts val="2200"/>
              <a:buFont typeface="Times New Roman"/>
              <a:buChar char="-"/>
            </a:pPr>
            <a:r>
              <a:rPr lang="en" sz="1500">
                <a:solidFill>
                  <a:srgbClr val="000000"/>
                </a:solidFill>
                <a:latin typeface="Times New Roman"/>
                <a:ea typeface="Times New Roman"/>
                <a:cs typeface="Times New Roman"/>
                <a:sym typeface="Times New Roman"/>
              </a:rPr>
              <a:t>Optimize accessibility by offering customizable options and continuously test features with user feedback to ensure a smooth experience for all players.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367" name="Google Shape;367;p48"/>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373" name="Google Shape;373;p49"/>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R6: Risk Monitoring</a:t>
            </a:r>
            <a:endParaRPr b="1" sz="2000"/>
          </a:p>
          <a:p>
            <a:pPr indent="-368300" lvl="0" marL="457200" rtl="0" algn="l">
              <a:spcBef>
                <a:spcPts val="1200"/>
              </a:spcBef>
              <a:spcAft>
                <a:spcPts val="0"/>
              </a:spcAft>
              <a:buClr>
                <a:srgbClr val="000000"/>
              </a:buClr>
              <a:buSzPts val="2200"/>
              <a:buFont typeface="Times New Roman"/>
              <a:buChar char="-"/>
            </a:pPr>
            <a:r>
              <a:rPr lang="en" sz="1500">
                <a:solidFill>
                  <a:srgbClr val="000000"/>
                </a:solidFill>
                <a:latin typeface="Times New Roman"/>
                <a:ea typeface="Times New Roman"/>
                <a:cs typeface="Times New Roman"/>
                <a:sym typeface="Times New Roman"/>
              </a:rPr>
              <a:t>Test accessibility features to ensure customization options and alternative controls are functioning properly.</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374" name="Google Shape;374;p49"/>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819150" y="704425"/>
            <a:ext cx="3753000" cy="64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VRWPP - Risk Table</a:t>
            </a:r>
            <a:endParaRPr/>
          </a:p>
        </p:txBody>
      </p:sp>
      <p:sp>
        <p:nvSpPr>
          <p:cNvPr id="380" name="Google Shape;380;p50"/>
          <p:cNvSpPr txBox="1"/>
          <p:nvPr>
            <p:ph idx="1" type="body"/>
          </p:nvPr>
        </p:nvSpPr>
        <p:spPr>
          <a:xfrm>
            <a:off x="819150" y="1527600"/>
            <a:ext cx="3753000" cy="2912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2000"/>
              <a:t>R6: Risk Management</a:t>
            </a:r>
            <a:endParaRPr b="1" sz="2000"/>
          </a:p>
          <a:p>
            <a:pPr indent="-368300" lvl="0" marL="457200" rtl="0" algn="l">
              <a:spcBef>
                <a:spcPts val="1200"/>
              </a:spcBef>
              <a:spcAft>
                <a:spcPts val="0"/>
              </a:spcAft>
              <a:buClr>
                <a:srgbClr val="000000"/>
              </a:buClr>
              <a:buSzPts val="2200"/>
              <a:buFont typeface="Times New Roman"/>
              <a:buChar char="-"/>
            </a:pPr>
            <a:r>
              <a:rPr lang="en" sz="1500">
                <a:solidFill>
                  <a:srgbClr val="000000"/>
                </a:solidFill>
                <a:latin typeface="Times New Roman"/>
                <a:ea typeface="Times New Roman"/>
                <a:cs typeface="Times New Roman"/>
                <a:sym typeface="Times New Roman"/>
              </a:rPr>
              <a:t>Provide support options and workarounds for affected users, and deploy quick fixes for critical accessibility issues.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381" name="Google Shape;381;p50"/>
          <p:cNvPicPr preferRelativeResize="0"/>
          <p:nvPr/>
        </p:nvPicPr>
        <p:blipFill>
          <a:blip r:embed="rId3">
            <a:alphaModFix/>
          </a:blip>
          <a:stretch>
            <a:fillRect/>
          </a:stretch>
        </p:blipFill>
        <p:spPr>
          <a:xfrm>
            <a:off x="4784275" y="655312"/>
            <a:ext cx="3863499" cy="38328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1"/>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50"/>
              <a:t>Risk Mitigation, Monitoring and Management Plan</a:t>
            </a:r>
            <a:endParaRPr sz="2850"/>
          </a:p>
          <a:p>
            <a:pPr indent="0" lvl="0" marL="0" rtl="0" algn="l">
              <a:spcBef>
                <a:spcPts val="0"/>
              </a:spcBef>
              <a:spcAft>
                <a:spcPts val="0"/>
              </a:spcAft>
              <a:buNone/>
            </a:pPr>
            <a:r>
              <a:rPr lang="en" sz="2000"/>
              <a:t>Section 4.0 - Special Conditions</a:t>
            </a:r>
            <a:endParaRPr sz="2000"/>
          </a:p>
        </p:txBody>
      </p:sp>
      <p:sp>
        <p:nvSpPr>
          <p:cNvPr id="387" name="Google Shape;387;p51"/>
          <p:cNvSpPr txBox="1"/>
          <p:nvPr>
            <p:ph idx="1" type="body"/>
          </p:nvPr>
        </p:nvSpPr>
        <p:spPr>
          <a:xfrm>
            <a:off x="819150" y="1878250"/>
            <a:ext cx="75057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b="1" lang="en" sz="2358">
                <a:solidFill>
                  <a:srgbClr val="000000"/>
                </a:solidFill>
              </a:rPr>
              <a:t>4.1 Hardware Issues</a:t>
            </a:r>
            <a:endParaRPr b="1" sz="2358">
              <a:solidFill>
                <a:srgbClr val="000000"/>
              </a:solidFill>
            </a:endParaRPr>
          </a:p>
          <a:p>
            <a:pPr indent="-344673" lvl="0" marL="457200" rtl="0" algn="l">
              <a:spcBef>
                <a:spcPts val="1200"/>
              </a:spcBef>
              <a:spcAft>
                <a:spcPts val="0"/>
              </a:spcAft>
              <a:buClr>
                <a:srgbClr val="000000"/>
              </a:buClr>
              <a:buSzPct val="100000"/>
              <a:buFont typeface="Calibri"/>
              <a:buChar char="●"/>
            </a:pPr>
            <a:r>
              <a:rPr lang="en" sz="2358">
                <a:solidFill>
                  <a:srgbClr val="000000"/>
                </a:solidFill>
              </a:rPr>
              <a:t>Extended testing or use of multiple assets could cause VR headsets to overheat or controllers to malfunction.</a:t>
            </a:r>
            <a:endParaRPr sz="2358">
              <a:solidFill>
                <a:srgbClr val="000000"/>
              </a:solidFill>
            </a:endParaRPr>
          </a:p>
          <a:p>
            <a:pPr indent="-344673" lvl="0" marL="457200" rtl="0" algn="l">
              <a:spcBef>
                <a:spcPts val="0"/>
              </a:spcBef>
              <a:spcAft>
                <a:spcPts val="0"/>
              </a:spcAft>
              <a:buClr>
                <a:srgbClr val="000000"/>
              </a:buClr>
              <a:buSzPct val="100000"/>
              <a:buFont typeface="Calibri"/>
              <a:buChar char="●"/>
            </a:pPr>
            <a:r>
              <a:rPr lang="en" sz="2358">
                <a:solidFill>
                  <a:srgbClr val="000000"/>
                </a:solidFill>
              </a:rPr>
              <a:t>Testing will be paused, and malfunctioning equipment will be promptly replaced or repaired.</a:t>
            </a:r>
            <a:endParaRPr sz="2358">
              <a:solidFill>
                <a:srgbClr val="000000"/>
              </a:solidFill>
            </a:endParaRPr>
          </a:p>
          <a:p>
            <a:pPr indent="-344673" lvl="0" marL="457200" rtl="0" algn="l">
              <a:spcBef>
                <a:spcPts val="0"/>
              </a:spcBef>
              <a:spcAft>
                <a:spcPts val="0"/>
              </a:spcAft>
              <a:buClr>
                <a:srgbClr val="000000"/>
              </a:buClr>
              <a:buSzPct val="100000"/>
              <a:buFont typeface="Calibri"/>
              <a:buChar char="●"/>
            </a:pPr>
            <a:r>
              <a:rPr lang="en" sz="2358">
                <a:solidFill>
                  <a:srgbClr val="000000"/>
                </a:solidFill>
              </a:rPr>
              <a:t>Backup devices will be maintained to minimize disruptions.</a:t>
            </a:r>
            <a:endParaRPr sz="2358">
              <a:solidFill>
                <a:srgbClr val="000000"/>
              </a:solidFill>
            </a:endParaRPr>
          </a:p>
          <a:p>
            <a:pPr indent="0" lvl="0" marL="0" rtl="0" algn="l">
              <a:spcBef>
                <a:spcPts val="1200"/>
              </a:spcBef>
              <a:spcAft>
                <a:spcPts val="0"/>
              </a:spcAft>
              <a:buNone/>
            </a:pPr>
            <a:r>
              <a:t/>
            </a:r>
            <a:endParaRPr b="1" sz="1200"/>
          </a:p>
          <a:p>
            <a:pPr indent="0" lvl="0" marL="914400" rtl="0" algn="l">
              <a:spcBef>
                <a:spcPts val="1200"/>
              </a:spcBef>
              <a:spcAft>
                <a:spcPts val="0"/>
              </a:spcAft>
              <a:buNone/>
            </a:pPr>
            <a:r>
              <a:t/>
            </a:r>
            <a:endParaRPr sz="119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18100"/>
            <a:ext cx="7505700" cy="628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SzPts val="990"/>
              <a:buNone/>
            </a:pPr>
            <a:r>
              <a:rPr i="1" lang="en" sz="2100"/>
              <a:t>Software Project Management Plan Creation Process - Visual</a:t>
            </a:r>
            <a:endParaRPr i="1" sz="2100"/>
          </a:p>
        </p:txBody>
      </p:sp>
      <p:pic>
        <p:nvPicPr>
          <p:cNvPr id="147" name="Google Shape;147;p16"/>
          <p:cNvPicPr preferRelativeResize="0"/>
          <p:nvPr/>
        </p:nvPicPr>
        <p:blipFill>
          <a:blip r:embed="rId3">
            <a:alphaModFix/>
          </a:blip>
          <a:stretch>
            <a:fillRect/>
          </a:stretch>
        </p:blipFill>
        <p:spPr>
          <a:xfrm>
            <a:off x="1711750" y="1367826"/>
            <a:ext cx="5720499" cy="34125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50"/>
              <a:t>Risk Mitigation, Monitoring and Management Plan</a:t>
            </a:r>
            <a:endParaRPr sz="2850"/>
          </a:p>
          <a:p>
            <a:pPr indent="0" lvl="0" marL="0" rtl="0" algn="l">
              <a:spcBef>
                <a:spcPts val="0"/>
              </a:spcBef>
              <a:spcAft>
                <a:spcPts val="0"/>
              </a:spcAft>
              <a:buNone/>
            </a:pPr>
            <a:r>
              <a:rPr lang="en" sz="2000"/>
              <a:t>Section 4.0 - Special Conditions</a:t>
            </a:r>
            <a:endParaRPr sz="2000"/>
          </a:p>
        </p:txBody>
      </p:sp>
      <p:sp>
        <p:nvSpPr>
          <p:cNvPr id="393" name="Google Shape;393;p52"/>
          <p:cNvSpPr txBox="1"/>
          <p:nvPr>
            <p:ph idx="1" type="body"/>
          </p:nvPr>
        </p:nvSpPr>
        <p:spPr>
          <a:xfrm>
            <a:off x="819150" y="1878250"/>
            <a:ext cx="75057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40000" lnSpcReduction="20000"/>
          </a:bodyPr>
          <a:lstStyle/>
          <a:p>
            <a:pPr indent="0" lvl="0" marL="0" rtl="0" algn="l">
              <a:spcBef>
                <a:spcPts val="1200"/>
              </a:spcBef>
              <a:spcAft>
                <a:spcPts val="0"/>
              </a:spcAft>
              <a:buNone/>
            </a:pPr>
            <a:r>
              <a:rPr b="1" lang="en" sz="4192">
                <a:solidFill>
                  <a:srgbClr val="000000"/>
                </a:solidFill>
              </a:rPr>
              <a:t>4.2 Network Instability</a:t>
            </a:r>
            <a:endParaRPr b="1" sz="4192">
              <a:solidFill>
                <a:srgbClr val="000000"/>
              </a:solidFill>
            </a:endParaRPr>
          </a:p>
          <a:p>
            <a:pPr indent="-335084" lvl="0" marL="457200" rtl="0" algn="l">
              <a:spcBef>
                <a:spcPts val="1200"/>
              </a:spcBef>
              <a:spcAft>
                <a:spcPts val="0"/>
              </a:spcAft>
              <a:buClr>
                <a:srgbClr val="000000"/>
              </a:buClr>
              <a:buSzPct val="100000"/>
              <a:buChar char="●"/>
            </a:pPr>
            <a:r>
              <a:rPr lang="en" sz="4192">
                <a:solidFill>
                  <a:srgbClr val="000000"/>
                </a:solidFill>
              </a:rPr>
              <a:t>Persistent network issues can disrupt real-time data retrieval and game operations.</a:t>
            </a:r>
            <a:endParaRPr sz="4192">
              <a:solidFill>
                <a:srgbClr val="000000"/>
              </a:solidFill>
            </a:endParaRPr>
          </a:p>
          <a:p>
            <a:pPr indent="-335084" lvl="0" marL="457200" rtl="0" algn="l">
              <a:spcBef>
                <a:spcPts val="0"/>
              </a:spcBef>
              <a:spcAft>
                <a:spcPts val="0"/>
              </a:spcAft>
              <a:buClr>
                <a:srgbClr val="000000"/>
              </a:buClr>
              <a:buSzPct val="100000"/>
              <a:buChar char="●"/>
            </a:pPr>
            <a:r>
              <a:rPr lang="en" sz="4192">
                <a:solidFill>
                  <a:srgbClr val="000000"/>
                </a:solidFill>
              </a:rPr>
              <a:t>If problems arise, the game will switch to offline mode using locally cached data to maintain smooth gameplay.</a:t>
            </a:r>
            <a:endParaRPr sz="4192">
              <a:solidFill>
                <a:srgbClr val="000000"/>
              </a:solidFill>
            </a:endParaRPr>
          </a:p>
          <a:p>
            <a:pPr indent="-335084" lvl="0" marL="457200" rtl="0" algn="l">
              <a:spcBef>
                <a:spcPts val="0"/>
              </a:spcBef>
              <a:spcAft>
                <a:spcPts val="0"/>
              </a:spcAft>
              <a:buClr>
                <a:srgbClr val="000000"/>
              </a:buClr>
              <a:buSzPct val="100000"/>
              <a:buChar char="●"/>
            </a:pPr>
            <a:r>
              <a:rPr lang="en" sz="4192">
                <a:solidFill>
                  <a:srgbClr val="000000"/>
                </a:solidFill>
              </a:rPr>
              <a:t>Network optimizations will be carried out during off-peak hours to improve performance.</a:t>
            </a:r>
            <a:endParaRPr b="1" sz="4192">
              <a:solidFill>
                <a:srgbClr val="000000"/>
              </a:solidFill>
            </a:endParaRPr>
          </a:p>
          <a:p>
            <a:pPr indent="0" lvl="0" marL="0" rtl="0" algn="l">
              <a:spcBef>
                <a:spcPts val="1200"/>
              </a:spcBef>
              <a:spcAft>
                <a:spcPts val="0"/>
              </a:spcAft>
              <a:buNone/>
            </a:pPr>
            <a:r>
              <a:t/>
            </a:r>
            <a:endParaRPr b="1" sz="1200"/>
          </a:p>
          <a:p>
            <a:pPr indent="0" lvl="0" marL="914400" rtl="0" algn="l">
              <a:spcBef>
                <a:spcPts val="1200"/>
              </a:spcBef>
              <a:spcAft>
                <a:spcPts val="0"/>
              </a:spcAft>
              <a:buNone/>
            </a:pPr>
            <a:r>
              <a:t/>
            </a:r>
            <a:endParaRPr sz="1191">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3"/>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50"/>
              <a:t>Risk Mitigation, Monitoring and Management Plan</a:t>
            </a:r>
            <a:endParaRPr sz="2850"/>
          </a:p>
          <a:p>
            <a:pPr indent="0" lvl="0" marL="0" rtl="0" algn="l">
              <a:spcBef>
                <a:spcPts val="0"/>
              </a:spcBef>
              <a:spcAft>
                <a:spcPts val="0"/>
              </a:spcAft>
              <a:buNone/>
            </a:pPr>
            <a:r>
              <a:rPr lang="en" sz="2000"/>
              <a:t>Section 4.0 - Special Conditions</a:t>
            </a:r>
            <a:endParaRPr sz="2000"/>
          </a:p>
        </p:txBody>
      </p:sp>
      <p:sp>
        <p:nvSpPr>
          <p:cNvPr id="399" name="Google Shape;399;p53"/>
          <p:cNvSpPr txBox="1"/>
          <p:nvPr>
            <p:ph idx="1" type="body"/>
          </p:nvPr>
        </p:nvSpPr>
        <p:spPr>
          <a:xfrm>
            <a:off x="819150" y="1878250"/>
            <a:ext cx="75057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800">
                <a:solidFill>
                  <a:srgbClr val="000000"/>
                </a:solidFill>
              </a:rPr>
              <a:t>4.3 Accessibility Concerns</a:t>
            </a:r>
            <a:endParaRPr b="1" sz="1800">
              <a:solidFill>
                <a:srgbClr val="000000"/>
              </a:solidFill>
            </a:endParaRPr>
          </a:p>
          <a:p>
            <a:pPr indent="-342900" lvl="0" marL="457200" rtl="0" algn="l">
              <a:spcBef>
                <a:spcPts val="1200"/>
              </a:spcBef>
              <a:spcAft>
                <a:spcPts val="0"/>
              </a:spcAft>
              <a:buClr>
                <a:srgbClr val="000000"/>
              </a:buClr>
              <a:buSzPts val="1800"/>
              <a:buFont typeface="Calibri"/>
              <a:buChar char="●"/>
            </a:pPr>
            <a:r>
              <a:rPr lang="en" sz="1800">
                <a:solidFill>
                  <a:srgbClr val="000000"/>
                </a:solidFill>
              </a:rPr>
              <a:t>If accessibility features are not fully functional or optimized, appropriate fixes will be prioritized.</a:t>
            </a:r>
            <a:endParaRPr sz="1800">
              <a:solidFill>
                <a:srgbClr val="000000"/>
              </a:solidFill>
            </a:endParaRPr>
          </a:p>
          <a:p>
            <a:pPr indent="-342900" lvl="0" marL="457200" rtl="0" algn="l">
              <a:spcBef>
                <a:spcPts val="0"/>
              </a:spcBef>
              <a:spcAft>
                <a:spcPts val="0"/>
              </a:spcAft>
              <a:buClr>
                <a:srgbClr val="000000"/>
              </a:buClr>
              <a:buSzPts val="1800"/>
              <a:buFont typeface="Calibri"/>
              <a:buChar char="●"/>
            </a:pPr>
            <a:r>
              <a:rPr lang="en" sz="1800">
                <a:solidFill>
                  <a:srgbClr val="000000"/>
                </a:solidFill>
              </a:rPr>
              <a:t>Additional resources will be allocated to address these issues promptly.</a:t>
            </a:r>
            <a:endParaRPr sz="1800">
              <a:solidFill>
                <a:srgbClr val="000000"/>
              </a:solidFill>
            </a:endParaRPr>
          </a:p>
          <a:p>
            <a:pPr indent="-342900" lvl="0" marL="457200" rtl="0" algn="l">
              <a:spcBef>
                <a:spcPts val="0"/>
              </a:spcBef>
              <a:spcAft>
                <a:spcPts val="0"/>
              </a:spcAft>
              <a:buClr>
                <a:srgbClr val="000000"/>
              </a:buClr>
              <a:buSzPts val="1800"/>
              <a:buFont typeface="Calibri"/>
              <a:buChar char="●"/>
            </a:pPr>
            <a:r>
              <a:rPr lang="en" sz="1800">
                <a:solidFill>
                  <a:srgbClr val="000000"/>
                </a:solidFill>
              </a:rPr>
              <a:t>The goal is to ensure that all players enjoy an inclusive and accessible gaming experience.</a:t>
            </a:r>
            <a:endParaRPr b="1" sz="1800">
              <a:solidFill>
                <a:srgbClr val="000000"/>
              </a:solidFill>
            </a:endParaRPr>
          </a:p>
          <a:p>
            <a:pPr indent="0" lvl="0" marL="0" rtl="0" algn="l">
              <a:spcBef>
                <a:spcPts val="1200"/>
              </a:spcBef>
              <a:spcAft>
                <a:spcPts val="0"/>
              </a:spcAft>
              <a:buNone/>
            </a:pPr>
            <a:r>
              <a:t/>
            </a:r>
            <a:endParaRPr b="1" sz="1200"/>
          </a:p>
          <a:p>
            <a:pPr indent="0" lvl="0" marL="914400" rtl="0" algn="l">
              <a:spcBef>
                <a:spcPts val="1200"/>
              </a:spcBef>
              <a:spcAft>
                <a:spcPts val="0"/>
              </a:spcAft>
              <a:buNone/>
            </a:pPr>
            <a:r>
              <a:t/>
            </a:r>
            <a:endParaRPr sz="1191">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4"/>
          <p:cNvSpPr txBox="1"/>
          <p:nvPr>
            <p:ph type="ctrTitle"/>
          </p:nvPr>
        </p:nvSpPr>
        <p:spPr>
          <a:xfrm>
            <a:off x="672300" y="1740900"/>
            <a:ext cx="7799400" cy="166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Software Project Management Plan</a:t>
            </a:r>
            <a:endParaRPr/>
          </a:p>
          <a:p>
            <a:pPr indent="0" lvl="0" marL="0" rtl="0" algn="l">
              <a:spcBef>
                <a:spcPts val="0"/>
              </a:spcBef>
              <a:spcAft>
                <a:spcPts val="0"/>
              </a:spcAft>
              <a:buNone/>
            </a:pPr>
            <a:r>
              <a:rPr lang="en" sz="2000"/>
              <a:t>Section 1.0 - Introduction</a:t>
            </a:r>
            <a:endParaRPr/>
          </a:p>
        </p:txBody>
      </p:sp>
      <p:sp>
        <p:nvSpPr>
          <p:cNvPr id="153" name="Google Shape;153;p17"/>
          <p:cNvSpPr txBox="1"/>
          <p:nvPr>
            <p:ph idx="1" type="body"/>
          </p:nvPr>
        </p:nvSpPr>
        <p:spPr>
          <a:xfrm>
            <a:off x="819150" y="1878250"/>
            <a:ext cx="75057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b="1" lang="en" sz="1500"/>
              <a:t>Introduction</a:t>
            </a:r>
            <a:r>
              <a:rPr lang="en" sz="1500"/>
              <a:t>: </a:t>
            </a:r>
            <a:r>
              <a:rPr lang="en" sz="1500"/>
              <a:t>virtual reality game experience that puts wheelchair users against an AI opponent in a game of ping pong.</a:t>
            </a:r>
            <a:endParaRPr sz="1500"/>
          </a:p>
          <a:p>
            <a:pPr indent="-311150" lvl="1" marL="914400" rtl="0" algn="l">
              <a:spcBef>
                <a:spcPts val="0"/>
              </a:spcBef>
              <a:spcAft>
                <a:spcPts val="0"/>
              </a:spcAft>
              <a:buSzPts val="1300"/>
              <a:buAutoNum type="alphaLcPeriod"/>
            </a:pPr>
            <a:r>
              <a:rPr lang="en" sz="1300"/>
              <a:t>Implement olympic-level rules of play.</a:t>
            </a:r>
            <a:endParaRPr sz="1300"/>
          </a:p>
          <a:p>
            <a:pPr indent="-311150" lvl="1" marL="914400" rtl="0" algn="l">
              <a:spcBef>
                <a:spcPts val="0"/>
              </a:spcBef>
              <a:spcAft>
                <a:spcPts val="0"/>
              </a:spcAft>
              <a:buSzPts val="1300"/>
              <a:buAutoNum type="alphaLcPeriod"/>
            </a:pPr>
            <a:r>
              <a:rPr lang="en" sz="1300"/>
              <a:t>1v1 style of play </a:t>
            </a:r>
            <a:r>
              <a:rPr lang="en" sz="1300"/>
              <a:t>against</a:t>
            </a:r>
            <a:r>
              <a:rPr lang="en" sz="1300"/>
              <a:t> AI opponent.</a:t>
            </a:r>
            <a:endParaRPr sz="1300"/>
          </a:p>
          <a:p>
            <a:pPr indent="-323850" lvl="0" marL="457200" rtl="0" algn="l">
              <a:spcBef>
                <a:spcPts val="0"/>
              </a:spcBef>
              <a:spcAft>
                <a:spcPts val="0"/>
              </a:spcAft>
              <a:buSzPts val="1500"/>
              <a:buAutoNum type="arabicPeriod"/>
            </a:pPr>
            <a:r>
              <a:rPr b="1" lang="en" sz="1500"/>
              <a:t>Project Scope: </a:t>
            </a:r>
            <a:r>
              <a:rPr lang="en" sz="1500"/>
              <a:t>End goal is to develop player-versus-AI gameplay with increasingly difficult levels of play.</a:t>
            </a:r>
            <a:endParaRPr sz="1500"/>
          </a:p>
          <a:p>
            <a:pPr indent="-311150" lvl="1" marL="914400" rtl="0" algn="l">
              <a:spcBef>
                <a:spcPts val="0"/>
              </a:spcBef>
              <a:spcAft>
                <a:spcPts val="0"/>
              </a:spcAft>
              <a:buSzPts val="1300"/>
              <a:buAutoNum type="alphaLcPeriod"/>
            </a:pPr>
            <a:r>
              <a:rPr lang="en" sz="1300"/>
              <a:t>Store player metrics and information - login credentials, game hours, wins, losses.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7533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Project Management Plan</a:t>
            </a:r>
            <a:endParaRPr/>
          </a:p>
          <a:p>
            <a:pPr indent="0" lvl="0" marL="0" rtl="0" algn="l">
              <a:spcBef>
                <a:spcPts val="0"/>
              </a:spcBef>
              <a:spcAft>
                <a:spcPts val="0"/>
              </a:spcAft>
              <a:buNone/>
            </a:pPr>
            <a:r>
              <a:rPr lang="en" sz="1777"/>
              <a:t>Section 1.0 - Introduction (Continued)</a:t>
            </a:r>
            <a:endParaRPr sz="2777"/>
          </a:p>
        </p:txBody>
      </p:sp>
      <p:sp>
        <p:nvSpPr>
          <p:cNvPr id="159" name="Google Shape;159;p18"/>
          <p:cNvSpPr txBox="1"/>
          <p:nvPr>
            <p:ph idx="1" type="body"/>
          </p:nvPr>
        </p:nvSpPr>
        <p:spPr>
          <a:xfrm>
            <a:off x="819150" y="2176850"/>
            <a:ext cx="37530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293370" lvl="0" marL="4572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Player Mechanics:</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Striking the ball</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Wheelchair swivel</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Serving the ball</a:t>
            </a:r>
            <a:endParaRPr sz="1200">
              <a:solidFill>
                <a:srgbClr val="000000"/>
              </a:solidFill>
              <a:latin typeface="Times New Roman"/>
              <a:ea typeface="Times New Roman"/>
              <a:cs typeface="Times New Roman"/>
              <a:sym typeface="Times New Roman"/>
            </a:endParaRPr>
          </a:p>
          <a:p>
            <a:pPr indent="-293370" lvl="0" marL="4572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AI Opponent:</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Striking the ball</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Wheelchair swivel</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Serving the ball</a:t>
            </a:r>
            <a:endParaRPr sz="1200">
              <a:solidFill>
                <a:srgbClr val="000000"/>
              </a:solidFill>
              <a:latin typeface="Times New Roman"/>
              <a:ea typeface="Times New Roman"/>
              <a:cs typeface="Times New Roman"/>
              <a:sym typeface="Times New Roman"/>
            </a:endParaRPr>
          </a:p>
          <a:p>
            <a:pPr indent="-293370" lvl="0" marL="4572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Game Screens:</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Main Menu</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Pause</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Start Game</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Login</a:t>
            </a:r>
            <a:endParaRPr sz="1200">
              <a:solidFill>
                <a:srgbClr val="000000"/>
              </a:solidFill>
              <a:latin typeface="Times New Roman"/>
              <a:ea typeface="Times New Roman"/>
              <a:cs typeface="Times New Roman"/>
              <a:sym typeface="Times New Roman"/>
            </a:endParaRPr>
          </a:p>
          <a:p>
            <a:pPr indent="-293369" lvl="1" marL="914400" rtl="0" algn="l">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Player Statistics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b="1" sz="1500"/>
          </a:p>
        </p:txBody>
      </p:sp>
      <p:sp>
        <p:nvSpPr>
          <p:cNvPr id="160" name="Google Shape;160;p18"/>
          <p:cNvSpPr txBox="1"/>
          <p:nvPr>
            <p:ph idx="1" type="body"/>
          </p:nvPr>
        </p:nvSpPr>
        <p:spPr>
          <a:xfrm>
            <a:off x="4572150" y="2176850"/>
            <a:ext cx="37530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Tutorial:</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Start-stop instruction on how to play</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Interactive dialog boxes</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Restart command</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Competitive Gameplay:</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Scorekeeping</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Exchanging service</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Prompt to play again after game completion</a:t>
            </a:r>
            <a:endParaRPr sz="1500"/>
          </a:p>
          <a:p>
            <a:pPr indent="0" lvl="0" marL="0" rtl="0" algn="l">
              <a:spcBef>
                <a:spcPts val="0"/>
              </a:spcBef>
              <a:spcAft>
                <a:spcPts val="1200"/>
              </a:spcAft>
              <a:buNone/>
            </a:pPr>
            <a:r>
              <a:t/>
            </a:r>
            <a:endParaRPr b="1" sz="1500"/>
          </a:p>
        </p:txBody>
      </p:sp>
      <p:sp>
        <p:nvSpPr>
          <p:cNvPr id="161" name="Google Shape;161;p18"/>
          <p:cNvSpPr txBox="1"/>
          <p:nvPr/>
        </p:nvSpPr>
        <p:spPr>
          <a:xfrm>
            <a:off x="828350" y="1647075"/>
            <a:ext cx="75057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   3.     </a:t>
            </a:r>
            <a:r>
              <a:rPr b="1" lang="en" sz="1300">
                <a:solidFill>
                  <a:schemeClr val="dk2"/>
                </a:solidFill>
                <a:latin typeface="Calibri"/>
                <a:ea typeface="Calibri"/>
                <a:cs typeface="Calibri"/>
                <a:sym typeface="Calibri"/>
              </a:rPr>
              <a:t>Major Software Functions</a:t>
            </a:r>
            <a:endParaRPr b="1"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Software Project Management Plan</a:t>
            </a:r>
            <a:endParaRPr/>
          </a:p>
          <a:p>
            <a:pPr indent="0" lvl="0" marL="0" rtl="0" algn="l">
              <a:spcBef>
                <a:spcPts val="0"/>
              </a:spcBef>
              <a:spcAft>
                <a:spcPts val="0"/>
              </a:spcAft>
              <a:buNone/>
            </a:pPr>
            <a:r>
              <a:rPr lang="en" sz="2000"/>
              <a:t>Section 1.0 - Introduction (Continued)</a:t>
            </a:r>
            <a:endParaRPr/>
          </a:p>
        </p:txBody>
      </p:sp>
      <p:sp>
        <p:nvSpPr>
          <p:cNvPr id="167" name="Google Shape;167;p19"/>
          <p:cNvSpPr txBox="1"/>
          <p:nvPr>
            <p:ph idx="1" type="body"/>
          </p:nvPr>
        </p:nvSpPr>
        <p:spPr>
          <a:xfrm>
            <a:off x="819150" y="1878250"/>
            <a:ext cx="75057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b="1" lang="en" sz="1200"/>
              <a:t>Performance/Behavior Issues</a:t>
            </a:r>
            <a:r>
              <a:rPr lang="en" sz="1200"/>
              <a:t>:  </a:t>
            </a:r>
            <a:endParaRPr sz="1200"/>
          </a:p>
          <a:p>
            <a:pPr indent="-304800" lvl="1" marL="914400" rtl="0" algn="l">
              <a:spcBef>
                <a:spcPts val="0"/>
              </a:spcBef>
              <a:spcAft>
                <a:spcPts val="0"/>
              </a:spcAft>
              <a:buSzPts val="1200"/>
              <a:buAutoNum type="alphaLcPeriod"/>
            </a:pPr>
            <a:r>
              <a:rPr lang="en" sz="1200"/>
              <a:t>Latent visual response when elements interact with each other.</a:t>
            </a:r>
            <a:endParaRPr sz="1200"/>
          </a:p>
          <a:p>
            <a:pPr indent="-304800" lvl="2" marL="1371600" rtl="0" algn="l">
              <a:spcBef>
                <a:spcPts val="0"/>
              </a:spcBef>
              <a:spcAft>
                <a:spcPts val="0"/>
              </a:spcAft>
              <a:buSzPts val="1200"/>
              <a:buAutoNum type="romanLcPeriod"/>
            </a:pPr>
            <a:r>
              <a:rPr lang="en" sz="1200"/>
              <a:t>M</a:t>
            </a:r>
            <a:r>
              <a:rPr lang="en" sz="1200"/>
              <a:t>akes gameplay difficult to enjoy.</a:t>
            </a:r>
            <a:endParaRPr sz="1200"/>
          </a:p>
          <a:p>
            <a:pPr indent="-304800" lvl="1" marL="914400" rtl="0" algn="l">
              <a:spcBef>
                <a:spcPts val="0"/>
              </a:spcBef>
              <a:spcAft>
                <a:spcPts val="0"/>
              </a:spcAft>
              <a:buSzPts val="1200"/>
              <a:buAutoNum type="alphaLcPeriod"/>
            </a:pPr>
            <a:r>
              <a:rPr lang="en" sz="1200"/>
              <a:t>Navigation from screen to screen within the game needs to be smooth and easy-to-use.</a:t>
            </a:r>
            <a:endParaRPr sz="1200"/>
          </a:p>
          <a:p>
            <a:pPr indent="-304800" lvl="2" marL="1371600" rtl="0" algn="l">
              <a:spcBef>
                <a:spcPts val="0"/>
              </a:spcBef>
              <a:spcAft>
                <a:spcPts val="0"/>
              </a:spcAft>
              <a:buSzPts val="1200"/>
              <a:buAutoNum type="romanLcPeriod"/>
            </a:pPr>
            <a:r>
              <a:rPr lang="en" sz="1200"/>
              <a:t>Users will be spending a good portion navigating while playing.</a:t>
            </a:r>
            <a:endParaRPr sz="1200"/>
          </a:p>
          <a:p>
            <a:pPr indent="-304800" lvl="0" marL="457200" rtl="0" algn="l">
              <a:spcBef>
                <a:spcPts val="0"/>
              </a:spcBef>
              <a:spcAft>
                <a:spcPts val="0"/>
              </a:spcAft>
              <a:buSzPts val="1200"/>
              <a:buAutoNum type="arabicPeriod"/>
            </a:pPr>
            <a:r>
              <a:rPr b="1" lang="en" sz="1200"/>
              <a:t>Constraints:</a:t>
            </a:r>
            <a:endParaRPr b="1" sz="1200"/>
          </a:p>
          <a:p>
            <a:pPr indent="-304800" lvl="1" marL="914400" rtl="0" algn="l">
              <a:spcBef>
                <a:spcPts val="0"/>
              </a:spcBef>
              <a:spcAft>
                <a:spcPts val="0"/>
              </a:spcAft>
              <a:buSzPts val="1200"/>
              <a:buAutoNum type="alphaLcPeriod"/>
            </a:pPr>
            <a:r>
              <a:rPr lang="en" sz="1200"/>
              <a:t>Cannot begin final prototype until feasibility prototype is complete</a:t>
            </a:r>
            <a:endParaRPr sz="1200"/>
          </a:p>
          <a:p>
            <a:pPr indent="-304800" lvl="2" marL="1371600" rtl="0" algn="l">
              <a:spcBef>
                <a:spcPts val="0"/>
              </a:spcBef>
              <a:spcAft>
                <a:spcPts val="0"/>
              </a:spcAft>
              <a:buSzPts val="1200"/>
              <a:buAutoNum type="romanLcPeriod"/>
            </a:pPr>
            <a:r>
              <a:rPr lang="en" sz="1200"/>
              <a:t>All players </a:t>
            </a:r>
            <a:r>
              <a:rPr b="1" lang="en" sz="1200"/>
              <a:t>must </a:t>
            </a:r>
            <a:r>
              <a:rPr lang="en" sz="1200"/>
              <a:t>play tutorial mode before starting competitive play against AI opponent.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Software Project Management Plan</a:t>
            </a:r>
            <a:endParaRPr/>
          </a:p>
          <a:p>
            <a:pPr indent="0" lvl="0" marL="0" rtl="0" algn="l">
              <a:spcBef>
                <a:spcPts val="0"/>
              </a:spcBef>
              <a:spcAft>
                <a:spcPts val="0"/>
              </a:spcAft>
              <a:buNone/>
            </a:pPr>
            <a:r>
              <a:rPr lang="en" sz="2000"/>
              <a:t>Section 2.0 - Project Estimates</a:t>
            </a:r>
            <a:endParaRPr/>
          </a:p>
        </p:txBody>
      </p:sp>
      <p:sp>
        <p:nvSpPr>
          <p:cNvPr id="173" name="Google Shape;173;p20"/>
          <p:cNvSpPr txBox="1"/>
          <p:nvPr>
            <p:ph idx="1" type="body"/>
          </p:nvPr>
        </p:nvSpPr>
        <p:spPr>
          <a:xfrm>
            <a:off x="819150" y="1878250"/>
            <a:ext cx="75057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b="1" lang="en" sz="1200"/>
              <a:t>Basic COCOMO Estimation Table</a:t>
            </a:r>
            <a:r>
              <a:rPr lang="en" sz="1200"/>
              <a:t>:  </a:t>
            </a:r>
            <a:endParaRPr sz="1200"/>
          </a:p>
          <a:p>
            <a:pPr indent="0" lvl="0" marL="0" rtl="0" algn="l">
              <a:spcBef>
                <a:spcPts val="1200"/>
              </a:spcBef>
              <a:spcAft>
                <a:spcPts val="1200"/>
              </a:spcAft>
              <a:buNone/>
            </a:pPr>
            <a:r>
              <a:t/>
            </a:r>
            <a:endParaRPr sz="1200"/>
          </a:p>
        </p:txBody>
      </p:sp>
      <p:pic>
        <p:nvPicPr>
          <p:cNvPr id="174" name="Google Shape;174;p20"/>
          <p:cNvPicPr preferRelativeResize="0"/>
          <p:nvPr/>
        </p:nvPicPr>
        <p:blipFill>
          <a:blip r:embed="rId3">
            <a:alphaModFix/>
          </a:blip>
          <a:stretch>
            <a:fillRect/>
          </a:stretch>
        </p:blipFill>
        <p:spPr>
          <a:xfrm>
            <a:off x="1810825" y="2253975"/>
            <a:ext cx="5239824" cy="203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3753000" cy="954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Software Project Management Plan</a:t>
            </a:r>
            <a:endParaRPr sz="2200"/>
          </a:p>
          <a:p>
            <a:pPr indent="0" lvl="0" marL="0" rtl="0" algn="l">
              <a:spcBef>
                <a:spcPts val="0"/>
              </a:spcBef>
              <a:spcAft>
                <a:spcPts val="0"/>
              </a:spcAft>
              <a:buSzPts val="990"/>
              <a:buNone/>
            </a:pPr>
            <a:r>
              <a:rPr lang="en" sz="1300"/>
              <a:t>Section 2.0 - Project Estimates (Continued)</a:t>
            </a:r>
            <a:endParaRPr sz="2200"/>
          </a:p>
        </p:txBody>
      </p:sp>
      <p:sp>
        <p:nvSpPr>
          <p:cNvPr id="180" name="Google Shape;180;p21"/>
          <p:cNvSpPr txBox="1"/>
          <p:nvPr>
            <p:ph idx="1" type="body"/>
          </p:nvPr>
        </p:nvSpPr>
        <p:spPr>
          <a:xfrm>
            <a:off x="819150" y="1878250"/>
            <a:ext cx="3753000" cy="2560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b="1" lang="en" sz="1200"/>
              <a:t>Function Point</a:t>
            </a:r>
            <a:r>
              <a:rPr b="1" lang="en" sz="1200"/>
              <a:t> Estimation Table</a:t>
            </a:r>
            <a:r>
              <a:rPr lang="en" sz="1200"/>
              <a:t>:  </a:t>
            </a:r>
            <a:endParaRPr sz="1200"/>
          </a:p>
          <a:p>
            <a:pPr indent="0" lvl="0" marL="0" rtl="0" algn="l">
              <a:spcBef>
                <a:spcPts val="1200"/>
              </a:spcBef>
              <a:spcAft>
                <a:spcPts val="1200"/>
              </a:spcAft>
              <a:buNone/>
            </a:pPr>
            <a:r>
              <a:t/>
            </a:r>
            <a:endParaRPr sz="1200"/>
          </a:p>
        </p:txBody>
      </p:sp>
      <p:pic>
        <p:nvPicPr>
          <p:cNvPr id="181" name="Google Shape;181;p21"/>
          <p:cNvPicPr preferRelativeResize="0"/>
          <p:nvPr/>
        </p:nvPicPr>
        <p:blipFill>
          <a:blip r:embed="rId3">
            <a:alphaModFix/>
          </a:blip>
          <a:stretch>
            <a:fillRect/>
          </a:stretch>
        </p:blipFill>
        <p:spPr>
          <a:xfrm>
            <a:off x="970375" y="2417624"/>
            <a:ext cx="3526100" cy="1693625"/>
          </a:xfrm>
          <a:prstGeom prst="rect">
            <a:avLst/>
          </a:prstGeom>
          <a:noFill/>
          <a:ln>
            <a:noFill/>
          </a:ln>
        </p:spPr>
      </p:pic>
      <p:pic>
        <p:nvPicPr>
          <p:cNvPr id="182" name="Google Shape;182;p21"/>
          <p:cNvPicPr preferRelativeResize="0"/>
          <p:nvPr/>
        </p:nvPicPr>
        <p:blipFill>
          <a:blip r:embed="rId4">
            <a:alphaModFix/>
          </a:blip>
          <a:stretch>
            <a:fillRect/>
          </a:stretch>
        </p:blipFill>
        <p:spPr>
          <a:xfrm>
            <a:off x="5017299" y="446750"/>
            <a:ext cx="3593726" cy="3269575"/>
          </a:xfrm>
          <a:prstGeom prst="rect">
            <a:avLst/>
          </a:prstGeom>
          <a:noFill/>
          <a:ln cap="flat" cmpd="sng" w="9525">
            <a:solidFill>
              <a:schemeClr val="dk2"/>
            </a:solidFill>
            <a:prstDash val="solid"/>
            <a:round/>
            <a:headEnd len="sm" w="sm" type="none"/>
            <a:tailEnd len="sm" w="sm" type="none"/>
          </a:ln>
        </p:spPr>
      </p:pic>
      <p:pic>
        <p:nvPicPr>
          <p:cNvPr id="183" name="Google Shape;183;p21"/>
          <p:cNvPicPr preferRelativeResize="0"/>
          <p:nvPr/>
        </p:nvPicPr>
        <p:blipFill>
          <a:blip r:embed="rId5">
            <a:alphaModFix/>
          </a:blip>
          <a:stretch>
            <a:fillRect/>
          </a:stretch>
        </p:blipFill>
        <p:spPr>
          <a:xfrm>
            <a:off x="5017300" y="3902470"/>
            <a:ext cx="3593725" cy="53628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