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827b3f0a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0827b3f0a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827b3f0a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827b3f0a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827b3f0a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827b3f0a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827b3f0a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827b3f0a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0827b3f0a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0827b3f0a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0827b3f0a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0827b3f0a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9f888925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9f888925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Wheelchair Ping Pong </a:t>
            </a:r>
            <a:endParaRPr/>
          </a:p>
          <a:p>
            <a:pPr indent="0" lvl="0" marL="0" rtl="0" algn="l">
              <a:spcBef>
                <a:spcPts val="0"/>
              </a:spcBef>
              <a:spcAft>
                <a:spcPts val="0"/>
              </a:spcAft>
              <a:buNone/>
            </a:pPr>
            <a:r>
              <a:rPr lang="en"/>
              <a:t>Use Cases</a:t>
            </a:r>
            <a:endParaRPr/>
          </a:p>
        </p:txBody>
      </p:sp>
      <p:sp>
        <p:nvSpPr>
          <p:cNvPr id="87" name="Google Shape;87;p13"/>
          <p:cNvSpPr txBox="1"/>
          <p:nvPr>
            <p:ph idx="1" type="subTitle"/>
          </p:nvPr>
        </p:nvSpPr>
        <p:spPr>
          <a:xfrm>
            <a:off x="311700" y="2834125"/>
            <a:ext cx="8520600" cy="12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3 </a:t>
            </a:r>
            <a:endParaRPr/>
          </a:p>
          <a:p>
            <a:pPr indent="0" lvl="0" marL="0" rtl="0" algn="l">
              <a:spcBef>
                <a:spcPts val="0"/>
              </a:spcBef>
              <a:spcAft>
                <a:spcPts val="0"/>
              </a:spcAft>
              <a:buNone/>
            </a:pPr>
            <a:r>
              <a:rPr lang="en"/>
              <a:t>Luca Irimie, Sebastian Kuka, </a:t>
            </a:r>
            <a:br>
              <a:rPr lang="en"/>
            </a:br>
            <a:r>
              <a:rPr lang="en"/>
              <a:t>Paul Murariu, Leia Sayed</a:t>
            </a:r>
            <a:endParaRPr/>
          </a:p>
        </p:txBody>
      </p:sp>
      <p:pic>
        <p:nvPicPr>
          <p:cNvPr id="88" name="Google Shape;88;p13"/>
          <p:cNvPicPr preferRelativeResize="0"/>
          <p:nvPr/>
        </p:nvPicPr>
        <p:blipFill>
          <a:blip r:embed="rId3">
            <a:alphaModFix/>
          </a:blip>
          <a:stretch>
            <a:fillRect/>
          </a:stretch>
        </p:blipFill>
        <p:spPr>
          <a:xfrm>
            <a:off x="7066850" y="629425"/>
            <a:ext cx="1565500" cy="2357725"/>
          </a:xfrm>
          <a:prstGeom prst="rect">
            <a:avLst/>
          </a:prstGeom>
          <a:noFill/>
          <a:ln>
            <a:noFill/>
          </a:ln>
        </p:spPr>
      </p:pic>
      <p:pic>
        <p:nvPicPr>
          <p:cNvPr id="89" name="Google Shape;89;p13"/>
          <p:cNvPicPr preferRelativeResize="0"/>
          <p:nvPr/>
        </p:nvPicPr>
        <p:blipFill>
          <a:blip r:embed="rId4">
            <a:alphaModFix/>
          </a:blip>
          <a:stretch>
            <a:fillRect/>
          </a:stretch>
        </p:blipFill>
        <p:spPr>
          <a:xfrm>
            <a:off x="5799599" y="3042349"/>
            <a:ext cx="3255875" cy="2031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5" name="Google Shape;95;p14"/>
          <p:cNvSpPr txBox="1"/>
          <p:nvPr>
            <p:ph idx="1" type="body"/>
          </p:nvPr>
        </p:nvSpPr>
        <p:spPr>
          <a:xfrm>
            <a:off x="729450" y="2251475"/>
            <a:ext cx="7688700" cy="22611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VR Wheelchair Ping Pong project develops an immersive game where wheelchair users compete against AI in ping pong.</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t/>
            </a:r>
            <a:endParaRPr sz="1500">
              <a:solidFill>
                <a:srgbClr val="000000"/>
              </a:solidFill>
              <a:latin typeface="Times New Roman"/>
              <a:ea typeface="Times New Roman"/>
              <a:cs typeface="Times New Roman"/>
              <a:sym typeface="Times New Roman"/>
            </a:endParaRPr>
          </a:p>
          <a:p>
            <a:pPr indent="-323850" lvl="0" marL="457200" rtl="0" algn="l">
              <a:lnSpc>
                <a:spcPct val="100000"/>
              </a:lnSpc>
              <a:spcBef>
                <a:spcPts val="6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With realistic physics and responsive controls, the game simulates playing ping pong with mobility restrictions.</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t/>
            </a:r>
            <a:endParaRPr sz="1500">
              <a:solidFill>
                <a:srgbClr val="000000"/>
              </a:solidFill>
              <a:latin typeface="Times New Roman"/>
              <a:ea typeface="Times New Roman"/>
              <a:cs typeface="Times New Roman"/>
              <a:sym typeface="Times New Roman"/>
            </a:endParaRPr>
          </a:p>
          <a:p>
            <a:pPr indent="-323850" lvl="0" marL="457200" rtl="0" algn="l">
              <a:lnSpc>
                <a:spcPct val="100000"/>
              </a:lnSpc>
              <a:spcBef>
                <a:spcPts val="6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This project enhances VR accessibility, offering a fun experience for players of all skill levels.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Actors</a:t>
            </a:r>
            <a:endParaRPr/>
          </a:p>
        </p:txBody>
      </p:sp>
      <p:sp>
        <p:nvSpPr>
          <p:cNvPr id="101" name="Google Shape;101;p15"/>
          <p:cNvSpPr txBox="1"/>
          <p:nvPr>
            <p:ph idx="1" type="body"/>
          </p:nvPr>
        </p:nvSpPr>
        <p:spPr>
          <a:xfrm>
            <a:off x="729450" y="2228450"/>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Player/User - </a:t>
            </a:r>
            <a:r>
              <a:rPr lang="en" sz="1600">
                <a:solidFill>
                  <a:srgbClr val="000000"/>
                </a:solidFill>
                <a:latin typeface="Times New Roman"/>
                <a:ea typeface="Times New Roman"/>
                <a:cs typeface="Times New Roman"/>
                <a:sym typeface="Times New Roman"/>
              </a:rPr>
              <a:t>Person who is interacting with the game’s system to perform actions within the game’s environment.</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600">
              <a:solidFill>
                <a:srgbClr val="000000"/>
              </a:solidFill>
              <a:latin typeface="Times New Roman"/>
              <a:ea typeface="Times New Roman"/>
              <a:cs typeface="Times New Roman"/>
              <a:sym typeface="Times New Roman"/>
            </a:endParaRPr>
          </a:p>
          <a:p>
            <a:pPr indent="-330200" lvl="0" marL="457200" rtl="0" algn="l">
              <a:spcBef>
                <a:spcPts val="120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Database - Holds player login credentials as well as player </a:t>
            </a:r>
            <a:r>
              <a:rPr lang="en" sz="1600">
                <a:solidFill>
                  <a:srgbClr val="000000"/>
                </a:solidFill>
                <a:latin typeface="Times New Roman"/>
                <a:ea typeface="Times New Roman"/>
                <a:cs typeface="Times New Roman"/>
                <a:sym typeface="Times New Roman"/>
              </a:rPr>
              <a:t>statistics.</a:t>
            </a: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p:txBody>
      </p:sp>
      <p:pic>
        <p:nvPicPr>
          <p:cNvPr id="102" name="Google Shape;102;p15"/>
          <p:cNvPicPr preferRelativeResize="0"/>
          <p:nvPr/>
        </p:nvPicPr>
        <p:blipFill>
          <a:blip r:embed="rId3">
            <a:alphaModFix/>
          </a:blip>
          <a:stretch>
            <a:fillRect/>
          </a:stretch>
        </p:blipFill>
        <p:spPr>
          <a:xfrm>
            <a:off x="7449656" y="2819100"/>
            <a:ext cx="1579269" cy="226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List</a:t>
            </a:r>
            <a:endParaRPr/>
          </a:p>
        </p:txBody>
      </p:sp>
      <p:sp>
        <p:nvSpPr>
          <p:cNvPr id="108" name="Google Shape;108;p16"/>
          <p:cNvSpPr txBox="1"/>
          <p:nvPr>
            <p:ph idx="1" type="body"/>
          </p:nvPr>
        </p:nvSpPr>
        <p:spPr>
          <a:xfrm>
            <a:off x="729450" y="2078875"/>
            <a:ext cx="7688700" cy="2609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The VR Wheelchair Ping Pong project will have a total of five unique cases </a:t>
            </a:r>
            <a:endParaRPr sz="1600">
              <a:solidFill>
                <a:schemeClr val="dk2"/>
              </a:solidFill>
              <a:latin typeface="Times New Roman"/>
              <a:ea typeface="Times New Roman"/>
              <a:cs typeface="Times New Roman"/>
              <a:sym typeface="Times New Roman"/>
            </a:endParaRPr>
          </a:p>
          <a:p>
            <a:pPr indent="0" lvl="0" marL="914400" rtl="0" algn="l">
              <a:spcBef>
                <a:spcPts val="1200"/>
              </a:spcBef>
              <a:spcAft>
                <a:spcPts val="0"/>
              </a:spcAft>
              <a:buNone/>
            </a:pPr>
            <a:r>
              <a:t/>
            </a:r>
            <a:endParaRPr sz="1600">
              <a:solidFill>
                <a:schemeClr val="dk2"/>
              </a:solidFill>
              <a:latin typeface="Times New Roman"/>
              <a:ea typeface="Times New Roman"/>
              <a:cs typeface="Times New Roman"/>
              <a:sym typeface="Times New Roman"/>
            </a:endParaRPr>
          </a:p>
          <a:p>
            <a:pPr indent="-330200" lvl="0" marL="457200" rtl="0" algn="l">
              <a:spcBef>
                <a:spcPts val="120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3.1 Player Registration</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3.2 Set AI Opponent Difficulty </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3.3 Select Game Type</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3.4 Player Mechanics</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3.5 Quit Game </a:t>
            </a:r>
            <a:endParaRPr sz="1600">
              <a:solidFill>
                <a:schemeClr val="dk2"/>
              </a:solidFill>
              <a:latin typeface="Times New Roman"/>
              <a:ea typeface="Times New Roman"/>
              <a:cs typeface="Times New Roman"/>
              <a:sym typeface="Times New Roman"/>
            </a:endParaRPr>
          </a:p>
        </p:txBody>
      </p:sp>
      <p:pic>
        <p:nvPicPr>
          <p:cNvPr id="109" name="Google Shape;109;p16"/>
          <p:cNvPicPr preferRelativeResize="0"/>
          <p:nvPr/>
        </p:nvPicPr>
        <p:blipFill>
          <a:blip r:embed="rId3">
            <a:alphaModFix/>
          </a:blip>
          <a:stretch>
            <a:fillRect/>
          </a:stretch>
        </p:blipFill>
        <p:spPr>
          <a:xfrm>
            <a:off x="5227875" y="2491675"/>
            <a:ext cx="2506925" cy="2486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6059172" y="890650"/>
            <a:ext cx="5923800" cy="4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40"/>
              <a:t>Use Case Diagram</a:t>
            </a:r>
            <a:endParaRPr sz="2340"/>
          </a:p>
        </p:txBody>
      </p:sp>
      <p:pic>
        <p:nvPicPr>
          <p:cNvPr id="115" name="Google Shape;115;p17"/>
          <p:cNvPicPr preferRelativeResize="0"/>
          <p:nvPr/>
        </p:nvPicPr>
        <p:blipFill>
          <a:blip r:embed="rId3">
            <a:alphaModFix/>
          </a:blip>
          <a:stretch>
            <a:fillRect/>
          </a:stretch>
        </p:blipFill>
        <p:spPr>
          <a:xfrm>
            <a:off x="831300" y="152400"/>
            <a:ext cx="5055257"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7650" y="559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Summary</a:t>
            </a:r>
            <a:endParaRPr/>
          </a:p>
        </p:txBody>
      </p:sp>
      <p:sp>
        <p:nvSpPr>
          <p:cNvPr id="121" name="Google Shape;121;p18"/>
          <p:cNvSpPr txBox="1"/>
          <p:nvPr>
            <p:ph idx="1" type="body"/>
          </p:nvPr>
        </p:nvSpPr>
        <p:spPr>
          <a:xfrm>
            <a:off x="153450" y="1319450"/>
            <a:ext cx="8837100" cy="3748200"/>
          </a:xfrm>
          <a:prstGeom prst="rect">
            <a:avLst/>
          </a:prstGeom>
        </p:spPr>
        <p:txBody>
          <a:bodyPr anchorCtr="0" anchor="t" bIns="91425" lIns="91425" spcFirstLastPara="1" rIns="91425" wrap="square" tIns="91425">
            <a:normAutofit lnSpcReduction="20000"/>
          </a:bodyPr>
          <a:lstStyle/>
          <a:p>
            <a:pPr indent="-311150" lvl="0" marL="457200" rtl="0" algn="l">
              <a:lnSpc>
                <a:spcPct val="100000"/>
              </a:lnSpc>
              <a:spcBef>
                <a:spcPts val="0"/>
              </a:spcBef>
              <a:spcAft>
                <a:spcPts val="0"/>
              </a:spcAft>
              <a:buClr>
                <a:schemeClr val="dk2"/>
              </a:buClr>
              <a:buSzPts val="1300"/>
              <a:buChar char="●"/>
            </a:pPr>
            <a:r>
              <a:rPr lang="en">
                <a:solidFill>
                  <a:schemeClr val="dk2"/>
                </a:solidFill>
              </a:rPr>
              <a:t>Player Registration lets users create or select a profile, storing preferences and scores. Afterward, they choose opponent difficulty and game type.</a:t>
            </a:r>
            <a:endParaRPr>
              <a:solidFill>
                <a:schemeClr val="dk2"/>
              </a:solidFill>
            </a:endParaRPr>
          </a:p>
          <a:p>
            <a:pPr indent="0" lvl="0" marL="457200" rtl="0" algn="l">
              <a:lnSpc>
                <a:spcPct val="100000"/>
              </a:lnSpc>
              <a:spcBef>
                <a:spcPts val="1200"/>
              </a:spcBef>
              <a:spcAft>
                <a:spcPts val="0"/>
              </a:spcAft>
              <a:buNone/>
            </a:pPr>
            <a:r>
              <a:t/>
            </a:r>
            <a:endParaRPr>
              <a:solidFill>
                <a:schemeClr val="dk2"/>
              </a:solidFill>
            </a:endParaRPr>
          </a:p>
          <a:p>
            <a:pPr indent="-311150" lvl="0" marL="457200" rtl="0" algn="l">
              <a:lnSpc>
                <a:spcPct val="100000"/>
              </a:lnSpc>
              <a:spcBef>
                <a:spcPts val="1200"/>
              </a:spcBef>
              <a:spcAft>
                <a:spcPts val="0"/>
              </a:spcAft>
              <a:buClr>
                <a:schemeClr val="dk2"/>
              </a:buClr>
              <a:buSzPts val="1300"/>
              <a:buChar char="●"/>
            </a:pPr>
            <a:r>
              <a:rPr lang="en">
                <a:solidFill>
                  <a:schemeClr val="dk2"/>
                </a:solidFill>
              </a:rPr>
              <a:t>Set AI Opponent Difficulty lets players choose between beginner (stationary) and advanced (mobile, skilled) AI for a balanced game experience.</a:t>
            </a:r>
            <a:endParaRPr>
              <a:solidFill>
                <a:schemeClr val="dk2"/>
              </a:solidFill>
            </a:endParaRPr>
          </a:p>
          <a:p>
            <a:pPr indent="0" lvl="0" marL="0" rtl="0" algn="l">
              <a:lnSpc>
                <a:spcPct val="100000"/>
              </a:lnSpc>
              <a:spcBef>
                <a:spcPts val="1200"/>
              </a:spcBef>
              <a:spcAft>
                <a:spcPts val="0"/>
              </a:spcAft>
              <a:buNone/>
            </a:pPr>
            <a:r>
              <a:t/>
            </a:r>
            <a:endParaRPr>
              <a:solidFill>
                <a:schemeClr val="dk2"/>
              </a:solidFill>
            </a:endParaRPr>
          </a:p>
          <a:p>
            <a:pPr indent="-311150" lvl="0" marL="457200" rtl="0" algn="l">
              <a:lnSpc>
                <a:spcPct val="100000"/>
              </a:lnSpc>
              <a:spcBef>
                <a:spcPts val="1200"/>
              </a:spcBef>
              <a:spcAft>
                <a:spcPts val="0"/>
              </a:spcAft>
              <a:buClr>
                <a:schemeClr val="dk2"/>
              </a:buClr>
              <a:buSzPts val="1300"/>
              <a:buChar char="●"/>
            </a:pPr>
            <a:r>
              <a:rPr lang="en">
                <a:solidFill>
                  <a:schemeClr val="dk2"/>
                </a:solidFill>
              </a:rPr>
              <a:t>Game Type Selection lets players choose between tutorial (practice) and match mode (vs. opponent) for casual or competitive play.</a:t>
            </a:r>
            <a:endParaRPr>
              <a:solidFill>
                <a:schemeClr val="dk2"/>
              </a:solidFill>
            </a:endParaRPr>
          </a:p>
          <a:p>
            <a:pPr indent="0" lvl="0" marL="0" rtl="0" algn="l">
              <a:lnSpc>
                <a:spcPct val="100000"/>
              </a:lnSpc>
              <a:spcBef>
                <a:spcPts val="1200"/>
              </a:spcBef>
              <a:spcAft>
                <a:spcPts val="0"/>
              </a:spcAft>
              <a:buNone/>
            </a:pPr>
            <a:r>
              <a:t/>
            </a:r>
            <a:endParaRPr>
              <a:solidFill>
                <a:schemeClr val="dk2"/>
              </a:solidFill>
            </a:endParaRPr>
          </a:p>
          <a:p>
            <a:pPr indent="-311150" lvl="0" marL="457200" rtl="0" algn="l">
              <a:lnSpc>
                <a:spcPct val="100000"/>
              </a:lnSpc>
              <a:spcBef>
                <a:spcPts val="1200"/>
              </a:spcBef>
              <a:spcAft>
                <a:spcPts val="0"/>
              </a:spcAft>
              <a:buClr>
                <a:schemeClr val="dk2"/>
              </a:buClr>
              <a:buSzPts val="1300"/>
              <a:buChar char="●"/>
            </a:pPr>
            <a:r>
              <a:rPr lang="en">
                <a:solidFill>
                  <a:schemeClr val="dk2"/>
                </a:solidFill>
              </a:rPr>
              <a:t>Player Mechanics let users control the wheelchair and ping pong paddle in VR with intuitive controls, using a VR headset for view tracking and VR hand controllers for the movement.</a:t>
            </a:r>
            <a:endParaRPr>
              <a:solidFill>
                <a:schemeClr val="dk2"/>
              </a:solidFill>
            </a:endParaRPr>
          </a:p>
          <a:p>
            <a:pPr indent="0" lvl="0" marL="0" rtl="0" algn="l">
              <a:lnSpc>
                <a:spcPct val="100000"/>
              </a:lnSpc>
              <a:spcBef>
                <a:spcPts val="1200"/>
              </a:spcBef>
              <a:spcAft>
                <a:spcPts val="0"/>
              </a:spcAft>
              <a:buNone/>
            </a:pPr>
            <a:r>
              <a:t/>
            </a:r>
            <a:endParaRPr>
              <a:solidFill>
                <a:schemeClr val="dk2"/>
              </a:solidFill>
            </a:endParaRPr>
          </a:p>
          <a:p>
            <a:pPr indent="-311150" lvl="0" marL="457200" rtl="0" algn="l">
              <a:lnSpc>
                <a:spcPct val="100000"/>
              </a:lnSpc>
              <a:spcBef>
                <a:spcPts val="1200"/>
              </a:spcBef>
              <a:spcAft>
                <a:spcPts val="0"/>
              </a:spcAft>
              <a:buClr>
                <a:schemeClr val="dk2"/>
              </a:buClr>
              <a:buSzPts val="1300"/>
              <a:buChar char="●"/>
            </a:pPr>
            <a:r>
              <a:rPr lang="en">
                <a:solidFill>
                  <a:schemeClr val="dk2"/>
                </a:solidFill>
              </a:rPr>
              <a:t>The Quit Game option lets players exit anytime, save progress, and confirm their choice to resume, return to the main menu, or fully exit the game.</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27" name="Google Shape;127;p19"/>
          <p:cNvSpPr txBox="1"/>
          <p:nvPr>
            <p:ph idx="1" type="body"/>
          </p:nvPr>
        </p:nvSpPr>
        <p:spPr>
          <a:xfrm>
            <a:off x="729450" y="2044350"/>
            <a:ext cx="7688700" cy="3023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D</a:t>
            </a:r>
            <a:r>
              <a:rPr lang="en">
                <a:solidFill>
                  <a:schemeClr val="dk2"/>
                </a:solidFill>
              </a:rPr>
              <a:t>etermining</a:t>
            </a:r>
            <a:r>
              <a:rPr lang="en">
                <a:solidFill>
                  <a:schemeClr val="dk2"/>
                </a:solidFill>
              </a:rPr>
              <a:t> what the use cases would be in the first place and making sure we did not have too little or too many use cases</a:t>
            </a:r>
            <a:endParaRPr>
              <a:solidFill>
                <a:schemeClr val="dk2"/>
              </a:solidFill>
            </a:endParaRPr>
          </a:p>
          <a:p>
            <a:pPr indent="0" lvl="0" marL="0" rtl="0" algn="l">
              <a:spcBef>
                <a:spcPts val="1200"/>
              </a:spcBef>
              <a:spcAft>
                <a:spcPts val="0"/>
              </a:spcAft>
              <a:buNone/>
            </a:pPr>
            <a:r>
              <a:t/>
            </a:r>
            <a:endParaRPr>
              <a:solidFill>
                <a:schemeClr val="dk2"/>
              </a:solidFill>
            </a:endParaRPr>
          </a:p>
          <a:p>
            <a:pPr indent="-311150" lvl="0" marL="457200" rtl="0" algn="l">
              <a:spcBef>
                <a:spcPts val="1200"/>
              </a:spcBef>
              <a:spcAft>
                <a:spcPts val="0"/>
              </a:spcAft>
              <a:buClr>
                <a:schemeClr val="dk2"/>
              </a:buClr>
              <a:buSzPts val="1300"/>
              <a:buChar char="●"/>
            </a:pPr>
            <a:r>
              <a:rPr lang="en">
                <a:solidFill>
                  <a:schemeClr val="dk2"/>
                </a:solidFill>
              </a:rPr>
              <a:t>Designing the game to be accessible for wheelchair users, balancing realistic movement restrictions with a smooth, enjoyable experience.</a:t>
            </a:r>
            <a:endParaRPr>
              <a:solidFill>
                <a:schemeClr val="dk2"/>
              </a:solidFill>
            </a:endParaRPr>
          </a:p>
          <a:p>
            <a:pPr indent="0" lvl="0" marL="0" rtl="0" algn="l">
              <a:spcBef>
                <a:spcPts val="1200"/>
              </a:spcBef>
              <a:spcAft>
                <a:spcPts val="0"/>
              </a:spcAft>
              <a:buNone/>
            </a:pPr>
            <a:r>
              <a:t/>
            </a:r>
            <a:endParaRPr>
              <a:solidFill>
                <a:schemeClr val="dk2"/>
              </a:solidFill>
            </a:endParaRPr>
          </a:p>
          <a:p>
            <a:pPr indent="-311150" lvl="0" marL="457200" rtl="0" algn="l">
              <a:spcBef>
                <a:spcPts val="1200"/>
              </a:spcBef>
              <a:spcAft>
                <a:spcPts val="0"/>
              </a:spcAft>
              <a:buClr>
                <a:schemeClr val="dk2"/>
              </a:buClr>
              <a:buSzPts val="1300"/>
              <a:buChar char="●"/>
            </a:pPr>
            <a:r>
              <a:rPr lang="en">
                <a:solidFill>
                  <a:schemeClr val="dk2"/>
                </a:solidFill>
              </a:rPr>
              <a:t>Accounting</a:t>
            </a:r>
            <a:r>
              <a:rPr lang="en">
                <a:solidFill>
                  <a:schemeClr val="dk2"/>
                </a:solidFill>
              </a:rPr>
              <a:t> for the limitations of using the VR equipment such as the cable for it not being very long which restricts the user to a small amount of space to </a:t>
            </a:r>
            <a:r>
              <a:rPr lang="en">
                <a:solidFill>
                  <a:schemeClr val="dk2"/>
                </a:solidFill>
              </a:rPr>
              <a:t>move around in.</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3" name="Google Shape;133;p20"/>
          <p:cNvSpPr txBox="1"/>
          <p:nvPr>
            <p:ph idx="1" type="body"/>
          </p:nvPr>
        </p:nvSpPr>
        <p:spPr>
          <a:xfrm>
            <a:off x="729450" y="2078875"/>
            <a:ext cx="7688700" cy="282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2"/>
                </a:solidFill>
              </a:rPr>
              <a:t>In conclusion, the purpose of the VR Wheelchair Ping Pong game is to place a strong emphasis on player involvement through adaptive AI and intuitive controls. Our use case summary and analysis is meant to allow for the smooth integration of important features like the actions of the player, the </a:t>
            </a:r>
            <a:r>
              <a:rPr lang="en" sz="1600">
                <a:solidFill>
                  <a:schemeClr val="dk2"/>
                </a:solidFill>
              </a:rPr>
              <a:t>difficulty</a:t>
            </a:r>
            <a:r>
              <a:rPr lang="en" sz="1600">
                <a:solidFill>
                  <a:schemeClr val="dk2"/>
                </a:solidFill>
              </a:rPr>
              <a:t> of the AI opponent, and storing important information for the players such as their score. This project is looking to create an immersive and accessible </a:t>
            </a:r>
            <a:r>
              <a:rPr lang="en" sz="1600">
                <a:solidFill>
                  <a:schemeClr val="dk2"/>
                </a:solidFill>
              </a:rPr>
              <a:t>virtual</a:t>
            </a:r>
            <a:r>
              <a:rPr lang="en" sz="1600">
                <a:solidFill>
                  <a:schemeClr val="dk2"/>
                </a:solidFill>
              </a:rPr>
              <a:t> reality gaming environment by combining the gameplay experience with carefully decided and </a:t>
            </a:r>
            <a:r>
              <a:rPr lang="en" sz="1600">
                <a:solidFill>
                  <a:schemeClr val="dk2"/>
                </a:solidFill>
              </a:rPr>
              <a:t>specific</a:t>
            </a:r>
            <a:r>
              <a:rPr lang="en" sz="1600">
                <a:solidFill>
                  <a:schemeClr val="dk2"/>
                </a:solidFill>
              </a:rPr>
              <a:t> business rules and technical specifications as well. </a:t>
            </a:r>
            <a:endParaRPr sz="16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