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88" r:id="rId2"/>
    <p:sldId id="307" r:id="rId3"/>
    <p:sldId id="315" r:id="rId4"/>
    <p:sldId id="308" r:id="rId5"/>
    <p:sldId id="309" r:id="rId6"/>
    <p:sldId id="310" r:id="rId7"/>
    <p:sldId id="311" r:id="rId8"/>
    <p:sldId id="305" r:id="rId9"/>
    <p:sldId id="301" r:id="rId10"/>
    <p:sldId id="295" r:id="rId11"/>
    <p:sldId id="296" r:id="rId12"/>
    <p:sldId id="297" r:id="rId13"/>
    <p:sldId id="292" r:id="rId14"/>
    <p:sldId id="293" r:id="rId15"/>
    <p:sldId id="312" r:id="rId16"/>
    <p:sldId id="313" r:id="rId17"/>
  </p:sldIdLst>
  <p:sldSz cx="9144000" cy="6858000" type="screen4x3"/>
  <p:notesSz cx="6858000" cy="9144000"/>
  <p:defaultTextStyle>
    <a:defPPr>
      <a:defRPr lang="fr-CA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2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80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7FA4957-488E-48D5-A495-3D6E613DE3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027F163-5B29-4B05-906F-3476A6E3A9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1C397232-0D7C-42E6-983D-031D447A2D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FA99AA3D-AAE4-4A8A-82C3-E9E12E0D85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F14EF9-1852-4D3F-95C0-0D5F747DE419}" type="slidenum">
              <a:rPr lang="fr-CA" altLang="fr-FR"/>
              <a:pPr/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B8F07BE-2EEF-4E31-9EA0-564C82F1B8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00D3CE6-FFFE-4C94-8465-176FC864E30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AC8A416-5E6B-4FA0-A4A2-4203E065B17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1292FE44-AAFA-4F3E-9D62-80E1042122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/>
              <a:t>Cliquez pour modifier les styles du texte du masque</a:t>
            </a:r>
          </a:p>
          <a:p>
            <a:pPr lvl="1"/>
            <a:r>
              <a:rPr lang="fr-CA" altLang="fr-FR"/>
              <a:t>Deuxième niveau</a:t>
            </a:r>
          </a:p>
          <a:p>
            <a:pPr lvl="2"/>
            <a:r>
              <a:rPr lang="fr-CA" altLang="fr-FR"/>
              <a:t>Troisième niveau</a:t>
            </a:r>
          </a:p>
          <a:p>
            <a:pPr lvl="3"/>
            <a:r>
              <a:rPr lang="fr-CA" altLang="fr-FR"/>
              <a:t>Quatrième niveau</a:t>
            </a:r>
          </a:p>
          <a:p>
            <a:pPr lvl="4"/>
            <a:r>
              <a:rPr lang="fr-CA" altLang="fr-FR"/>
              <a:t>Cinquième niveau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BA913263-E764-4639-939C-7DBE31F04F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4BA06C6D-F61D-4B78-ACBA-F106BE6FF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64779C-7AD5-495A-B3BF-6E20471A28AF}" type="slidenum">
              <a:rPr lang="fr-CA" altLang="fr-FR"/>
              <a:pPr/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14E728A-B23F-4FDF-9477-7660537CE949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6A61F78-C591-4B01-9414-2DBBDDE87A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BC5C925-2586-4C34-859F-87CB945E1072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A4D14D0A-6360-437E-A3C1-5E594E759F40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4416 w 4917"/>
                <a:gd name="T3" fmla="*/ 0 h 1000"/>
                <a:gd name="T4" fmla="*/ 4917 w 4917"/>
                <a:gd name="T5" fmla="*/ 500 h 1000"/>
                <a:gd name="T6" fmla="*/ 4417 w 4917"/>
                <a:gd name="T7" fmla="*/ 1000 h 1000"/>
                <a:gd name="T8" fmla="*/ 0 w 4917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91FD41D2-8121-402D-919D-7C923571651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2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fr-CA"/>
              <a:t>Cliquez pour modifier le style du titre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723EB99-8DBA-4499-8B43-073DEF6829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6124E16-4B88-4C96-AE73-56258A2B7A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CA" altLang="fr-FR"/>
              <a:t>École de technologie supérieure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BAEF291-D2AA-42FB-A245-1E849F6CFF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88639FD9-5D29-467F-B1F5-B2CE0570882B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141788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ABFBA7E-82F6-460A-A34E-34A7F62CE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B84551D-D282-4E44-9A69-6610B9CA5F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altLang="fr-FR"/>
              <a:t>École de technologie supérieure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C7BEC1A-4E06-43F1-980D-76260E1C5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209FB-2452-4603-ACFC-FC1052962204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109925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BF46541-A89C-4466-8097-B983E404DC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B2594F-5EA1-4FCA-8BEE-768B5D0243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altLang="fr-FR"/>
              <a:t>École de technologie supérieure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8336537-D0D3-4FE7-AF6D-1480B490C8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2A33D-7E7E-4AD4-9661-7F70A8C8D13F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134891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B6FFE3D-3749-4519-8712-AA885BF583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EC6B336-C98D-47F6-A31B-FB2945C694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altLang="fr-FR"/>
              <a:t>École de technologie supérieure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802B523-54AC-4CB3-9705-EBA59D383C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27A09-68B8-4C6E-A05D-4949BD3926C1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39798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20272D-731C-491B-8AE1-9D32C1F80A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C722A3-4F38-46F7-871D-641887991A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altLang="fr-FR"/>
              <a:t>École de technologie supérieure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CFD43D8-C76D-4420-8BF2-B7CD093525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2D1C8-EE3E-4CBB-B89C-27C295321255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166677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146F8C9-052A-4D4F-B5E0-80BEB8395A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5A13017-A999-4450-AF9C-6C1611B275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altLang="fr-FR"/>
              <a:t>École de technologie supérieure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D66E898-9CDF-4D4F-97BE-F206F29C4B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5E170-A72A-4EE8-A15D-305D6E4AD47D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116411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5FDAD04-7F70-4210-A370-19DE6C6D6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AE13F0B-9B55-47C7-AE69-DE37EB0399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altLang="fr-FR"/>
              <a:t>École de technologie supérieure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876C8B7-A118-401E-8F46-6077860B02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2EFF7-E83B-4883-A489-D4F2E5DA806A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5689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BD7CF10-21CB-4EB7-8E9F-6B20DACF65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822BFDC-7D6A-4179-B67A-D8EAC93AED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altLang="fr-FR"/>
              <a:t>École de technologie supérieure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E3D2D97-7038-4C42-8060-B9C7BC060A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2047B-4450-4558-81B2-B67B963DC4ED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41375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667A312-B76E-46CE-AC4C-B5BD07126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1F4F997-2B95-4B1D-B3FF-5C116F0366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altLang="fr-FR"/>
              <a:t>École de technologie supérieure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8DAE8CB-02BA-4B58-B67D-1267BB428E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392E9E-C77C-49C0-A470-EE5A0DC74BF6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91704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622FEB3-00A7-4A45-B08E-6B073F55CB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46DF6D7-1800-4DBE-8FD3-2B7FE2F569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altLang="fr-FR"/>
              <a:t>École de technologie supérieure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83DA799-63AB-4A5C-BCCE-6EFC739CA4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228D8-B380-4E8A-A931-051ACCEB1DBA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79339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7C4E0FF-5EE0-463E-B975-205B8D4D24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6D5E50F-8006-46D4-8A2C-9B2B4D825E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altLang="fr-FR"/>
              <a:t>École de technologie supérieure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B62D5A8-47FA-4DCD-926D-97C82B8F77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889A3-A114-46D0-BC35-0A17C82DCE0F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204105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16A3BC4-B6F9-4826-B103-D99819F9C7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B0E1837-A714-4546-B82F-3D93C92F7A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CA" altLang="fr-FR"/>
              <a:t>École de technologie supérieure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A21E80F-D298-49DF-9AC1-3F3EDFE425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9F51-C958-41F5-8419-7F021F997F77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101628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17A43C3-FCF3-434B-B6E8-B807A1FE1D1B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>
              <a:extLst>
                <a:ext uri="{FF2B5EF4-FFF2-40B4-BE49-F238E27FC236}">
                  <a16:creationId xmlns:a16="http://schemas.microsoft.com/office/drawing/2014/main" id="{654B3AA7-7E84-4D6F-963E-C19B35257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033" name="AutoShape 4">
              <a:extLst>
                <a:ext uri="{FF2B5EF4-FFF2-40B4-BE49-F238E27FC236}">
                  <a16:creationId xmlns:a16="http://schemas.microsoft.com/office/drawing/2014/main" id="{1B01F07B-2715-453E-9951-1D6F6E76A7A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6499 w 7000"/>
                <a:gd name="T3" fmla="*/ 0 h 1000"/>
                <a:gd name="T4" fmla="*/ 7000 w 7000"/>
                <a:gd name="T5" fmla="*/ 500 h 1000"/>
                <a:gd name="T6" fmla="*/ 6500 w 7000"/>
                <a:gd name="T7" fmla="*/ 1000 h 1000"/>
                <a:gd name="T8" fmla="*/ 0 w 7000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" name="Line 5">
              <a:extLst>
                <a:ext uri="{FF2B5EF4-FFF2-40B4-BE49-F238E27FC236}">
                  <a16:creationId xmlns:a16="http://schemas.microsoft.com/office/drawing/2014/main" id="{0CB8C805-ED34-4683-82FA-9346DEAC7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2927BE66-858B-4F60-9843-766C5A652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/>
              <a:t>Cliquez pour modifier le style du titre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BBDEBB1F-3010-4119-9A6D-DF91BBC82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/>
              <a:t>Cliquez pour modifier les styles du texte du masque</a:t>
            </a:r>
          </a:p>
          <a:p>
            <a:pPr lvl="1"/>
            <a:r>
              <a:rPr lang="fr-CA" altLang="fr-FR"/>
              <a:t>Deuxième niveau</a:t>
            </a:r>
          </a:p>
          <a:p>
            <a:pPr lvl="2"/>
            <a:r>
              <a:rPr lang="fr-CA" altLang="fr-FR"/>
              <a:t>Troisième niveau</a:t>
            </a:r>
          </a:p>
          <a:p>
            <a:pPr lvl="3"/>
            <a:r>
              <a:rPr lang="fr-CA" altLang="fr-FR"/>
              <a:t>Quatrième niveau</a:t>
            </a:r>
          </a:p>
          <a:p>
            <a:pPr lvl="4"/>
            <a:r>
              <a:rPr lang="fr-CA" altLang="fr-FR"/>
              <a:t>Cinquième niveau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EFD40B7-FEF4-4E73-9D07-A45371F79A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B74C5E3B-5620-4CB1-8B29-89E94FF82C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fr-CA" altLang="fr-FR"/>
              <a:t>École de technologie supérieure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15BE4065-1885-49B3-ABB5-527425E282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02EFEDC4-FE8B-4430-9A4C-FBDB3D260EAB}" type="slidenum">
              <a:rPr lang="fr-CA" altLang="fr-FR"/>
              <a:pPr/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u pied de page 4">
            <a:extLst>
              <a:ext uri="{FF2B5EF4-FFF2-40B4-BE49-F238E27FC236}">
                <a16:creationId xmlns:a16="http://schemas.microsoft.com/office/drawing/2014/main" id="{20D84B48-D628-4F27-BB44-5E0129AC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16386" name="Espace réservé du numéro de diapositive 5">
            <a:extLst>
              <a:ext uri="{FF2B5EF4-FFF2-40B4-BE49-F238E27FC236}">
                <a16:creationId xmlns:a16="http://schemas.microsoft.com/office/drawing/2014/main" id="{DF7F6234-3DDA-4F34-8934-2F33CC11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F3B3CAB-7B4E-4413-A6D3-073351092C48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1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06DF772-3865-4339-8793-2254E8A67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CA" altLang="fr-FR" sz="3800" b="1">
                <a:solidFill>
                  <a:schemeClr val="tx1"/>
                </a:solidFill>
              </a:rPr>
            </a:br>
            <a:r>
              <a:rPr lang="en-CA" altLang="fr-FR" sz="4000" b="1">
                <a:solidFill>
                  <a:schemeClr val="tx1"/>
                </a:solidFill>
              </a:rPr>
              <a:t>Trois éléments essentiels </a:t>
            </a:r>
            <a:br>
              <a:rPr lang="en-CA" altLang="fr-FR" sz="4000" b="1">
                <a:solidFill>
                  <a:schemeClr val="tx1"/>
                </a:solidFill>
              </a:rPr>
            </a:br>
            <a:r>
              <a:rPr lang="en-CA" altLang="fr-FR" sz="4000" b="1">
                <a:solidFill>
                  <a:schemeClr val="tx1"/>
                </a:solidFill>
              </a:rPr>
              <a:t>         de l’affiche scientifique</a:t>
            </a:r>
            <a:br>
              <a:rPr lang="en-CA" altLang="fr-FR" sz="3800" b="1">
                <a:solidFill>
                  <a:schemeClr val="tx1"/>
                </a:solidFill>
              </a:rPr>
            </a:br>
            <a:endParaRPr lang="fr-CA" altLang="fr-FR" sz="3800" b="1">
              <a:solidFill>
                <a:schemeClr val="tx1"/>
              </a:solidFill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2673D4F-32CF-4099-97E1-7B6601ED0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84313"/>
            <a:ext cx="8139113" cy="4535487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fr-FR" sz="4000" b="1"/>
              <a:t>1. Format général de  l’affiche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CA" altLang="fr-FR" sz="4000" b="1"/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fr-FR" sz="4000" b="1"/>
              <a:t>2. Format spécifique de  l’affiche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CA" altLang="fr-FR" sz="4000" b="1"/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fr-FR" sz="4000" b="1"/>
              <a:t>3. Contenu scientifique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CA" altLang="fr-FR" sz="4000" b="1"/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fr-FR" sz="4000" b="1"/>
              <a:t>4. Langue</a:t>
            </a:r>
            <a:r>
              <a:rPr lang="en-CA" altLang="fr-FR" sz="2800"/>
              <a:t> </a:t>
            </a:r>
            <a:r>
              <a:rPr lang="en-CA" altLang="fr-FR" sz="4000" b="1"/>
              <a:t>technique</a:t>
            </a:r>
            <a:endParaRPr lang="fr-CA" altLang="fr-FR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ce réservé du pied de page 4">
            <a:extLst>
              <a:ext uri="{FF2B5EF4-FFF2-40B4-BE49-F238E27FC236}">
                <a16:creationId xmlns:a16="http://schemas.microsoft.com/office/drawing/2014/main" id="{B01C0C5D-5EF7-44CA-B361-1786222F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25602" name="Espace réservé du numéro de diapositive 5">
            <a:extLst>
              <a:ext uri="{FF2B5EF4-FFF2-40B4-BE49-F238E27FC236}">
                <a16:creationId xmlns:a16="http://schemas.microsoft.com/office/drawing/2014/main" id="{6F640527-8F06-47F4-8C05-72CB771A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AA45BA0-BD92-404E-86D0-69FAA6A52E62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10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F88CEA1-FE3E-4924-AC76-0E217AA8D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353425" cy="914400"/>
          </a:xfrm>
        </p:spPr>
        <p:txBody>
          <a:bodyPr/>
          <a:lstStyle/>
          <a:p>
            <a:pPr eaLnBrk="1" hangingPunct="1"/>
            <a:r>
              <a:rPr lang="en-CA" altLang="fr-FR" sz="4000" b="1">
                <a:solidFill>
                  <a:schemeClr val="tx1"/>
                </a:solidFill>
              </a:rPr>
              <a:t>2. Format spécifique de l’affiche :   </a:t>
            </a:r>
            <a:br>
              <a:rPr lang="en-CA" altLang="fr-FR" sz="4000" b="1">
                <a:solidFill>
                  <a:schemeClr val="tx1"/>
                </a:solidFill>
              </a:rPr>
            </a:br>
            <a:r>
              <a:rPr lang="en-CA" altLang="fr-FR" sz="4000" b="1">
                <a:solidFill>
                  <a:schemeClr val="tx1"/>
                </a:solidFill>
              </a:rPr>
              <a:t>    gabarit général</a:t>
            </a:r>
            <a:endParaRPr lang="fr-CA" altLang="fr-FR" sz="4000" b="1">
              <a:solidFill>
                <a:schemeClr val="tx1"/>
              </a:solidFill>
            </a:endParaRPr>
          </a:p>
        </p:txBody>
      </p:sp>
      <p:graphicFrame>
        <p:nvGraphicFramePr>
          <p:cNvPr id="25604" name="Object 3">
            <a:extLst>
              <a:ext uri="{FF2B5EF4-FFF2-40B4-BE49-F238E27FC236}">
                <a16:creationId xmlns:a16="http://schemas.microsoft.com/office/drawing/2014/main" id="{4760B37C-3A98-44AF-BF08-8FD04B35CDD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428750" y="1600200"/>
          <a:ext cx="6284913" cy="441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Présentation" r:id="rId3" imgW="21342006" imgH="15005338" progId="PowerPoint.Show.8">
                  <p:embed/>
                </p:oleObj>
              </mc:Choice>
              <mc:Fallback>
                <p:oleObj name="Présentation" r:id="rId3" imgW="21342006" imgH="15005338" progId="PowerPoint.Show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600200"/>
                        <a:ext cx="6284913" cy="441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Espace réservé du pied de page 4">
            <a:extLst>
              <a:ext uri="{FF2B5EF4-FFF2-40B4-BE49-F238E27FC236}">
                <a16:creationId xmlns:a16="http://schemas.microsoft.com/office/drawing/2014/main" id="{68BC14AE-0476-4893-8907-A00D32C3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26626" name="Espace réservé du numéro de diapositive 5">
            <a:extLst>
              <a:ext uri="{FF2B5EF4-FFF2-40B4-BE49-F238E27FC236}">
                <a16:creationId xmlns:a16="http://schemas.microsoft.com/office/drawing/2014/main" id="{C3EC1894-D39F-4679-A412-61913F8D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05C26EC-8C4B-4583-B9A2-2CF7CCF392BC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11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D24507A1-4A8B-4E78-A2BB-A617B9E6D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fr-FR" sz="5100" b="1">
                <a:solidFill>
                  <a:schemeClr val="tx1"/>
                </a:solidFill>
              </a:rPr>
              <a:t>2. Contenu scientifique</a:t>
            </a:r>
            <a:endParaRPr lang="fr-CA" altLang="fr-FR" sz="5100" b="1">
              <a:solidFill>
                <a:schemeClr val="tx1"/>
              </a:solidFill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4E8CE39-0EE9-45B9-BA46-F9671F2B1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fr-FR" sz="2800"/>
              <a:t>Informations scientifiques vulgarisées</a:t>
            </a:r>
          </a:p>
          <a:p>
            <a:pPr eaLnBrk="1" hangingPunct="1">
              <a:lnSpc>
                <a:spcPct val="90000"/>
              </a:lnSpc>
            </a:pPr>
            <a:r>
              <a:rPr lang="en-CA" altLang="fr-FR" sz="2800"/>
              <a:t>Connaissances scientifiques justes et valides</a:t>
            </a:r>
          </a:p>
          <a:p>
            <a:pPr eaLnBrk="1" hangingPunct="1">
              <a:lnSpc>
                <a:spcPct val="90000"/>
              </a:lnSpc>
            </a:pPr>
            <a:r>
              <a:rPr lang="en-CA" altLang="fr-FR" sz="2800"/>
              <a:t>Résumé (</a:t>
            </a:r>
            <a:r>
              <a:rPr lang="en-US" altLang="fr-FR" sz="2800">
                <a:cs typeface="Arial" panose="020B0604020202020204" pitchFamily="34" charset="0"/>
              </a:rPr>
              <a:t>« </a:t>
            </a:r>
            <a:r>
              <a:rPr lang="en-CA" altLang="fr-FR" sz="2800" i="1"/>
              <a:t>abstract </a:t>
            </a:r>
            <a:r>
              <a:rPr lang="en-US" altLang="fr-FR" sz="2800" i="1">
                <a:cs typeface="Arial" panose="020B0604020202020204" pitchFamily="34" charset="0"/>
              </a:rPr>
              <a:t>»</a:t>
            </a:r>
            <a:r>
              <a:rPr lang="en-CA" altLang="fr-FR" sz="2800"/>
              <a:t>) succinct </a:t>
            </a:r>
          </a:p>
          <a:p>
            <a:pPr eaLnBrk="1" hangingPunct="1">
              <a:lnSpc>
                <a:spcPct val="90000"/>
              </a:lnSpc>
            </a:pPr>
            <a:r>
              <a:rPr lang="en-CA" altLang="fr-FR" sz="2800"/>
              <a:t>Introduction rédigée adéquatement</a:t>
            </a:r>
          </a:p>
          <a:p>
            <a:pPr eaLnBrk="1" hangingPunct="1">
              <a:lnSpc>
                <a:spcPct val="90000"/>
              </a:lnSpc>
            </a:pPr>
            <a:r>
              <a:rPr lang="en-CA" altLang="fr-FR" sz="2800"/>
              <a:t>Objectifs de recherche précisés</a:t>
            </a:r>
          </a:p>
          <a:p>
            <a:pPr eaLnBrk="1" hangingPunct="1">
              <a:lnSpc>
                <a:spcPct val="90000"/>
              </a:lnSpc>
            </a:pPr>
            <a:r>
              <a:rPr lang="en-CA" altLang="fr-FR" sz="2800"/>
              <a:t>Problématique claire et définie</a:t>
            </a:r>
          </a:p>
          <a:p>
            <a:pPr eaLnBrk="1" hangingPunct="1">
              <a:lnSpc>
                <a:spcPct val="90000"/>
              </a:lnSpc>
            </a:pPr>
            <a:r>
              <a:rPr lang="en-CA" altLang="fr-FR" sz="2800"/>
              <a:t>Matériel et méthodes compréhensibles</a:t>
            </a:r>
          </a:p>
          <a:p>
            <a:pPr eaLnBrk="1" hangingPunct="1">
              <a:lnSpc>
                <a:spcPct val="90000"/>
              </a:lnSpc>
            </a:pPr>
            <a:r>
              <a:rPr lang="en-CA" altLang="fr-FR" sz="2800"/>
              <a:t>Résultats valides et énoncés clairement</a:t>
            </a:r>
          </a:p>
          <a:p>
            <a:pPr eaLnBrk="1" hangingPunct="1">
              <a:lnSpc>
                <a:spcPct val="90000"/>
              </a:lnSpc>
            </a:pPr>
            <a:r>
              <a:rPr lang="en-CA" altLang="fr-FR" sz="2800"/>
              <a:t>Conclusions valables</a:t>
            </a:r>
          </a:p>
          <a:p>
            <a:pPr eaLnBrk="1" hangingPunct="1">
              <a:lnSpc>
                <a:spcPct val="90000"/>
              </a:lnSpc>
            </a:pPr>
            <a:endParaRPr lang="en-CA" altLang="fr-FR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fr-CA" altLang="fr-FR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ce réservé du pied de page 4">
            <a:extLst>
              <a:ext uri="{FF2B5EF4-FFF2-40B4-BE49-F238E27FC236}">
                <a16:creationId xmlns:a16="http://schemas.microsoft.com/office/drawing/2014/main" id="{DD4B8807-A7D7-47CC-BB13-4216D57C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27650" name="Espace réservé du numéro de diapositive 5">
            <a:extLst>
              <a:ext uri="{FF2B5EF4-FFF2-40B4-BE49-F238E27FC236}">
                <a16:creationId xmlns:a16="http://schemas.microsoft.com/office/drawing/2014/main" id="{7BA70220-C302-4F90-8E2C-F8587E28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778A3E1-952F-4631-A54E-798F45EEE122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12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C91C736-1393-494E-9FCE-A29151B25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532813" cy="914400"/>
          </a:xfrm>
        </p:spPr>
        <p:txBody>
          <a:bodyPr/>
          <a:lstStyle/>
          <a:p>
            <a:pPr eaLnBrk="1" hangingPunct="1"/>
            <a:r>
              <a:rPr lang="en-CA" altLang="fr-FR" sz="4700" b="1">
                <a:solidFill>
                  <a:schemeClr val="tx1"/>
                </a:solidFill>
              </a:rPr>
              <a:t> </a:t>
            </a:r>
            <a:r>
              <a:rPr lang="en-CA" altLang="fr-FR" sz="3400" b="1">
                <a:solidFill>
                  <a:schemeClr val="tx1"/>
                </a:solidFill>
              </a:rPr>
              <a:t>3.2.3 Compétences rédactionnelles et   </a:t>
            </a:r>
            <a:br>
              <a:rPr lang="en-CA" altLang="fr-FR" sz="3400" b="1">
                <a:solidFill>
                  <a:schemeClr val="tx1"/>
                </a:solidFill>
              </a:rPr>
            </a:br>
            <a:r>
              <a:rPr lang="en-CA" altLang="fr-FR" sz="3400" b="1">
                <a:solidFill>
                  <a:schemeClr val="tx1"/>
                </a:solidFill>
              </a:rPr>
              <a:t>        langagières de l’affiche scientifique</a:t>
            </a:r>
            <a:endParaRPr lang="fr-CA" altLang="fr-FR" b="1">
              <a:solidFill>
                <a:schemeClr val="tx1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8D3813C-5CC7-4865-84EA-3AB24D2D9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altLang="fr-FR" sz="2400"/>
              <a:t>Un </a:t>
            </a:r>
            <a:r>
              <a:rPr lang="fr-CA" altLang="fr-FR" sz="2400" b="1"/>
              <a:t>style</a:t>
            </a:r>
            <a:r>
              <a:rPr lang="fr-CA" altLang="fr-FR" sz="2400"/>
              <a:t> spécialisé technico-scientifique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 sz="2400"/>
              <a:t>Une connaissance de la </a:t>
            </a:r>
            <a:r>
              <a:rPr lang="fr-CA" altLang="fr-FR" sz="2400" b="1"/>
              <a:t>technique du résumé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 sz="2400"/>
              <a:t>Un </a:t>
            </a:r>
            <a:r>
              <a:rPr lang="fr-CA" altLang="fr-FR" sz="2400" b="1"/>
              <a:t>langage visuel</a:t>
            </a:r>
            <a:r>
              <a:rPr lang="fr-CA" altLang="fr-FR" sz="2400"/>
              <a:t> important (couleurs, images)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 sz="2400"/>
              <a:t>Un </a:t>
            </a:r>
            <a:r>
              <a:rPr lang="fr-CA" altLang="fr-FR" sz="2400" b="1"/>
              <a:t>ordre de lecture</a:t>
            </a:r>
            <a:r>
              <a:rPr lang="fr-CA" altLang="fr-FR" sz="2400"/>
              <a:t> indiqué (numéros, flèches,)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 sz="2400"/>
              <a:t>Un </a:t>
            </a:r>
            <a:r>
              <a:rPr lang="fr-CA" altLang="fr-FR" sz="2400" b="1"/>
              <a:t>niveau de langue</a:t>
            </a:r>
            <a:r>
              <a:rPr lang="fr-CA" altLang="fr-FR" sz="2400"/>
              <a:t> soutenu et correct 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 sz="2400"/>
              <a:t>Un </a:t>
            </a:r>
            <a:r>
              <a:rPr lang="fr-CA" altLang="fr-FR" sz="2400" b="1"/>
              <a:t>ton</a:t>
            </a:r>
            <a:r>
              <a:rPr lang="fr-CA" altLang="fr-FR" sz="2400"/>
              <a:t> neutre, impersonnel et objectif 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 sz="2400"/>
              <a:t>Un grand respect du </a:t>
            </a:r>
            <a:r>
              <a:rPr lang="fr-CA" altLang="fr-FR" sz="2400" b="1"/>
              <a:t>bon usage</a:t>
            </a:r>
            <a:r>
              <a:rPr lang="fr-CA" altLang="fr-FR" sz="2400"/>
              <a:t> de la langue (orthographe, accords, etc.)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 sz="2400"/>
              <a:t>Un </a:t>
            </a:r>
            <a:r>
              <a:rPr lang="fr-CA" altLang="fr-FR" sz="2400" b="1"/>
              <a:t>vocabulaire</a:t>
            </a:r>
            <a:r>
              <a:rPr lang="fr-CA" altLang="fr-FR" sz="2400"/>
              <a:t> courant ou spécialisé précis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 sz="2400"/>
              <a:t>L</a:t>
            </a:r>
            <a:r>
              <a:rPr lang="ja-JP" altLang="fr-CA" sz="2400"/>
              <a:t>’</a:t>
            </a:r>
            <a:r>
              <a:rPr lang="fr-CA" altLang="ja-JP" sz="2400"/>
              <a:t>utilisation de la </a:t>
            </a:r>
            <a:r>
              <a:rPr lang="fr-CA" altLang="ja-JP" sz="2400" b="1"/>
              <a:t>voix active</a:t>
            </a:r>
            <a:r>
              <a:rPr lang="fr-CA" altLang="ja-JP" sz="2400"/>
              <a:t> (de préférence)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 sz="2400"/>
              <a:t>Une </a:t>
            </a:r>
            <a:r>
              <a:rPr lang="fr-CA" altLang="fr-FR" sz="2400" b="1"/>
              <a:t>syntaxe</a:t>
            </a:r>
            <a:r>
              <a:rPr lang="fr-CA" altLang="fr-FR" sz="2400"/>
              <a:t> simple et soignée </a:t>
            </a:r>
          </a:p>
          <a:p>
            <a:pPr eaLnBrk="1" hangingPunct="1">
              <a:lnSpc>
                <a:spcPct val="90000"/>
              </a:lnSpc>
            </a:pPr>
            <a:endParaRPr lang="fr-CA" altLang="fr-FR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Espace réservé du pied de page 4">
            <a:extLst>
              <a:ext uri="{FF2B5EF4-FFF2-40B4-BE49-F238E27FC236}">
                <a16:creationId xmlns:a16="http://schemas.microsoft.com/office/drawing/2014/main" id="{BA4DB57C-849F-4FB8-9C69-85A3DE98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28674" name="Espace réservé du numéro de diapositive 5">
            <a:extLst>
              <a:ext uri="{FF2B5EF4-FFF2-40B4-BE49-F238E27FC236}">
                <a16:creationId xmlns:a16="http://schemas.microsoft.com/office/drawing/2014/main" id="{999E54E9-47A4-4A95-A650-6AFBA2F5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5D69378-99B4-4D20-9D18-5E0C09403BB4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13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CD82F0B-9C3C-4628-999F-9018B8986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fr-FR" sz="4400" b="1">
                <a:solidFill>
                  <a:schemeClr val="tx1"/>
                </a:solidFill>
              </a:rPr>
              <a:t>3.3.1 Présentation matérielle  </a:t>
            </a:r>
            <a:br>
              <a:rPr lang="en-CA" altLang="fr-FR" sz="4400" b="1">
                <a:solidFill>
                  <a:schemeClr val="tx1"/>
                </a:solidFill>
              </a:rPr>
            </a:br>
            <a:r>
              <a:rPr lang="en-CA" altLang="fr-FR" sz="4400" b="1">
                <a:solidFill>
                  <a:schemeClr val="tx1"/>
                </a:solidFill>
              </a:rPr>
              <a:t>         de  l’affiche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9F89B6D-FDFE-4BBC-8A2A-63CDA9275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80400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fr-FR" b="1"/>
              <a:t>Consultation de graphistes</a:t>
            </a:r>
          </a:p>
          <a:p>
            <a:pPr eaLnBrk="1" hangingPunct="1">
              <a:lnSpc>
                <a:spcPct val="90000"/>
              </a:lnSpc>
            </a:pPr>
            <a:r>
              <a:rPr lang="en-CA" altLang="fr-FR" b="1"/>
              <a:t>Type de papier, carton, tissu</a:t>
            </a:r>
          </a:p>
          <a:p>
            <a:pPr eaLnBrk="1" hangingPunct="1">
              <a:lnSpc>
                <a:spcPct val="90000"/>
              </a:lnSpc>
            </a:pPr>
            <a:r>
              <a:rPr lang="en-CA" altLang="fr-FR" b="1"/>
              <a:t>Transport de l’affiche : tube, pochette ou carton à dessin par voiture, avion, courrier, etc.</a:t>
            </a:r>
          </a:p>
          <a:p>
            <a:pPr eaLnBrk="1" hangingPunct="1">
              <a:lnSpc>
                <a:spcPct val="90000"/>
              </a:lnSpc>
            </a:pPr>
            <a:r>
              <a:rPr lang="en-CA" altLang="fr-FR" b="1"/>
              <a:t>Affichage de l’affiche… (!) : panneau d’affichage, gommettes, distances de consultation de l’affiche, éclairage soutenu</a:t>
            </a:r>
          </a:p>
          <a:p>
            <a:pPr eaLnBrk="1" hangingPunct="1">
              <a:lnSpc>
                <a:spcPct val="90000"/>
              </a:lnSpc>
            </a:pPr>
            <a:endParaRPr lang="fr-CA" altLang="fr-FR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ce réservé du pied de page 4">
            <a:extLst>
              <a:ext uri="{FF2B5EF4-FFF2-40B4-BE49-F238E27FC236}">
                <a16:creationId xmlns:a16="http://schemas.microsoft.com/office/drawing/2014/main" id="{0A4F86EB-52E4-4804-83A1-9B7CE57E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29698" name="Espace réservé du numéro de diapositive 5">
            <a:extLst>
              <a:ext uri="{FF2B5EF4-FFF2-40B4-BE49-F238E27FC236}">
                <a16:creationId xmlns:a16="http://schemas.microsoft.com/office/drawing/2014/main" id="{5A87805C-42EE-4427-9A46-81523F8F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5C609EF-29C3-4590-B3C3-FC4AD6F1F756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14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70F45F7-3E87-43DB-96F7-6F83FFC46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fr-FR" sz="4400" b="1">
                <a:solidFill>
                  <a:schemeClr val="tx1"/>
                </a:solidFill>
              </a:rPr>
              <a:t>3.3.2 Soutenance orale de  </a:t>
            </a:r>
            <a:br>
              <a:rPr lang="en-CA" altLang="fr-FR" sz="4400" b="1">
                <a:solidFill>
                  <a:schemeClr val="tx1"/>
                </a:solidFill>
              </a:rPr>
            </a:br>
            <a:r>
              <a:rPr lang="en-CA" altLang="fr-FR" sz="4400" b="1">
                <a:solidFill>
                  <a:schemeClr val="tx1"/>
                </a:solidFill>
              </a:rPr>
              <a:t>         l’affiche</a:t>
            </a:r>
            <a:endParaRPr lang="fr-CA" altLang="fr-FR" sz="4400" b="1">
              <a:solidFill>
                <a:schemeClr val="tx1"/>
              </a:solidFill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A6200B7-D3AA-413A-8AB0-B999A8B16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924800" cy="44196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fr-CA" altLang="fr-FR" sz="3600" b="1"/>
              <a:t>Principes de l</a:t>
            </a:r>
            <a:r>
              <a:rPr lang="ja-JP" altLang="fr-CA" sz="3600" b="1"/>
              <a:t>’</a:t>
            </a:r>
            <a:r>
              <a:rPr lang="fr-CA" altLang="ja-JP" sz="3600" b="1"/>
              <a:t>exposé oral à respecter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fr-CA" altLang="fr-FR" sz="3600" b="1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fr-CA" altLang="fr-FR" sz="3600" b="1"/>
              <a:t>Prestation active et dynamique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fr-CA" altLang="fr-FR" sz="3600" b="1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fr-CA" altLang="fr-FR" sz="3600" b="1"/>
              <a:t>Interaction avec le public concerné</a:t>
            </a:r>
            <a:r>
              <a:rPr lang="fr-CA" altLang="fr-FR" b="1"/>
              <a:t> 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fr-CA" altLang="fr-FR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Espace réservé du pied de page 5">
            <a:extLst>
              <a:ext uri="{FF2B5EF4-FFF2-40B4-BE49-F238E27FC236}">
                <a16:creationId xmlns:a16="http://schemas.microsoft.com/office/drawing/2014/main" id="{E6A3409B-CD08-4092-B4B7-FD8677A7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30722" name="Espace réservé du numéro de diapositive 6">
            <a:extLst>
              <a:ext uri="{FF2B5EF4-FFF2-40B4-BE49-F238E27FC236}">
                <a16:creationId xmlns:a16="http://schemas.microsoft.com/office/drawing/2014/main" id="{4BABB753-E3CC-4F96-BFA7-85681066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82C03E6-1340-403D-A2E6-0F8316BCBD5E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15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453FC6B-572F-46B8-A6BC-C9B71D720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fr-CA" altLang="fr-FR" b="1"/>
            </a:br>
            <a:r>
              <a:rPr lang="fr-CA" altLang="fr-FR" b="1">
                <a:solidFill>
                  <a:schemeClr val="tx1"/>
                </a:solidFill>
              </a:rPr>
              <a:t>1.</a:t>
            </a:r>
            <a:r>
              <a:rPr lang="fr-CA" altLang="fr-FR" b="1"/>
              <a:t> </a:t>
            </a:r>
            <a:r>
              <a:rPr lang="fr-CA" altLang="fr-FR" b="1">
                <a:solidFill>
                  <a:schemeClr val="tx1"/>
                </a:solidFill>
              </a:rPr>
              <a:t>Principes de l</a:t>
            </a:r>
            <a:r>
              <a:rPr lang="ja-JP" altLang="fr-CA" b="1">
                <a:solidFill>
                  <a:schemeClr val="tx1"/>
                </a:solidFill>
              </a:rPr>
              <a:t>’</a:t>
            </a:r>
            <a:r>
              <a:rPr lang="fr-CA" altLang="ja-JP" b="1">
                <a:solidFill>
                  <a:schemeClr val="tx1"/>
                </a:solidFill>
              </a:rPr>
              <a:t>exposé oral à    </a:t>
            </a:r>
            <a:br>
              <a:rPr lang="fr-CA" altLang="ja-JP" b="1">
                <a:solidFill>
                  <a:schemeClr val="tx1"/>
                </a:solidFill>
              </a:rPr>
            </a:br>
            <a:r>
              <a:rPr lang="fr-CA" altLang="ja-JP" b="1">
                <a:solidFill>
                  <a:schemeClr val="tx1"/>
                </a:solidFill>
              </a:rPr>
              <a:t>    respecter</a:t>
            </a:r>
            <a:br>
              <a:rPr lang="fr-CA" altLang="ja-JP" b="1">
                <a:solidFill>
                  <a:schemeClr val="tx1"/>
                </a:solidFill>
              </a:rPr>
            </a:br>
            <a:endParaRPr lang="en-CA" altLang="fr-FR" b="1">
              <a:solidFill>
                <a:schemeClr val="tx1"/>
              </a:solidFill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A9193AD-472C-4858-AE19-2904E75914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890963" cy="4565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CA" altLang="fr-FR" sz="2400" b="1"/>
              <a:t>Présentation vivante </a:t>
            </a:r>
          </a:p>
          <a:p>
            <a:pPr eaLnBrk="1" hangingPunct="1">
              <a:lnSpc>
                <a:spcPct val="80000"/>
              </a:lnSpc>
            </a:pPr>
            <a:r>
              <a:rPr lang="fr-CA" altLang="fr-FR" sz="2400"/>
              <a:t>Faire des phrases courtes </a:t>
            </a:r>
          </a:p>
          <a:p>
            <a:pPr eaLnBrk="1" hangingPunct="1">
              <a:lnSpc>
                <a:spcPct val="80000"/>
              </a:lnSpc>
            </a:pPr>
            <a:r>
              <a:rPr lang="fr-CA" altLang="fr-FR" sz="2400"/>
              <a:t>Utiliser des mots simples et appropriés</a:t>
            </a:r>
          </a:p>
          <a:p>
            <a:pPr eaLnBrk="1" hangingPunct="1">
              <a:lnSpc>
                <a:spcPct val="80000"/>
              </a:lnSpc>
            </a:pPr>
            <a:r>
              <a:rPr lang="fr-CA" altLang="fr-FR" sz="2400"/>
              <a:t>Livrer des informations utiles qui mènent à la discussion</a:t>
            </a:r>
          </a:p>
          <a:p>
            <a:pPr eaLnBrk="1" hangingPunct="1">
              <a:lnSpc>
                <a:spcPct val="80000"/>
              </a:lnSpc>
            </a:pPr>
            <a:r>
              <a:rPr lang="fr-CA" altLang="fr-FR" sz="2400"/>
              <a:t>Adopter un langage scientifique précis et une attitude vivante</a:t>
            </a:r>
          </a:p>
          <a:p>
            <a:pPr eaLnBrk="1" hangingPunct="1">
              <a:lnSpc>
                <a:spcPct val="80000"/>
              </a:lnSpc>
            </a:pPr>
            <a:r>
              <a:rPr lang="fr-CA" altLang="fr-FR" sz="2400"/>
              <a:t>Préconiser la  voix active</a:t>
            </a:r>
          </a:p>
          <a:p>
            <a:pPr eaLnBrk="1" hangingPunct="1">
              <a:lnSpc>
                <a:spcPct val="80000"/>
              </a:lnSpc>
            </a:pPr>
            <a:endParaRPr lang="en-CA" altLang="fr-FR" sz="2400"/>
          </a:p>
        </p:txBody>
      </p:sp>
      <p:sp>
        <p:nvSpPr>
          <p:cNvPr id="30725" name="Rectangle 45">
            <a:extLst>
              <a:ext uri="{FF2B5EF4-FFF2-40B4-BE49-F238E27FC236}">
                <a16:creationId xmlns:a16="http://schemas.microsoft.com/office/drawing/2014/main" id="{AF55BCC4-EC22-4725-962C-C322DA75AB8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3811588" cy="46370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CA" altLang="fr-FR" sz="2400" b="1"/>
              <a:t>Présentation claire</a:t>
            </a:r>
          </a:p>
          <a:p>
            <a:pPr eaLnBrk="1" hangingPunct="1">
              <a:lnSpc>
                <a:spcPct val="80000"/>
              </a:lnSpc>
            </a:pPr>
            <a:r>
              <a:rPr lang="fr-CA" altLang="fr-FR" sz="2400"/>
              <a:t>Conserver le fil conducteur du sujet</a:t>
            </a:r>
          </a:p>
          <a:p>
            <a:pPr eaLnBrk="1" hangingPunct="1">
              <a:lnSpc>
                <a:spcPct val="80000"/>
              </a:lnSpc>
            </a:pPr>
            <a:r>
              <a:rPr lang="fr-CA" altLang="fr-FR" sz="2400"/>
              <a:t>Intégrer des pauses après des points importants, tels l</a:t>
            </a:r>
            <a:r>
              <a:rPr lang="ja-JP" altLang="fr-CA" sz="2400"/>
              <a:t>’</a:t>
            </a:r>
            <a:r>
              <a:rPr lang="fr-CA" altLang="ja-JP" sz="2400"/>
              <a:t>objectif ou les résultats de la recherche</a:t>
            </a:r>
          </a:p>
          <a:p>
            <a:pPr eaLnBrk="1" hangingPunct="1">
              <a:lnSpc>
                <a:spcPct val="80000"/>
              </a:lnSpc>
            </a:pPr>
            <a:r>
              <a:rPr lang="fr-CA" altLang="fr-FR" sz="2400"/>
              <a:t>Varier les intonations de la voix afin de souligner les points importants</a:t>
            </a:r>
          </a:p>
          <a:p>
            <a:pPr eaLnBrk="1" hangingPunct="1">
              <a:lnSpc>
                <a:spcPct val="80000"/>
              </a:lnSpc>
            </a:pPr>
            <a:r>
              <a:rPr lang="fr-CA" altLang="fr-FR" sz="2400"/>
              <a:t>Éviter les tics de langage (les e, tsé…) </a:t>
            </a:r>
            <a:endParaRPr lang="en-CA" altLang="fr-FR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ce réservé du pied de page 4">
            <a:extLst>
              <a:ext uri="{FF2B5EF4-FFF2-40B4-BE49-F238E27FC236}">
                <a16:creationId xmlns:a16="http://schemas.microsoft.com/office/drawing/2014/main" id="{7C372546-5461-4F5F-AE17-8EB35356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31746" name="Espace réservé du numéro de diapositive 5">
            <a:extLst>
              <a:ext uri="{FF2B5EF4-FFF2-40B4-BE49-F238E27FC236}">
                <a16:creationId xmlns:a16="http://schemas.microsoft.com/office/drawing/2014/main" id="{B6FD7921-E435-42AC-8CE3-03C8525D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A5EBC88-0941-4B50-AABC-ECABBE25BF78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16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09E52E7-FBD5-4C55-B7F5-F98112F3F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624887" cy="914400"/>
          </a:xfrm>
        </p:spPr>
        <p:txBody>
          <a:bodyPr/>
          <a:lstStyle/>
          <a:p>
            <a:pPr eaLnBrk="1" hangingPunct="1"/>
            <a:r>
              <a:rPr lang="fr-CA" altLang="fr-FR" b="1">
                <a:solidFill>
                  <a:schemeClr val="tx1"/>
                </a:solidFill>
              </a:rPr>
              <a:t>2. Prestation active et    </a:t>
            </a:r>
            <a:br>
              <a:rPr lang="fr-CA" altLang="fr-FR" b="1">
                <a:solidFill>
                  <a:schemeClr val="tx1"/>
                </a:solidFill>
              </a:rPr>
            </a:br>
            <a:r>
              <a:rPr lang="fr-CA" altLang="fr-FR" b="1">
                <a:solidFill>
                  <a:schemeClr val="tx1"/>
                </a:solidFill>
              </a:rPr>
              <a:t>    dynamique</a:t>
            </a:r>
            <a:endParaRPr lang="en-CA" altLang="fr-FR" b="1">
              <a:solidFill>
                <a:schemeClr val="tx1"/>
              </a:solidFill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F59DA49-8C72-45C8-BFE9-5CBE99B98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600200"/>
            <a:ext cx="7923212" cy="4565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altLang="fr-FR"/>
              <a:t>Arriver à l</a:t>
            </a:r>
            <a:r>
              <a:rPr lang="ja-JP" altLang="fr-CA"/>
              <a:t>’</a:t>
            </a:r>
            <a:r>
              <a:rPr lang="fr-CA" altLang="ja-JP"/>
              <a:t>heure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/>
              <a:t>Soigner la tenue vestimentaire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/>
              <a:t>Articuler correctement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/>
              <a:t>Terminer les phrases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/>
              <a:t>Garder une posture droite et confiante 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/>
              <a:t>Intégrer du mouvement dans les gestes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/>
              <a:t>Tenir un rythme constant d</a:t>
            </a:r>
            <a:r>
              <a:rPr lang="ja-JP" altLang="fr-CA"/>
              <a:t>’</a:t>
            </a:r>
            <a:r>
              <a:rPr lang="fr-CA" altLang="ja-JP"/>
              <a:t>élocution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/>
              <a:t>Maintenir un contact visuel avec le public</a:t>
            </a:r>
          </a:p>
          <a:p>
            <a:pPr eaLnBrk="1" hangingPunct="1">
              <a:lnSpc>
                <a:spcPct val="90000"/>
              </a:lnSpc>
            </a:pPr>
            <a:endParaRPr lang="en-CA" alt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u pied de page 5">
            <a:extLst>
              <a:ext uri="{FF2B5EF4-FFF2-40B4-BE49-F238E27FC236}">
                <a16:creationId xmlns:a16="http://schemas.microsoft.com/office/drawing/2014/main" id="{B3622938-8FF2-438C-9A1E-6477D3C4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17410" name="Espace réservé du numéro de diapositive 6">
            <a:extLst>
              <a:ext uri="{FF2B5EF4-FFF2-40B4-BE49-F238E27FC236}">
                <a16:creationId xmlns:a16="http://schemas.microsoft.com/office/drawing/2014/main" id="{45A0E80E-EFE1-4EB8-9C96-0EA7F5D7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BF64932-CD1D-41DD-A709-0C737F6A9615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2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3E46D11-43EC-4178-8CC2-4AB89E157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0100" indent="-800100" eaLnBrk="1" hangingPunct="1">
              <a:buFontTx/>
              <a:buAutoNum type="arabicPeriod"/>
            </a:pPr>
            <a:r>
              <a:rPr lang="en-CA" altLang="fr-FR" sz="4000" b="1">
                <a:solidFill>
                  <a:schemeClr val="tx1"/>
                </a:solidFill>
              </a:rPr>
              <a:t>Format général de  l’affiche :  </a:t>
            </a:r>
            <a:br>
              <a:rPr lang="en-CA" altLang="fr-FR" sz="4000" b="1">
                <a:solidFill>
                  <a:schemeClr val="tx1"/>
                </a:solidFill>
              </a:rPr>
            </a:br>
            <a:r>
              <a:rPr lang="en-CA" altLang="fr-FR" sz="4000" b="1">
                <a:solidFill>
                  <a:schemeClr val="tx1"/>
                </a:solidFill>
              </a:rPr>
              <a:t>dimensions de l’affiche</a:t>
            </a:r>
          </a:p>
        </p:txBody>
      </p:sp>
      <p:graphicFrame>
        <p:nvGraphicFramePr>
          <p:cNvPr id="103500" name="Group 76">
            <a:extLst>
              <a:ext uri="{FF2B5EF4-FFF2-40B4-BE49-F238E27FC236}">
                <a16:creationId xmlns:a16="http://schemas.microsoft.com/office/drawing/2014/main" id="{21DA4B22-11D9-42D4-A286-208AF4D39DC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1188" y="1557338"/>
          <a:ext cx="7777162" cy="4318000"/>
        </p:xfrm>
        <a:graphic>
          <a:graphicData uri="http://schemas.openxmlformats.org/drawingml/2006/table">
            <a:tbl>
              <a:tblPr/>
              <a:tblGrid>
                <a:gridCol w="1822450">
                  <a:extLst>
                    <a:ext uri="{9D8B030D-6E8A-4147-A177-3AD203B41FA5}">
                      <a16:colId xmlns:a16="http://schemas.microsoft.com/office/drawing/2014/main" val="1030498527"/>
                    </a:ext>
                  </a:extLst>
                </a:gridCol>
                <a:gridCol w="3813175">
                  <a:extLst>
                    <a:ext uri="{9D8B030D-6E8A-4147-A177-3AD203B41FA5}">
                      <a16:colId xmlns:a16="http://schemas.microsoft.com/office/drawing/2014/main" val="2553026605"/>
                    </a:ext>
                  </a:extLst>
                </a:gridCol>
                <a:gridCol w="2141537">
                  <a:extLst>
                    <a:ext uri="{9D8B030D-6E8A-4147-A177-3AD203B41FA5}">
                      <a16:colId xmlns:a16="http://schemas.microsoft.com/office/drawing/2014/main" val="4093569430"/>
                    </a:ext>
                  </a:extLst>
                </a:gridCol>
              </a:tblGrid>
              <a:tr h="722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Format</a:t>
                      </a:r>
                      <a:endParaRPr kumimoji="0" lang="en-CA" altLang="fr-F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Dimension</a:t>
                      </a:r>
                      <a:endParaRPr kumimoji="0" lang="en-CA" altLang="fr-F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Proportion</a:t>
                      </a:r>
                      <a:endParaRPr kumimoji="0" lang="en-CA" altLang="fr-F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193386"/>
                  </a:ext>
                </a:extLst>
              </a:tr>
              <a:tr h="10429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Petite</a:t>
                      </a:r>
                      <a:endParaRPr kumimoji="0" lang="en-CA" altLang="fr-F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 x 28 pouces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45,72 cm x 71,12 cm</a:t>
                      </a:r>
                      <a:endParaRPr kumimoji="0" lang="en-CA" altLang="fr-F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 x 1</a:t>
                      </a:r>
                      <a:r>
                        <a:rPr kumimoji="0" lang="en-US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022046"/>
                  </a:ext>
                </a:extLst>
              </a:tr>
              <a:tr h="1095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Moyenne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CA" altLang="fr-F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24 x 36 pouces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60,96 cm x 91,44 cm</a:t>
                      </a:r>
                      <a:endParaRPr kumimoji="0" lang="en-CA" altLang="fr-F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 x 1</a:t>
                      </a: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624177"/>
                  </a:ext>
                </a:extLst>
              </a:tr>
              <a:tr h="1409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Grande</a:t>
                      </a:r>
                      <a:endParaRPr kumimoji="0" lang="en-CA" altLang="fr-F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36 x 48 pouces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91,44 cm x  121,92 cm</a:t>
                      </a:r>
                      <a:endParaRPr kumimoji="0" lang="en-CA" altLang="fr-F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 x 1</a:t>
                      </a:r>
                      <a:r>
                        <a:rPr kumimoji="0" lang="en-US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2067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ce réservé du pied de page 4">
            <a:extLst>
              <a:ext uri="{FF2B5EF4-FFF2-40B4-BE49-F238E27FC236}">
                <a16:creationId xmlns:a16="http://schemas.microsoft.com/office/drawing/2014/main" id="{8B17A5B0-7079-46B7-AAF3-4693CC0D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18434" name="Espace réservé du numéro de diapositive 5">
            <a:extLst>
              <a:ext uri="{FF2B5EF4-FFF2-40B4-BE49-F238E27FC236}">
                <a16:creationId xmlns:a16="http://schemas.microsoft.com/office/drawing/2014/main" id="{298E2F34-A223-4FB9-978A-C9955585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F6EA622-1A75-4DCC-AA46-ABE5247539A7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3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CC8A9B2-42F3-41AC-A649-BDA4776C1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0100" indent="-800100" eaLnBrk="1" hangingPunct="1">
              <a:buFontTx/>
              <a:buAutoNum type="arabicPeriod"/>
            </a:pPr>
            <a:r>
              <a:rPr lang="en-CA" altLang="fr-FR" sz="3600" b="1">
                <a:solidFill>
                  <a:schemeClr val="tx1"/>
                </a:solidFill>
              </a:rPr>
              <a:t>Format général de  l’affiche :   </a:t>
            </a:r>
            <a:br>
              <a:rPr lang="en-CA" altLang="fr-FR" sz="3600" b="1">
                <a:solidFill>
                  <a:schemeClr val="tx1"/>
                </a:solidFill>
              </a:rPr>
            </a:br>
            <a:r>
              <a:rPr lang="en-CA" altLang="fr-FR" sz="3600" b="1">
                <a:solidFill>
                  <a:schemeClr val="tx1"/>
                </a:solidFill>
              </a:rPr>
              <a:t>proportions de l’affiche</a:t>
            </a:r>
            <a:endParaRPr lang="fr-CA" altLang="fr-FR" sz="3600" b="1">
              <a:solidFill>
                <a:schemeClr val="tx1"/>
              </a:solidFill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55AC09B-60B0-4E6E-8E46-4E2457FB9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1407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CA" altLang="fr-FR" sz="2000"/>
              <a:t>                                                                                               36 po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CA" altLang="fr-FR" sz="2000"/>
              <a:t>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CA" altLang="fr-FR"/>
              <a:t>                                  </a:t>
            </a:r>
            <a:r>
              <a:rPr lang="en-CA" altLang="fr-FR" sz="2000"/>
              <a:t>24 po</a:t>
            </a:r>
            <a:endParaRPr lang="en-CA" altLang="fr-F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CA" altLang="fr-FR"/>
              <a:t>            </a:t>
            </a:r>
            <a:r>
              <a:rPr lang="en-CA" altLang="fr-FR" sz="2000"/>
              <a:t>18 po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CA" altLang="fr-F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CA" altLang="fr-F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CA" altLang="fr-FR" sz="2000"/>
              <a:t>   28 po                          36 po                            48 po                       </a:t>
            </a:r>
            <a:endParaRPr lang="fr-CA" altLang="fr-FR" sz="2000"/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AE8E1633-98BB-41AA-B6FC-372F53F49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500438"/>
            <a:ext cx="1441450" cy="2016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8AF4F9CC-EC7D-4E2B-9DF1-2D102B0F7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28775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fr-FR" altLang="fr-FR" sz="3200"/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1CD7F4EC-250E-423B-8B3C-9BC10A610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997200"/>
            <a:ext cx="1727200" cy="25209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D5773230-D6A9-4C1A-B0FA-EB55F1F8D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060575"/>
            <a:ext cx="2089150" cy="34559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ce réservé du pied de page 4">
            <a:extLst>
              <a:ext uri="{FF2B5EF4-FFF2-40B4-BE49-F238E27FC236}">
                <a16:creationId xmlns:a16="http://schemas.microsoft.com/office/drawing/2014/main" id="{3062CF7A-B23D-4882-B433-7F06346D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19458" name="Espace réservé du numéro de diapositive 5">
            <a:extLst>
              <a:ext uri="{FF2B5EF4-FFF2-40B4-BE49-F238E27FC236}">
                <a16:creationId xmlns:a16="http://schemas.microsoft.com/office/drawing/2014/main" id="{1DC12E52-ED6C-4264-8B27-7E0C9C21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07A40CA-9CE5-4485-B174-20C030FD73EA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4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2A61651-DC48-4F8B-B264-4C7A2E894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fr-FR" sz="4000" b="1">
                <a:solidFill>
                  <a:schemeClr val="tx1"/>
                </a:solidFill>
              </a:rPr>
              <a:t>1. Format général de  l’affiche :  </a:t>
            </a:r>
            <a:br>
              <a:rPr lang="en-CA" altLang="fr-FR" sz="4000" b="1">
                <a:solidFill>
                  <a:schemeClr val="tx1"/>
                </a:solidFill>
              </a:rPr>
            </a:br>
            <a:r>
              <a:rPr lang="en-CA" altLang="fr-FR" sz="4000" b="1">
                <a:solidFill>
                  <a:schemeClr val="tx1"/>
                </a:solidFill>
              </a:rPr>
              <a:t>    polices de caractères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989CB4B6-4617-4B41-B1F9-2071BA3CD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424862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fr-CA" altLang="fr-FR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fr-FR"/>
              <a:t>Le même syle de police à retenir pour toute l</a:t>
            </a:r>
            <a:r>
              <a:rPr lang="ja-JP" altLang="fr-CA"/>
              <a:t>’</a:t>
            </a:r>
            <a:r>
              <a:rPr lang="fr-CA" altLang="ja-JP"/>
              <a:t>affiche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fr-FR"/>
              <a:t>Les polices de caractère Arial, Univers ou Helvetica sans empattement sont plus lisibles à distance: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fr-FR" b="1"/>
              <a:t>          A a E e        </a:t>
            </a:r>
            <a:r>
              <a:rPr lang="fr-CA" altLang="fr-FR"/>
              <a:t>sans empattement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a E e</a:t>
            </a:r>
            <a:r>
              <a:rPr lang="fr-CA" altLang="fr-FR" b="1"/>
              <a:t>         </a:t>
            </a:r>
            <a:r>
              <a:rPr lang="fr-CA" altLang="fr-FR"/>
              <a:t>avec empattement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 sz="2800"/>
              <a:t>À utiliser : le </a:t>
            </a:r>
            <a:r>
              <a:rPr lang="fr-CA" altLang="fr-FR" sz="2800" b="1"/>
              <a:t>gras</a:t>
            </a:r>
            <a:r>
              <a:rPr lang="fr-CA" altLang="fr-FR" sz="2800"/>
              <a:t> ou </a:t>
            </a:r>
            <a:r>
              <a:rPr lang="fr-CA" altLang="fr-F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le soulignement</a:t>
            </a:r>
          </a:p>
          <a:p>
            <a:pPr eaLnBrk="1" hangingPunct="1">
              <a:lnSpc>
                <a:spcPct val="90000"/>
              </a:lnSpc>
            </a:pPr>
            <a:r>
              <a:rPr lang="fr-CA" altLang="fr-FR" sz="2800"/>
              <a:t>À éviter : les polices de type Times ou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fr-FR" sz="2800"/>
              <a:t>                   l</a:t>
            </a:r>
            <a:r>
              <a:rPr lang="ja-JP" altLang="fr-CA" sz="2800"/>
              <a:t>’</a:t>
            </a:r>
            <a:r>
              <a:rPr lang="fr-CA" altLang="ja-JP" sz="2800" i="1"/>
              <a:t>italique</a:t>
            </a:r>
            <a:r>
              <a:rPr lang="fr-CA" altLang="ja-JP" sz="2800"/>
              <a:t> (peu lisibles à distance)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CA" altLang="fr-FR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Espace réservé du pied de page 4">
            <a:extLst>
              <a:ext uri="{FF2B5EF4-FFF2-40B4-BE49-F238E27FC236}">
                <a16:creationId xmlns:a16="http://schemas.microsoft.com/office/drawing/2014/main" id="{50BF676C-DFC1-472F-BE54-98E67C1A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20482" name="Espace réservé du numéro de diapositive 5">
            <a:extLst>
              <a:ext uri="{FF2B5EF4-FFF2-40B4-BE49-F238E27FC236}">
                <a16:creationId xmlns:a16="http://schemas.microsoft.com/office/drawing/2014/main" id="{089D0173-B9E5-41B7-ABED-9F8E5BBC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FE579E-693F-408A-A0DE-07DA85CDC295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5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FDF5BC0-8A6E-432B-82AB-5508C500D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fr-FR" sz="4000" b="1">
                <a:solidFill>
                  <a:schemeClr val="tx1"/>
                </a:solidFill>
              </a:rPr>
              <a:t>Format général de  l’affiche : polices de caractères (suite)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E73E3E8-A257-4E33-AAE9-C33A72270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3425" cy="44624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CA" altLang="fr-FR"/>
              <a:t>La grosseur des caractères est la suivante :</a:t>
            </a:r>
            <a:endParaRPr lang="en-CA" altLang="fr-FR"/>
          </a:p>
        </p:txBody>
      </p:sp>
      <p:graphicFrame>
        <p:nvGraphicFramePr>
          <p:cNvPr id="110696" name="Group 104">
            <a:extLst>
              <a:ext uri="{FF2B5EF4-FFF2-40B4-BE49-F238E27FC236}">
                <a16:creationId xmlns:a16="http://schemas.microsoft.com/office/drawing/2014/main" id="{E7DD5CFE-CD00-4772-9ADC-16A7EB4852C0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39750" y="2420938"/>
          <a:ext cx="7991475" cy="3430587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1076561077"/>
                    </a:ext>
                  </a:extLst>
                </a:gridCol>
                <a:gridCol w="4316413">
                  <a:extLst>
                    <a:ext uri="{9D8B030D-6E8A-4147-A177-3AD203B41FA5}">
                      <a16:colId xmlns:a16="http://schemas.microsoft.com/office/drawing/2014/main" val="1120768889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661311765"/>
                    </a:ext>
                  </a:extLst>
                </a:gridCol>
              </a:tblGrid>
              <a:tr h="9620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Titre</a:t>
                      </a:r>
                      <a:endParaRPr kumimoji="0" lang="en-CA" alt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3x la grosseur des caractères du  texte courant</a:t>
                      </a:r>
                      <a:endParaRPr kumimoji="0" lang="en-CA" alt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108 points</a:t>
                      </a:r>
                      <a:endParaRPr kumimoji="0" lang="en-CA" alt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925174"/>
                  </a:ext>
                </a:extLst>
              </a:tr>
              <a:tr h="7175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Sous-titre</a:t>
                      </a:r>
                      <a:endParaRPr kumimoji="0" lang="en-CA" alt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2x la grosseur du texte courant</a:t>
                      </a:r>
                      <a:endParaRPr kumimoji="0" lang="en-CA" alt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72 points</a:t>
                      </a:r>
                      <a:endParaRPr kumimoji="0" lang="en-CA" alt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393741"/>
                  </a:ext>
                </a:extLst>
              </a:tr>
              <a:tr h="762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Texte courant </a:t>
                      </a:r>
                      <a:endParaRPr kumimoji="0" lang="en-CA" alt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Caractères normaux</a:t>
                      </a:r>
                      <a:endParaRPr kumimoji="0" lang="en-CA" alt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36 points</a:t>
                      </a:r>
                      <a:endParaRPr kumimoji="0" lang="en-CA" alt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639794"/>
                  </a:ext>
                </a:extLst>
              </a:tr>
              <a:tr h="5556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Texte secondaire</a:t>
                      </a:r>
                      <a:endParaRPr kumimoji="0" lang="en-CA" alt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½ du texte normal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fr-CA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 points</a:t>
                      </a:r>
                      <a:endParaRPr kumimoji="0" lang="en-CA" altLang="fr-F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7819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ce réservé du pied de page 4">
            <a:extLst>
              <a:ext uri="{FF2B5EF4-FFF2-40B4-BE49-F238E27FC236}">
                <a16:creationId xmlns:a16="http://schemas.microsoft.com/office/drawing/2014/main" id="{3207A6F1-6A86-4CE0-8FF5-6A075038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21506" name="Espace réservé du numéro de diapositive 5">
            <a:extLst>
              <a:ext uri="{FF2B5EF4-FFF2-40B4-BE49-F238E27FC236}">
                <a16:creationId xmlns:a16="http://schemas.microsoft.com/office/drawing/2014/main" id="{B41EFD5F-6694-45C0-BD42-4FEAF4DC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34C212D-ED8E-4D4D-B8E2-75D3EFE37DB6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6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2E6A8A2-D3DF-4493-BCE8-F12A4371E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fr-FR" sz="4000" b="1">
                <a:solidFill>
                  <a:schemeClr val="tx1"/>
                </a:solidFill>
              </a:rPr>
              <a:t>Format général de  l’affiche : choix des couleurs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B9F87E8-2CCC-48E2-9B95-A42976C53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511175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fr-CA" altLang="fr-FR" sz="2400" b="1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fr-CA" altLang="fr-FR" sz="2400" b="1"/>
              <a:t>Éviter la  surcharge de couleurs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fr-CA" altLang="fr-FR" sz="2400" b="1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fr-CA" altLang="fr-FR" sz="2400" b="1"/>
              <a:t>Limiter à deux le nombre de couleurs contrastées pour l</a:t>
            </a:r>
            <a:r>
              <a:rPr lang="ja-JP" altLang="fr-CA" sz="2400" b="1"/>
              <a:t>’</a:t>
            </a:r>
            <a:r>
              <a:rPr lang="fr-CA" altLang="ja-JP" sz="2400" b="1"/>
              <a:t>ensemble du texte 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fr-CA" altLang="fr-FR" sz="2400" b="1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fr-CA" altLang="fr-FR" sz="2400" b="1"/>
              <a:t>Choisir une couleur de </a:t>
            </a:r>
            <a:r>
              <a:rPr lang="fr-CA" altLang="fr-FR" sz="2400" b="1" u="sng"/>
              <a:t>fond foncé</a:t>
            </a:r>
            <a:r>
              <a:rPr lang="fr-CA" altLang="fr-FR" sz="2400" b="1"/>
              <a:t> (noir, bleu, vert) et des caractères blancs, noirs ou jaune vif 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fr-CA" altLang="fr-FR" sz="2400" b="1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fr-CA" altLang="fr-FR" sz="2400" b="1"/>
              <a:t>Choisir une couleur de </a:t>
            </a:r>
            <a:r>
              <a:rPr lang="fr-CA" altLang="fr-FR" sz="2400" b="1" u="sng"/>
              <a:t>fond pâle</a:t>
            </a:r>
            <a:r>
              <a:rPr lang="fr-CA" altLang="fr-FR" sz="2400" b="1"/>
              <a:t> (blanc ou coloré) et des caractères noirs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fr-CA" altLang="fr-FR" sz="2400" b="1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fr-CA" altLang="fr-FR" sz="2400" b="1"/>
              <a:t>Utiliser une même couleur pour l</a:t>
            </a:r>
            <a:r>
              <a:rPr lang="ja-JP" altLang="fr-CA" sz="2400" b="1"/>
              <a:t>’</a:t>
            </a:r>
            <a:r>
              <a:rPr lang="fr-CA" altLang="ja-JP" sz="2400" b="1"/>
              <a:t>Introduction et la Conclusion, une autre couleur pour les Résultats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fr-CA" altLang="fr-FR" sz="2400" b="1"/>
          </a:p>
          <a:p>
            <a:pPr marL="381000" indent="-381000" eaLnBrk="1" hangingPunct="1">
              <a:lnSpc>
                <a:spcPct val="80000"/>
              </a:lnSpc>
            </a:pPr>
            <a:endParaRPr lang="en-CA" altLang="fr-FR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u pied de page 4">
            <a:extLst>
              <a:ext uri="{FF2B5EF4-FFF2-40B4-BE49-F238E27FC236}">
                <a16:creationId xmlns:a16="http://schemas.microsoft.com/office/drawing/2014/main" id="{ADB5F2F8-A369-4D92-8C9E-62D7E0D0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22530" name="Espace réservé du numéro de diapositive 5">
            <a:extLst>
              <a:ext uri="{FF2B5EF4-FFF2-40B4-BE49-F238E27FC236}">
                <a16:creationId xmlns:a16="http://schemas.microsoft.com/office/drawing/2014/main" id="{0D5A2284-E260-41C9-850A-383BFB76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C3D3C52-0A14-4AF8-9DDF-93BFD116C6AA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7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DA23562-902E-49A5-9DCB-F37F94EAD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fr-FR" sz="4000" b="1">
                <a:solidFill>
                  <a:schemeClr val="tx1"/>
                </a:solidFill>
              </a:rPr>
              <a:t>Format général de  l’affiche : les différents blocs de texte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F9726AE-4BC0-4918-8384-70B65966C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12875"/>
            <a:ext cx="7705725" cy="48244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fr-FR" sz="2400" b="1"/>
              <a:t>Les blocs de texte suivis apparaîtront en trois colonnes: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fr-CA" altLang="fr-FR" sz="2400" b="1"/>
              <a:t> Résumé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fr-CA" altLang="fr-FR" sz="2400" b="1"/>
              <a:t> Introduction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fr-CA" altLang="fr-FR" sz="2400" b="1"/>
              <a:t> Objectif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fr-CA" altLang="fr-FR" sz="2400" b="1"/>
              <a:t> Matériel et Méthodes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fr-CA" altLang="fr-FR" sz="2400" b="1"/>
              <a:t> Résultats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fr-CA" altLang="fr-FR" sz="2400" b="1"/>
              <a:t> Conclusions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fr-CA" altLang="fr-FR" sz="2400" b="1"/>
              <a:t> Références et Remerciements</a:t>
            </a:r>
          </a:p>
          <a:p>
            <a:pPr marL="0" indent="0" eaLnBrk="1" hangingPunct="1">
              <a:lnSpc>
                <a:spcPct val="90000"/>
              </a:lnSpc>
            </a:pPr>
            <a:endParaRPr lang="fr-CA" altLang="fr-FR" sz="2400" b="1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fr-FR" sz="2400" b="1"/>
              <a:t>Des  éléments visuels (photos, graphiques, tableaux, etc.) s</a:t>
            </a:r>
            <a:r>
              <a:rPr lang="ja-JP" altLang="fr-CA" sz="2400" b="1"/>
              <a:t>’</a:t>
            </a:r>
            <a:r>
              <a:rPr lang="fr-CA" altLang="ja-JP" sz="2400" b="1"/>
              <a:t>insèrent entre les blocs de texte. </a:t>
            </a:r>
          </a:p>
          <a:p>
            <a:pPr marL="0" indent="0" eaLnBrk="1" hangingPunct="1">
              <a:lnSpc>
                <a:spcPct val="90000"/>
              </a:lnSpc>
            </a:pPr>
            <a:endParaRPr lang="fr-CA" altLang="fr-FR" sz="2400" b="1"/>
          </a:p>
          <a:p>
            <a:pPr marL="0" indent="0" eaLnBrk="1" hangingPunct="1">
              <a:lnSpc>
                <a:spcPct val="90000"/>
              </a:lnSpc>
            </a:pPr>
            <a:endParaRPr lang="en-CA" altLang="fr-FR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ce réservé du pied de page 3">
            <a:extLst>
              <a:ext uri="{FF2B5EF4-FFF2-40B4-BE49-F238E27FC236}">
                <a16:creationId xmlns:a16="http://schemas.microsoft.com/office/drawing/2014/main" id="{8B02639C-41C1-41ED-AA16-4E40A73D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23554" name="Espace réservé du numéro de diapositive 4">
            <a:extLst>
              <a:ext uri="{FF2B5EF4-FFF2-40B4-BE49-F238E27FC236}">
                <a16:creationId xmlns:a16="http://schemas.microsoft.com/office/drawing/2014/main" id="{FCC4D722-2BAC-4182-834E-251591D5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F9F9488-FBB1-4644-83CF-DB157E0AC0CB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8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136797E-4A31-4CA3-AE87-EDA5C3AF4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193087" cy="914400"/>
          </a:xfrm>
        </p:spPr>
        <p:txBody>
          <a:bodyPr/>
          <a:lstStyle/>
          <a:p>
            <a:pPr marL="533400" indent="-533400" eaLnBrk="1" hangingPunct="1"/>
            <a:r>
              <a:rPr lang="en-CA" altLang="fr-FR" sz="3600" b="1">
                <a:solidFill>
                  <a:schemeClr val="tx1"/>
                </a:solidFill>
              </a:rPr>
              <a:t>2. </a:t>
            </a:r>
            <a:r>
              <a:rPr lang="en-CA" altLang="fr-FR" sz="4000" b="1">
                <a:solidFill>
                  <a:schemeClr val="tx1"/>
                </a:solidFill>
              </a:rPr>
              <a:t>Format spécifique de l’affiche :        ordre de lecture des parties</a:t>
            </a:r>
            <a:endParaRPr lang="fr-CA" altLang="fr-FR" sz="4000" b="1">
              <a:solidFill>
                <a:schemeClr val="tx1"/>
              </a:solidFill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76EB98F-5CE9-4B42-AC33-EA548FACBF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628775"/>
            <a:ext cx="7240587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CA" altLang="fr-FR" sz="2400"/>
              <a:t>1.                                     4.                               7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CA" altLang="fr-FR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CA" altLang="fr-FR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CA" altLang="fr-FR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CA" altLang="fr-FR" sz="2400"/>
              <a:t>2.                                     5.                              8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CA" altLang="fr-FR" sz="2400"/>
              <a:t>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CA" altLang="fr-FR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CA" altLang="fr-FR" sz="2400"/>
              <a:t>3.                                     6.                              9.</a:t>
            </a:r>
            <a:endParaRPr lang="fr-CA" altLang="fr-FR" sz="2400"/>
          </a:p>
        </p:txBody>
      </p:sp>
      <p:sp>
        <p:nvSpPr>
          <p:cNvPr id="23557" name="AutoShape 4">
            <a:extLst>
              <a:ext uri="{FF2B5EF4-FFF2-40B4-BE49-F238E27FC236}">
                <a16:creationId xmlns:a16="http://schemas.microsoft.com/office/drawing/2014/main" id="{CD851F03-5EC2-4C4F-9D92-8D475FEA1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89138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23558" name="AutoShape 5">
            <a:extLst>
              <a:ext uri="{FF2B5EF4-FFF2-40B4-BE49-F238E27FC236}">
                <a16:creationId xmlns:a16="http://schemas.microsoft.com/office/drawing/2014/main" id="{05D1E03E-132F-4E29-8216-31EBDD923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500438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23559" name="AutoShape 6">
            <a:extLst>
              <a:ext uri="{FF2B5EF4-FFF2-40B4-BE49-F238E27FC236}">
                <a16:creationId xmlns:a16="http://schemas.microsoft.com/office/drawing/2014/main" id="{CB66D637-1DD5-4B83-B337-96905FDFA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084763"/>
            <a:ext cx="1511300" cy="1008062"/>
          </a:xfrm>
          <a:prstGeom prst="curvedUpArrow">
            <a:avLst>
              <a:gd name="adj1" fmla="val 29984"/>
              <a:gd name="adj2" fmla="val 5996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23560" name="AutoShape 7">
            <a:extLst>
              <a:ext uri="{FF2B5EF4-FFF2-40B4-BE49-F238E27FC236}">
                <a16:creationId xmlns:a16="http://schemas.microsoft.com/office/drawing/2014/main" id="{C03E255D-DEB9-4355-814B-73F33975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484313"/>
            <a:ext cx="1728787" cy="649287"/>
          </a:xfrm>
          <a:prstGeom prst="curvedDownArrow">
            <a:avLst>
              <a:gd name="adj1" fmla="val 53597"/>
              <a:gd name="adj2" fmla="val 10650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23561" name="AutoShape 8">
            <a:extLst>
              <a:ext uri="{FF2B5EF4-FFF2-40B4-BE49-F238E27FC236}">
                <a16:creationId xmlns:a16="http://schemas.microsoft.com/office/drawing/2014/main" id="{48734789-DE1A-46C8-BDB0-D1556620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276475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23562" name="AutoShape 9">
            <a:extLst>
              <a:ext uri="{FF2B5EF4-FFF2-40B4-BE49-F238E27FC236}">
                <a16:creationId xmlns:a16="http://schemas.microsoft.com/office/drawing/2014/main" id="{77A05692-517C-499C-A7B3-FC29A24E0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89363"/>
            <a:ext cx="485775" cy="904875"/>
          </a:xfrm>
          <a:prstGeom prst="downArrow">
            <a:avLst>
              <a:gd name="adj1" fmla="val 50000"/>
              <a:gd name="adj2" fmla="val 46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23563" name="AutoShape 10">
            <a:extLst>
              <a:ext uri="{FF2B5EF4-FFF2-40B4-BE49-F238E27FC236}">
                <a16:creationId xmlns:a16="http://schemas.microsoft.com/office/drawing/2014/main" id="{7FEDE3B0-7B69-483A-9627-BBBE2585B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013325"/>
            <a:ext cx="1439863" cy="1093788"/>
          </a:xfrm>
          <a:prstGeom prst="curvedUpArrow">
            <a:avLst>
              <a:gd name="adj1" fmla="val 26328"/>
              <a:gd name="adj2" fmla="val 5265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23564" name="AutoShape 11">
            <a:extLst>
              <a:ext uri="{FF2B5EF4-FFF2-40B4-BE49-F238E27FC236}">
                <a16:creationId xmlns:a16="http://schemas.microsoft.com/office/drawing/2014/main" id="{FBE3FDE5-818C-4FEE-840A-F2E0DA8C3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484313"/>
            <a:ext cx="1944687" cy="792162"/>
          </a:xfrm>
          <a:prstGeom prst="curvedDownArrow">
            <a:avLst>
              <a:gd name="adj1" fmla="val 49416"/>
              <a:gd name="adj2" fmla="val 9819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23565" name="AutoShape 12">
            <a:extLst>
              <a:ext uri="{FF2B5EF4-FFF2-40B4-BE49-F238E27FC236}">
                <a16:creationId xmlns:a16="http://schemas.microsoft.com/office/drawing/2014/main" id="{808C05EF-2C50-4896-9557-B48A1047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420938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23566" name="AutoShape 13">
            <a:extLst>
              <a:ext uri="{FF2B5EF4-FFF2-40B4-BE49-F238E27FC236}">
                <a16:creationId xmlns:a16="http://schemas.microsoft.com/office/drawing/2014/main" id="{A5F00F2A-14F1-4EFD-8AA8-89B9F3569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789363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ce réservé du pied de page 4">
            <a:extLst>
              <a:ext uri="{FF2B5EF4-FFF2-40B4-BE49-F238E27FC236}">
                <a16:creationId xmlns:a16="http://schemas.microsoft.com/office/drawing/2014/main" id="{5B6F72C9-F72C-464B-BE2E-40B2A1D6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200"/>
              <a:t>École de technologie supérieure</a:t>
            </a:r>
          </a:p>
        </p:txBody>
      </p:sp>
      <p:sp>
        <p:nvSpPr>
          <p:cNvPr id="24578" name="Espace réservé du numéro de diapositive 5">
            <a:extLst>
              <a:ext uri="{FF2B5EF4-FFF2-40B4-BE49-F238E27FC236}">
                <a16:creationId xmlns:a16="http://schemas.microsoft.com/office/drawing/2014/main" id="{9681A376-E58E-4E56-9CC3-1900093F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D11D6AA-8975-4131-9A06-4F9F40B58DAE}" type="slidenum">
              <a:rPr lang="fr-CA" altLang="fr-FR" sz="1200">
                <a:latin typeface="Arial Black" panose="020B0A04020102020204" pitchFamily="34" charset="0"/>
              </a:rPr>
              <a:pPr eaLnBrk="1" hangingPunct="1"/>
              <a:t>9</a:t>
            </a:fld>
            <a:endParaRPr lang="fr-CA" altLang="fr-FR" sz="1200">
              <a:latin typeface="Arial Black" panose="020B0A040201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82B2C9B-F2B2-43B6-AF1D-844D888EE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569325" cy="914400"/>
          </a:xfrm>
        </p:spPr>
        <p:txBody>
          <a:bodyPr/>
          <a:lstStyle/>
          <a:p>
            <a:pPr marL="800100" indent="-800100" eaLnBrk="1" hangingPunct="1"/>
            <a:r>
              <a:rPr lang="en-CA" altLang="fr-FR" sz="4000" b="1">
                <a:solidFill>
                  <a:schemeClr val="tx1"/>
                </a:solidFill>
              </a:rPr>
              <a:t>2. Format spécifique de l’affiche :   </a:t>
            </a:r>
            <a:br>
              <a:rPr lang="en-CA" altLang="fr-FR" sz="4000" b="1">
                <a:solidFill>
                  <a:schemeClr val="tx1"/>
                </a:solidFill>
              </a:rPr>
            </a:br>
            <a:r>
              <a:rPr lang="en-CA" altLang="fr-FR" sz="4000" b="1">
                <a:solidFill>
                  <a:schemeClr val="tx1"/>
                </a:solidFill>
              </a:rPr>
              <a:t>disposition des éléments</a:t>
            </a:r>
            <a:endParaRPr lang="fr-CA" altLang="fr-FR" sz="4000" b="1">
              <a:solidFill>
                <a:schemeClr val="tx1"/>
              </a:solidFill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64E93A4-9C8D-4D82-88FC-42764C860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924800" cy="4606925"/>
          </a:xfrm>
          <a:solidFill>
            <a:schemeClr val="accent2"/>
          </a:solidFill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CA" altLang="fr-FR" sz="2800" b="1"/>
              <a:t>Titre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CA" altLang="fr-FR" sz="2400" b="1"/>
              <a:t>Nom de l’auteur (des auteurs)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CA" altLang="fr-FR" sz="1800" b="1"/>
              <a:t>Institution Affiliation(s) Courriel </a:t>
            </a:r>
            <a:endParaRPr lang="fr-CA" altLang="fr-FR" sz="1800" b="1"/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B8C8EF1E-73D4-442C-AAA2-E6FA1014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36838"/>
            <a:ext cx="1871662" cy="792162"/>
          </a:xfrm>
          <a:prstGeom prst="rect">
            <a:avLst/>
          </a:prstGeom>
          <a:solidFill>
            <a:srgbClr val="C969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fr-FR" sz="1800"/>
              <a:t>1. Résumé</a:t>
            </a:r>
            <a:endParaRPr lang="fr-CA" altLang="fr-FR" sz="1800"/>
          </a:p>
        </p:txBody>
      </p:sp>
      <p:sp>
        <p:nvSpPr>
          <p:cNvPr id="24582" name="Rectangle 7">
            <a:extLst>
              <a:ext uri="{FF2B5EF4-FFF2-40B4-BE49-F238E27FC236}">
                <a16:creationId xmlns:a16="http://schemas.microsoft.com/office/drawing/2014/main" id="{85A616BA-1658-4F6B-8D57-044760A5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16338"/>
            <a:ext cx="1873250" cy="863600"/>
          </a:xfrm>
          <a:prstGeom prst="rect">
            <a:avLst/>
          </a:prstGeom>
          <a:solidFill>
            <a:srgbClr val="C969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fr-FR" sz="1800"/>
              <a:t>2. Introduction</a:t>
            </a:r>
          </a:p>
        </p:txBody>
      </p:sp>
      <p:sp>
        <p:nvSpPr>
          <p:cNvPr id="24583" name="Rectangle 8">
            <a:extLst>
              <a:ext uri="{FF2B5EF4-FFF2-40B4-BE49-F238E27FC236}">
                <a16:creationId xmlns:a16="http://schemas.microsoft.com/office/drawing/2014/main" id="{C9F772BE-6EB6-43E5-A402-0C373DB1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797425"/>
            <a:ext cx="2016125" cy="1152525"/>
          </a:xfrm>
          <a:prstGeom prst="rect">
            <a:avLst/>
          </a:prstGeom>
          <a:solidFill>
            <a:srgbClr val="C969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800"/>
              <a:t>3. </a:t>
            </a:r>
            <a:r>
              <a:rPr lang="en-CA" altLang="fr-FR" sz="1800"/>
              <a:t>Objectif </a:t>
            </a:r>
            <a:endParaRPr lang="fr-CA" altLang="fr-FR" sz="1800"/>
          </a:p>
        </p:txBody>
      </p:sp>
      <p:sp>
        <p:nvSpPr>
          <p:cNvPr id="24584" name="Rectangle 9">
            <a:extLst>
              <a:ext uri="{FF2B5EF4-FFF2-40B4-BE49-F238E27FC236}">
                <a16:creationId xmlns:a16="http://schemas.microsoft.com/office/drawing/2014/main" id="{B810B085-D8DF-450B-AB1E-A00E268D4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708275"/>
            <a:ext cx="2592388" cy="865188"/>
          </a:xfrm>
          <a:prstGeom prst="rect">
            <a:avLst/>
          </a:prstGeom>
          <a:solidFill>
            <a:srgbClr val="C969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800"/>
              <a:t>7. </a:t>
            </a:r>
            <a:r>
              <a:rPr lang="en-CA" altLang="fr-FR" sz="1800"/>
              <a:t>Résultats</a:t>
            </a:r>
            <a:endParaRPr lang="fr-CA" altLang="fr-FR" sz="1800"/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31FCA9B3-79E6-4E8D-8BA0-6B66FD22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852738"/>
            <a:ext cx="1728787" cy="647700"/>
          </a:xfrm>
          <a:prstGeom prst="rect">
            <a:avLst/>
          </a:prstGeom>
          <a:solidFill>
            <a:srgbClr val="C969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CA" altLang="fr-FR" sz="1800"/>
              <a:t>4. Matériel et </a:t>
            </a:r>
          </a:p>
          <a:p>
            <a:pPr eaLnBrk="1" hangingPunct="1"/>
            <a:r>
              <a:rPr lang="fr-CA" altLang="fr-FR" sz="1800"/>
              <a:t>méthodes</a:t>
            </a:r>
          </a:p>
        </p:txBody>
      </p:sp>
      <p:sp>
        <p:nvSpPr>
          <p:cNvPr id="24586" name="Rectangle 12">
            <a:extLst>
              <a:ext uri="{FF2B5EF4-FFF2-40B4-BE49-F238E27FC236}">
                <a16:creationId xmlns:a16="http://schemas.microsoft.com/office/drawing/2014/main" id="{87D1E308-B6E2-4A21-A7C0-02631659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868863"/>
            <a:ext cx="2089150" cy="936625"/>
          </a:xfrm>
          <a:prstGeom prst="rect">
            <a:avLst/>
          </a:prstGeom>
          <a:solidFill>
            <a:srgbClr val="C969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fr-FR" sz="1800"/>
              <a:t>9. Références </a:t>
            </a:r>
          </a:p>
          <a:p>
            <a:pPr eaLnBrk="1" hangingPunct="1"/>
            <a:r>
              <a:rPr lang="en-CA" altLang="fr-FR" sz="1800"/>
              <a:t>Remerciements</a:t>
            </a:r>
          </a:p>
          <a:p>
            <a:pPr eaLnBrk="1" hangingPunct="1"/>
            <a:r>
              <a:rPr lang="en-CA" altLang="fr-FR" sz="1800"/>
              <a:t>(si nécessaire)</a:t>
            </a:r>
            <a:endParaRPr lang="fr-CA" altLang="fr-FR" sz="1800"/>
          </a:p>
        </p:txBody>
      </p:sp>
      <p:sp>
        <p:nvSpPr>
          <p:cNvPr id="24587" name="Text Box 25">
            <a:extLst>
              <a:ext uri="{FF2B5EF4-FFF2-40B4-BE49-F238E27FC236}">
                <a16:creationId xmlns:a16="http://schemas.microsoft.com/office/drawing/2014/main" id="{19EB32E6-7F80-4071-8B73-D149C1D39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5105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A" altLang="fr-FR" sz="1800"/>
          </a:p>
        </p:txBody>
      </p:sp>
      <p:sp>
        <p:nvSpPr>
          <p:cNvPr id="24588" name="Rectangle 26">
            <a:extLst>
              <a:ext uri="{FF2B5EF4-FFF2-40B4-BE49-F238E27FC236}">
                <a16:creationId xmlns:a16="http://schemas.microsoft.com/office/drawing/2014/main" id="{A219E736-428D-42E5-9332-8D19FD30A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933825"/>
            <a:ext cx="1800225" cy="792163"/>
          </a:xfrm>
          <a:prstGeom prst="rect">
            <a:avLst/>
          </a:prstGeom>
          <a:solidFill>
            <a:srgbClr val="C969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A" altLang="fr-FR" sz="1800">
              <a:solidFill>
                <a:schemeClr val="hlink"/>
              </a:solidFill>
            </a:endParaRPr>
          </a:p>
        </p:txBody>
      </p:sp>
      <p:sp>
        <p:nvSpPr>
          <p:cNvPr id="24589" name="Rectangle 27">
            <a:extLst>
              <a:ext uri="{FF2B5EF4-FFF2-40B4-BE49-F238E27FC236}">
                <a16:creationId xmlns:a16="http://schemas.microsoft.com/office/drawing/2014/main" id="{2341E855-CC6E-4E84-A444-22BD5B7BA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860800"/>
            <a:ext cx="2016125" cy="863600"/>
          </a:xfrm>
          <a:prstGeom prst="rect">
            <a:avLst/>
          </a:prstGeom>
          <a:solidFill>
            <a:srgbClr val="C969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A" altLang="fr-FR" sz="1800"/>
          </a:p>
          <a:p>
            <a:pPr eaLnBrk="1" hangingPunct="1"/>
            <a:endParaRPr lang="en-CA" altLang="fr-FR" sz="1800"/>
          </a:p>
          <a:p>
            <a:pPr eaLnBrk="1" hangingPunct="1"/>
            <a:r>
              <a:rPr lang="en-CA" altLang="fr-FR" sz="1800"/>
              <a:t>8. Conclusions </a:t>
            </a:r>
          </a:p>
          <a:p>
            <a:pPr eaLnBrk="1" hangingPunct="1"/>
            <a:r>
              <a:rPr lang="en-CA" altLang="fr-FR" sz="1800"/>
              <a:t> Recommandations</a:t>
            </a:r>
          </a:p>
          <a:p>
            <a:pPr eaLnBrk="1" hangingPunct="1"/>
            <a:endParaRPr lang="en-CA" altLang="fr-FR" sz="1800"/>
          </a:p>
          <a:p>
            <a:pPr eaLnBrk="1" hangingPunct="1"/>
            <a:endParaRPr lang="en-CA" altLang="fr-FR" sz="1800"/>
          </a:p>
        </p:txBody>
      </p:sp>
      <p:sp>
        <p:nvSpPr>
          <p:cNvPr id="24590" name="Rectangle 28">
            <a:extLst>
              <a:ext uri="{FF2B5EF4-FFF2-40B4-BE49-F238E27FC236}">
                <a16:creationId xmlns:a16="http://schemas.microsoft.com/office/drawing/2014/main" id="{07EA8791-856C-4A08-9514-AFB07779D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013325"/>
            <a:ext cx="1800225" cy="720725"/>
          </a:xfrm>
          <a:prstGeom prst="rect">
            <a:avLst/>
          </a:prstGeom>
          <a:solidFill>
            <a:srgbClr val="C969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CA" altLang="fr-FR" sz="1800"/>
              <a:t>6. Graphique</a:t>
            </a:r>
          </a:p>
        </p:txBody>
      </p:sp>
      <p:sp>
        <p:nvSpPr>
          <p:cNvPr id="24591" name="Text Box 29">
            <a:extLst>
              <a:ext uri="{FF2B5EF4-FFF2-40B4-BE49-F238E27FC236}">
                <a16:creationId xmlns:a16="http://schemas.microsoft.com/office/drawing/2014/main" id="{CC4A09AC-20FE-448B-A296-4C7B49DC5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860800"/>
            <a:ext cx="19446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fr-CA" altLang="fr-FR" sz="1800"/>
          </a:p>
          <a:p>
            <a:pPr eaLnBrk="1" hangingPunct="1"/>
            <a:r>
              <a:rPr lang="fr-CA" altLang="fr-FR" sz="1800"/>
              <a:t>5</a:t>
            </a:r>
            <a:r>
              <a:rPr lang="en-CA" altLang="fr-FR" sz="1800"/>
              <a:t>. Tableau</a:t>
            </a:r>
          </a:p>
          <a:p>
            <a:pPr eaLnBrk="1" hangingPunct="1"/>
            <a:r>
              <a:rPr lang="en-CA" altLang="fr-FR" sz="1800"/>
              <a:t> </a:t>
            </a:r>
          </a:p>
        </p:txBody>
      </p:sp>
      <p:sp>
        <p:nvSpPr>
          <p:cNvPr id="24592" name="Text Box 32">
            <a:extLst>
              <a:ext uri="{FF2B5EF4-FFF2-40B4-BE49-F238E27FC236}">
                <a16:creationId xmlns:a16="http://schemas.microsoft.com/office/drawing/2014/main" id="{E0EEEB0E-4C16-4B44-BFA8-8BBED565D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48164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A" altLang="fr-FR" sz="1800"/>
          </a:p>
        </p:txBody>
      </p:sp>
      <p:sp>
        <p:nvSpPr>
          <p:cNvPr id="24593" name="Text Box 34">
            <a:extLst>
              <a:ext uri="{FF2B5EF4-FFF2-40B4-BE49-F238E27FC236}">
                <a16:creationId xmlns:a16="http://schemas.microsoft.com/office/drawing/2014/main" id="{803EF727-F822-42A8-8957-CA72E5D7F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997200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A" altLang="fr-FR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976</TotalTime>
  <Words>866</Words>
  <Application>Microsoft Office PowerPoint</Application>
  <PresentationFormat>Affichage à l'écran (4:3)</PresentationFormat>
  <Paragraphs>193</Paragraphs>
  <Slides>16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MS PGothic</vt:lpstr>
      <vt:lpstr>Wingdings</vt:lpstr>
      <vt:lpstr>Times New Roman</vt:lpstr>
      <vt:lpstr>Arial Black</vt:lpstr>
      <vt:lpstr>Radial</vt:lpstr>
      <vt:lpstr>Présentation Microsoft PowerPoint</vt:lpstr>
      <vt:lpstr> Trois éléments essentiels           de l’affiche scientifique </vt:lpstr>
      <vt:lpstr>Format général de  l’affiche :   dimensions de l’affiche</vt:lpstr>
      <vt:lpstr>Format général de  l’affiche :    proportions de l’affiche</vt:lpstr>
      <vt:lpstr>1. Format général de  l’affiche :       polices de caractères</vt:lpstr>
      <vt:lpstr>Format général de  l’affiche : polices de caractères (suite)</vt:lpstr>
      <vt:lpstr>Format général de  l’affiche : choix des couleurs</vt:lpstr>
      <vt:lpstr>Format général de  l’affiche : les différents blocs de texte</vt:lpstr>
      <vt:lpstr>2. Format spécifique de l’affiche :        ordre de lecture des parties</vt:lpstr>
      <vt:lpstr>2. Format spécifique de l’affiche :    disposition des éléments</vt:lpstr>
      <vt:lpstr>2. Format spécifique de l’affiche :        gabarit général</vt:lpstr>
      <vt:lpstr>2. Contenu scientifique</vt:lpstr>
      <vt:lpstr> 3.2.3 Compétences rédactionnelles et            langagières de l’affiche scientifique</vt:lpstr>
      <vt:lpstr>3.3.1 Présentation matérielle            de  l’affiche</vt:lpstr>
      <vt:lpstr>3.3.2 Soutenance orale de            l’affiche</vt:lpstr>
      <vt:lpstr> 1. Principes de l’exposé oral à         respecter </vt:lpstr>
      <vt:lpstr>2. Prestation active et         dynamique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L’affiche scientifique</dc:title>
  <dc:creator>Paul FICOT</dc:creator>
  <cp:lastModifiedBy>FICOT PAUL</cp:lastModifiedBy>
  <cp:revision>141</cp:revision>
  <dcterms:created xsi:type="dcterms:W3CDTF">2006-06-27T23:00:28Z</dcterms:created>
  <dcterms:modified xsi:type="dcterms:W3CDTF">2018-12-03T07:55:49Z</dcterms:modified>
</cp:coreProperties>
</file>