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2"/>
  </p:notesMasterIdLst>
  <p:sldIdLst>
    <p:sldId id="256" r:id="rId2"/>
    <p:sldId id="257" r:id="rId3"/>
    <p:sldId id="258" r:id="rId4"/>
    <p:sldId id="276" r:id="rId5"/>
    <p:sldId id="277" r:id="rId6"/>
    <p:sldId id="273" r:id="rId7"/>
    <p:sldId id="259" r:id="rId8"/>
    <p:sldId id="260" r:id="rId9"/>
    <p:sldId id="278" r:id="rId10"/>
    <p:sldId id="279" r:id="rId11"/>
    <p:sldId id="261" r:id="rId12"/>
    <p:sldId id="263" r:id="rId13"/>
    <p:sldId id="262" r:id="rId14"/>
    <p:sldId id="275" r:id="rId15"/>
    <p:sldId id="271" r:id="rId16"/>
    <p:sldId id="264" r:id="rId17"/>
    <p:sldId id="268" r:id="rId18"/>
    <p:sldId id="269" r:id="rId19"/>
    <p:sldId id="274" r:id="rId20"/>
    <p:sldId id="272" r:id="rId21"/>
  </p:sldIdLst>
  <p:sldSz cx="9144000" cy="5143500" type="screen16x9"/>
  <p:notesSz cx="6858000" cy="9144000"/>
  <p:embeddedFontLst>
    <p:embeddedFont>
      <p:font typeface="Raleway Light" panose="020B0403030101060003" pitchFamily="34" charset="0"/>
      <p:regular r:id="rId23"/>
      <p:italic r:id="rId24"/>
    </p:embeddedFont>
    <p:embeddedFont>
      <p:font typeface="Raleway" panose="020B05030301010600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98" autoAdjust="0"/>
  </p:normalViewPr>
  <p:slideViewPr>
    <p:cSldViewPr snapToGrid="0">
      <p:cViewPr>
        <p:scale>
          <a:sx n="125" d="100"/>
          <a:sy n="125" d="100"/>
        </p:scale>
        <p:origin x="63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16762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fr.wikipedia.org/wiki/Contrat_intelligent#cite_note-3" TargetMode="External"/><Relationship Id="rId3" Type="http://schemas.openxmlformats.org/officeDocument/2006/relationships/hyperlink" Target="https://fr.wikipedia.org/wiki/Nick_Szabo" TargetMode="External"/><Relationship Id="rId7" Type="http://schemas.openxmlformats.org/officeDocument/2006/relationships/hyperlink" Target="https://en.wikipedia.org/wiki/Mark_S._Miller"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fr.wikipedia.org/wiki/Contrat_intelligent#cite_note-2" TargetMode="External"/><Relationship Id="rId5" Type="http://schemas.openxmlformats.org/officeDocument/2006/relationships/hyperlink" Target="https://fr.wikipedia.org/wiki/David_Chaum" TargetMode="External"/><Relationship Id="rId10" Type="http://schemas.openxmlformats.org/officeDocument/2006/relationships/hyperlink" Target="https://fr.wikipedia.org/wiki/Contrat_intelligent#cite_note-4" TargetMode="External"/><Relationship Id="rId4" Type="http://schemas.openxmlformats.org/officeDocument/2006/relationships/hyperlink" Target="https://fr.wikipedia.org/wiki/Contrat" TargetMode="External"/><Relationship Id="rId9" Type="http://schemas.openxmlformats.org/officeDocument/2006/relationships/hyperlink" Target="https://fr.wikipedia.org/wiki/Institute_of_Electrical_and_Electronics_Engineer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16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smtClean="0">
                <a:latin typeface="Raleway" panose="020B0503030101060003" pitchFamily="34" charset="0"/>
              </a:rPr>
              <a:t>Proof</a:t>
            </a:r>
            <a:r>
              <a:rPr lang="fr-FR" sz="1100" dirty="0" smtClean="0"/>
              <a:t> of </a:t>
            </a:r>
            <a:r>
              <a:rPr lang="fr-FR" sz="1100" dirty="0" err="1" smtClean="0"/>
              <a:t>Stake</a:t>
            </a:r>
            <a:endParaRPr lang="fr-FR" sz="1100" dirty="0" smtClean="0"/>
          </a:p>
          <a:p>
            <a:pPr fontAlgn="base"/>
            <a:r>
              <a:rPr lang="en-US" sz="1100" b="0" i="0" u="none" strike="noStrike" cap="none" dirty="0" smtClean="0">
                <a:solidFill>
                  <a:srgbClr val="000000"/>
                </a:solidFill>
                <a:effectLst/>
                <a:latin typeface="Arial"/>
                <a:ea typeface="Arial"/>
                <a:cs typeface="Arial"/>
                <a:sym typeface="Arial"/>
              </a:rPr>
              <a:t>In the event of a fork, whether the fork is accidental or a malicious attempt to rewrite history and re­verse a transaction, the optimal strategy for any miner is to mine on every chain, so that the miner gets their reward no matter which fork wins. Thus, assuming a large number of economically interested miners, an attacker may be able to send a transaction in exchange for some digital good (usually another cryptocurrency), receive the good, then start a fork of the </a:t>
            </a:r>
            <a:r>
              <a:rPr lang="en-US" sz="1100" b="0" i="0" u="none" strike="noStrike" cap="none" dirty="0" err="1" smtClean="0">
                <a:solidFill>
                  <a:srgbClr val="000000"/>
                </a:solidFill>
                <a:effectLst/>
                <a:latin typeface="Arial"/>
                <a:ea typeface="Arial"/>
                <a:cs typeface="Arial"/>
                <a:sym typeface="Arial"/>
              </a:rPr>
              <a:t>blockchain</a:t>
            </a:r>
            <a:r>
              <a:rPr lang="en-US" sz="1100" b="0" i="0" u="none" strike="noStrike" cap="none" dirty="0" smtClean="0">
                <a:solidFill>
                  <a:srgbClr val="000000"/>
                </a:solidFill>
                <a:effectLst/>
                <a:latin typeface="Arial"/>
                <a:ea typeface="Arial"/>
                <a:cs typeface="Arial"/>
                <a:sym typeface="Arial"/>
              </a:rPr>
              <a:t> from one block behind the transaction and send the money to themselves instead, and even with 1% of the total stake the attacker’s fork would win because every­ one else is mining on both.</a:t>
            </a:r>
          </a:p>
          <a:p>
            <a:pPr fontAlgn="base"/>
            <a:r>
              <a:rPr lang="en-US" sz="1100" b="0" i="0" u="none" strike="noStrike" cap="none" dirty="0" smtClean="0">
                <a:solidFill>
                  <a:srgbClr val="000000"/>
                </a:solidFill>
                <a:effectLst/>
                <a:latin typeface="Arial"/>
                <a:ea typeface="Arial"/>
                <a:cs typeface="Arial"/>
                <a:sym typeface="Arial"/>
              </a:rPr>
              <a:t>The essence of the argument is basically that very little resources are required to stake, if there are competing forks it is in the </a:t>
            </a:r>
            <a:r>
              <a:rPr lang="en-US" sz="1100" b="0" i="0" u="none" strike="noStrike" cap="none" dirty="0" err="1" smtClean="0">
                <a:solidFill>
                  <a:srgbClr val="000000"/>
                </a:solidFill>
                <a:effectLst/>
                <a:latin typeface="Arial"/>
                <a:ea typeface="Arial"/>
                <a:cs typeface="Arial"/>
                <a:sym typeface="Arial"/>
              </a:rPr>
              <a:t>staker’s</a:t>
            </a:r>
            <a:r>
              <a:rPr lang="en-US" sz="1100" b="0" i="0" u="none" strike="noStrike" cap="none" dirty="0" smtClean="0">
                <a:solidFill>
                  <a:srgbClr val="000000"/>
                </a:solidFill>
                <a:effectLst/>
                <a:latin typeface="Arial"/>
                <a:ea typeface="Arial"/>
                <a:cs typeface="Arial"/>
                <a:sym typeface="Arial"/>
              </a:rPr>
              <a:t> interest to stake on both forks. It is true that it requires very little resources to stake, in fact it is one of the primary motivators that Proof of Stake was con­ceived[2]. It is not true that requiring minimal resource consumption to create a stake means that “nothing is at stake”.</a:t>
            </a:r>
          </a:p>
          <a:p>
            <a:pPr marL="158750" indent="0" algn="ctr">
              <a:buNone/>
            </a:pPr>
            <a:endParaRPr lang="fr-FR" sz="1100" dirty="0"/>
          </a:p>
        </p:txBody>
      </p:sp>
    </p:spTree>
    <p:extLst>
      <p:ext uri="{BB962C8B-B14F-4D97-AF65-F5344CB8AC3E}">
        <p14:creationId xmlns:p14="http://schemas.microsoft.com/office/powerpoint/2010/main" val="61636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800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8766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sz="1100" b="0" i="0" u="none" strike="noStrike" cap="none" dirty="0" smtClean="0">
                <a:solidFill>
                  <a:srgbClr val="000000"/>
                </a:solidFill>
                <a:effectLst/>
                <a:latin typeface="Arial"/>
                <a:ea typeface="Arial"/>
                <a:cs typeface="Arial"/>
                <a:sym typeface="Arial"/>
              </a:rPr>
              <a:t>L'expression « contrats intelligents » a été inventé par l'informaticien </a:t>
            </a:r>
            <a:r>
              <a:rPr lang="fr-FR" sz="1100" b="0" i="0" u="none" strike="noStrike" cap="none" dirty="0" smtClean="0">
                <a:solidFill>
                  <a:srgbClr val="000000"/>
                </a:solidFill>
                <a:effectLst/>
                <a:latin typeface="Arial"/>
                <a:ea typeface="Arial"/>
                <a:cs typeface="Arial"/>
                <a:sym typeface="Arial"/>
                <a:hlinkClick r:id="rId3" tooltip="Nick Szabo"/>
              </a:rPr>
              <a:t>Nick Szabo</a:t>
            </a:r>
            <a:r>
              <a:rPr lang="fr-FR" sz="1100" b="0" i="0" u="none" strike="noStrike" cap="none" dirty="0" smtClean="0">
                <a:solidFill>
                  <a:srgbClr val="000000"/>
                </a:solidFill>
                <a:effectLst/>
                <a:latin typeface="Arial"/>
                <a:ea typeface="Arial"/>
                <a:cs typeface="Arial"/>
                <a:sym typeface="Arial"/>
              </a:rPr>
              <a:t> en 1993, pour souligner l'importance d'apporter des pratiques « hautement évoluées » du </a:t>
            </a:r>
            <a:r>
              <a:rPr lang="fr-FR" sz="1100" b="0" i="0" u="none" strike="noStrike" cap="none" dirty="0" smtClean="0">
                <a:solidFill>
                  <a:srgbClr val="000000"/>
                </a:solidFill>
                <a:effectLst/>
                <a:latin typeface="Arial"/>
                <a:ea typeface="Arial"/>
                <a:cs typeface="Arial"/>
                <a:sym typeface="Arial"/>
                <a:hlinkClick r:id="rId4" tooltip="Contrat"/>
              </a:rPr>
              <a:t>droit des contrats</a:t>
            </a:r>
            <a:r>
              <a:rPr lang="fr-FR" sz="1100" b="0" i="0" u="none" strike="noStrike" cap="none" dirty="0" smtClean="0">
                <a:solidFill>
                  <a:srgbClr val="000000"/>
                </a:solidFill>
                <a:effectLst/>
                <a:latin typeface="Arial"/>
                <a:ea typeface="Arial"/>
                <a:cs typeface="Arial"/>
                <a:sym typeface="Arial"/>
              </a:rPr>
              <a:t> et des pratiques commerciales liées à la conception de protocoles de commerce électronique entre particuliers sur Internet. Inspiré par des chercheurs comme </a:t>
            </a:r>
            <a:r>
              <a:rPr lang="fr-FR" sz="1100" b="0" i="0" u="none" strike="noStrike" cap="none" dirty="0" smtClean="0">
                <a:solidFill>
                  <a:srgbClr val="000000"/>
                </a:solidFill>
                <a:effectLst/>
                <a:latin typeface="Arial"/>
                <a:ea typeface="Arial"/>
                <a:cs typeface="Arial"/>
                <a:sym typeface="Arial"/>
                <a:hlinkClick r:id="rId5" tooltip="David Chaum"/>
              </a:rPr>
              <a:t>David </a:t>
            </a:r>
            <a:r>
              <a:rPr lang="fr-FR" sz="1100" b="0" i="0" u="none" strike="noStrike" cap="none" dirty="0" err="1" smtClean="0">
                <a:solidFill>
                  <a:srgbClr val="000000"/>
                </a:solidFill>
                <a:effectLst/>
                <a:latin typeface="Arial"/>
                <a:ea typeface="Arial"/>
                <a:cs typeface="Arial"/>
                <a:sym typeface="Arial"/>
                <a:hlinkClick r:id="rId5" tooltip="David Chaum"/>
              </a:rPr>
              <a:t>Chaum</a:t>
            </a:r>
            <a:r>
              <a:rPr lang="fr-FR" sz="1100" b="0" i="0" u="none" strike="noStrike" cap="none" dirty="0" smtClean="0">
                <a:solidFill>
                  <a:srgbClr val="000000"/>
                </a:solidFill>
                <a:effectLst/>
                <a:latin typeface="Arial"/>
                <a:ea typeface="Arial"/>
                <a:cs typeface="Arial"/>
                <a:sym typeface="Arial"/>
              </a:rPr>
              <a:t>, Nick Szabo attendait que la spécification (définie par une logique claire), la vérification et l'exécution d'une opération grâce à des protocoles cryptographiques et d'autres mécanismes de sécurité numérique, pourraient constituer une forte amélioration par rapport à la Loi traditionnelle encadrant les contrats associés à leurs clauses contractuelles</a:t>
            </a:r>
            <a:r>
              <a:rPr lang="fr-FR" sz="1100" b="0" i="0" u="none" strike="noStrike" cap="none" baseline="30000" dirty="0" smtClean="0">
                <a:solidFill>
                  <a:srgbClr val="000000"/>
                </a:solidFill>
                <a:effectLst/>
                <a:latin typeface="Arial"/>
                <a:ea typeface="Arial"/>
                <a:cs typeface="Arial"/>
                <a:sym typeface="Arial"/>
                <a:hlinkClick r:id="rId6"/>
              </a:rPr>
              <a:t>2</a:t>
            </a:r>
            <a:r>
              <a:rPr lang="fr-FR" sz="1100" b="0" i="0" u="none" strike="noStrike" cap="none" dirty="0" smtClean="0">
                <a:solidFill>
                  <a:srgbClr val="000000"/>
                </a:solidFill>
                <a:effectLst/>
                <a:latin typeface="Arial"/>
                <a:ea typeface="Arial"/>
                <a:cs typeface="Arial"/>
                <a:sym typeface="Arial"/>
              </a:rPr>
              <a:t>. </a:t>
            </a:r>
            <a:r>
              <a:rPr lang="fr-FR" sz="1100" b="0" i="0" u="none" strike="noStrike" cap="none" dirty="0" smtClean="0">
                <a:solidFill>
                  <a:srgbClr val="000000"/>
                </a:solidFill>
                <a:effectLst/>
                <a:latin typeface="Arial"/>
                <a:ea typeface="Arial"/>
                <a:cs typeface="Arial"/>
                <a:sym typeface="Arial"/>
                <a:hlinkClick r:id="rId7" tooltip="en:Mark S. Miller"/>
              </a:rPr>
              <a:t>Mark Miller</a:t>
            </a:r>
            <a:r>
              <a:rPr lang="fr-FR" sz="1100" b="0" i="0" u="none" strike="noStrike" cap="none" dirty="0" smtClean="0">
                <a:solidFill>
                  <a:srgbClr val="000000"/>
                </a:solidFill>
                <a:effectLst/>
                <a:latin typeface="Arial"/>
                <a:ea typeface="Arial"/>
                <a:cs typeface="Arial"/>
                <a:sym typeface="Arial"/>
              </a:rPr>
              <a:t> et d'autres chercheurs ont souligné l'intérêt que peuvent apporter les contrats intelligents en matière de sécurité</a:t>
            </a:r>
            <a:r>
              <a:rPr lang="fr-FR" sz="1100" b="0" i="0" u="none" strike="noStrike" cap="none" baseline="30000" dirty="0" smtClean="0">
                <a:solidFill>
                  <a:srgbClr val="000000"/>
                </a:solidFill>
                <a:effectLst/>
                <a:latin typeface="Arial"/>
                <a:ea typeface="Arial"/>
                <a:cs typeface="Arial"/>
                <a:sym typeface="Arial"/>
                <a:hlinkClick r:id="rId8"/>
              </a:rPr>
              <a:t>3</a:t>
            </a:r>
            <a:r>
              <a:rPr lang="fr-FR" sz="1100" b="0" i="0" u="none" strike="noStrike" cap="none" dirty="0" smtClean="0">
                <a:solidFill>
                  <a:srgbClr val="000000"/>
                </a:solidFill>
                <a:effectLst/>
                <a:latin typeface="Arial"/>
                <a:ea typeface="Arial"/>
                <a:cs typeface="Arial"/>
                <a:sym typeface="Arial"/>
              </a:rPr>
              <a:t> parallèlement à </a:t>
            </a:r>
            <a:r>
              <a:rPr lang="fr-FR" sz="1100" b="0" i="0" u="none" strike="noStrike" cap="none" dirty="0" err="1" smtClean="0">
                <a:solidFill>
                  <a:srgbClr val="000000"/>
                </a:solidFill>
                <a:effectLst/>
                <a:latin typeface="Arial"/>
                <a:ea typeface="Arial"/>
                <a:cs typeface="Arial"/>
                <a:sym typeface="Arial"/>
              </a:rPr>
              <a:t>Chaum</a:t>
            </a:r>
            <a:r>
              <a:rPr lang="fr-FR" sz="1100" b="0" i="0" u="none" strike="noStrike" cap="none" dirty="0" smtClean="0">
                <a:solidFill>
                  <a:srgbClr val="000000"/>
                </a:solidFill>
                <a:effectLst/>
                <a:latin typeface="Arial"/>
                <a:ea typeface="Arial"/>
                <a:cs typeface="Arial"/>
                <a:sym typeface="Arial"/>
              </a:rPr>
              <a:t> et d'autres chercheurs de la communauté de cryptographie financière qui soulignaient l'intérêt des protocoles cryptographiques pour assurer la confidentialité de l'argent numérique, les informations d'identification et la signature électronique des contrats. Le développement des contrats intelligents résulte enfin des nombreux efforts pour améliorer les opérations dans diverses industries utilisant la technologie numérique. L'</a:t>
            </a:r>
            <a:r>
              <a:rPr lang="fr-FR" sz="1100" b="0" i="0" u="none" strike="noStrike" cap="none" dirty="0" smtClean="0">
                <a:solidFill>
                  <a:srgbClr val="000000"/>
                </a:solidFill>
                <a:effectLst/>
                <a:latin typeface="Arial"/>
                <a:ea typeface="Arial"/>
                <a:cs typeface="Arial"/>
                <a:sym typeface="Arial"/>
                <a:hlinkClick r:id="rId9" tooltip="Institute of Electrical and Electronics Engineers"/>
              </a:rPr>
              <a:t>IEEE</a:t>
            </a:r>
            <a:r>
              <a:rPr lang="fr-FR" sz="1100" b="0" i="0" u="none" strike="noStrike" cap="none" dirty="0" smtClean="0">
                <a:solidFill>
                  <a:srgbClr val="000000"/>
                </a:solidFill>
                <a:effectLst/>
                <a:latin typeface="Arial"/>
                <a:ea typeface="Arial"/>
                <a:cs typeface="Arial"/>
                <a:sym typeface="Arial"/>
              </a:rPr>
              <a:t> a organisé deux ateliers sur les contrats électroniques, qui ont permis de faire des avancées dans ce domaine</a:t>
            </a:r>
            <a:r>
              <a:rPr lang="fr-FR" sz="1100" b="0" i="0" u="none" strike="noStrike" cap="none" baseline="30000" dirty="0" smtClean="0">
                <a:solidFill>
                  <a:srgbClr val="000000"/>
                </a:solidFill>
                <a:effectLst/>
                <a:latin typeface="Arial"/>
                <a:ea typeface="Arial"/>
                <a:cs typeface="Arial"/>
                <a:sym typeface="Arial"/>
                <a:hlinkClick r:id="rId10"/>
              </a:rPr>
              <a:t>4</a:t>
            </a:r>
            <a:r>
              <a:rPr lang="fr-FR" sz="1100" b="0" i="0" u="none" strike="noStrike" cap="none" dirty="0" smtClean="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65162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956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261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03374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0847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4547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1437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5061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844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828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807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68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958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245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smtClean="0">
                <a:latin typeface="Raleway" panose="020B0503030101060003" pitchFamily="34" charset="0"/>
              </a:rPr>
              <a:t>Proof</a:t>
            </a:r>
            <a:r>
              <a:rPr lang="fr-FR" sz="1100" dirty="0" smtClean="0"/>
              <a:t> of </a:t>
            </a:r>
            <a:r>
              <a:rPr lang="fr-FR" sz="1100" dirty="0" err="1" smtClean="0"/>
              <a:t>Work</a:t>
            </a:r>
            <a:endParaRPr lang="fr-FR" sz="1100" dirty="0"/>
          </a:p>
        </p:txBody>
      </p:sp>
    </p:spTree>
    <p:extLst>
      <p:ext uri="{BB962C8B-B14F-4D97-AF65-F5344CB8AC3E}">
        <p14:creationId xmlns:p14="http://schemas.microsoft.com/office/powerpoint/2010/main" val="238940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9359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2"/>
        <p:cNvGrpSpPr/>
        <p:nvPr/>
      </p:nvGrpSpPr>
      <p:grpSpPr>
        <a:xfrm>
          <a:off x="0" y="0"/>
          <a:ext cx="0" cy="0"/>
          <a:chOff x="0" y="0"/>
          <a:chExt cx="0" cy="0"/>
        </a:xfrm>
      </p:grpSpPr>
      <p:sp>
        <p:nvSpPr>
          <p:cNvPr id="13" name="Shape 13"/>
          <p:cNvSpPr/>
          <p:nvPr/>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 name="Shape 14"/>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pic>
        <p:nvPicPr>
          <p:cNvPr id="15" name="Shape 15" descr="avion-cover-noBG.png"/>
          <p:cNvPicPr preferRelativeResize="0"/>
          <p:nvPr/>
        </p:nvPicPr>
        <p:blipFill rotWithShape="1">
          <a:blip r:embed="rId3">
            <a:alphaModFix amt="28000"/>
          </a:blip>
          <a:srcRect/>
          <a:stretch/>
        </p:blipFill>
        <p:spPr>
          <a:xfrm rot="603003">
            <a:off x="6858092" y="2466846"/>
            <a:ext cx="1897119" cy="856487"/>
          </a:xfrm>
          <a:prstGeom prst="rect">
            <a:avLst/>
          </a:prstGeom>
          <a:noFill/>
          <a:ln>
            <a:noFill/>
          </a:ln>
        </p:spPr>
      </p:pic>
      <p:pic>
        <p:nvPicPr>
          <p:cNvPr id="16" name="Shape 16" descr="avion-cover-noBG.png"/>
          <p:cNvPicPr preferRelativeResize="0"/>
          <p:nvPr/>
        </p:nvPicPr>
        <p:blipFill rotWithShape="1">
          <a:blip r:embed="rId3">
            <a:alphaModFix amt="28000"/>
          </a:blip>
          <a:srcRect/>
          <a:stretch/>
        </p:blipFill>
        <p:spPr>
          <a:xfrm>
            <a:off x="140576" y="938922"/>
            <a:ext cx="2357120" cy="1064163"/>
          </a:xfrm>
          <a:prstGeom prst="rect">
            <a:avLst/>
          </a:prstGeom>
          <a:noFill/>
          <a:ln>
            <a:noFill/>
          </a:ln>
        </p:spPr>
      </p:pic>
      <p:pic>
        <p:nvPicPr>
          <p:cNvPr id="17" name="Shape 17" descr="avion-cover-noBG.png"/>
          <p:cNvPicPr preferRelativeResize="0"/>
          <p:nvPr/>
        </p:nvPicPr>
        <p:blipFill rotWithShape="1">
          <a:blip r:embed="rId3">
            <a:alphaModFix amt="28000"/>
          </a:blip>
          <a:srcRect/>
          <a:stretch/>
        </p:blipFill>
        <p:spPr>
          <a:xfrm rot="292488">
            <a:off x="1125958" y="2689675"/>
            <a:ext cx="2331192" cy="1052457"/>
          </a:xfrm>
          <a:prstGeom prst="rect">
            <a:avLst/>
          </a:prstGeom>
          <a:noFill/>
          <a:ln>
            <a:noFill/>
          </a:ln>
        </p:spPr>
      </p:pic>
      <p:sp>
        <p:nvSpPr>
          <p:cNvPr id="18" name="Shape 18"/>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19" name="Shape 19"/>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60">
                <a:solidFill>
                  <a:srgbClr val="FFFFFF"/>
                </a:solidFill>
                <a:latin typeface="Raleway Light"/>
                <a:ea typeface="Raleway Light"/>
                <a:cs typeface="Raleway Light"/>
                <a:sym typeface="Raleway Light"/>
              </a:rPr>
              <a:t>Cabinet de conseil IT et Agilité</a:t>
            </a:r>
            <a:endParaRPr sz="1160" b="0" i="0" u="none" strike="noStrike" cap="none">
              <a:solidFill>
                <a:srgbClr val="FFFFFF"/>
              </a:solidFill>
              <a:latin typeface="Raleway Light"/>
              <a:ea typeface="Raleway Light"/>
              <a:cs typeface="Raleway Light"/>
              <a:sym typeface="Raleway Light"/>
            </a:endParaRPr>
          </a:p>
        </p:txBody>
      </p:sp>
      <p:cxnSp>
        <p:nvCxnSpPr>
          <p:cNvPr id="20" name="Shape 20"/>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1" name="Shape 21"/>
          <p:cNvPicPr preferRelativeResize="0"/>
          <p:nvPr/>
        </p:nvPicPr>
        <p:blipFill rotWithShape="1">
          <a:blip r:embed="rId4">
            <a:alphaModFix/>
          </a:blip>
          <a:srcRect/>
          <a:stretch/>
        </p:blipFill>
        <p:spPr>
          <a:xfrm>
            <a:off x="7948801" y="4411582"/>
            <a:ext cx="881881" cy="517992"/>
          </a:xfrm>
          <a:prstGeom prst="rect">
            <a:avLst/>
          </a:prstGeom>
          <a:noFill/>
          <a:ln>
            <a:noFill/>
          </a:ln>
        </p:spPr>
      </p:pic>
      <p:sp>
        <p:nvSpPr>
          <p:cNvPr id="22" name="Shape 22"/>
          <p:cNvSpPr txBox="1">
            <a:spLocks noGrp="1"/>
          </p:cNvSpPr>
          <p:nvPr>
            <p:ph type="title"/>
          </p:nvPr>
        </p:nvSpPr>
        <p:spPr>
          <a:xfrm>
            <a:off x="412060" y="1248705"/>
            <a:ext cx="8351838" cy="1430886"/>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Fermeture">
  <p:cSld name="Fermeture">
    <p:spTree>
      <p:nvGrpSpPr>
        <p:cNvPr id="1" name="Shape 23"/>
        <p:cNvGrpSpPr/>
        <p:nvPr/>
      </p:nvGrpSpPr>
      <p:grpSpPr>
        <a:xfrm>
          <a:off x="0" y="0"/>
          <a:ext cx="0" cy="0"/>
          <a:chOff x="0" y="0"/>
          <a:chExt cx="0" cy="0"/>
        </a:xfrm>
      </p:grpSpPr>
      <p:sp>
        <p:nvSpPr>
          <p:cNvPr id="24" name="Shape 24"/>
          <p:cNvSpPr/>
          <p:nvPr/>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 name="Shape 25"/>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sp>
        <p:nvSpPr>
          <p:cNvPr id="26" name="Shape 26"/>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27" name="Shape 27"/>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160">
                <a:solidFill>
                  <a:schemeClr val="lt1"/>
                </a:solidFill>
                <a:latin typeface="Raleway Light"/>
                <a:ea typeface="Raleway Light"/>
                <a:cs typeface="Raleway Light"/>
                <a:sym typeface="Raleway Light"/>
              </a:rPr>
              <a:t>Cabinet de conseil IT et Agilité</a:t>
            </a:r>
            <a:endParaRPr sz="1160">
              <a:solidFill>
                <a:schemeClr val="lt1"/>
              </a:solidFill>
              <a:latin typeface="Raleway Light"/>
              <a:ea typeface="Raleway Light"/>
              <a:cs typeface="Raleway Light"/>
              <a:sym typeface="Raleway Light"/>
            </a:endParaRPr>
          </a:p>
          <a:p>
            <a:pPr marL="0" marR="0" lvl="0" indent="0" algn="r" rtl="0">
              <a:spcBef>
                <a:spcPts val="0"/>
              </a:spcBef>
              <a:spcAft>
                <a:spcPts val="0"/>
              </a:spcAft>
              <a:buNone/>
            </a:pPr>
            <a:endParaRPr sz="1160">
              <a:solidFill>
                <a:srgbClr val="FFFFFF"/>
              </a:solidFill>
              <a:latin typeface="Raleway Light"/>
              <a:ea typeface="Raleway Light"/>
              <a:cs typeface="Raleway Light"/>
              <a:sym typeface="Raleway Light"/>
            </a:endParaRPr>
          </a:p>
        </p:txBody>
      </p:sp>
      <p:cxnSp>
        <p:nvCxnSpPr>
          <p:cNvPr id="28" name="Shape 28"/>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9" name="Shape 29"/>
          <p:cNvPicPr preferRelativeResize="0"/>
          <p:nvPr/>
        </p:nvPicPr>
        <p:blipFill rotWithShape="1">
          <a:blip r:embed="rId3">
            <a:alphaModFix/>
          </a:blip>
          <a:srcRect/>
          <a:stretch/>
        </p:blipFill>
        <p:spPr>
          <a:xfrm>
            <a:off x="7948801" y="4411582"/>
            <a:ext cx="881881" cy="517992"/>
          </a:xfrm>
          <a:prstGeom prst="rect">
            <a:avLst/>
          </a:prstGeom>
          <a:noFill/>
          <a:ln>
            <a:noFill/>
          </a:ln>
        </p:spPr>
      </p:pic>
      <p:sp>
        <p:nvSpPr>
          <p:cNvPr id="30" name="Shape 30"/>
          <p:cNvSpPr txBox="1">
            <a:spLocks noGrp="1"/>
          </p:cNvSpPr>
          <p:nvPr>
            <p:ph type="title"/>
          </p:nvPr>
        </p:nvSpPr>
        <p:spPr>
          <a:xfrm>
            <a:off x="3556000" y="1125795"/>
            <a:ext cx="5207898" cy="1430886"/>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400"/>
              <a:buFont typeface="Raleway Light"/>
              <a:buNone/>
              <a:defRPr sz="34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p:nvPr/>
        </p:nvSpPr>
        <p:spPr>
          <a:xfrm rot="10800000">
            <a:off x="1893595" y="1313459"/>
            <a:ext cx="1243221" cy="1243221"/>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2" name="Shape 32"/>
          <p:cNvGrpSpPr/>
          <p:nvPr/>
        </p:nvGrpSpPr>
        <p:grpSpPr>
          <a:xfrm>
            <a:off x="3875548" y="3523264"/>
            <a:ext cx="1392904" cy="429991"/>
            <a:chOff x="3875548" y="3523264"/>
            <a:chExt cx="1392904" cy="429991"/>
          </a:xfrm>
        </p:grpSpPr>
        <p:pic>
          <p:nvPicPr>
            <p:cNvPr id="33" name="Shape 33" descr="pictos-sociaux.png"/>
            <p:cNvPicPr preferRelativeResize="0"/>
            <p:nvPr/>
          </p:nvPicPr>
          <p:blipFill rotWithShape="1">
            <a:blip r:embed="rId4">
              <a:alphaModFix/>
            </a:blip>
            <a:srcRect/>
            <a:stretch/>
          </p:blipFill>
          <p:spPr>
            <a:xfrm>
              <a:off x="3875548" y="3712662"/>
              <a:ext cx="1392904" cy="240593"/>
            </a:xfrm>
            <a:prstGeom prst="rect">
              <a:avLst/>
            </a:prstGeom>
            <a:noFill/>
            <a:ln>
              <a:noFill/>
            </a:ln>
          </p:spPr>
        </p:pic>
        <p:sp>
          <p:nvSpPr>
            <p:cNvPr id="34" name="Shape 34"/>
            <p:cNvSpPr txBox="1"/>
            <p:nvPr/>
          </p:nvSpPr>
          <p:spPr>
            <a:xfrm>
              <a:off x="4092531" y="3523264"/>
              <a:ext cx="962816" cy="1231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1" i="0" u="none" strike="noStrike" cap="none">
                  <a:solidFill>
                    <a:srgbClr val="FFFFFF"/>
                  </a:solidFill>
                  <a:latin typeface="Raleway"/>
                  <a:ea typeface="Raleway"/>
                  <a:cs typeface="Raleway"/>
                  <a:sym typeface="Raleway"/>
                </a:rPr>
                <a:t>Retrouvez-nous sur</a:t>
              </a:r>
              <a:endParaRPr sz="800" b="1" i="0">
                <a:solidFill>
                  <a:srgbClr val="FFFFFF"/>
                </a:solidFill>
                <a:latin typeface="Raleway"/>
                <a:ea typeface="Raleway"/>
                <a:cs typeface="Raleway"/>
                <a:sym typeface="Raleway"/>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uverture turquoise">
  <p:cSld name="Ouverture turquoise">
    <p:spTree>
      <p:nvGrpSpPr>
        <p:cNvPr id="1" name="Shape 35"/>
        <p:cNvGrpSpPr/>
        <p:nvPr/>
      </p:nvGrpSpPr>
      <p:grpSpPr>
        <a:xfrm>
          <a:off x="0" y="0"/>
          <a:ext cx="0" cy="0"/>
          <a:chOff x="0" y="0"/>
          <a:chExt cx="0" cy="0"/>
        </a:xfrm>
      </p:grpSpPr>
      <p:sp>
        <p:nvSpPr>
          <p:cNvPr id="36" name="Shape 36"/>
          <p:cNvSpPr/>
          <p:nvPr/>
        </p:nvSpPr>
        <p:spPr>
          <a:xfrm>
            <a:off x="0" y="0"/>
            <a:ext cx="9144000" cy="4580194"/>
          </a:xfrm>
          <a:prstGeom prst="rect">
            <a:avLst/>
          </a:prstGeom>
          <a:solidFill>
            <a:srgbClr val="63BD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 name="Shape 37"/>
          <p:cNvPicPr preferRelativeResize="0"/>
          <p:nvPr/>
        </p:nvPicPr>
        <p:blipFill rotWithShape="1">
          <a:blip r:embed="rId2">
            <a:alphaModFix/>
          </a:blip>
          <a:srcRect/>
          <a:stretch/>
        </p:blipFill>
        <p:spPr>
          <a:xfrm rot="10800000">
            <a:off x="6194907" y="894079"/>
            <a:ext cx="2735873" cy="2735873"/>
          </a:xfrm>
          <a:prstGeom prst="rect">
            <a:avLst/>
          </a:prstGeom>
          <a:noFill/>
          <a:ln>
            <a:noFill/>
          </a:ln>
        </p:spPr>
      </p:pic>
      <p:sp>
        <p:nvSpPr>
          <p:cNvPr id="38" name="Shape 38"/>
          <p:cNvSpPr txBox="1">
            <a:spLocks noGrp="1"/>
          </p:cNvSpPr>
          <p:nvPr>
            <p:ph type="title"/>
          </p:nvPr>
        </p:nvSpPr>
        <p:spPr>
          <a:xfrm>
            <a:off x="1310872" y="1050622"/>
            <a:ext cx="5383258" cy="1103297"/>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1310872" y="2297228"/>
            <a:ext cx="4884036" cy="1498456"/>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dk1"/>
              </a:buClr>
              <a:buSzPts val="1400"/>
              <a:buFont typeface="Raleway"/>
              <a:buNone/>
              <a:defRPr sz="1400" b="0" i="1" u="none" strike="noStrike" cap="none">
                <a:solidFill>
                  <a:schemeClr val="dk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0" name="Shape 40"/>
          <p:cNvSpPr/>
          <p:nvPr/>
        </p:nvSpPr>
        <p:spPr>
          <a:xfrm rot="10800000">
            <a:off x="294322" y="1190557"/>
            <a:ext cx="884237" cy="884237"/>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Shape 41"/>
          <p:cNvSpPr>
            <a:spLocks noGrp="1"/>
          </p:cNvSpPr>
          <p:nvPr>
            <p:ph type="body" idx="2"/>
          </p:nvPr>
        </p:nvSpPr>
        <p:spPr>
          <a:xfrm>
            <a:off x="6751484" y="1531699"/>
            <a:ext cx="1571481" cy="1470093"/>
          </a:xfrm>
          <a:prstGeom prst="ellipse">
            <a:avLst/>
          </a:prstGeom>
          <a:solidFill>
            <a:schemeClr val="accent2"/>
          </a:solidFill>
          <a:ln>
            <a:noFill/>
          </a:ln>
        </p:spPr>
        <p:txBody>
          <a:bodyPr spcFirstLastPara="1" wrap="square" lIns="91425" tIns="91425" rIns="91425" bIns="91425" anchor="ctr" anchorCtr="0"/>
          <a:lstStyle>
            <a:lvl1pPr marL="457200" marR="0" lvl="0" indent="-228600" algn="ctr" rtl="0">
              <a:spcBef>
                <a:spcPts val="1000"/>
              </a:spcBef>
              <a:spcAft>
                <a:spcPts val="0"/>
              </a:spcAft>
              <a:buClr>
                <a:srgbClr val="FFFFFF"/>
              </a:buClr>
              <a:buSzPts val="12000"/>
              <a:buFont typeface="Raleway Light"/>
              <a:buNone/>
              <a:defRPr sz="12000" b="0" i="0" u="none" strike="noStrike" cap="none" baseline="30000">
                <a:solidFill>
                  <a:srgbClr val="FFFFFF"/>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Ouverture+image">
  <p:cSld name="1_Ouverture+image">
    <p:spTree>
      <p:nvGrpSpPr>
        <p:cNvPr id="1" name="Shape 42"/>
        <p:cNvGrpSpPr/>
        <p:nvPr/>
      </p:nvGrpSpPr>
      <p:grpSpPr>
        <a:xfrm>
          <a:off x="0" y="0"/>
          <a:ext cx="0" cy="0"/>
          <a:chOff x="0" y="0"/>
          <a:chExt cx="0" cy="0"/>
        </a:xfrm>
      </p:grpSpPr>
      <p:sp>
        <p:nvSpPr>
          <p:cNvPr id="43" name="Shape 43"/>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Shape 44"/>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6" name="Shape 46"/>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Shape 47"/>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ubTitle" idx="3"/>
          </p:nvPr>
        </p:nvSpPr>
        <p:spPr>
          <a:xfrm>
            <a:off x="334975" y="648200"/>
            <a:ext cx="1516200" cy="345600"/>
          </a:xfrm>
          <a:prstGeom prst="rect">
            <a:avLst/>
          </a:prstGeom>
          <a:solidFill>
            <a:srgbClr val="FFFFFF"/>
          </a:solidFill>
        </p:spPr>
        <p:txBody>
          <a:bodyPr spcFirstLastPara="1" wrap="square" lIns="91425" tIns="91425" rIns="91425" bIns="91425" anchor="b" anchorCtr="0"/>
          <a:lstStyle>
            <a:lvl1pPr lvl="0">
              <a:spcBef>
                <a:spcPts val="1000"/>
              </a:spcBef>
              <a:spcAft>
                <a:spcPts val="0"/>
              </a:spcAft>
              <a:buNone/>
              <a:defRPr sz="1200" b="1" i="1">
                <a:solidFill>
                  <a:srgbClr val="63BDA2"/>
                </a:solidFill>
                <a:latin typeface="Raleway"/>
                <a:ea typeface="Raleway"/>
                <a:cs typeface="Raleway"/>
                <a:sym typeface="Raleway"/>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Ouverture+texte">
  <p:cSld name="1_Ouverture+texte">
    <p:spTree>
      <p:nvGrpSpPr>
        <p:cNvPr id="1" name="Shape 49"/>
        <p:cNvGrpSpPr/>
        <p:nvPr/>
      </p:nvGrpSpPr>
      <p:grpSpPr>
        <a:xfrm>
          <a:off x="0" y="0"/>
          <a:ext cx="0" cy="0"/>
          <a:chOff x="0" y="0"/>
          <a:chExt cx="0" cy="0"/>
        </a:xfrm>
      </p:grpSpPr>
      <p:sp>
        <p:nvSpPr>
          <p:cNvPr id="50" name="Shape 50"/>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Shape 51"/>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4883150" y="246063"/>
            <a:ext cx="3932238" cy="405129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rgbClr val="63BDA2"/>
              </a:buClr>
              <a:buSzPts val="1400"/>
              <a:buFont typeface="Raleway"/>
              <a:buNone/>
              <a:defRPr sz="1400" b="0" i="1" u="none" strike="noStrike" cap="none">
                <a:solidFill>
                  <a:srgbClr val="63BDA2"/>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2"/>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3" name="Shape 53"/>
          <p:cNvSpPr txBox="1">
            <a:spLocks noGrp="1"/>
          </p:cNvSpPr>
          <p:nvPr>
            <p:ph type="body" idx="2"/>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4" name="Shape 54"/>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55"/>
          <p:cNvSpPr txBox="1">
            <a:spLocks noGrp="1"/>
          </p:cNvSpPr>
          <p:nvPr>
            <p:ph type="subTitle" idx="3"/>
          </p:nvPr>
        </p:nvSpPr>
        <p:spPr>
          <a:xfrm>
            <a:off x="334975" y="648400"/>
            <a:ext cx="1516200" cy="345300"/>
          </a:xfrm>
          <a:prstGeom prst="rect">
            <a:avLst/>
          </a:prstGeom>
          <a:solidFill>
            <a:srgbClr val="FFFFFF"/>
          </a:solidFill>
        </p:spPr>
        <p:txBody>
          <a:bodyPr spcFirstLastPara="1" wrap="square" lIns="91425" tIns="91425" rIns="91425" bIns="91425" anchor="b" anchorCtr="0"/>
          <a:lstStyle>
            <a:lvl1pPr lvl="0" rtl="0">
              <a:spcBef>
                <a:spcPts val="1000"/>
              </a:spcBef>
              <a:spcAft>
                <a:spcPts val="0"/>
              </a:spcAft>
              <a:buNone/>
              <a:defRPr sz="1200" b="1" i="1">
                <a:solidFill>
                  <a:srgbClr val="63BDA2"/>
                </a:solidFill>
                <a:latin typeface="Raleway"/>
                <a:ea typeface="Raleway"/>
                <a:cs typeface="Raleway"/>
                <a:sym typeface="Raleway"/>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texte">
  <p:cSld name="Image+texte">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4883150"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8" name="Shape 58"/>
          <p:cNvSpPr>
            <a:spLocks noGrp="1"/>
          </p:cNvSpPr>
          <p:nvPr>
            <p:ph type="pic" idx="2"/>
          </p:nvPr>
        </p:nvSpPr>
        <p:spPr>
          <a:xfrm>
            <a:off x="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e+image">
  <p:cSld name="Texte+image">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28612"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1" name="Shape 61"/>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e+Texte">
  <p:cSld name="Texte+Tex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28600"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4" name="Shape 64"/>
          <p:cNvSpPr txBox="1">
            <a:spLocks noGrp="1"/>
          </p:cNvSpPr>
          <p:nvPr>
            <p:ph type="body" idx="2"/>
          </p:nvPr>
        </p:nvSpPr>
        <p:spPr>
          <a:xfrm>
            <a:off x="4883151"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5" name="Shape 65"/>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a:spcBef>
                <a:spcPts val="0"/>
              </a:spcBef>
              <a:spcAft>
                <a:spcPts val="0"/>
              </a:spcAft>
              <a:buNone/>
              <a:defRPr>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e">
  <p:cSld name="Texte">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28600" y="1076798"/>
            <a:ext cx="8486700" cy="3220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8" name="Shape 68"/>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rtl="0">
              <a:spcBef>
                <a:spcPts val="0"/>
              </a:spcBef>
              <a:spcAft>
                <a:spcPts val="0"/>
              </a:spcAft>
              <a:buNone/>
              <a:defRPr>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4567448"/>
            <a:ext cx="9144000" cy="576052"/>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7" name="Shape 7"/>
          <p:cNvSpPr txBox="1">
            <a:spLocks noGrp="1"/>
          </p:cNvSpPr>
          <p:nvPr>
            <p:ph type="title"/>
          </p:nvPr>
        </p:nvSpPr>
        <p:spPr>
          <a:xfrm>
            <a:off x="334963" y="163871"/>
            <a:ext cx="8351838" cy="88929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334963" y="1188065"/>
            <a:ext cx="8480425" cy="240834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Shape 9"/>
          <p:cNvSpPr txBox="1"/>
          <p:nvPr/>
        </p:nvSpPr>
        <p:spPr>
          <a:xfrm>
            <a:off x="4803703" y="4750875"/>
            <a:ext cx="2955584" cy="24160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70">
                <a:solidFill>
                  <a:schemeClr val="lt1"/>
                </a:solidFill>
                <a:latin typeface="Raleway Light"/>
                <a:ea typeface="Raleway Light"/>
                <a:cs typeface="Raleway Light"/>
                <a:sym typeface="Raleway Light"/>
              </a:rPr>
              <a:t>Cabinet de conseil IT et Agilité</a:t>
            </a:r>
            <a:endParaRPr sz="970" b="0" i="0" u="none" strike="noStrike" cap="none">
              <a:solidFill>
                <a:schemeClr val="lt1"/>
              </a:solidFill>
              <a:latin typeface="Raleway Light"/>
              <a:ea typeface="Raleway Light"/>
              <a:cs typeface="Raleway Light"/>
              <a:sym typeface="Raleway Light"/>
            </a:endParaRPr>
          </a:p>
        </p:txBody>
      </p:sp>
      <p:cxnSp>
        <p:nvCxnSpPr>
          <p:cNvPr id="10" name="Shape 10"/>
          <p:cNvCxnSpPr/>
          <p:nvPr/>
        </p:nvCxnSpPr>
        <p:spPr>
          <a:xfrm>
            <a:off x="7994543" y="4767263"/>
            <a:ext cx="0" cy="192195"/>
          </a:xfrm>
          <a:prstGeom prst="straightConnector1">
            <a:avLst/>
          </a:prstGeom>
          <a:noFill/>
          <a:ln w="9525" cap="flat" cmpd="sng">
            <a:solidFill>
              <a:schemeClr val="accent2"/>
            </a:solidFill>
            <a:prstDash val="solid"/>
            <a:round/>
            <a:headEnd type="none" w="sm" len="sm"/>
            <a:tailEnd type="none" w="sm" len="sm"/>
          </a:ln>
        </p:spPr>
      </p:cxnSp>
      <p:pic>
        <p:nvPicPr>
          <p:cNvPr id="11" name="Shape 11"/>
          <p:cNvPicPr preferRelativeResize="0"/>
          <p:nvPr/>
        </p:nvPicPr>
        <p:blipFill rotWithShape="1">
          <a:blip r:embed="rId11">
            <a:alphaModFix/>
          </a:blip>
          <a:srcRect/>
          <a:stretch/>
        </p:blipFill>
        <p:spPr>
          <a:xfrm>
            <a:off x="8321675" y="4748566"/>
            <a:ext cx="522837" cy="307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fr.wikipedia.org/wiki/Nick_Szabo"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3658" y="1553504"/>
            <a:ext cx="8351838" cy="1430886"/>
          </a:xfrm>
          <a:prstGeom prst="rect">
            <a:avLst/>
          </a:prstGeom>
          <a:noFill/>
          <a:ln>
            <a:noFill/>
          </a:ln>
        </p:spPr>
        <p:txBody>
          <a:bodyPr spcFirstLastPara="1" wrap="square" lIns="0" tIns="0" rIns="0" bIns="0" anchor="ctr" anchorCtr="0">
            <a:noAutofit/>
          </a:bodyPr>
          <a:lstStyle/>
          <a:p>
            <a:r>
              <a:rPr lang="fr-FR" sz="6000" b="1" dirty="0"/>
              <a:t>Blockchain </a:t>
            </a:r>
            <a:r>
              <a:rPr lang="fr-FR" sz="6000" b="1" dirty="0">
                <a:solidFill>
                  <a:srgbClr val="262626"/>
                </a:solidFill>
              </a:rPr>
              <a:t>101</a:t>
            </a:r>
            <a:r>
              <a:rPr lang="fr-FR" b="1" dirty="0"/>
              <a:t/>
            </a:r>
            <a:br>
              <a:rPr lang="fr-FR" b="1" dirty="0"/>
            </a:br>
            <a:r>
              <a:rPr lang="fr-FR" b="1" dirty="0"/>
              <a:t>Bienvenue dans le web </a:t>
            </a:r>
            <a:r>
              <a:rPr lang="fr-FR" b="1" dirty="0">
                <a:solidFill>
                  <a:schemeClr val="accent1">
                    <a:lumMod val="40000"/>
                    <a:lumOff val="60000"/>
                  </a:schemeClr>
                </a:solidFill>
              </a:rPr>
              <a:t>3.0</a:t>
            </a:r>
            <a:r>
              <a:rPr lang="fr-FR" b="1" dirty="0"/>
              <a:t/>
            </a:r>
            <a:br>
              <a:rPr lang="fr-FR" b="1" dirty="0"/>
            </a:br>
            <a:endParaRPr sz="3800" b="0" i="0" u="none" strike="noStrike" cap="none" dirty="0">
              <a:solidFill>
                <a:schemeClr val="lt1"/>
              </a:solidFill>
              <a:latin typeface="Raleway Light"/>
              <a:ea typeface="Raleway Light"/>
              <a:cs typeface="Raleway Light"/>
              <a:sym typeface="Raleway Light"/>
            </a:endParaRPr>
          </a:p>
        </p:txBody>
      </p:sp>
      <p:sp>
        <p:nvSpPr>
          <p:cNvPr id="2" name="ZoneTexte 1">
            <a:extLst>
              <a:ext uri="{FF2B5EF4-FFF2-40B4-BE49-F238E27FC236}">
                <a16:creationId xmlns:a16="http://schemas.microsoft.com/office/drawing/2014/main" xmlns="" id="{00005A6A-4BD9-4245-8D80-A423B40592FF}"/>
              </a:ext>
            </a:extLst>
          </p:cNvPr>
          <p:cNvSpPr txBox="1"/>
          <p:nvPr/>
        </p:nvSpPr>
        <p:spPr>
          <a:xfrm>
            <a:off x="1335742" y="3728460"/>
            <a:ext cx="1342034" cy="584775"/>
          </a:xfrm>
          <a:prstGeom prst="rect">
            <a:avLst/>
          </a:prstGeom>
          <a:noFill/>
        </p:spPr>
        <p:txBody>
          <a:bodyPr wrap="none" rtlCol="0">
            <a:spAutoFit/>
          </a:bodyPr>
          <a:lstStyle/>
          <a:p>
            <a:r>
              <a:rPr lang="fr-FR" sz="1600" dirty="0">
                <a:solidFill>
                  <a:schemeClr val="bg1"/>
                </a:solidFill>
                <a:latin typeface="Raleway Light" panose="020B0604020202020204" charset="0"/>
              </a:rPr>
              <a:t>Paul Fasola</a:t>
            </a:r>
          </a:p>
          <a:p>
            <a:r>
              <a:rPr lang="fr-FR" sz="1600" dirty="0">
                <a:solidFill>
                  <a:schemeClr val="bg1"/>
                </a:solidFill>
                <a:latin typeface="Raleway Light" panose="020B0604020202020204" charset="0"/>
              </a:rPr>
              <a:t>@</a:t>
            </a:r>
            <a:r>
              <a:rPr lang="fr-FR" sz="1600" dirty="0" err="1">
                <a:solidFill>
                  <a:schemeClr val="bg1"/>
                </a:solidFill>
                <a:latin typeface="Raleway Light" panose="020B0604020202020204" charset="0"/>
              </a:rPr>
              <a:t>paulfasola</a:t>
            </a:r>
            <a:endParaRPr lang="fr-FR" sz="1600" dirty="0">
              <a:solidFill>
                <a:schemeClr val="bg1"/>
              </a:solidFill>
              <a:latin typeface="Raleway Light"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050" name="Picture 2" descr="https://thevasilis.com/wp-content/uploads/2018/02/Im-Going-To-Make-You-Rich.jpg"/>
          <p:cNvPicPr>
            <a:picLocks noChangeAspect="1" noChangeArrowheads="1"/>
          </p:cNvPicPr>
          <p:nvPr/>
        </p:nvPicPr>
        <p:blipFill rotWithShape="1">
          <a:blip r:embed="rId3">
            <a:extLst>
              <a:ext uri="{28A0092B-C50C-407E-A947-70E740481C1C}">
                <a14:useLocalDpi xmlns:a14="http://schemas.microsoft.com/office/drawing/2010/main" val="0"/>
              </a:ext>
            </a:extLst>
          </a:blip>
          <a:srcRect l="1" r="-84" b="11407"/>
          <a:stretch/>
        </p:blipFill>
        <p:spPr bwMode="auto">
          <a:xfrm>
            <a:off x="0" y="-1"/>
            <a:ext cx="9151620" cy="455676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smtClean="0">
                <a:latin typeface="Raleway" panose="020B0503030101060003" pitchFamily="34" charset="0"/>
              </a:rPr>
              <a:t>Proof of </a:t>
            </a:r>
            <a:r>
              <a:rPr lang="fr-FR" sz="4000" dirty="0" err="1" smtClean="0">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297680" y="3634740"/>
            <a:ext cx="4754881"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smtClean="0">
                <a:solidFill>
                  <a:schemeClr val="bg1"/>
                </a:solidFill>
                <a:latin typeface="Raleway" panose="020B0503030101060003" pitchFamily="34" charset="0"/>
              </a:rPr>
              <a:t>Stake</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22142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2" y="993700"/>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Etude pratique</a:t>
            </a:r>
            <a:br>
              <a:rPr lang="fr-FR" dirty="0"/>
            </a:br>
            <a:r>
              <a:rPr lang="fr-FR" sz="2800" dirty="0"/>
              <a:t>Le cas </a:t>
            </a:r>
            <a:r>
              <a:rPr lang="fr-FR" sz="2800" dirty="0" err="1"/>
              <a:t>Ethereum</a:t>
            </a:r>
            <a:endParaRPr sz="2800" dirty="0"/>
          </a:p>
        </p:txBody>
      </p:sp>
      <p:sp>
        <p:nvSpPr>
          <p:cNvPr id="80" name="Shape 80"/>
          <p:cNvSpPr txBox="1">
            <a:spLocks noGrp="1"/>
          </p:cNvSpPr>
          <p:nvPr>
            <p:ph type="body" idx="2"/>
          </p:nvPr>
        </p:nvSpPr>
        <p:spPr>
          <a:xfrm>
            <a:off x="4527269" y="4278917"/>
            <a:ext cx="1374769" cy="617785"/>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fr-FR" dirty="0" err="1" smtClean="0"/>
              <a:t>Vitalik</a:t>
            </a:r>
            <a:r>
              <a:rPr lang="fr-FR" dirty="0" smtClean="0"/>
              <a:t> </a:t>
            </a:r>
            <a:r>
              <a:rPr lang="fr-FR" dirty="0" err="1" smtClean="0"/>
              <a:t>Buterin</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SECONDE PARTIE</a:t>
            </a:r>
            <a:endParaRPr dirty="0"/>
          </a:p>
        </p:txBody>
      </p:sp>
      <p:pic>
        <p:nvPicPr>
          <p:cNvPr id="6" name="Picture 4">
            <a:extLst>
              <a:ext uri="{FF2B5EF4-FFF2-40B4-BE49-F238E27FC236}">
                <a16:creationId xmlns:a16="http://schemas.microsoft.com/office/drawing/2014/main" xmlns="" id="{45164A43-7FB3-4043-95A2-F0045300A12F}"/>
              </a:ext>
            </a:extLst>
          </p:cNvPr>
          <p:cNvPicPr>
            <a:picLocks noChangeAspect="1"/>
          </p:cNvPicPr>
          <p:nvPr/>
        </p:nvPicPr>
        <p:blipFill>
          <a:blip r:embed="rId3"/>
          <a:stretch>
            <a:fillRect/>
          </a:stretch>
        </p:blipFill>
        <p:spPr>
          <a:xfrm>
            <a:off x="5533748" y="236110"/>
            <a:ext cx="2711899" cy="664505"/>
          </a:xfrm>
          <a:prstGeom prst="rect">
            <a:avLst/>
          </a:prstGeom>
        </p:spPr>
      </p:pic>
      <p:pic>
        <p:nvPicPr>
          <p:cNvPr id="3074" name="Picture 2" descr="RÃ©sultat de recherche d'images pour &quot;Vitalik Buterin&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81" r="27288" b="16724"/>
          <a:stretch/>
        </p:blipFill>
        <p:spPr bwMode="auto">
          <a:xfrm>
            <a:off x="436410" y="2216979"/>
            <a:ext cx="716585" cy="68947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419624" y="2407825"/>
            <a:ext cx="1826141" cy="400110"/>
          </a:xfrm>
          <a:prstGeom prst="rect">
            <a:avLst/>
          </a:prstGeom>
          <a:noFill/>
        </p:spPr>
        <p:txBody>
          <a:bodyPr wrap="none" rtlCol="0">
            <a:spAutoFit/>
          </a:bodyPr>
          <a:lstStyle/>
          <a:p>
            <a:r>
              <a:rPr lang="fr-FR" sz="2000" dirty="0" err="1" smtClean="0">
                <a:solidFill>
                  <a:schemeClr val="bg1"/>
                </a:solidFill>
                <a:latin typeface="Raleway" panose="020B0503030101060003" pitchFamily="34" charset="0"/>
              </a:rPr>
              <a:t>Vitalik</a:t>
            </a:r>
            <a:r>
              <a:rPr lang="fr-FR" sz="2000" dirty="0" smtClean="0">
                <a:solidFill>
                  <a:schemeClr val="bg1"/>
                </a:solidFill>
                <a:latin typeface="Raleway" panose="020B0503030101060003" pitchFamily="34" charset="0"/>
              </a:rPr>
              <a:t> </a:t>
            </a:r>
            <a:r>
              <a:rPr lang="fr-FR" sz="2000" dirty="0" err="1" smtClean="0">
                <a:solidFill>
                  <a:schemeClr val="bg1"/>
                </a:solidFill>
                <a:latin typeface="Raleway" panose="020B0503030101060003" pitchFamily="34" charset="0"/>
              </a:rPr>
              <a:t>Buterin</a:t>
            </a:r>
            <a:endParaRPr lang="fr-FR" sz="20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981761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39389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smtClean="0"/>
              <a:t>Les smart contracts</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TROISIEME PARTIE</a:t>
            </a:r>
            <a:endParaRPr dirty="0"/>
          </a:p>
        </p:txBody>
      </p:sp>
      <p:sp>
        <p:nvSpPr>
          <p:cNvPr id="2" name="Rectangle 1"/>
          <p:cNvSpPr/>
          <p:nvPr/>
        </p:nvSpPr>
        <p:spPr>
          <a:xfrm>
            <a:off x="794703" y="2496589"/>
            <a:ext cx="1141659" cy="307777"/>
          </a:xfrm>
          <a:prstGeom prst="rect">
            <a:avLst/>
          </a:prstGeom>
        </p:spPr>
        <p:txBody>
          <a:bodyPr wrap="none">
            <a:spAutoFit/>
          </a:bodyPr>
          <a:lstStyle/>
          <a:p>
            <a:r>
              <a:rPr lang="fr-FR" smtClean="0">
                <a:solidFill>
                  <a:srgbClr val="222222"/>
                </a:solidFill>
                <a:latin typeface="Arial" panose="020B0604020202020204" pitchFamily="34" charset="0"/>
              </a:rPr>
              <a:t> </a:t>
            </a:r>
            <a:r>
              <a:rPr lang="fr-FR" smtClean="0">
                <a:solidFill>
                  <a:srgbClr val="0B0080"/>
                </a:solidFill>
                <a:latin typeface="Arial" panose="020B0604020202020204" pitchFamily="34" charset="0"/>
                <a:hlinkClick r:id="rId3"/>
              </a:rPr>
              <a:t>Nick Szabo</a:t>
            </a:r>
            <a:endParaRPr lang="fr-FR" dirty="0"/>
          </a:p>
        </p:txBody>
      </p:sp>
      <p:sp>
        <p:nvSpPr>
          <p:cNvPr id="3" name="Rectangle 2"/>
          <p:cNvSpPr/>
          <p:nvPr/>
        </p:nvSpPr>
        <p:spPr>
          <a:xfrm>
            <a:off x="2208254" y="2496589"/>
            <a:ext cx="582211" cy="307777"/>
          </a:xfrm>
          <a:prstGeom prst="rect">
            <a:avLst/>
          </a:prstGeom>
        </p:spPr>
        <p:txBody>
          <a:bodyPr wrap="none">
            <a:spAutoFit/>
          </a:bodyPr>
          <a:lstStyle/>
          <a:p>
            <a:r>
              <a:rPr lang="fr-FR" dirty="0">
                <a:solidFill>
                  <a:srgbClr val="222222"/>
                </a:solidFill>
                <a:latin typeface="Arial" panose="020B0604020202020204" pitchFamily="34" charset="0"/>
              </a:rPr>
              <a:t>1993</a:t>
            </a:r>
            <a:endParaRPr lang="fr-FR" dirty="0"/>
          </a:p>
        </p:txBody>
      </p:sp>
    </p:spTree>
    <p:extLst>
      <p:ext uri="{BB962C8B-B14F-4D97-AF65-F5344CB8AC3E}">
        <p14:creationId xmlns:p14="http://schemas.microsoft.com/office/powerpoint/2010/main" val="3689458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8791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A vous de jouer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619332"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QUATRIEME PARTIE</a:t>
            </a:r>
            <a:endParaRPr dirty="0"/>
          </a:p>
        </p:txBody>
      </p:sp>
    </p:spTree>
    <p:extLst>
      <p:ext uri="{BB962C8B-B14F-4D97-AF65-F5344CB8AC3E}">
        <p14:creationId xmlns:p14="http://schemas.microsoft.com/office/powerpoint/2010/main" val="1457149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#1 –Votre premier </a:t>
            </a:r>
            <a:r>
              <a:rPr lang="fr-FR" dirty="0" err="1"/>
              <a:t>token</a:t>
            </a:r>
            <a:endParaRPr dirty="0"/>
          </a:p>
        </p:txBody>
      </p:sp>
    </p:spTree>
    <p:extLst>
      <p:ext uri="{BB962C8B-B14F-4D97-AF65-F5344CB8AC3E}">
        <p14:creationId xmlns:p14="http://schemas.microsoft.com/office/powerpoint/2010/main" val="1695985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a:t>
            </a:r>
            <a:r>
              <a:rPr lang="fr-FR" dirty="0" smtClean="0"/>
              <a:t>2 – Smart </a:t>
            </a:r>
            <a:r>
              <a:rPr lang="fr-FR" dirty="0" err="1" smtClean="0"/>
              <a:t>Contract</a:t>
            </a:r>
            <a:r>
              <a:rPr lang="fr-FR" dirty="0" smtClean="0"/>
              <a:t>, partie 1</a:t>
            </a:r>
            <a:endParaRPr dirty="0"/>
          </a:p>
        </p:txBody>
      </p:sp>
    </p:spTree>
    <p:extLst>
      <p:ext uri="{BB962C8B-B14F-4D97-AF65-F5344CB8AC3E}">
        <p14:creationId xmlns:p14="http://schemas.microsoft.com/office/powerpoint/2010/main" val="765527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#3 </a:t>
            </a:r>
            <a:r>
              <a:rPr lang="fr-FR" dirty="0" smtClean="0"/>
              <a:t>– Crypto-Roulette </a:t>
            </a:r>
            <a:endParaRPr dirty="0"/>
          </a:p>
        </p:txBody>
      </p:sp>
    </p:spTree>
    <p:extLst>
      <p:ext uri="{BB962C8B-B14F-4D97-AF65-F5344CB8AC3E}">
        <p14:creationId xmlns:p14="http://schemas.microsoft.com/office/powerpoint/2010/main" val="2009903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 après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ULTIME PARTIE</a:t>
            </a:r>
            <a:endParaRPr dirty="0"/>
          </a:p>
        </p:txBody>
      </p:sp>
    </p:spTree>
    <p:extLst>
      <p:ext uri="{BB962C8B-B14F-4D97-AF65-F5344CB8AC3E}">
        <p14:creationId xmlns:p14="http://schemas.microsoft.com/office/powerpoint/2010/main" val="641614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Une histoire de cailloux</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PREMIÈRE PARTIE</a:t>
            </a:r>
            <a:endParaRPr dirty="0"/>
          </a:p>
        </p:txBody>
      </p:sp>
      <p:sp>
        <p:nvSpPr>
          <p:cNvPr id="2" name="Ellipse 1">
            <a:extLst>
              <a:ext uri="{FF2B5EF4-FFF2-40B4-BE49-F238E27FC236}">
                <a16:creationId xmlns:a16="http://schemas.microsoft.com/office/drawing/2014/main" xmlns="" id="{2888312F-8AAF-4D81-84C8-2B1A65DB6086}"/>
              </a:ext>
            </a:extLst>
          </p:cNvPr>
          <p:cNvSpPr/>
          <p:nvPr/>
        </p:nvSpPr>
        <p:spPr>
          <a:xfrm>
            <a:off x="5373015" y="906639"/>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9" name="Image 8">
            <a:extLst>
              <a:ext uri="{FF2B5EF4-FFF2-40B4-BE49-F238E27FC236}">
                <a16:creationId xmlns:a16="http://schemas.microsoft.com/office/drawing/2014/main" xmlns="" id="{D5026E6C-EF7A-4CBD-A6A1-AA54B9A5EAE3}"/>
              </a:ext>
            </a:extLst>
          </p:cNvPr>
          <p:cNvPicPr>
            <a:picLocks noChangeAspect="1"/>
          </p:cNvPicPr>
          <p:nvPr/>
        </p:nvPicPr>
        <p:blipFill>
          <a:blip r:embed="rId3"/>
          <a:stretch>
            <a:fillRect/>
          </a:stretch>
        </p:blipFill>
        <p:spPr>
          <a:xfrm>
            <a:off x="4695408" y="821050"/>
            <a:ext cx="708418" cy="708418"/>
          </a:xfrm>
          <a:prstGeom prst="rect">
            <a:avLst/>
          </a:prstGeom>
        </p:spPr>
      </p:pic>
      <p:pic>
        <p:nvPicPr>
          <p:cNvPr id="14" name="Image 13">
            <a:extLst>
              <a:ext uri="{FF2B5EF4-FFF2-40B4-BE49-F238E27FC236}">
                <a16:creationId xmlns:a16="http://schemas.microsoft.com/office/drawing/2014/main" xmlns="" id="{DCD8DAE9-94DE-46F3-B9E0-97CFF29EB172}"/>
              </a:ext>
            </a:extLst>
          </p:cNvPr>
          <p:cNvPicPr>
            <a:picLocks noChangeAspect="1"/>
          </p:cNvPicPr>
          <p:nvPr/>
        </p:nvPicPr>
        <p:blipFill>
          <a:blip r:embed="rId3"/>
          <a:stretch>
            <a:fillRect/>
          </a:stretch>
        </p:blipFill>
        <p:spPr>
          <a:xfrm>
            <a:off x="8272367" y="3134748"/>
            <a:ext cx="708418" cy="708418"/>
          </a:xfrm>
          <a:prstGeom prst="rect">
            <a:avLst/>
          </a:prstGeom>
        </p:spPr>
      </p:pic>
      <p:pic>
        <p:nvPicPr>
          <p:cNvPr id="15" name="Image 14">
            <a:extLst>
              <a:ext uri="{FF2B5EF4-FFF2-40B4-BE49-F238E27FC236}">
                <a16:creationId xmlns:a16="http://schemas.microsoft.com/office/drawing/2014/main" xmlns="" id="{2916AD7A-AB1B-4186-B247-A12C19EDF831}"/>
              </a:ext>
            </a:extLst>
          </p:cNvPr>
          <p:cNvPicPr>
            <a:picLocks noChangeAspect="1"/>
          </p:cNvPicPr>
          <p:nvPr/>
        </p:nvPicPr>
        <p:blipFill>
          <a:blip r:embed="rId3"/>
          <a:stretch>
            <a:fillRect/>
          </a:stretch>
        </p:blipFill>
        <p:spPr>
          <a:xfrm>
            <a:off x="7521665" y="3813976"/>
            <a:ext cx="708418" cy="708418"/>
          </a:xfrm>
          <a:prstGeom prst="rect">
            <a:avLst/>
          </a:prstGeom>
        </p:spPr>
      </p:pic>
      <p:pic>
        <p:nvPicPr>
          <p:cNvPr id="16" name="Image 15">
            <a:extLst>
              <a:ext uri="{FF2B5EF4-FFF2-40B4-BE49-F238E27FC236}">
                <a16:creationId xmlns:a16="http://schemas.microsoft.com/office/drawing/2014/main" xmlns="" id="{D6244CC8-B1EC-4B9B-8B76-3AF33D3E1D4F}"/>
              </a:ext>
            </a:extLst>
          </p:cNvPr>
          <p:cNvPicPr>
            <a:picLocks noChangeAspect="1"/>
          </p:cNvPicPr>
          <p:nvPr/>
        </p:nvPicPr>
        <p:blipFill>
          <a:blip r:embed="rId3"/>
          <a:stretch>
            <a:fillRect/>
          </a:stretch>
        </p:blipFill>
        <p:spPr>
          <a:xfrm>
            <a:off x="4965778" y="3674214"/>
            <a:ext cx="708418" cy="708418"/>
          </a:xfrm>
          <a:prstGeom prst="rect">
            <a:avLst/>
          </a:prstGeom>
        </p:spPr>
      </p:pic>
      <p:pic>
        <p:nvPicPr>
          <p:cNvPr id="17" name="Image 16">
            <a:extLst>
              <a:ext uri="{FF2B5EF4-FFF2-40B4-BE49-F238E27FC236}">
                <a16:creationId xmlns:a16="http://schemas.microsoft.com/office/drawing/2014/main" xmlns="" id="{D1263339-3251-493C-821F-F2EEAB7449DE}"/>
              </a:ext>
            </a:extLst>
          </p:cNvPr>
          <p:cNvPicPr>
            <a:picLocks noChangeAspect="1"/>
          </p:cNvPicPr>
          <p:nvPr/>
        </p:nvPicPr>
        <p:blipFill>
          <a:blip r:embed="rId3"/>
          <a:stretch>
            <a:fillRect/>
          </a:stretch>
        </p:blipFill>
        <p:spPr>
          <a:xfrm>
            <a:off x="8349297" y="666026"/>
            <a:ext cx="708418" cy="708418"/>
          </a:xfrm>
          <a:prstGeom prst="rect">
            <a:avLst/>
          </a:prstGeom>
        </p:spPr>
      </p:pic>
      <p:pic>
        <p:nvPicPr>
          <p:cNvPr id="18" name="Image 17">
            <a:extLst>
              <a:ext uri="{FF2B5EF4-FFF2-40B4-BE49-F238E27FC236}">
                <a16:creationId xmlns:a16="http://schemas.microsoft.com/office/drawing/2014/main" xmlns="" id="{0E742DAC-EE11-44A2-A40D-80C521556B53}"/>
              </a:ext>
            </a:extLst>
          </p:cNvPr>
          <p:cNvPicPr>
            <a:picLocks noChangeAspect="1"/>
          </p:cNvPicPr>
          <p:nvPr/>
        </p:nvPicPr>
        <p:blipFill>
          <a:blip r:embed="rId3"/>
          <a:stretch>
            <a:fillRect/>
          </a:stretch>
        </p:blipFill>
        <p:spPr>
          <a:xfrm>
            <a:off x="7625427" y="72031"/>
            <a:ext cx="708418" cy="708418"/>
          </a:xfrm>
          <a:prstGeom prst="rect">
            <a:avLst/>
          </a:prstGeom>
        </p:spPr>
      </p:pic>
      <p:pic>
        <p:nvPicPr>
          <p:cNvPr id="11" name="Image 10">
            <a:extLst>
              <a:ext uri="{FF2B5EF4-FFF2-40B4-BE49-F238E27FC236}">
                <a16:creationId xmlns:a16="http://schemas.microsoft.com/office/drawing/2014/main" xmlns="" id="{4744EFBE-B21E-4925-BAA0-0FC4CE36EC36}"/>
              </a:ext>
            </a:extLst>
          </p:cNvPr>
          <p:cNvPicPr>
            <a:picLocks noChangeAspect="1"/>
          </p:cNvPicPr>
          <p:nvPr/>
        </p:nvPicPr>
        <p:blipFill>
          <a:blip r:embed="rId4"/>
          <a:stretch>
            <a:fillRect/>
          </a:stretch>
        </p:blipFill>
        <p:spPr>
          <a:xfrm>
            <a:off x="5821760" y="2101250"/>
            <a:ext cx="539343" cy="539343"/>
          </a:xfrm>
          <a:prstGeom prst="rect">
            <a:avLst/>
          </a:prstGeom>
        </p:spPr>
      </p:pic>
      <p:pic>
        <p:nvPicPr>
          <p:cNvPr id="13" name="Image 12">
            <a:extLst>
              <a:ext uri="{FF2B5EF4-FFF2-40B4-BE49-F238E27FC236}">
                <a16:creationId xmlns:a16="http://schemas.microsoft.com/office/drawing/2014/main" xmlns="" id="{4CB6C370-7EE9-4FA2-8AC3-E71423E37567}"/>
              </a:ext>
            </a:extLst>
          </p:cNvPr>
          <p:cNvPicPr>
            <a:picLocks noChangeAspect="1"/>
          </p:cNvPicPr>
          <p:nvPr/>
        </p:nvPicPr>
        <p:blipFill>
          <a:blip r:embed="rId5"/>
          <a:stretch>
            <a:fillRect/>
          </a:stretch>
        </p:blipFill>
        <p:spPr>
          <a:xfrm>
            <a:off x="7366159" y="2101250"/>
            <a:ext cx="539343" cy="539343"/>
          </a:xfrm>
          <a:prstGeom prst="rect">
            <a:avLst/>
          </a:prstGeom>
        </p:spPr>
      </p:pic>
      <p:pic>
        <p:nvPicPr>
          <p:cNvPr id="25" name="Image 24">
            <a:extLst>
              <a:ext uri="{FF2B5EF4-FFF2-40B4-BE49-F238E27FC236}">
                <a16:creationId xmlns:a16="http://schemas.microsoft.com/office/drawing/2014/main" xmlns="" id="{F5D9955E-4788-4140-95DB-DED1E00D4BC4}"/>
              </a:ext>
            </a:extLst>
          </p:cNvPr>
          <p:cNvPicPr>
            <a:picLocks noChangeAspect="1"/>
          </p:cNvPicPr>
          <p:nvPr/>
        </p:nvPicPr>
        <p:blipFill>
          <a:blip r:embed="rId6"/>
          <a:stretch>
            <a:fillRect/>
          </a:stretch>
        </p:blipFill>
        <p:spPr>
          <a:xfrm>
            <a:off x="6846382" y="2279698"/>
            <a:ext cx="382212" cy="382212"/>
          </a:xfrm>
          <a:prstGeom prst="rect">
            <a:avLst/>
          </a:prstGeom>
        </p:spPr>
      </p:pic>
      <p:pic>
        <p:nvPicPr>
          <p:cNvPr id="23" name="Image 22">
            <a:extLst>
              <a:ext uri="{FF2B5EF4-FFF2-40B4-BE49-F238E27FC236}">
                <a16:creationId xmlns:a16="http://schemas.microsoft.com/office/drawing/2014/main" xmlns="" id="{C29115E2-EA7B-42C4-9A28-C7A6539BFA1E}"/>
              </a:ext>
            </a:extLst>
          </p:cNvPr>
          <p:cNvPicPr>
            <a:picLocks noChangeAspect="1"/>
          </p:cNvPicPr>
          <p:nvPr/>
        </p:nvPicPr>
        <p:blipFill>
          <a:blip r:embed="rId7"/>
          <a:stretch>
            <a:fillRect/>
          </a:stretch>
        </p:blipFill>
        <p:spPr>
          <a:xfrm>
            <a:off x="6531933" y="2392238"/>
            <a:ext cx="185125" cy="185125"/>
          </a:xfrm>
          <a:prstGeom prst="rect">
            <a:avLst/>
          </a:prstGeom>
        </p:spPr>
      </p:pic>
      <p:pic>
        <p:nvPicPr>
          <p:cNvPr id="29" name="Image 28">
            <a:extLst>
              <a:ext uri="{FF2B5EF4-FFF2-40B4-BE49-F238E27FC236}">
                <a16:creationId xmlns:a16="http://schemas.microsoft.com/office/drawing/2014/main" xmlns="" id="{219325F5-9DDC-4B5C-A730-FF5A3C43CFD9}"/>
              </a:ext>
            </a:extLst>
          </p:cNvPr>
          <p:cNvPicPr>
            <a:picLocks noChangeAspect="1"/>
          </p:cNvPicPr>
          <p:nvPr/>
        </p:nvPicPr>
        <p:blipFill>
          <a:blip r:embed="rId7"/>
          <a:stretch>
            <a:fillRect/>
          </a:stretch>
        </p:blipFill>
        <p:spPr>
          <a:xfrm>
            <a:off x="6522467" y="2278360"/>
            <a:ext cx="185125" cy="185125"/>
          </a:xfrm>
          <a:prstGeom prst="rect">
            <a:avLst/>
          </a:prstGeom>
        </p:spPr>
      </p:pic>
      <p:pic>
        <p:nvPicPr>
          <p:cNvPr id="30" name="Image 29">
            <a:extLst>
              <a:ext uri="{FF2B5EF4-FFF2-40B4-BE49-F238E27FC236}">
                <a16:creationId xmlns:a16="http://schemas.microsoft.com/office/drawing/2014/main" xmlns="" id="{E5C216C0-F25E-4D21-A162-898903ABB38D}"/>
              </a:ext>
            </a:extLst>
          </p:cNvPr>
          <p:cNvPicPr>
            <a:picLocks noChangeAspect="1"/>
          </p:cNvPicPr>
          <p:nvPr/>
        </p:nvPicPr>
        <p:blipFill>
          <a:blip r:embed="rId3"/>
          <a:stretch>
            <a:fillRect/>
          </a:stretch>
        </p:blipFill>
        <p:spPr>
          <a:xfrm>
            <a:off x="5737222" y="54778"/>
            <a:ext cx="708418" cy="7084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strVal val="#ppt_x"/>
                                          </p:val>
                                        </p:tav>
                                        <p:tav tm="100000">
                                          <p:val>
                                            <p:strVal val="#ppt_x"/>
                                          </p:val>
                                        </p:tav>
                                      </p:tavLst>
                                    </p:anim>
                                    <p:anim calcmode="lin" valueType="num">
                                      <p:cBhvr>
                                        <p:cTn id="27" dur="5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re 2">
            <a:extLst>
              <a:ext uri="{FF2B5EF4-FFF2-40B4-BE49-F238E27FC236}">
                <a16:creationId xmlns:a16="http://schemas.microsoft.com/office/drawing/2014/main" xmlns="" id="{4253CC8C-5FB3-4E54-AA2D-E4DEF1DD15E8}"/>
              </a:ext>
            </a:extLst>
          </p:cNvPr>
          <p:cNvSpPr>
            <a:spLocks noGrp="1"/>
          </p:cNvSpPr>
          <p:nvPr>
            <p:ph type="title"/>
          </p:nvPr>
        </p:nvSpPr>
        <p:spPr>
          <a:xfrm>
            <a:off x="3695519" y="1605030"/>
            <a:ext cx="1752962" cy="501900"/>
          </a:xfrm>
        </p:spPr>
        <p:txBody>
          <a:bodyPr/>
          <a:lstStyle/>
          <a:p>
            <a:r>
              <a:rPr lang="fr-FR" dirty="0"/>
              <a:t>Merci !</a:t>
            </a:r>
          </a:p>
        </p:txBody>
      </p:sp>
      <p:sp>
        <p:nvSpPr>
          <p:cNvPr id="4" name="Titre 2">
            <a:extLst>
              <a:ext uri="{FF2B5EF4-FFF2-40B4-BE49-F238E27FC236}">
                <a16:creationId xmlns:a16="http://schemas.microsoft.com/office/drawing/2014/main" xmlns="" id="{26D20128-BC18-4968-95C4-F79E7A1866B7}"/>
              </a:ext>
            </a:extLst>
          </p:cNvPr>
          <p:cNvSpPr txBox="1">
            <a:spLocks/>
          </p:cNvSpPr>
          <p:nvPr/>
        </p:nvSpPr>
        <p:spPr>
          <a:xfrm>
            <a:off x="285479" y="3961403"/>
            <a:ext cx="6820080" cy="60163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sz="1800" dirty="0">
                <a:solidFill>
                  <a:schemeClr val="tx1"/>
                </a:solidFill>
              </a:rPr>
              <a:t>Références:</a:t>
            </a:r>
          </a:p>
        </p:txBody>
      </p:sp>
    </p:spTree>
    <p:extLst>
      <p:ext uri="{BB962C8B-B14F-4D97-AF65-F5344CB8AC3E}">
        <p14:creationId xmlns:p14="http://schemas.microsoft.com/office/powerpoint/2010/main" val="2783918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3" name="Image 12">
            <a:extLst>
              <a:ext uri="{FF2B5EF4-FFF2-40B4-BE49-F238E27FC236}">
                <a16:creationId xmlns:a16="http://schemas.microsoft.com/office/drawing/2014/main" xmlns="" id="{9F538654-E5A0-4D15-8299-2B4742E342AD}"/>
              </a:ext>
            </a:extLst>
          </p:cNvPr>
          <p:cNvPicPr>
            <a:picLocks noChangeAspect="1"/>
          </p:cNvPicPr>
          <p:nvPr/>
        </p:nvPicPr>
        <p:blipFill>
          <a:blip r:embed="rId3"/>
          <a:stretch>
            <a:fillRect/>
          </a:stretch>
        </p:blipFill>
        <p:spPr>
          <a:xfrm>
            <a:off x="5681596" y="984561"/>
            <a:ext cx="708418" cy="708418"/>
          </a:xfrm>
          <a:prstGeom prst="rect">
            <a:avLst/>
          </a:prstGeom>
        </p:spPr>
      </p:pic>
      <p:sp>
        <p:nvSpPr>
          <p:cNvPr id="8" name="Ellipse 7">
            <a:extLst>
              <a:ext uri="{FF2B5EF4-FFF2-40B4-BE49-F238E27FC236}">
                <a16:creationId xmlns:a16="http://schemas.microsoft.com/office/drawing/2014/main" xmlns="" id="{EAD62DBD-7621-4EF4-8D92-4D72B181985A}"/>
              </a:ext>
            </a:extLst>
          </p:cNvPr>
          <p:cNvSpPr/>
          <p:nvPr/>
        </p:nvSpPr>
        <p:spPr>
          <a:xfrm>
            <a:off x="2923814" y="1164133"/>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Centralisation</a:t>
            </a:r>
            <a:endParaRPr dirty="0"/>
          </a:p>
        </p:txBody>
      </p:sp>
      <p:sp>
        <p:nvSpPr>
          <p:cNvPr id="5" name="Shape 78">
            <a:extLst>
              <a:ext uri="{FF2B5EF4-FFF2-40B4-BE49-F238E27FC236}">
                <a16:creationId xmlns:a16="http://schemas.microsoft.com/office/drawing/2014/main" xmlns="" id="{6A0A2187-C06A-486A-835A-51EBCB9BFE60}"/>
              </a:ext>
            </a:extLst>
          </p:cNvPr>
          <p:cNvSpPr txBox="1">
            <a:spLocks/>
          </p:cNvSpPr>
          <p:nvPr/>
        </p:nvSpPr>
        <p:spPr>
          <a:xfrm>
            <a:off x="722986" y="1453486"/>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xmlns="" id="{2B127BEC-593A-4118-9B80-F598FB14C6B0}"/>
              </a:ext>
            </a:extLst>
          </p:cNvPr>
          <p:cNvPicPr>
            <a:picLocks noChangeAspect="1"/>
          </p:cNvPicPr>
          <p:nvPr/>
        </p:nvPicPr>
        <p:blipFill>
          <a:blip r:embed="rId3"/>
          <a:stretch>
            <a:fillRect/>
          </a:stretch>
        </p:blipFill>
        <p:spPr>
          <a:xfrm>
            <a:off x="1585764" y="2215102"/>
            <a:ext cx="708418" cy="708418"/>
          </a:xfrm>
          <a:prstGeom prst="rect">
            <a:avLst/>
          </a:prstGeom>
        </p:spPr>
      </p:pic>
      <p:pic>
        <p:nvPicPr>
          <p:cNvPr id="10" name="Image 9">
            <a:extLst>
              <a:ext uri="{FF2B5EF4-FFF2-40B4-BE49-F238E27FC236}">
                <a16:creationId xmlns:a16="http://schemas.microsoft.com/office/drawing/2014/main" xmlns="" id="{A90E066B-53B5-4B7A-BE6D-9B51913F2465}"/>
              </a:ext>
            </a:extLst>
          </p:cNvPr>
          <p:cNvPicPr>
            <a:picLocks noChangeAspect="1"/>
          </p:cNvPicPr>
          <p:nvPr/>
        </p:nvPicPr>
        <p:blipFill>
          <a:blip r:embed="rId3"/>
          <a:stretch>
            <a:fillRect/>
          </a:stretch>
        </p:blipFill>
        <p:spPr>
          <a:xfrm>
            <a:off x="6450942" y="2217541"/>
            <a:ext cx="708418" cy="708418"/>
          </a:xfrm>
          <a:prstGeom prst="rect">
            <a:avLst/>
          </a:prstGeom>
        </p:spPr>
      </p:pic>
      <p:pic>
        <p:nvPicPr>
          <p:cNvPr id="11" name="Image 10">
            <a:extLst>
              <a:ext uri="{FF2B5EF4-FFF2-40B4-BE49-F238E27FC236}">
                <a16:creationId xmlns:a16="http://schemas.microsoft.com/office/drawing/2014/main" xmlns="" id="{55EDA8ED-C7EB-40A6-8599-8E4C95484C6A}"/>
              </a:ext>
            </a:extLst>
          </p:cNvPr>
          <p:cNvPicPr>
            <a:picLocks noChangeAspect="1"/>
          </p:cNvPicPr>
          <p:nvPr/>
        </p:nvPicPr>
        <p:blipFill>
          <a:blip r:embed="rId3"/>
          <a:stretch>
            <a:fillRect/>
          </a:stretch>
        </p:blipFill>
        <p:spPr>
          <a:xfrm>
            <a:off x="5872456" y="3450521"/>
            <a:ext cx="708418" cy="708418"/>
          </a:xfrm>
          <a:prstGeom prst="rect">
            <a:avLst/>
          </a:prstGeom>
        </p:spPr>
      </p:pic>
      <p:pic>
        <p:nvPicPr>
          <p:cNvPr id="12" name="Image 11">
            <a:extLst>
              <a:ext uri="{FF2B5EF4-FFF2-40B4-BE49-F238E27FC236}">
                <a16:creationId xmlns:a16="http://schemas.microsoft.com/office/drawing/2014/main" xmlns="" id="{FBDB113C-1613-4197-9850-B960DEFA5E0B}"/>
              </a:ext>
            </a:extLst>
          </p:cNvPr>
          <p:cNvPicPr>
            <a:picLocks noChangeAspect="1"/>
          </p:cNvPicPr>
          <p:nvPr/>
        </p:nvPicPr>
        <p:blipFill>
          <a:blip r:embed="rId3"/>
          <a:stretch>
            <a:fillRect/>
          </a:stretch>
        </p:blipFill>
        <p:spPr>
          <a:xfrm>
            <a:off x="2190825" y="3495051"/>
            <a:ext cx="708418" cy="708418"/>
          </a:xfrm>
          <a:prstGeom prst="rect">
            <a:avLst/>
          </a:prstGeom>
        </p:spPr>
      </p:pic>
      <p:pic>
        <p:nvPicPr>
          <p:cNvPr id="14" name="Image 13">
            <a:extLst>
              <a:ext uri="{FF2B5EF4-FFF2-40B4-BE49-F238E27FC236}">
                <a16:creationId xmlns:a16="http://schemas.microsoft.com/office/drawing/2014/main" xmlns="" id="{FB038905-E708-462C-87FA-A666C4630C06}"/>
              </a:ext>
            </a:extLst>
          </p:cNvPr>
          <p:cNvPicPr>
            <a:picLocks noChangeAspect="1"/>
          </p:cNvPicPr>
          <p:nvPr/>
        </p:nvPicPr>
        <p:blipFill>
          <a:blip r:embed="rId3"/>
          <a:stretch>
            <a:fillRect/>
          </a:stretch>
        </p:blipFill>
        <p:spPr>
          <a:xfrm>
            <a:off x="2199849" y="984561"/>
            <a:ext cx="708418" cy="708418"/>
          </a:xfrm>
          <a:prstGeom prst="rect">
            <a:avLst/>
          </a:prstGeom>
        </p:spPr>
      </p:pic>
      <p:pic>
        <p:nvPicPr>
          <p:cNvPr id="15" name="Image 14">
            <a:extLst>
              <a:ext uri="{FF2B5EF4-FFF2-40B4-BE49-F238E27FC236}">
                <a16:creationId xmlns:a16="http://schemas.microsoft.com/office/drawing/2014/main" xmlns="" id="{CE501525-0486-44A0-B99C-5DB145BE7E41}"/>
              </a:ext>
            </a:extLst>
          </p:cNvPr>
          <p:cNvPicPr>
            <a:picLocks noChangeAspect="1"/>
          </p:cNvPicPr>
          <p:nvPr/>
        </p:nvPicPr>
        <p:blipFill>
          <a:blip r:embed="rId4"/>
          <a:stretch>
            <a:fillRect/>
          </a:stretch>
        </p:blipFill>
        <p:spPr>
          <a:xfrm>
            <a:off x="3439785" y="2351594"/>
            <a:ext cx="539343" cy="539343"/>
          </a:xfrm>
          <a:prstGeom prst="rect">
            <a:avLst/>
          </a:prstGeom>
        </p:spPr>
      </p:pic>
      <p:pic>
        <p:nvPicPr>
          <p:cNvPr id="3" name="Image 2">
            <a:extLst>
              <a:ext uri="{FF2B5EF4-FFF2-40B4-BE49-F238E27FC236}">
                <a16:creationId xmlns:a16="http://schemas.microsoft.com/office/drawing/2014/main" xmlns="" id="{1EB55275-3438-4FFB-89BF-9AC1E7D012D2}"/>
              </a:ext>
            </a:extLst>
          </p:cNvPr>
          <p:cNvPicPr>
            <a:picLocks noChangeAspect="1"/>
          </p:cNvPicPr>
          <p:nvPr/>
        </p:nvPicPr>
        <p:blipFill>
          <a:blip r:embed="rId5"/>
          <a:stretch>
            <a:fillRect/>
          </a:stretch>
        </p:blipFill>
        <p:spPr>
          <a:xfrm>
            <a:off x="4420896" y="2519007"/>
            <a:ext cx="382212" cy="382212"/>
          </a:xfrm>
          <a:prstGeom prst="rect">
            <a:avLst/>
          </a:prstGeom>
        </p:spPr>
      </p:pic>
      <p:pic>
        <p:nvPicPr>
          <p:cNvPr id="19" name="Image 18">
            <a:extLst>
              <a:ext uri="{FF2B5EF4-FFF2-40B4-BE49-F238E27FC236}">
                <a16:creationId xmlns:a16="http://schemas.microsoft.com/office/drawing/2014/main" xmlns="" id="{A8422908-D7DB-4587-BD96-FAE1CD5E99F3}"/>
              </a:ext>
            </a:extLst>
          </p:cNvPr>
          <p:cNvPicPr>
            <a:picLocks noChangeAspect="1"/>
          </p:cNvPicPr>
          <p:nvPr/>
        </p:nvPicPr>
        <p:blipFill>
          <a:blip r:embed="rId4"/>
          <a:stretch>
            <a:fillRect/>
          </a:stretch>
        </p:blipFill>
        <p:spPr>
          <a:xfrm>
            <a:off x="2308901" y="1453486"/>
            <a:ext cx="489108" cy="489108"/>
          </a:xfrm>
          <a:prstGeom prst="rect">
            <a:avLst/>
          </a:prstGeom>
        </p:spPr>
      </p:pic>
      <p:pic>
        <p:nvPicPr>
          <p:cNvPr id="20" name="Image 19">
            <a:extLst>
              <a:ext uri="{FF2B5EF4-FFF2-40B4-BE49-F238E27FC236}">
                <a16:creationId xmlns:a16="http://schemas.microsoft.com/office/drawing/2014/main" xmlns="" id="{BA7C41FA-686D-4519-91A1-E828D7E58532}"/>
              </a:ext>
            </a:extLst>
          </p:cNvPr>
          <p:cNvPicPr>
            <a:picLocks noChangeAspect="1"/>
          </p:cNvPicPr>
          <p:nvPr/>
        </p:nvPicPr>
        <p:blipFill>
          <a:blip r:embed="rId6"/>
          <a:stretch>
            <a:fillRect/>
          </a:stretch>
        </p:blipFill>
        <p:spPr>
          <a:xfrm>
            <a:off x="3474806" y="1781662"/>
            <a:ext cx="469300" cy="469300"/>
          </a:xfrm>
          <a:prstGeom prst="rect">
            <a:avLst/>
          </a:prstGeom>
        </p:spPr>
      </p:pic>
      <p:pic>
        <p:nvPicPr>
          <p:cNvPr id="21" name="Image 20">
            <a:extLst>
              <a:ext uri="{FF2B5EF4-FFF2-40B4-BE49-F238E27FC236}">
                <a16:creationId xmlns:a16="http://schemas.microsoft.com/office/drawing/2014/main" xmlns="" id="{853347D3-918B-4E86-98FC-CEA0886E270F}"/>
              </a:ext>
            </a:extLst>
          </p:cNvPr>
          <p:cNvPicPr>
            <a:picLocks noChangeAspect="1"/>
          </p:cNvPicPr>
          <p:nvPr/>
        </p:nvPicPr>
        <p:blipFill>
          <a:blip r:embed="rId7"/>
          <a:stretch>
            <a:fillRect/>
          </a:stretch>
        </p:blipFill>
        <p:spPr>
          <a:xfrm>
            <a:off x="3492767" y="3051602"/>
            <a:ext cx="433377" cy="433377"/>
          </a:xfrm>
          <a:prstGeom prst="rect">
            <a:avLst/>
          </a:prstGeom>
        </p:spPr>
      </p:pic>
      <p:pic>
        <p:nvPicPr>
          <p:cNvPr id="22" name="Image 21">
            <a:extLst>
              <a:ext uri="{FF2B5EF4-FFF2-40B4-BE49-F238E27FC236}">
                <a16:creationId xmlns:a16="http://schemas.microsoft.com/office/drawing/2014/main" xmlns="" id="{B63E8315-0560-4AC5-892B-56034EA89BE9}"/>
              </a:ext>
            </a:extLst>
          </p:cNvPr>
          <p:cNvPicPr>
            <a:picLocks noChangeAspect="1"/>
          </p:cNvPicPr>
          <p:nvPr/>
        </p:nvPicPr>
        <p:blipFill>
          <a:blip r:embed="rId6"/>
          <a:stretch>
            <a:fillRect/>
          </a:stretch>
        </p:blipFill>
        <p:spPr>
          <a:xfrm>
            <a:off x="4865421" y="3033640"/>
            <a:ext cx="469300" cy="469300"/>
          </a:xfrm>
          <a:prstGeom prst="rect">
            <a:avLst/>
          </a:prstGeom>
        </p:spPr>
      </p:pic>
      <p:pic>
        <p:nvPicPr>
          <p:cNvPr id="17" name="Image 16">
            <a:extLst>
              <a:ext uri="{FF2B5EF4-FFF2-40B4-BE49-F238E27FC236}">
                <a16:creationId xmlns:a16="http://schemas.microsoft.com/office/drawing/2014/main" xmlns="" id="{CA67A27D-E6D1-4D9C-BFEA-34ABAE86B451}"/>
              </a:ext>
            </a:extLst>
          </p:cNvPr>
          <p:cNvPicPr>
            <a:picLocks noChangeAspect="1"/>
          </p:cNvPicPr>
          <p:nvPr/>
        </p:nvPicPr>
        <p:blipFill>
          <a:blip r:embed="rId8"/>
          <a:stretch>
            <a:fillRect/>
          </a:stretch>
        </p:blipFill>
        <p:spPr>
          <a:xfrm flipH="1">
            <a:off x="4381938" y="3120728"/>
            <a:ext cx="448405" cy="382212"/>
          </a:xfrm>
          <a:prstGeom prst="rect">
            <a:avLst/>
          </a:prstGeom>
        </p:spPr>
      </p:pic>
      <p:sp>
        <p:nvSpPr>
          <p:cNvPr id="27" name="ZoneTexte 26">
            <a:extLst>
              <a:ext uri="{FF2B5EF4-FFF2-40B4-BE49-F238E27FC236}">
                <a16:creationId xmlns:a16="http://schemas.microsoft.com/office/drawing/2014/main" xmlns="" id="{EDA1C64C-837C-4D49-B239-392EF4D89B47}"/>
              </a:ext>
            </a:extLst>
          </p:cNvPr>
          <p:cNvSpPr txBox="1"/>
          <p:nvPr/>
        </p:nvSpPr>
        <p:spPr>
          <a:xfrm>
            <a:off x="5364975"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29" name="Image 28">
            <a:extLst>
              <a:ext uri="{FF2B5EF4-FFF2-40B4-BE49-F238E27FC236}">
                <a16:creationId xmlns:a16="http://schemas.microsoft.com/office/drawing/2014/main" xmlns="" id="{311E63F9-B7D3-46C5-9F81-31851052BCBB}"/>
              </a:ext>
            </a:extLst>
          </p:cNvPr>
          <p:cNvPicPr>
            <a:picLocks noChangeAspect="1"/>
          </p:cNvPicPr>
          <p:nvPr/>
        </p:nvPicPr>
        <p:blipFill>
          <a:blip r:embed="rId9"/>
          <a:stretch>
            <a:fillRect/>
          </a:stretch>
        </p:blipFill>
        <p:spPr>
          <a:xfrm flipH="1">
            <a:off x="5377213" y="884396"/>
            <a:ext cx="413922" cy="367284"/>
          </a:xfrm>
          <a:prstGeom prst="rect">
            <a:avLst/>
          </a:prstGeom>
        </p:spPr>
      </p:pic>
      <p:pic>
        <p:nvPicPr>
          <p:cNvPr id="30" name="Image 29">
            <a:extLst>
              <a:ext uri="{FF2B5EF4-FFF2-40B4-BE49-F238E27FC236}">
                <a16:creationId xmlns:a16="http://schemas.microsoft.com/office/drawing/2014/main" xmlns="" id="{EF18635F-7B56-4DF4-AEB6-7D585127F9F7}"/>
              </a:ext>
            </a:extLst>
          </p:cNvPr>
          <p:cNvPicPr>
            <a:picLocks noChangeAspect="1"/>
          </p:cNvPicPr>
          <p:nvPr/>
        </p:nvPicPr>
        <p:blipFill>
          <a:blip r:embed="rId10"/>
          <a:stretch>
            <a:fillRect/>
          </a:stretch>
        </p:blipFill>
        <p:spPr>
          <a:xfrm>
            <a:off x="4038961" y="2551883"/>
            <a:ext cx="185125" cy="185125"/>
          </a:xfrm>
          <a:prstGeom prst="rect">
            <a:avLst/>
          </a:prstGeom>
        </p:spPr>
      </p:pic>
      <p:pic>
        <p:nvPicPr>
          <p:cNvPr id="31" name="Image 30">
            <a:extLst>
              <a:ext uri="{FF2B5EF4-FFF2-40B4-BE49-F238E27FC236}">
                <a16:creationId xmlns:a16="http://schemas.microsoft.com/office/drawing/2014/main" xmlns="" id="{CDD6DB4F-DB88-489A-AF62-750C2835DD57}"/>
              </a:ext>
            </a:extLst>
          </p:cNvPr>
          <p:cNvPicPr>
            <a:picLocks noChangeAspect="1"/>
          </p:cNvPicPr>
          <p:nvPr/>
        </p:nvPicPr>
        <p:blipFill>
          <a:blip r:embed="rId10"/>
          <a:stretch>
            <a:fillRect/>
          </a:stretch>
        </p:blipFill>
        <p:spPr>
          <a:xfrm>
            <a:off x="4063532" y="2720643"/>
            <a:ext cx="185125" cy="185125"/>
          </a:xfrm>
          <a:prstGeom prst="rect">
            <a:avLst/>
          </a:prstGeom>
        </p:spPr>
      </p:pic>
      <p:pic>
        <p:nvPicPr>
          <p:cNvPr id="32" name="Image 31">
            <a:extLst>
              <a:ext uri="{FF2B5EF4-FFF2-40B4-BE49-F238E27FC236}">
                <a16:creationId xmlns:a16="http://schemas.microsoft.com/office/drawing/2014/main" xmlns="" id="{1CB634B7-97B8-4D31-9E2A-8915B1BB11D2}"/>
              </a:ext>
            </a:extLst>
          </p:cNvPr>
          <p:cNvPicPr>
            <a:picLocks noChangeAspect="1"/>
          </p:cNvPicPr>
          <p:nvPr/>
        </p:nvPicPr>
        <p:blipFill>
          <a:blip r:embed="rId10"/>
          <a:stretch>
            <a:fillRect/>
          </a:stretch>
        </p:blipFill>
        <p:spPr>
          <a:xfrm>
            <a:off x="4022359" y="3222886"/>
            <a:ext cx="185125" cy="185125"/>
          </a:xfrm>
          <a:prstGeom prst="rect">
            <a:avLst/>
          </a:prstGeom>
        </p:spPr>
      </p:pic>
      <p:pic>
        <p:nvPicPr>
          <p:cNvPr id="33" name="Image 32">
            <a:extLst>
              <a:ext uri="{FF2B5EF4-FFF2-40B4-BE49-F238E27FC236}">
                <a16:creationId xmlns:a16="http://schemas.microsoft.com/office/drawing/2014/main" xmlns="" id="{CAA89408-0EE2-44B0-9CAA-30BA47359BA9}"/>
              </a:ext>
            </a:extLst>
          </p:cNvPr>
          <p:cNvPicPr>
            <a:picLocks noChangeAspect="1"/>
          </p:cNvPicPr>
          <p:nvPr/>
        </p:nvPicPr>
        <p:blipFill>
          <a:blip r:embed="rId10"/>
          <a:stretch>
            <a:fillRect/>
          </a:stretch>
        </p:blipFill>
        <p:spPr>
          <a:xfrm>
            <a:off x="4054727" y="3117744"/>
            <a:ext cx="185125" cy="185125"/>
          </a:xfrm>
          <a:prstGeom prst="rect">
            <a:avLst/>
          </a:prstGeom>
        </p:spPr>
      </p:pic>
      <p:pic>
        <p:nvPicPr>
          <p:cNvPr id="34" name="Image 33">
            <a:extLst>
              <a:ext uri="{FF2B5EF4-FFF2-40B4-BE49-F238E27FC236}">
                <a16:creationId xmlns:a16="http://schemas.microsoft.com/office/drawing/2014/main" xmlns="" id="{19B8C1E7-7286-4016-AD0E-F17C7CA02DBE}"/>
              </a:ext>
            </a:extLst>
          </p:cNvPr>
          <p:cNvPicPr>
            <a:picLocks noChangeAspect="1"/>
          </p:cNvPicPr>
          <p:nvPr/>
        </p:nvPicPr>
        <p:blipFill>
          <a:blip r:embed="rId10"/>
          <a:stretch>
            <a:fillRect/>
          </a:stretch>
        </p:blipFill>
        <p:spPr>
          <a:xfrm>
            <a:off x="4164766" y="2604573"/>
            <a:ext cx="185125" cy="185125"/>
          </a:xfrm>
          <a:prstGeom prst="rect">
            <a:avLst/>
          </a:prstGeom>
        </p:spPr>
      </p:pic>
      <p:pic>
        <p:nvPicPr>
          <p:cNvPr id="35" name="Image 34">
            <a:extLst>
              <a:ext uri="{FF2B5EF4-FFF2-40B4-BE49-F238E27FC236}">
                <a16:creationId xmlns:a16="http://schemas.microsoft.com/office/drawing/2014/main" xmlns="" id="{95425F18-E2F1-4B95-8701-F66CF348B1DA}"/>
              </a:ext>
            </a:extLst>
          </p:cNvPr>
          <p:cNvPicPr>
            <a:picLocks noChangeAspect="1"/>
          </p:cNvPicPr>
          <p:nvPr/>
        </p:nvPicPr>
        <p:blipFill>
          <a:blip r:embed="rId10"/>
          <a:stretch>
            <a:fillRect/>
          </a:stretch>
        </p:blipFill>
        <p:spPr>
          <a:xfrm>
            <a:off x="4138956" y="3195079"/>
            <a:ext cx="185125" cy="185125"/>
          </a:xfrm>
          <a:prstGeom prst="rect">
            <a:avLst/>
          </a:prstGeom>
        </p:spPr>
      </p:pic>
      <p:pic>
        <p:nvPicPr>
          <p:cNvPr id="36" name="Image 35">
            <a:extLst>
              <a:ext uri="{FF2B5EF4-FFF2-40B4-BE49-F238E27FC236}">
                <a16:creationId xmlns:a16="http://schemas.microsoft.com/office/drawing/2014/main" xmlns="" id="{AD003260-F0C4-4548-B8B8-8395FA1DC34C}"/>
              </a:ext>
            </a:extLst>
          </p:cNvPr>
          <p:cNvPicPr>
            <a:picLocks noChangeAspect="1"/>
          </p:cNvPicPr>
          <p:nvPr/>
        </p:nvPicPr>
        <p:blipFill>
          <a:blip r:embed="rId10"/>
          <a:stretch>
            <a:fillRect/>
          </a:stretch>
        </p:blipFill>
        <p:spPr>
          <a:xfrm>
            <a:off x="4088918" y="3267653"/>
            <a:ext cx="185125" cy="185125"/>
          </a:xfrm>
          <a:prstGeom prst="rect">
            <a:avLst/>
          </a:prstGeom>
        </p:spPr>
      </p:pic>
      <p:pic>
        <p:nvPicPr>
          <p:cNvPr id="37" name="Image 36">
            <a:extLst>
              <a:ext uri="{FF2B5EF4-FFF2-40B4-BE49-F238E27FC236}">
                <a16:creationId xmlns:a16="http://schemas.microsoft.com/office/drawing/2014/main" xmlns="" id="{35A8EF1B-D6CE-4298-B34C-9FF73E3A148F}"/>
              </a:ext>
            </a:extLst>
          </p:cNvPr>
          <p:cNvPicPr>
            <a:picLocks noChangeAspect="1"/>
          </p:cNvPicPr>
          <p:nvPr/>
        </p:nvPicPr>
        <p:blipFill>
          <a:blip r:embed="rId10"/>
          <a:stretch>
            <a:fillRect/>
          </a:stretch>
        </p:blipFill>
        <p:spPr>
          <a:xfrm>
            <a:off x="4103207" y="2039007"/>
            <a:ext cx="185125" cy="185125"/>
          </a:xfrm>
          <a:prstGeom prst="rect">
            <a:avLst/>
          </a:prstGeom>
        </p:spPr>
      </p:pic>
      <p:pic>
        <p:nvPicPr>
          <p:cNvPr id="43" name="Image 42">
            <a:extLst>
              <a:ext uri="{FF2B5EF4-FFF2-40B4-BE49-F238E27FC236}">
                <a16:creationId xmlns:a16="http://schemas.microsoft.com/office/drawing/2014/main" xmlns="" id="{7D6583DF-6DC7-451E-9036-83ACA95505D9}"/>
              </a:ext>
            </a:extLst>
          </p:cNvPr>
          <p:cNvPicPr>
            <a:picLocks noChangeAspect="1"/>
          </p:cNvPicPr>
          <p:nvPr/>
        </p:nvPicPr>
        <p:blipFill>
          <a:blip r:embed="rId10"/>
          <a:stretch>
            <a:fillRect/>
          </a:stretch>
        </p:blipFill>
        <p:spPr>
          <a:xfrm>
            <a:off x="5243683" y="1218250"/>
            <a:ext cx="185125" cy="185125"/>
          </a:xfrm>
          <a:prstGeom prst="rect">
            <a:avLst/>
          </a:prstGeom>
        </p:spPr>
      </p:pic>
      <p:pic>
        <p:nvPicPr>
          <p:cNvPr id="38" name="Image 37">
            <a:extLst>
              <a:ext uri="{FF2B5EF4-FFF2-40B4-BE49-F238E27FC236}">
                <a16:creationId xmlns:a16="http://schemas.microsoft.com/office/drawing/2014/main" xmlns="" id="{7D6583DF-6DC7-451E-9036-83ACA95505D9}"/>
              </a:ext>
            </a:extLst>
          </p:cNvPr>
          <p:cNvPicPr>
            <a:picLocks noChangeAspect="1"/>
          </p:cNvPicPr>
          <p:nvPr/>
        </p:nvPicPr>
        <p:blipFill>
          <a:blip r:embed="rId10"/>
          <a:stretch>
            <a:fillRect/>
          </a:stretch>
        </p:blipFill>
        <p:spPr>
          <a:xfrm>
            <a:off x="5562369" y="1532704"/>
            <a:ext cx="185125" cy="185125"/>
          </a:xfrm>
          <a:prstGeom prst="rect">
            <a:avLst/>
          </a:prstGeom>
        </p:spPr>
      </p:pic>
      <p:pic>
        <p:nvPicPr>
          <p:cNvPr id="39" name="Image 38">
            <a:extLst>
              <a:ext uri="{FF2B5EF4-FFF2-40B4-BE49-F238E27FC236}">
                <a16:creationId xmlns:a16="http://schemas.microsoft.com/office/drawing/2014/main" xmlns="" id="{7D6583DF-6DC7-451E-9036-83ACA95505D9}"/>
              </a:ext>
            </a:extLst>
          </p:cNvPr>
          <p:cNvPicPr>
            <a:picLocks noChangeAspect="1"/>
          </p:cNvPicPr>
          <p:nvPr/>
        </p:nvPicPr>
        <p:blipFill>
          <a:blip r:embed="rId10"/>
          <a:stretch>
            <a:fillRect/>
          </a:stretch>
        </p:blipFill>
        <p:spPr>
          <a:xfrm>
            <a:off x="5409509" y="1366393"/>
            <a:ext cx="185125" cy="185125"/>
          </a:xfrm>
          <a:prstGeom prst="rect">
            <a:avLst/>
          </a:prstGeom>
        </p:spPr>
      </p:pic>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10637" y="1726097"/>
            <a:ext cx="1505006" cy="9493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10637" y="1708927"/>
            <a:ext cx="1597354" cy="148615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xmlns="" id="{E2E6A025-34DD-4D20-BC44-D4734D163818}"/>
              </a:ext>
            </a:extLst>
          </p:cNvPr>
          <p:cNvPicPr>
            <a:picLocks noChangeAspect="1"/>
          </p:cNvPicPr>
          <p:nvPr/>
        </p:nvPicPr>
        <p:blipFill>
          <a:blip r:embed="rId11"/>
          <a:stretch>
            <a:fillRect/>
          </a:stretch>
        </p:blipFill>
        <p:spPr>
          <a:xfrm>
            <a:off x="4878903" y="1781662"/>
            <a:ext cx="469301" cy="469301"/>
          </a:xfrm>
          <a:prstGeom prst="rect">
            <a:avLst/>
          </a:prstGeom>
        </p:spPr>
      </p:pic>
      <p:pic>
        <p:nvPicPr>
          <p:cNvPr id="16" name="Image 15">
            <a:extLst>
              <a:ext uri="{FF2B5EF4-FFF2-40B4-BE49-F238E27FC236}">
                <a16:creationId xmlns:a16="http://schemas.microsoft.com/office/drawing/2014/main" xmlns="" id="{FA0404D0-688B-46BA-A284-AAFABE9A9DAC}"/>
              </a:ext>
            </a:extLst>
          </p:cNvPr>
          <p:cNvPicPr>
            <a:picLocks noChangeAspect="1"/>
          </p:cNvPicPr>
          <p:nvPr/>
        </p:nvPicPr>
        <p:blipFill>
          <a:blip r:embed="rId12"/>
          <a:stretch>
            <a:fillRect/>
          </a:stretch>
        </p:blipFill>
        <p:spPr>
          <a:xfrm>
            <a:off x="4843883" y="2351594"/>
            <a:ext cx="539343" cy="539343"/>
          </a:xfrm>
          <a:prstGeom prst="rect">
            <a:avLst/>
          </a:prstGeom>
        </p:spPr>
      </p:pic>
      <p:pic>
        <p:nvPicPr>
          <p:cNvPr id="26" name="Image 25">
            <a:extLst>
              <a:ext uri="{FF2B5EF4-FFF2-40B4-BE49-F238E27FC236}">
                <a16:creationId xmlns:a16="http://schemas.microsoft.com/office/drawing/2014/main" xmlns="" id="{A0D4E5CB-0FCE-4F9D-8512-AAC3713F49B6}"/>
              </a:ext>
            </a:extLst>
          </p:cNvPr>
          <p:cNvPicPr>
            <a:picLocks noChangeAspect="1"/>
          </p:cNvPicPr>
          <p:nvPr/>
        </p:nvPicPr>
        <p:blipFill>
          <a:blip r:embed="rId13"/>
          <a:stretch>
            <a:fillRect/>
          </a:stretch>
        </p:blipFill>
        <p:spPr>
          <a:xfrm>
            <a:off x="4451733" y="1955237"/>
            <a:ext cx="295725" cy="295725"/>
          </a:xfrm>
          <a:prstGeom prst="rect">
            <a:avLst/>
          </a:prstGeom>
        </p:spPr>
      </p:pic>
      <p:pic>
        <p:nvPicPr>
          <p:cNvPr id="48" name="Image 47">
            <a:extLst>
              <a:ext uri="{FF2B5EF4-FFF2-40B4-BE49-F238E27FC236}">
                <a16:creationId xmlns:a16="http://schemas.microsoft.com/office/drawing/2014/main" xmlns="" id="{71D6BD4E-A698-402D-BAE2-D3282F6204EB}"/>
              </a:ext>
            </a:extLst>
          </p:cNvPr>
          <p:cNvPicPr>
            <a:picLocks noChangeAspect="1"/>
          </p:cNvPicPr>
          <p:nvPr/>
        </p:nvPicPr>
        <p:blipFill>
          <a:blip r:embed="rId7"/>
          <a:stretch>
            <a:fillRect/>
          </a:stretch>
        </p:blipFill>
        <p:spPr>
          <a:xfrm>
            <a:off x="1740314" y="2671533"/>
            <a:ext cx="433377" cy="433377"/>
          </a:xfrm>
          <a:prstGeom prst="rect">
            <a:avLst/>
          </a:prstGeom>
        </p:spPr>
      </p:pic>
      <p:pic>
        <p:nvPicPr>
          <p:cNvPr id="49" name="Image 48">
            <a:extLst>
              <a:ext uri="{FF2B5EF4-FFF2-40B4-BE49-F238E27FC236}">
                <a16:creationId xmlns:a16="http://schemas.microsoft.com/office/drawing/2014/main" xmlns="" id="{0A88F53E-E474-4798-9991-762D699B4989}"/>
              </a:ext>
            </a:extLst>
          </p:cNvPr>
          <p:cNvPicPr>
            <a:picLocks noChangeAspect="1"/>
          </p:cNvPicPr>
          <p:nvPr/>
        </p:nvPicPr>
        <p:blipFill>
          <a:blip r:embed="rId6"/>
          <a:stretch>
            <a:fillRect/>
          </a:stretch>
        </p:blipFill>
        <p:spPr>
          <a:xfrm>
            <a:off x="2308901" y="3924289"/>
            <a:ext cx="469300" cy="469300"/>
          </a:xfrm>
          <a:prstGeom prst="rect">
            <a:avLst/>
          </a:prstGeom>
        </p:spPr>
      </p:pic>
      <p:pic>
        <p:nvPicPr>
          <p:cNvPr id="50" name="Image 49">
            <a:extLst>
              <a:ext uri="{FF2B5EF4-FFF2-40B4-BE49-F238E27FC236}">
                <a16:creationId xmlns:a16="http://schemas.microsoft.com/office/drawing/2014/main" xmlns="" id="{23217AF1-2C79-489D-BDCF-2C2A4014741F}"/>
              </a:ext>
            </a:extLst>
          </p:cNvPr>
          <p:cNvPicPr>
            <a:picLocks noChangeAspect="1"/>
          </p:cNvPicPr>
          <p:nvPr/>
        </p:nvPicPr>
        <p:blipFill>
          <a:blip r:embed="rId7"/>
          <a:stretch>
            <a:fillRect/>
          </a:stretch>
        </p:blipFill>
        <p:spPr>
          <a:xfrm>
            <a:off x="6035805" y="3924289"/>
            <a:ext cx="433377" cy="433377"/>
          </a:xfrm>
          <a:prstGeom prst="rect">
            <a:avLst/>
          </a:prstGeom>
        </p:spPr>
      </p:pic>
      <p:pic>
        <p:nvPicPr>
          <p:cNvPr id="51" name="Image 50">
            <a:extLst>
              <a:ext uri="{FF2B5EF4-FFF2-40B4-BE49-F238E27FC236}">
                <a16:creationId xmlns:a16="http://schemas.microsoft.com/office/drawing/2014/main" xmlns="" id="{1C6C7690-BEBE-4EE0-A4EB-EE8E8D265E32}"/>
              </a:ext>
            </a:extLst>
          </p:cNvPr>
          <p:cNvPicPr>
            <a:picLocks noChangeAspect="1"/>
          </p:cNvPicPr>
          <p:nvPr/>
        </p:nvPicPr>
        <p:blipFill>
          <a:blip r:embed="rId6"/>
          <a:stretch>
            <a:fillRect/>
          </a:stretch>
        </p:blipFill>
        <p:spPr>
          <a:xfrm>
            <a:off x="6570501" y="2653572"/>
            <a:ext cx="469300" cy="469300"/>
          </a:xfrm>
          <a:prstGeom prst="rect">
            <a:avLst/>
          </a:prstGeom>
        </p:spPr>
      </p:pic>
      <p:sp>
        <p:nvSpPr>
          <p:cNvPr id="47" name="Rectangle 46"/>
          <p:cNvSpPr/>
          <p:nvPr/>
        </p:nvSpPr>
        <p:spPr>
          <a:xfrm>
            <a:off x="5693677"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pic>
        <p:nvPicPr>
          <p:cNvPr id="7" name="Image 6">
            <a:extLst>
              <a:ext uri="{FF2B5EF4-FFF2-40B4-BE49-F238E27FC236}">
                <a16:creationId xmlns:a16="http://schemas.microsoft.com/office/drawing/2014/main" xmlns="" id="{7285DCBA-CB1E-4474-A1BD-F91CCF2D58C7}"/>
              </a:ext>
            </a:extLst>
          </p:cNvPr>
          <p:cNvPicPr>
            <a:picLocks noChangeAspect="1"/>
          </p:cNvPicPr>
          <p:nvPr/>
        </p:nvPicPr>
        <p:blipFill>
          <a:blip r:embed="rId14"/>
          <a:stretch>
            <a:fillRect/>
          </a:stretch>
        </p:blipFill>
        <p:spPr>
          <a:xfrm>
            <a:off x="5801155" y="1403251"/>
            <a:ext cx="469300" cy="469300"/>
          </a:xfrm>
          <a:prstGeom prst="rect">
            <a:avLst/>
          </a:prstGeom>
        </p:spPr>
      </p:pic>
      <p:sp>
        <p:nvSpPr>
          <p:cNvPr id="52" name="ZoneTexte 51"/>
          <p:cNvSpPr txBox="1"/>
          <p:nvPr/>
        </p:nvSpPr>
        <p:spPr>
          <a:xfrm>
            <a:off x="6521050" y="1341367"/>
            <a:ext cx="997389" cy="523220"/>
          </a:xfrm>
          <a:prstGeom prst="rect">
            <a:avLst/>
          </a:prstGeom>
          <a:noFill/>
        </p:spPr>
        <p:txBody>
          <a:bodyPr wrap="none" rtlCol="0">
            <a:spAutoFit/>
          </a:bodyPr>
          <a:lstStyle/>
          <a:p>
            <a:r>
              <a:rPr lang="fr-FR" sz="700" dirty="0" smtClean="0">
                <a:latin typeface="Raleway" panose="020B0503030101060003" pitchFamily="34" charset="0"/>
              </a:rPr>
              <a:t>bob  =&gt; 1 =&gt; </a:t>
            </a:r>
            <a:r>
              <a:rPr lang="fr-FR" sz="700" dirty="0" err="1" smtClean="0">
                <a:latin typeface="Raleway" panose="020B0503030101060003" pitchFamily="34" charset="0"/>
              </a:rPr>
              <a:t>alice</a:t>
            </a:r>
            <a:endParaRPr lang="fr-FR" sz="700" dirty="0" smtClean="0">
              <a:latin typeface="Raleway" panose="020B0503030101060003" pitchFamily="34" charset="0"/>
            </a:endParaRPr>
          </a:p>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cxnSp>
        <p:nvCxnSpPr>
          <p:cNvPr id="54" name="Connecteur droit avec flèche 53"/>
          <p:cNvCxnSpPr/>
          <p:nvPr/>
        </p:nvCxnSpPr>
        <p:spPr>
          <a:xfrm flipV="1">
            <a:off x="6526474" y="1312339"/>
            <a:ext cx="0" cy="53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Centralisation</a:t>
            </a:r>
            <a:endParaRPr dirty="0"/>
          </a:p>
        </p:txBody>
      </p:sp>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39920" y="1726097"/>
            <a:ext cx="1475723" cy="104999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86481" y="1726097"/>
            <a:ext cx="1513036" cy="1642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Ellipse 1"/>
          <p:cNvSpPr/>
          <p:nvPr/>
        </p:nvSpPr>
        <p:spPr>
          <a:xfrm>
            <a:off x="4189186" y="1944607"/>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4216573" y="3175515"/>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4204949" y="258284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5826856" y="148559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3508547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 name="Ellipse 7">
            <a:extLst>
              <a:ext uri="{FF2B5EF4-FFF2-40B4-BE49-F238E27FC236}">
                <a16:creationId xmlns:a16="http://schemas.microsoft.com/office/drawing/2014/main" xmlns="" id="{EAD62DBD-7621-4EF4-8D92-4D72B181985A}"/>
              </a:ext>
            </a:extLst>
          </p:cNvPr>
          <p:cNvSpPr/>
          <p:nvPr/>
        </p:nvSpPr>
        <p:spPr>
          <a:xfrm>
            <a:off x="2923814" y="1298608"/>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63" name="Connecteur droit 62">
            <a:extLst>
              <a:ext uri="{FF2B5EF4-FFF2-40B4-BE49-F238E27FC236}">
                <a16:creationId xmlns:a16="http://schemas.microsoft.com/office/drawing/2014/main" xmlns="" id="{D38AFFC3-3EAD-4DDC-920D-BF1EC65973FF}"/>
              </a:ext>
            </a:extLst>
          </p:cNvPr>
          <p:cNvCxnSpPr>
            <a:cxnSpLocks/>
            <a:endCxn id="7" idx="0"/>
          </p:cNvCxnSpPr>
          <p:nvPr/>
        </p:nvCxnSpPr>
        <p:spPr>
          <a:xfrm flipV="1">
            <a:off x="2553455" y="1403251"/>
            <a:ext cx="3482350" cy="5023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xmlns="" id="{F2529381-4F5E-43B7-832E-1713B4A59F3E}"/>
              </a:ext>
            </a:extLst>
          </p:cNvPr>
          <p:cNvCxnSpPr>
            <a:cxnSpLocks/>
          </p:cNvCxnSpPr>
          <p:nvPr/>
        </p:nvCxnSpPr>
        <p:spPr>
          <a:xfrm flipV="1">
            <a:off x="1957002" y="2721921"/>
            <a:ext cx="2361910" cy="775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xmlns="" id="{DDB95EFA-5B88-4A93-844C-6463F7008131}"/>
              </a:ext>
            </a:extLst>
          </p:cNvPr>
          <p:cNvCxnSpPr>
            <a:cxnSpLocks/>
          </p:cNvCxnSpPr>
          <p:nvPr/>
        </p:nvCxnSpPr>
        <p:spPr>
          <a:xfrm flipV="1">
            <a:off x="2002591" y="1568465"/>
            <a:ext cx="519282" cy="12089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xmlns=""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xmlns="" id="{C028FB06-F927-4E7B-B004-36656F75BACC}"/>
              </a:ext>
            </a:extLst>
          </p:cNvPr>
          <p:cNvCxnSpPr>
            <a:cxnSpLocks/>
          </p:cNvCxnSpPr>
          <p:nvPr/>
        </p:nvCxnSpPr>
        <p:spPr>
          <a:xfrm flipH="1" flipV="1">
            <a:off x="4438471" y="2732710"/>
            <a:ext cx="1969913" cy="13408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xmlns="" id="{111FBA2C-CBDD-461C-8F09-92B0FB59A609}"/>
              </a:ext>
            </a:extLst>
          </p:cNvPr>
          <p:cNvCxnSpPr>
            <a:cxnSpLocks/>
          </p:cNvCxnSpPr>
          <p:nvPr/>
        </p:nvCxnSpPr>
        <p:spPr>
          <a:xfrm>
            <a:off x="2402541" y="4179001"/>
            <a:ext cx="4167960" cy="97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xmlns="" id="{85B4D7EC-5345-4485-8217-8B8F9EEA516B}"/>
              </a:ext>
            </a:extLst>
          </p:cNvPr>
          <p:cNvCxnSpPr>
            <a:cxnSpLocks/>
          </p:cNvCxnSpPr>
          <p:nvPr/>
        </p:nvCxnSpPr>
        <p:spPr>
          <a:xfrm flipH="1">
            <a:off x="6464433" y="2888221"/>
            <a:ext cx="341270" cy="1268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xmlns=""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xmlns="" id="{FDF547B6-61D9-44CD-A864-96FD10E84118}"/>
              </a:ext>
            </a:extLst>
          </p:cNvPr>
          <p:cNvCxnSpPr>
            <a:cxnSpLocks/>
          </p:cNvCxnSpPr>
          <p:nvPr/>
        </p:nvCxnSpPr>
        <p:spPr>
          <a:xfrm flipV="1">
            <a:off x="2525313" y="2732710"/>
            <a:ext cx="1870193" cy="13044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21185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Décentralisation</a:t>
            </a:r>
            <a:endParaRPr dirty="0"/>
          </a:p>
        </p:txBody>
      </p:sp>
      <p:sp>
        <p:nvSpPr>
          <p:cNvPr id="5" name="Shape 78">
            <a:extLst>
              <a:ext uri="{FF2B5EF4-FFF2-40B4-BE49-F238E27FC236}">
                <a16:creationId xmlns:a16="http://schemas.microsoft.com/office/drawing/2014/main" xmlns="" id="{6A0A2187-C06A-486A-835A-51EBCB9BFE60}"/>
              </a:ext>
            </a:extLst>
          </p:cNvPr>
          <p:cNvSpPr txBox="1">
            <a:spLocks/>
          </p:cNvSpPr>
          <p:nvPr/>
        </p:nvSpPr>
        <p:spPr>
          <a:xfrm>
            <a:off x="717681" y="1407760"/>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xmlns="" id="{2B127BEC-593A-4118-9B80-F598FB14C6B0}"/>
              </a:ext>
            </a:extLst>
          </p:cNvPr>
          <p:cNvPicPr>
            <a:picLocks noChangeAspect="1"/>
          </p:cNvPicPr>
          <p:nvPr/>
        </p:nvPicPr>
        <p:blipFill>
          <a:blip r:embed="rId3"/>
          <a:stretch>
            <a:fillRect/>
          </a:stretch>
        </p:blipFill>
        <p:spPr>
          <a:xfrm>
            <a:off x="1626282" y="2213430"/>
            <a:ext cx="708418" cy="708418"/>
          </a:xfrm>
          <a:prstGeom prst="rect">
            <a:avLst/>
          </a:prstGeom>
        </p:spPr>
      </p:pic>
      <p:pic>
        <p:nvPicPr>
          <p:cNvPr id="11" name="Image 10">
            <a:extLst>
              <a:ext uri="{FF2B5EF4-FFF2-40B4-BE49-F238E27FC236}">
                <a16:creationId xmlns:a16="http://schemas.microsoft.com/office/drawing/2014/main" xmlns="" id="{55EDA8ED-C7EB-40A6-8599-8E4C95484C6A}"/>
              </a:ext>
            </a:extLst>
          </p:cNvPr>
          <p:cNvPicPr>
            <a:picLocks noChangeAspect="1"/>
          </p:cNvPicPr>
          <p:nvPr/>
        </p:nvPicPr>
        <p:blipFill>
          <a:blip r:embed="rId3"/>
          <a:stretch>
            <a:fillRect/>
          </a:stretch>
        </p:blipFill>
        <p:spPr>
          <a:xfrm>
            <a:off x="6116756" y="3488527"/>
            <a:ext cx="708418" cy="708418"/>
          </a:xfrm>
          <a:prstGeom prst="rect">
            <a:avLst/>
          </a:prstGeom>
        </p:spPr>
      </p:pic>
      <p:pic>
        <p:nvPicPr>
          <p:cNvPr id="12" name="Image 11">
            <a:extLst>
              <a:ext uri="{FF2B5EF4-FFF2-40B4-BE49-F238E27FC236}">
                <a16:creationId xmlns:a16="http://schemas.microsoft.com/office/drawing/2014/main" xmlns="" id="{FBDB113C-1613-4197-9850-B960DEFA5E0B}"/>
              </a:ext>
            </a:extLst>
          </p:cNvPr>
          <p:cNvPicPr>
            <a:picLocks noChangeAspect="1"/>
          </p:cNvPicPr>
          <p:nvPr/>
        </p:nvPicPr>
        <p:blipFill>
          <a:blip r:embed="rId3"/>
          <a:stretch>
            <a:fillRect/>
          </a:stretch>
        </p:blipFill>
        <p:spPr>
          <a:xfrm>
            <a:off x="2076680" y="3493113"/>
            <a:ext cx="708418" cy="708418"/>
          </a:xfrm>
          <a:prstGeom prst="rect">
            <a:avLst/>
          </a:prstGeom>
        </p:spPr>
      </p:pic>
      <p:pic>
        <p:nvPicPr>
          <p:cNvPr id="14" name="Image 13">
            <a:extLst>
              <a:ext uri="{FF2B5EF4-FFF2-40B4-BE49-F238E27FC236}">
                <a16:creationId xmlns:a16="http://schemas.microsoft.com/office/drawing/2014/main" xmlns="" id="{FB038905-E708-462C-87FA-A666C4630C06}"/>
              </a:ext>
            </a:extLst>
          </p:cNvPr>
          <p:cNvPicPr>
            <a:picLocks noChangeAspect="1"/>
          </p:cNvPicPr>
          <p:nvPr/>
        </p:nvPicPr>
        <p:blipFill>
          <a:blip r:embed="rId3"/>
          <a:stretch>
            <a:fillRect/>
          </a:stretch>
        </p:blipFill>
        <p:spPr>
          <a:xfrm>
            <a:off x="2199849" y="984561"/>
            <a:ext cx="708418" cy="708418"/>
          </a:xfrm>
          <a:prstGeom prst="rect">
            <a:avLst/>
          </a:prstGeom>
        </p:spPr>
      </p:pic>
      <p:pic>
        <p:nvPicPr>
          <p:cNvPr id="20" name="Image 19">
            <a:extLst>
              <a:ext uri="{FF2B5EF4-FFF2-40B4-BE49-F238E27FC236}">
                <a16:creationId xmlns:a16="http://schemas.microsoft.com/office/drawing/2014/main" xmlns="" id="{71D6BD4E-A698-402D-BAE2-D3282F6204EB}"/>
              </a:ext>
            </a:extLst>
          </p:cNvPr>
          <p:cNvPicPr>
            <a:picLocks noChangeAspect="1"/>
          </p:cNvPicPr>
          <p:nvPr/>
        </p:nvPicPr>
        <p:blipFill>
          <a:blip r:embed="rId4"/>
          <a:stretch>
            <a:fillRect/>
          </a:stretch>
        </p:blipFill>
        <p:spPr>
          <a:xfrm>
            <a:off x="1740314" y="2671533"/>
            <a:ext cx="433377" cy="433377"/>
          </a:xfrm>
          <a:prstGeom prst="rect">
            <a:avLst/>
          </a:prstGeom>
        </p:spPr>
      </p:pic>
      <p:pic>
        <p:nvPicPr>
          <p:cNvPr id="18" name="Image 17">
            <a:extLst>
              <a:ext uri="{FF2B5EF4-FFF2-40B4-BE49-F238E27FC236}">
                <a16:creationId xmlns:a16="http://schemas.microsoft.com/office/drawing/2014/main" xmlns="" id="{5C7D99FA-2DF5-4E14-B833-C9220136BB99}"/>
              </a:ext>
            </a:extLst>
          </p:cNvPr>
          <p:cNvPicPr>
            <a:picLocks noChangeAspect="1"/>
          </p:cNvPicPr>
          <p:nvPr/>
        </p:nvPicPr>
        <p:blipFill>
          <a:blip r:embed="rId5"/>
          <a:stretch>
            <a:fillRect/>
          </a:stretch>
        </p:blipFill>
        <p:spPr>
          <a:xfrm>
            <a:off x="2786478" y="880471"/>
            <a:ext cx="413922" cy="367284"/>
          </a:xfrm>
          <a:prstGeom prst="rect">
            <a:avLst/>
          </a:prstGeom>
        </p:spPr>
      </p:pic>
      <p:pic>
        <p:nvPicPr>
          <p:cNvPr id="23" name="Image 22">
            <a:extLst>
              <a:ext uri="{FF2B5EF4-FFF2-40B4-BE49-F238E27FC236}">
                <a16:creationId xmlns:a16="http://schemas.microsoft.com/office/drawing/2014/main" xmlns="" id="{F3F68503-97EB-4C5D-A94E-4FCB877F8393}"/>
              </a:ext>
            </a:extLst>
          </p:cNvPr>
          <p:cNvPicPr>
            <a:picLocks noChangeAspect="1"/>
          </p:cNvPicPr>
          <p:nvPr/>
        </p:nvPicPr>
        <p:blipFill>
          <a:blip r:embed="rId5"/>
          <a:stretch>
            <a:fillRect/>
          </a:stretch>
        </p:blipFill>
        <p:spPr>
          <a:xfrm>
            <a:off x="2196201" y="2095761"/>
            <a:ext cx="413922" cy="367284"/>
          </a:xfrm>
          <a:prstGeom prst="rect">
            <a:avLst/>
          </a:prstGeom>
        </p:spPr>
      </p:pic>
      <p:pic>
        <p:nvPicPr>
          <p:cNvPr id="24" name="Image 23">
            <a:extLst>
              <a:ext uri="{FF2B5EF4-FFF2-40B4-BE49-F238E27FC236}">
                <a16:creationId xmlns:a16="http://schemas.microsoft.com/office/drawing/2014/main" xmlns="" id="{046739BC-2075-46E3-AF69-1B54AB67580D}"/>
              </a:ext>
            </a:extLst>
          </p:cNvPr>
          <p:cNvPicPr>
            <a:picLocks noChangeAspect="1"/>
          </p:cNvPicPr>
          <p:nvPr/>
        </p:nvPicPr>
        <p:blipFill>
          <a:blip r:embed="rId5"/>
          <a:stretch>
            <a:fillRect/>
          </a:stretch>
        </p:blipFill>
        <p:spPr>
          <a:xfrm>
            <a:off x="2633061" y="3413236"/>
            <a:ext cx="413922" cy="367284"/>
          </a:xfrm>
          <a:prstGeom prst="rect">
            <a:avLst/>
          </a:prstGeom>
        </p:spPr>
      </p:pic>
      <p:pic>
        <p:nvPicPr>
          <p:cNvPr id="25" name="Image 24">
            <a:extLst>
              <a:ext uri="{FF2B5EF4-FFF2-40B4-BE49-F238E27FC236}">
                <a16:creationId xmlns:a16="http://schemas.microsoft.com/office/drawing/2014/main" xmlns="" id="{CB91D7C4-0DBA-425B-B612-0612FC0D4677}"/>
              </a:ext>
            </a:extLst>
          </p:cNvPr>
          <p:cNvPicPr>
            <a:picLocks noChangeAspect="1"/>
          </p:cNvPicPr>
          <p:nvPr/>
        </p:nvPicPr>
        <p:blipFill>
          <a:blip r:embed="rId5"/>
          <a:stretch>
            <a:fillRect/>
          </a:stretch>
        </p:blipFill>
        <p:spPr>
          <a:xfrm flipH="1">
            <a:off x="5786153" y="3418541"/>
            <a:ext cx="413922" cy="367284"/>
          </a:xfrm>
          <a:prstGeom prst="rect">
            <a:avLst/>
          </a:prstGeom>
        </p:spPr>
      </p:pic>
      <p:pic>
        <p:nvPicPr>
          <p:cNvPr id="26" name="Image 25">
            <a:extLst>
              <a:ext uri="{FF2B5EF4-FFF2-40B4-BE49-F238E27FC236}">
                <a16:creationId xmlns:a16="http://schemas.microsoft.com/office/drawing/2014/main" xmlns="" id="{48A4ABDB-5288-4CE2-9EDE-C78BB64447FA}"/>
              </a:ext>
            </a:extLst>
          </p:cNvPr>
          <p:cNvPicPr>
            <a:picLocks noChangeAspect="1"/>
          </p:cNvPicPr>
          <p:nvPr/>
        </p:nvPicPr>
        <p:blipFill>
          <a:blip r:embed="rId5"/>
          <a:stretch>
            <a:fillRect/>
          </a:stretch>
        </p:blipFill>
        <p:spPr>
          <a:xfrm flipH="1">
            <a:off x="5389463" y="890705"/>
            <a:ext cx="413922" cy="367284"/>
          </a:xfrm>
          <a:prstGeom prst="rect">
            <a:avLst/>
          </a:prstGeom>
        </p:spPr>
      </p:pic>
      <p:pic>
        <p:nvPicPr>
          <p:cNvPr id="27" name="Image 26">
            <a:extLst>
              <a:ext uri="{FF2B5EF4-FFF2-40B4-BE49-F238E27FC236}">
                <a16:creationId xmlns:a16="http://schemas.microsoft.com/office/drawing/2014/main" xmlns="" id="{D4381D13-F769-477D-8C12-7BACCFECF270}"/>
              </a:ext>
            </a:extLst>
          </p:cNvPr>
          <p:cNvPicPr>
            <a:picLocks noChangeAspect="1"/>
          </p:cNvPicPr>
          <p:nvPr/>
        </p:nvPicPr>
        <p:blipFill>
          <a:blip r:embed="rId5"/>
          <a:stretch>
            <a:fillRect/>
          </a:stretch>
        </p:blipFill>
        <p:spPr>
          <a:xfrm flipH="1">
            <a:off x="6168370" y="2129010"/>
            <a:ext cx="413922" cy="367284"/>
          </a:xfrm>
          <a:prstGeom prst="rect">
            <a:avLst/>
          </a:prstGeom>
        </p:spPr>
      </p:pic>
      <p:sp>
        <p:nvSpPr>
          <p:cNvPr id="22" name="ZoneTexte 21">
            <a:extLst>
              <a:ext uri="{FF2B5EF4-FFF2-40B4-BE49-F238E27FC236}">
                <a16:creationId xmlns:a16="http://schemas.microsoft.com/office/drawing/2014/main" xmlns="" id="{173D687F-BC3C-4516-9A77-DB1A548AF327}"/>
              </a:ext>
            </a:extLst>
          </p:cNvPr>
          <p:cNvSpPr txBox="1"/>
          <p:nvPr/>
        </p:nvSpPr>
        <p:spPr>
          <a:xfrm>
            <a:off x="2772386" y="87546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0" name="ZoneTexte 29">
            <a:extLst>
              <a:ext uri="{FF2B5EF4-FFF2-40B4-BE49-F238E27FC236}">
                <a16:creationId xmlns:a16="http://schemas.microsoft.com/office/drawing/2014/main" xmlns="" id="{8CA6B5BC-DB18-4AD8-AF62-4CAEC0305D0A}"/>
              </a:ext>
            </a:extLst>
          </p:cNvPr>
          <p:cNvSpPr txBox="1"/>
          <p:nvPr/>
        </p:nvSpPr>
        <p:spPr>
          <a:xfrm>
            <a:off x="2179105" y="210394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1" name="ZoneTexte 30">
            <a:extLst>
              <a:ext uri="{FF2B5EF4-FFF2-40B4-BE49-F238E27FC236}">
                <a16:creationId xmlns:a16="http://schemas.microsoft.com/office/drawing/2014/main" xmlns="" id="{E190EF9A-463B-4E78-9FA7-30F150ECA204}"/>
              </a:ext>
            </a:extLst>
          </p:cNvPr>
          <p:cNvSpPr txBox="1"/>
          <p:nvPr/>
        </p:nvSpPr>
        <p:spPr>
          <a:xfrm>
            <a:off x="5364975"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2" name="ZoneTexte 31">
            <a:extLst>
              <a:ext uri="{FF2B5EF4-FFF2-40B4-BE49-F238E27FC236}">
                <a16:creationId xmlns:a16="http://schemas.microsoft.com/office/drawing/2014/main" xmlns="" id="{DC975ABE-A8D7-4450-A56E-0FF16B5FD602}"/>
              </a:ext>
            </a:extLst>
          </p:cNvPr>
          <p:cNvSpPr txBox="1"/>
          <p:nvPr/>
        </p:nvSpPr>
        <p:spPr>
          <a:xfrm>
            <a:off x="6149424" y="212187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3" name="ZoneTexte 32">
            <a:extLst>
              <a:ext uri="{FF2B5EF4-FFF2-40B4-BE49-F238E27FC236}">
                <a16:creationId xmlns:a16="http://schemas.microsoft.com/office/drawing/2014/main" xmlns="" id="{429C146D-D85B-49E0-9DEE-745CD02E4BA4}"/>
              </a:ext>
            </a:extLst>
          </p:cNvPr>
          <p:cNvSpPr txBox="1"/>
          <p:nvPr/>
        </p:nvSpPr>
        <p:spPr>
          <a:xfrm>
            <a:off x="2625962" y="3408403"/>
            <a:ext cx="450764" cy="276999"/>
          </a:xfrm>
          <a:prstGeom prst="rect">
            <a:avLst/>
          </a:prstGeom>
          <a:noFill/>
        </p:spPr>
        <p:txBody>
          <a:bodyPr wrap="square" rtlCol="0">
            <a:spAutoFit/>
          </a:bodyPr>
          <a:lstStyle/>
          <a:p>
            <a:r>
              <a:rPr lang="fr-FR" sz="1200" b="1" dirty="0" smtClean="0">
                <a:solidFill>
                  <a:srgbClr val="FF0000"/>
                </a:solidFill>
                <a:latin typeface="Raleway Light" panose="020B0604020202020204" charset="0"/>
              </a:rPr>
              <a:t>KO</a:t>
            </a:r>
            <a:r>
              <a:rPr lang="fr-FR" sz="1200" b="1" dirty="0" smtClean="0">
                <a:solidFill>
                  <a:srgbClr val="FF0000"/>
                </a:solidFill>
                <a:latin typeface="Raleway Light" panose="020B0604020202020204" charset="0"/>
              </a:rPr>
              <a:t>!</a:t>
            </a:r>
            <a:endParaRPr lang="fr-FR" sz="1200" b="1" dirty="0">
              <a:solidFill>
                <a:srgbClr val="FF0000"/>
              </a:solidFill>
              <a:latin typeface="Raleway Light" panose="020B0604020202020204" charset="0"/>
            </a:endParaRPr>
          </a:p>
        </p:txBody>
      </p:sp>
      <p:sp>
        <p:nvSpPr>
          <p:cNvPr id="34" name="ZoneTexte 33">
            <a:extLst>
              <a:ext uri="{FF2B5EF4-FFF2-40B4-BE49-F238E27FC236}">
                <a16:creationId xmlns:a16="http://schemas.microsoft.com/office/drawing/2014/main" xmlns="" id="{8C6BFAA8-6DEE-41F3-8125-9ECCC5601ABB}"/>
              </a:ext>
            </a:extLst>
          </p:cNvPr>
          <p:cNvSpPr txBox="1"/>
          <p:nvPr/>
        </p:nvSpPr>
        <p:spPr>
          <a:xfrm>
            <a:off x="5755642" y="3416089"/>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38" name="Image 37">
            <a:extLst>
              <a:ext uri="{FF2B5EF4-FFF2-40B4-BE49-F238E27FC236}">
                <a16:creationId xmlns:a16="http://schemas.microsoft.com/office/drawing/2014/main" xmlns="" id="{590EE79F-7B16-45AC-A113-7FEEC0C539C6}"/>
              </a:ext>
            </a:extLst>
          </p:cNvPr>
          <p:cNvPicPr>
            <a:picLocks noChangeAspect="1"/>
          </p:cNvPicPr>
          <p:nvPr/>
        </p:nvPicPr>
        <p:blipFill>
          <a:blip r:embed="rId6"/>
          <a:stretch>
            <a:fillRect/>
          </a:stretch>
        </p:blipFill>
        <p:spPr>
          <a:xfrm>
            <a:off x="4903247" y="2323085"/>
            <a:ext cx="489108" cy="489108"/>
          </a:xfrm>
          <a:prstGeom prst="rect">
            <a:avLst/>
          </a:prstGeom>
        </p:spPr>
      </p:pic>
      <p:pic>
        <p:nvPicPr>
          <p:cNvPr id="39" name="Image 38">
            <a:extLst>
              <a:ext uri="{FF2B5EF4-FFF2-40B4-BE49-F238E27FC236}">
                <a16:creationId xmlns:a16="http://schemas.microsoft.com/office/drawing/2014/main" xmlns="" id="{4416223A-4C12-4B51-931D-0237E0D3293D}"/>
              </a:ext>
            </a:extLst>
          </p:cNvPr>
          <p:cNvPicPr>
            <a:picLocks noChangeAspect="1"/>
          </p:cNvPicPr>
          <p:nvPr/>
        </p:nvPicPr>
        <p:blipFill>
          <a:blip r:embed="rId7"/>
          <a:stretch>
            <a:fillRect/>
          </a:stretch>
        </p:blipFill>
        <p:spPr>
          <a:xfrm>
            <a:off x="4214743" y="2471546"/>
            <a:ext cx="382212" cy="382212"/>
          </a:xfrm>
          <a:prstGeom prst="rect">
            <a:avLst/>
          </a:prstGeom>
        </p:spPr>
      </p:pic>
      <p:pic>
        <p:nvPicPr>
          <p:cNvPr id="40" name="Image 39">
            <a:extLst>
              <a:ext uri="{FF2B5EF4-FFF2-40B4-BE49-F238E27FC236}">
                <a16:creationId xmlns:a16="http://schemas.microsoft.com/office/drawing/2014/main" xmlns="" id="{F2EDCD69-3B1C-43B5-8CB5-6C9C05BEFF83}"/>
              </a:ext>
            </a:extLst>
          </p:cNvPr>
          <p:cNvPicPr>
            <a:picLocks noChangeAspect="1"/>
          </p:cNvPicPr>
          <p:nvPr/>
        </p:nvPicPr>
        <p:blipFill>
          <a:blip r:embed="rId8"/>
          <a:stretch>
            <a:fillRect/>
          </a:stretch>
        </p:blipFill>
        <p:spPr>
          <a:xfrm>
            <a:off x="3383157" y="2323085"/>
            <a:ext cx="489108" cy="489108"/>
          </a:xfrm>
          <a:prstGeom prst="rect">
            <a:avLst/>
          </a:prstGeom>
        </p:spPr>
      </p:pic>
      <p:cxnSp>
        <p:nvCxnSpPr>
          <p:cNvPr id="41" name="Connecteur droit 40">
            <a:extLst>
              <a:ext uri="{FF2B5EF4-FFF2-40B4-BE49-F238E27FC236}">
                <a16:creationId xmlns:a16="http://schemas.microsoft.com/office/drawing/2014/main" xmlns="" id="{F03C5510-2D10-4C71-97F8-DBAF9D748731}"/>
              </a:ext>
            </a:extLst>
          </p:cNvPr>
          <p:cNvCxnSpPr>
            <a:cxnSpLocks/>
          </p:cNvCxnSpPr>
          <p:nvPr/>
        </p:nvCxnSpPr>
        <p:spPr>
          <a:xfrm>
            <a:off x="2610123" y="1637901"/>
            <a:ext cx="1750166" cy="101567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xmlns="" id="{58F9A055-899C-44B7-8E52-2149ACF75033}"/>
              </a:ext>
            </a:extLst>
          </p:cNvPr>
          <p:cNvCxnSpPr>
            <a:cxnSpLocks/>
            <a:stCxn id="7" idx="1"/>
          </p:cNvCxnSpPr>
          <p:nvPr/>
        </p:nvCxnSpPr>
        <p:spPr>
          <a:xfrm flipH="1">
            <a:off x="4405356" y="1637901"/>
            <a:ext cx="1395799" cy="10671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xmlns="" id="{C270E4E5-08AF-4DA9-A46E-065C8F84227B}"/>
              </a:ext>
            </a:extLst>
          </p:cNvPr>
          <p:cNvCxnSpPr>
            <a:cxnSpLocks/>
          </p:cNvCxnSpPr>
          <p:nvPr/>
        </p:nvCxnSpPr>
        <p:spPr>
          <a:xfrm>
            <a:off x="4454984" y="2703959"/>
            <a:ext cx="2334205" cy="1288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xmlns="" id="{9F538654-E5A0-4D15-8299-2B4742E342AD}"/>
              </a:ext>
            </a:extLst>
          </p:cNvPr>
          <p:cNvPicPr>
            <a:picLocks noChangeAspect="1"/>
          </p:cNvPicPr>
          <p:nvPr/>
        </p:nvPicPr>
        <p:blipFill>
          <a:blip r:embed="rId3"/>
          <a:stretch>
            <a:fillRect/>
          </a:stretch>
        </p:blipFill>
        <p:spPr>
          <a:xfrm>
            <a:off x="5681596" y="984561"/>
            <a:ext cx="708418" cy="708418"/>
          </a:xfrm>
          <a:prstGeom prst="rect">
            <a:avLst/>
          </a:prstGeom>
        </p:spPr>
      </p:pic>
      <p:pic>
        <p:nvPicPr>
          <p:cNvPr id="10" name="Image 9">
            <a:extLst>
              <a:ext uri="{FF2B5EF4-FFF2-40B4-BE49-F238E27FC236}">
                <a16:creationId xmlns:a16="http://schemas.microsoft.com/office/drawing/2014/main" xmlns="" id="{A90E066B-53B5-4B7A-BE6D-9B51913F2465}"/>
              </a:ext>
            </a:extLst>
          </p:cNvPr>
          <p:cNvPicPr>
            <a:picLocks noChangeAspect="1"/>
          </p:cNvPicPr>
          <p:nvPr/>
        </p:nvPicPr>
        <p:blipFill>
          <a:blip r:embed="rId3"/>
          <a:stretch>
            <a:fillRect/>
          </a:stretch>
        </p:blipFill>
        <p:spPr>
          <a:xfrm>
            <a:off x="6450942" y="2217541"/>
            <a:ext cx="708418" cy="708418"/>
          </a:xfrm>
          <a:prstGeom prst="rect">
            <a:avLst/>
          </a:prstGeom>
        </p:spPr>
      </p:pic>
      <p:pic>
        <p:nvPicPr>
          <p:cNvPr id="95" name="Image 94">
            <a:extLst>
              <a:ext uri="{FF2B5EF4-FFF2-40B4-BE49-F238E27FC236}">
                <a16:creationId xmlns:a16="http://schemas.microsoft.com/office/drawing/2014/main" xmlns="" id="{95D4E538-E4C5-4A50-B64E-0694324C6970}"/>
              </a:ext>
            </a:extLst>
          </p:cNvPr>
          <p:cNvPicPr>
            <a:picLocks noChangeAspect="1"/>
          </p:cNvPicPr>
          <p:nvPr/>
        </p:nvPicPr>
        <p:blipFill>
          <a:blip r:embed="rId9"/>
          <a:stretch>
            <a:fillRect/>
          </a:stretch>
        </p:blipFill>
        <p:spPr>
          <a:xfrm>
            <a:off x="4271655" y="2357153"/>
            <a:ext cx="185125" cy="185125"/>
          </a:xfrm>
          <a:prstGeom prst="rect">
            <a:avLst/>
          </a:prstGeom>
        </p:spPr>
      </p:pic>
      <p:pic>
        <p:nvPicPr>
          <p:cNvPr id="96" name="Image 95">
            <a:extLst>
              <a:ext uri="{FF2B5EF4-FFF2-40B4-BE49-F238E27FC236}">
                <a16:creationId xmlns:a16="http://schemas.microsoft.com/office/drawing/2014/main" xmlns="" id="{160F8DB8-6112-4005-9A25-AFE6D5F42EEB}"/>
              </a:ext>
            </a:extLst>
          </p:cNvPr>
          <p:cNvPicPr>
            <a:picLocks noChangeAspect="1"/>
          </p:cNvPicPr>
          <p:nvPr/>
        </p:nvPicPr>
        <p:blipFill>
          <a:blip r:embed="rId9"/>
          <a:stretch>
            <a:fillRect/>
          </a:stretch>
        </p:blipFill>
        <p:spPr>
          <a:xfrm>
            <a:off x="4371398" y="2329513"/>
            <a:ext cx="185125" cy="185125"/>
          </a:xfrm>
          <a:prstGeom prst="rect">
            <a:avLst/>
          </a:prstGeom>
        </p:spPr>
      </p:pic>
      <p:sp>
        <p:nvSpPr>
          <p:cNvPr id="47" name="Rectangle 46"/>
          <p:cNvSpPr/>
          <p:nvPr/>
        </p:nvSpPr>
        <p:spPr>
          <a:xfrm>
            <a:off x="5693677"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sp>
        <p:nvSpPr>
          <p:cNvPr id="48" name="Rectangle 47"/>
          <p:cNvSpPr/>
          <p:nvPr/>
        </p:nvSpPr>
        <p:spPr>
          <a:xfrm>
            <a:off x="6464433" y="2506720"/>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sp>
        <p:nvSpPr>
          <p:cNvPr id="50" name="Rectangle 49"/>
          <p:cNvSpPr/>
          <p:nvPr/>
        </p:nvSpPr>
        <p:spPr>
          <a:xfrm>
            <a:off x="6128857" y="3774938"/>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sp>
        <p:nvSpPr>
          <p:cNvPr id="51" name="Rectangle 50"/>
          <p:cNvSpPr/>
          <p:nvPr/>
        </p:nvSpPr>
        <p:spPr>
          <a:xfrm>
            <a:off x="1629916" y="2465604"/>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sp>
        <p:nvSpPr>
          <p:cNvPr id="53" name="Rectangle 52"/>
          <p:cNvSpPr/>
          <p:nvPr/>
        </p:nvSpPr>
        <p:spPr>
          <a:xfrm>
            <a:off x="2070722" y="3816645"/>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pic>
        <p:nvPicPr>
          <p:cNvPr id="4" name="Image 3">
            <a:extLst>
              <a:ext uri="{FF2B5EF4-FFF2-40B4-BE49-F238E27FC236}">
                <a16:creationId xmlns:a16="http://schemas.microsoft.com/office/drawing/2014/main" xmlns="" id="{23217AF1-2C79-489D-BDCF-2C2A4014741F}"/>
              </a:ext>
            </a:extLst>
          </p:cNvPr>
          <p:cNvPicPr>
            <a:picLocks noChangeAspect="1"/>
          </p:cNvPicPr>
          <p:nvPr/>
        </p:nvPicPr>
        <p:blipFill>
          <a:blip r:embed="rId4"/>
          <a:stretch>
            <a:fillRect/>
          </a:stretch>
        </p:blipFill>
        <p:spPr>
          <a:xfrm>
            <a:off x="6255754" y="3926115"/>
            <a:ext cx="433377" cy="433377"/>
          </a:xfrm>
          <a:prstGeom prst="rect">
            <a:avLst/>
          </a:prstGeom>
        </p:spPr>
      </p:pic>
      <p:pic>
        <p:nvPicPr>
          <p:cNvPr id="17" name="Image 16">
            <a:extLst>
              <a:ext uri="{FF2B5EF4-FFF2-40B4-BE49-F238E27FC236}">
                <a16:creationId xmlns:a16="http://schemas.microsoft.com/office/drawing/2014/main" xmlns="" id="{1C6C7690-BEBE-4EE0-A4EB-EE8E8D265E32}"/>
              </a:ext>
            </a:extLst>
          </p:cNvPr>
          <p:cNvPicPr>
            <a:picLocks noChangeAspect="1"/>
          </p:cNvPicPr>
          <p:nvPr/>
        </p:nvPicPr>
        <p:blipFill>
          <a:blip r:embed="rId10"/>
          <a:stretch>
            <a:fillRect/>
          </a:stretch>
        </p:blipFill>
        <p:spPr>
          <a:xfrm>
            <a:off x="6570501" y="2653572"/>
            <a:ext cx="469300" cy="469300"/>
          </a:xfrm>
          <a:prstGeom prst="rect">
            <a:avLst/>
          </a:prstGeom>
        </p:spPr>
      </p:pic>
      <p:pic>
        <p:nvPicPr>
          <p:cNvPr id="7" name="Image 6">
            <a:extLst>
              <a:ext uri="{FF2B5EF4-FFF2-40B4-BE49-F238E27FC236}">
                <a16:creationId xmlns:a16="http://schemas.microsoft.com/office/drawing/2014/main" xmlns="" id="{7285DCBA-CB1E-4474-A1BD-F91CCF2D58C7}"/>
              </a:ext>
            </a:extLst>
          </p:cNvPr>
          <p:cNvPicPr>
            <a:picLocks noChangeAspect="1"/>
          </p:cNvPicPr>
          <p:nvPr/>
        </p:nvPicPr>
        <p:blipFill>
          <a:blip r:embed="rId11"/>
          <a:stretch>
            <a:fillRect/>
          </a:stretch>
        </p:blipFill>
        <p:spPr>
          <a:xfrm>
            <a:off x="5801155" y="1403251"/>
            <a:ext cx="469300" cy="469300"/>
          </a:xfrm>
          <a:prstGeom prst="rect">
            <a:avLst/>
          </a:prstGeom>
        </p:spPr>
      </p:pic>
      <p:pic>
        <p:nvPicPr>
          <p:cNvPr id="19" name="Image 18">
            <a:extLst>
              <a:ext uri="{FF2B5EF4-FFF2-40B4-BE49-F238E27FC236}">
                <a16:creationId xmlns:a16="http://schemas.microsoft.com/office/drawing/2014/main" xmlns="" id="{0A88F53E-E474-4798-9991-762D699B4989}"/>
              </a:ext>
            </a:extLst>
          </p:cNvPr>
          <p:cNvPicPr>
            <a:picLocks noChangeAspect="1"/>
          </p:cNvPicPr>
          <p:nvPr/>
        </p:nvPicPr>
        <p:blipFill>
          <a:blip r:embed="rId10"/>
          <a:stretch>
            <a:fillRect/>
          </a:stretch>
        </p:blipFill>
        <p:spPr>
          <a:xfrm>
            <a:off x="2180037" y="3922351"/>
            <a:ext cx="469300" cy="469300"/>
          </a:xfrm>
          <a:prstGeom prst="rect">
            <a:avLst/>
          </a:prstGeom>
        </p:spPr>
      </p:pic>
      <p:sp>
        <p:nvSpPr>
          <p:cNvPr id="54" name="Rectangle 53"/>
          <p:cNvSpPr/>
          <p:nvPr/>
        </p:nvSpPr>
        <p:spPr>
          <a:xfrm>
            <a:off x="2198051" y="125309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atin typeface="Raleway" panose="020B0503030101060003" pitchFamily="34" charset="0"/>
              </a:rPr>
              <a:t>Banque</a:t>
            </a:r>
            <a:endParaRPr lang="fr-FR" sz="1000" dirty="0">
              <a:latin typeface="Raleway" panose="020B0503030101060003" pitchFamily="34" charset="0"/>
            </a:endParaRPr>
          </a:p>
        </p:txBody>
      </p:sp>
      <p:pic>
        <p:nvPicPr>
          <p:cNvPr id="93" name="Image 92">
            <a:extLst>
              <a:ext uri="{FF2B5EF4-FFF2-40B4-BE49-F238E27FC236}">
                <a16:creationId xmlns:a16="http://schemas.microsoft.com/office/drawing/2014/main" xmlns="" id="{74A5A5CB-B450-4E18-8A05-B35FC3DBBA32}"/>
              </a:ext>
            </a:extLst>
          </p:cNvPr>
          <p:cNvPicPr>
            <a:picLocks noChangeAspect="1"/>
          </p:cNvPicPr>
          <p:nvPr/>
        </p:nvPicPr>
        <p:blipFill>
          <a:blip r:embed="rId12"/>
          <a:stretch>
            <a:fillRect/>
          </a:stretch>
        </p:blipFill>
        <p:spPr>
          <a:xfrm>
            <a:off x="2332452" y="1398229"/>
            <a:ext cx="469301" cy="469301"/>
          </a:xfrm>
          <a:prstGeom prst="rect">
            <a:avLst/>
          </a:prstGeom>
        </p:spPr>
      </p:pic>
      <p:sp>
        <p:nvSpPr>
          <p:cNvPr id="55" name="ZoneTexte 54"/>
          <p:cNvSpPr txBox="1"/>
          <p:nvPr/>
        </p:nvSpPr>
        <p:spPr>
          <a:xfrm>
            <a:off x="6515819" y="1272916"/>
            <a:ext cx="997389" cy="523220"/>
          </a:xfrm>
          <a:prstGeom prst="rect">
            <a:avLst/>
          </a:prstGeom>
          <a:noFill/>
        </p:spPr>
        <p:txBody>
          <a:bodyPr wrap="none" rtlCol="0">
            <a:spAutoFit/>
          </a:bodyPr>
          <a:lstStyle/>
          <a:p>
            <a:r>
              <a:rPr lang="fr-FR" sz="700" dirty="0" smtClean="0">
                <a:latin typeface="Raleway" panose="020B0503030101060003" pitchFamily="34" charset="0"/>
              </a:rPr>
              <a:t>bob  =&gt; 1 =&gt; </a:t>
            </a:r>
            <a:r>
              <a:rPr lang="fr-FR" sz="700" dirty="0" err="1" smtClean="0">
                <a:latin typeface="Raleway" panose="020B0503030101060003" pitchFamily="34" charset="0"/>
              </a:rPr>
              <a:t>alice</a:t>
            </a:r>
            <a:endParaRPr lang="fr-FR" sz="700" dirty="0" smtClean="0">
              <a:latin typeface="Raleway" panose="020B0503030101060003" pitchFamily="34" charset="0"/>
            </a:endParaRPr>
          </a:p>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
        <p:nvSpPr>
          <p:cNvPr id="56" name="ZoneTexte 55"/>
          <p:cNvSpPr txBox="1"/>
          <p:nvPr/>
        </p:nvSpPr>
        <p:spPr>
          <a:xfrm>
            <a:off x="7168955" y="2691721"/>
            <a:ext cx="997389" cy="523220"/>
          </a:xfrm>
          <a:prstGeom prst="rect">
            <a:avLst/>
          </a:prstGeom>
          <a:noFill/>
        </p:spPr>
        <p:txBody>
          <a:bodyPr wrap="none" rtlCol="0">
            <a:spAutoFit/>
          </a:bodyPr>
          <a:lstStyle/>
          <a:p>
            <a:r>
              <a:rPr lang="fr-FR" sz="700" dirty="0" smtClean="0">
                <a:latin typeface="Raleway" panose="020B0503030101060003" pitchFamily="34" charset="0"/>
              </a:rPr>
              <a:t>bob  =&gt; 1 =&gt; </a:t>
            </a:r>
            <a:r>
              <a:rPr lang="fr-FR" sz="700" dirty="0" err="1" smtClean="0">
                <a:latin typeface="Raleway" panose="020B0503030101060003" pitchFamily="34" charset="0"/>
              </a:rPr>
              <a:t>alice</a:t>
            </a:r>
            <a:endParaRPr lang="fr-FR" sz="700" dirty="0" smtClean="0">
              <a:latin typeface="Raleway" panose="020B0503030101060003" pitchFamily="34" charset="0"/>
            </a:endParaRPr>
          </a:p>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
        <p:nvSpPr>
          <p:cNvPr id="58" name="ZoneTexte 57"/>
          <p:cNvSpPr txBox="1"/>
          <p:nvPr/>
        </p:nvSpPr>
        <p:spPr>
          <a:xfrm>
            <a:off x="1059125" y="3909145"/>
            <a:ext cx="997389" cy="415498"/>
          </a:xfrm>
          <a:prstGeom prst="rect">
            <a:avLst/>
          </a:prstGeom>
          <a:noFill/>
        </p:spPr>
        <p:txBody>
          <a:bodyPr wrap="none" rtlCol="0">
            <a:spAutoFit/>
          </a:bodyPr>
          <a:lstStyle/>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
        <p:nvSpPr>
          <p:cNvPr id="59" name="ZoneTexte 58"/>
          <p:cNvSpPr txBox="1"/>
          <p:nvPr/>
        </p:nvSpPr>
        <p:spPr>
          <a:xfrm>
            <a:off x="1211525" y="4061545"/>
            <a:ext cx="997389" cy="415498"/>
          </a:xfrm>
          <a:prstGeom prst="rect">
            <a:avLst/>
          </a:prstGeom>
          <a:noFill/>
        </p:spPr>
        <p:txBody>
          <a:bodyPr wrap="none" rtlCol="0">
            <a:spAutoFit/>
          </a:bodyPr>
          <a:lstStyle/>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
        <p:nvSpPr>
          <p:cNvPr id="62" name="ZoneTexte 61"/>
          <p:cNvSpPr txBox="1"/>
          <p:nvPr/>
        </p:nvSpPr>
        <p:spPr>
          <a:xfrm>
            <a:off x="645117" y="2630666"/>
            <a:ext cx="997389" cy="523220"/>
          </a:xfrm>
          <a:prstGeom prst="rect">
            <a:avLst/>
          </a:prstGeom>
          <a:noFill/>
        </p:spPr>
        <p:txBody>
          <a:bodyPr wrap="none" rtlCol="0">
            <a:spAutoFit/>
          </a:bodyPr>
          <a:lstStyle/>
          <a:p>
            <a:r>
              <a:rPr lang="fr-FR" sz="700" dirty="0" smtClean="0">
                <a:latin typeface="Raleway" panose="020B0503030101060003" pitchFamily="34" charset="0"/>
              </a:rPr>
              <a:t>bob  =&gt; 1 =&gt; </a:t>
            </a:r>
            <a:r>
              <a:rPr lang="fr-FR" sz="700" dirty="0" err="1" smtClean="0">
                <a:latin typeface="Raleway" panose="020B0503030101060003" pitchFamily="34" charset="0"/>
              </a:rPr>
              <a:t>alice</a:t>
            </a:r>
            <a:endParaRPr lang="fr-FR" sz="700" dirty="0" smtClean="0">
              <a:latin typeface="Raleway" panose="020B0503030101060003" pitchFamily="34" charset="0"/>
            </a:endParaRPr>
          </a:p>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
        <p:nvSpPr>
          <p:cNvPr id="64" name="ZoneTexte 63"/>
          <p:cNvSpPr txBox="1"/>
          <p:nvPr/>
        </p:nvSpPr>
        <p:spPr>
          <a:xfrm>
            <a:off x="6925652" y="3935335"/>
            <a:ext cx="997389" cy="523220"/>
          </a:xfrm>
          <a:prstGeom prst="rect">
            <a:avLst/>
          </a:prstGeom>
          <a:noFill/>
        </p:spPr>
        <p:txBody>
          <a:bodyPr wrap="none" rtlCol="0">
            <a:spAutoFit/>
          </a:bodyPr>
          <a:lstStyle/>
          <a:p>
            <a:r>
              <a:rPr lang="fr-FR" sz="700" dirty="0" smtClean="0">
                <a:latin typeface="Raleway" panose="020B0503030101060003" pitchFamily="34" charset="0"/>
              </a:rPr>
              <a:t>bob  =&gt; 1 =&gt; </a:t>
            </a:r>
            <a:r>
              <a:rPr lang="fr-FR" sz="700" dirty="0" err="1" smtClean="0">
                <a:latin typeface="Raleway" panose="020B0503030101060003" pitchFamily="34" charset="0"/>
              </a:rPr>
              <a:t>alice</a:t>
            </a:r>
            <a:endParaRPr lang="fr-FR" sz="700" dirty="0" smtClean="0">
              <a:latin typeface="Raleway" panose="020B0503030101060003" pitchFamily="34" charset="0"/>
            </a:endParaRPr>
          </a:p>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
        <p:nvSpPr>
          <p:cNvPr id="65" name="ZoneTexte 64"/>
          <p:cNvSpPr txBox="1"/>
          <p:nvPr/>
        </p:nvSpPr>
        <p:spPr>
          <a:xfrm>
            <a:off x="1134092" y="1318947"/>
            <a:ext cx="997389" cy="523220"/>
          </a:xfrm>
          <a:prstGeom prst="rect">
            <a:avLst/>
          </a:prstGeom>
          <a:noFill/>
        </p:spPr>
        <p:txBody>
          <a:bodyPr wrap="none" rtlCol="0">
            <a:spAutoFit/>
          </a:bodyPr>
          <a:lstStyle/>
          <a:p>
            <a:r>
              <a:rPr lang="fr-FR" sz="700" dirty="0" smtClean="0">
                <a:latin typeface="Raleway" panose="020B0503030101060003" pitchFamily="34" charset="0"/>
              </a:rPr>
              <a:t>bob  =&gt; 1 =&gt; </a:t>
            </a:r>
            <a:r>
              <a:rPr lang="fr-FR" sz="700" dirty="0" err="1" smtClean="0">
                <a:latin typeface="Raleway" panose="020B0503030101060003" pitchFamily="34" charset="0"/>
              </a:rPr>
              <a:t>alice</a:t>
            </a:r>
            <a:endParaRPr lang="fr-FR" sz="700" dirty="0" smtClean="0">
              <a:latin typeface="Raleway" panose="020B0503030101060003" pitchFamily="34" charset="0"/>
            </a:endParaRPr>
          </a:p>
          <a:p>
            <a:r>
              <a:rPr lang="fr-FR" sz="700" dirty="0" err="1" smtClean="0">
                <a:latin typeface="Raleway" panose="020B0503030101060003" pitchFamily="34" charset="0"/>
              </a:rPr>
              <a:t>lucie</a:t>
            </a:r>
            <a:r>
              <a:rPr lang="fr-FR" sz="700" dirty="0" smtClean="0">
                <a:latin typeface="Raleway" panose="020B0503030101060003" pitchFamily="34" charset="0"/>
              </a:rPr>
              <a:t> =&gt; 1 =&gt; pierre</a:t>
            </a:r>
          </a:p>
          <a:p>
            <a:r>
              <a:rPr lang="fr-FR" sz="700" dirty="0" smtClean="0">
                <a:latin typeface="Raleway" panose="020B0503030101060003" pitchFamily="34" charset="0"/>
              </a:rPr>
              <a:t>pierre =&gt; 0,5 =&gt; </a:t>
            </a:r>
            <a:r>
              <a:rPr lang="fr-FR" sz="700" dirty="0" err="1" smtClean="0">
                <a:latin typeface="Raleway" panose="020B0503030101060003" pitchFamily="34" charset="0"/>
              </a:rPr>
              <a:t>paul</a:t>
            </a:r>
            <a:endParaRPr lang="fr-FR" sz="700" dirty="0" smtClean="0">
              <a:latin typeface="Raleway" panose="020B0503030101060003" pitchFamily="34" charset="0"/>
            </a:endParaRPr>
          </a:p>
          <a:p>
            <a:r>
              <a:rPr lang="fr-FR" sz="700" dirty="0" smtClean="0">
                <a:latin typeface="Raleway" panose="020B0503030101060003" pitchFamily="34" charset="0"/>
              </a:rPr>
              <a:t>,,,,</a:t>
            </a:r>
          </a:p>
        </p:txBody>
      </p:sp>
    </p:spTree>
    <p:extLst>
      <p:ext uri="{BB962C8B-B14F-4D97-AF65-F5344CB8AC3E}">
        <p14:creationId xmlns:p14="http://schemas.microsoft.com/office/powerpoint/2010/main" val="35313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79" name="Connecteur droit 78">
            <a:extLst>
              <a:ext uri="{FF2B5EF4-FFF2-40B4-BE49-F238E27FC236}">
                <a16:creationId xmlns:a16="http://schemas.microsoft.com/office/drawing/2014/main" xmlns="" id="{F03C5510-2D10-4C71-97F8-DBAF9D748731}"/>
              </a:ext>
            </a:extLst>
          </p:cNvPr>
          <p:cNvCxnSpPr>
            <a:cxnSpLocks/>
          </p:cNvCxnSpPr>
          <p:nvPr/>
        </p:nvCxnSpPr>
        <p:spPr>
          <a:xfrm>
            <a:off x="716234" y="1507256"/>
            <a:ext cx="1745414" cy="109683"/>
          </a:xfrm>
          <a:prstGeom prst="lin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cxnSp>
      <p:cxnSp>
        <p:nvCxnSpPr>
          <p:cNvPr id="63" name="Connecteur droit 62">
            <a:extLst>
              <a:ext uri="{FF2B5EF4-FFF2-40B4-BE49-F238E27FC236}">
                <a16:creationId xmlns:a16="http://schemas.microsoft.com/office/drawing/2014/main" xmlns="" id="{D38AFFC3-3EAD-4DDC-920D-BF1EC65973FF}"/>
              </a:ext>
            </a:extLst>
          </p:cNvPr>
          <p:cNvCxnSpPr>
            <a:cxnSpLocks/>
          </p:cNvCxnSpPr>
          <p:nvPr/>
        </p:nvCxnSpPr>
        <p:spPr>
          <a:xfrm flipV="1">
            <a:off x="2455905" y="1536740"/>
            <a:ext cx="3569996" cy="582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xmlns="" id="{F2529381-4F5E-43B7-832E-1713B4A59F3E}"/>
              </a:ext>
            </a:extLst>
          </p:cNvPr>
          <p:cNvCxnSpPr>
            <a:cxnSpLocks/>
            <a:endCxn id="55" idx="2"/>
          </p:cNvCxnSpPr>
          <p:nvPr/>
        </p:nvCxnSpPr>
        <p:spPr>
          <a:xfrm flipV="1">
            <a:off x="1962341" y="2731845"/>
            <a:ext cx="2142291" cy="882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xmlns="" id="{DDB95EFA-5B88-4A93-844C-6463F7008131}"/>
              </a:ext>
            </a:extLst>
          </p:cNvPr>
          <p:cNvCxnSpPr>
            <a:cxnSpLocks/>
          </p:cNvCxnSpPr>
          <p:nvPr/>
        </p:nvCxnSpPr>
        <p:spPr>
          <a:xfrm flipV="1">
            <a:off x="2002591" y="1564357"/>
            <a:ext cx="413468" cy="121307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xmlns=""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xmlns="" id="{C028FB06-F927-4E7B-B004-36656F75BACC}"/>
              </a:ext>
            </a:extLst>
          </p:cNvPr>
          <p:cNvCxnSpPr>
            <a:cxnSpLocks/>
            <a:endCxn id="55" idx="5"/>
          </p:cNvCxnSpPr>
          <p:nvPr/>
        </p:nvCxnSpPr>
        <p:spPr>
          <a:xfrm flipH="1" flipV="1">
            <a:off x="4435919" y="2866743"/>
            <a:ext cx="1676672" cy="1170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xmlns="" id="{111FBA2C-CBDD-461C-8F09-92B0FB59A609}"/>
              </a:ext>
            </a:extLst>
          </p:cNvPr>
          <p:cNvCxnSpPr>
            <a:cxnSpLocks/>
          </p:cNvCxnSpPr>
          <p:nvPr/>
        </p:nvCxnSpPr>
        <p:spPr>
          <a:xfrm flipV="1">
            <a:off x="2384374" y="4115444"/>
            <a:ext cx="3759212" cy="266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xmlns="" id="{85B4D7EC-5345-4485-8217-8B8F9EEA516B}"/>
              </a:ext>
            </a:extLst>
          </p:cNvPr>
          <p:cNvCxnSpPr>
            <a:cxnSpLocks/>
          </p:cNvCxnSpPr>
          <p:nvPr/>
        </p:nvCxnSpPr>
        <p:spPr>
          <a:xfrm flipH="1">
            <a:off x="6143586" y="2883733"/>
            <a:ext cx="534622" cy="11839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xmlns=""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xmlns="" id="{FDF547B6-61D9-44CD-A864-96FD10E84118}"/>
              </a:ext>
            </a:extLst>
          </p:cNvPr>
          <p:cNvCxnSpPr>
            <a:cxnSpLocks/>
            <a:endCxn id="55" idx="3"/>
          </p:cNvCxnSpPr>
          <p:nvPr/>
        </p:nvCxnSpPr>
        <p:spPr>
          <a:xfrm flipV="1">
            <a:off x="2525313" y="2866743"/>
            <a:ext cx="1636159" cy="117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21185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Décentralisation</a:t>
            </a:r>
            <a:endParaRPr dirty="0"/>
          </a:p>
        </p:txBody>
      </p:sp>
      <p:cxnSp>
        <p:nvCxnSpPr>
          <p:cNvPr id="41" name="Connecteur droit 40">
            <a:extLst>
              <a:ext uri="{FF2B5EF4-FFF2-40B4-BE49-F238E27FC236}">
                <a16:creationId xmlns:a16="http://schemas.microsoft.com/office/drawing/2014/main" xmlns="" id="{F03C5510-2D10-4C71-97F8-DBAF9D748731}"/>
              </a:ext>
            </a:extLst>
          </p:cNvPr>
          <p:cNvCxnSpPr>
            <a:cxnSpLocks/>
            <a:endCxn id="55" idx="1"/>
          </p:cNvCxnSpPr>
          <p:nvPr/>
        </p:nvCxnSpPr>
        <p:spPr>
          <a:xfrm>
            <a:off x="2461648" y="1630896"/>
            <a:ext cx="1699824" cy="966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xmlns="" id="{58F9A055-899C-44B7-8E52-2149ACF75033}"/>
              </a:ext>
            </a:extLst>
          </p:cNvPr>
          <p:cNvCxnSpPr>
            <a:cxnSpLocks/>
            <a:endCxn id="55" idx="7"/>
          </p:cNvCxnSpPr>
          <p:nvPr/>
        </p:nvCxnSpPr>
        <p:spPr>
          <a:xfrm flipH="1">
            <a:off x="4435919" y="1637901"/>
            <a:ext cx="1365237" cy="959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xmlns="" id="{C270E4E5-08AF-4DA9-A46E-065C8F84227B}"/>
              </a:ext>
            </a:extLst>
          </p:cNvPr>
          <p:cNvCxnSpPr>
            <a:cxnSpLocks/>
            <a:stCxn id="55" idx="6"/>
          </p:cNvCxnSpPr>
          <p:nvPr/>
        </p:nvCxnSpPr>
        <p:spPr>
          <a:xfrm>
            <a:off x="4492759" y="2731845"/>
            <a:ext cx="2296430" cy="1009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6484145" y="262160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1" name="Ellipse 50"/>
          <p:cNvSpPr/>
          <p:nvPr/>
        </p:nvSpPr>
        <p:spPr>
          <a:xfrm>
            <a:off x="2223025" y="142322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3" name="Ellipse 52"/>
          <p:cNvSpPr/>
          <p:nvPr/>
        </p:nvSpPr>
        <p:spPr>
          <a:xfrm>
            <a:off x="5892910" y="386743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4" name="Ellipse 53"/>
          <p:cNvSpPr/>
          <p:nvPr/>
        </p:nvSpPr>
        <p:spPr>
          <a:xfrm>
            <a:off x="2221995" y="393499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5" name="Ellipse 54"/>
          <p:cNvSpPr/>
          <p:nvPr/>
        </p:nvSpPr>
        <p:spPr>
          <a:xfrm>
            <a:off x="4104632" y="254107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478641" y="1300158"/>
            <a:ext cx="388127" cy="381548"/>
          </a:xfrm>
          <a:prstGeom prst="ellips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rgbClr val="C00000"/>
              </a:solidFill>
            </a:endParaRPr>
          </a:p>
        </p:txBody>
      </p:sp>
      <p:cxnSp>
        <p:nvCxnSpPr>
          <p:cNvPr id="80" name="Connecteur droit 79">
            <a:extLst>
              <a:ext uri="{FF2B5EF4-FFF2-40B4-BE49-F238E27FC236}">
                <a16:creationId xmlns:a16="http://schemas.microsoft.com/office/drawing/2014/main" xmlns="" id="{F03C5510-2D10-4C71-97F8-DBAF9D748731}"/>
              </a:ext>
            </a:extLst>
          </p:cNvPr>
          <p:cNvCxnSpPr>
            <a:cxnSpLocks/>
          </p:cNvCxnSpPr>
          <p:nvPr/>
        </p:nvCxnSpPr>
        <p:spPr>
          <a:xfrm flipV="1">
            <a:off x="672190" y="2840436"/>
            <a:ext cx="1259156" cy="906703"/>
          </a:xfrm>
          <a:prstGeom prst="lin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cxnSp>
      <p:cxnSp>
        <p:nvCxnSpPr>
          <p:cNvPr id="82" name="Connecteur droit 81">
            <a:extLst>
              <a:ext uri="{FF2B5EF4-FFF2-40B4-BE49-F238E27FC236}">
                <a16:creationId xmlns:a16="http://schemas.microsoft.com/office/drawing/2014/main" xmlns="" id="{F03C5510-2D10-4C71-97F8-DBAF9D748731}"/>
              </a:ext>
            </a:extLst>
          </p:cNvPr>
          <p:cNvCxnSpPr>
            <a:cxnSpLocks/>
          </p:cNvCxnSpPr>
          <p:nvPr/>
        </p:nvCxnSpPr>
        <p:spPr>
          <a:xfrm>
            <a:off x="5526312" y="242678"/>
            <a:ext cx="1745414" cy="109683"/>
          </a:xfrm>
          <a:prstGeom prst="line">
            <a:avLst/>
          </a:prstGeom>
          <a:ln/>
        </p:spPr>
        <p:style>
          <a:lnRef idx="2">
            <a:schemeClr val="accent2"/>
          </a:lnRef>
          <a:fillRef idx="1">
            <a:schemeClr val="lt1"/>
          </a:fillRef>
          <a:effectRef idx="0">
            <a:schemeClr val="accent2"/>
          </a:effectRef>
          <a:fontRef idx="minor">
            <a:schemeClr val="dk1"/>
          </a:fontRef>
        </p:style>
      </p:cxnSp>
      <p:cxnSp>
        <p:nvCxnSpPr>
          <p:cNvPr id="83" name="Connecteur droit 82">
            <a:extLst>
              <a:ext uri="{FF2B5EF4-FFF2-40B4-BE49-F238E27FC236}">
                <a16:creationId xmlns:a16="http://schemas.microsoft.com/office/drawing/2014/main" xmlns="" id="{F03C5510-2D10-4C71-97F8-DBAF9D748731}"/>
              </a:ext>
            </a:extLst>
          </p:cNvPr>
          <p:cNvCxnSpPr>
            <a:cxnSpLocks/>
          </p:cNvCxnSpPr>
          <p:nvPr/>
        </p:nvCxnSpPr>
        <p:spPr>
          <a:xfrm flipV="1">
            <a:off x="5977070" y="508617"/>
            <a:ext cx="1342465" cy="1036569"/>
          </a:xfrm>
          <a:prstGeom prst="line">
            <a:avLst/>
          </a:prstGeom>
          <a:ln/>
        </p:spPr>
        <p:style>
          <a:lnRef idx="2">
            <a:schemeClr val="accent2"/>
          </a:lnRef>
          <a:fillRef idx="1">
            <a:schemeClr val="lt1"/>
          </a:fillRef>
          <a:effectRef idx="0">
            <a:schemeClr val="accent2"/>
          </a:effectRef>
          <a:fontRef idx="minor">
            <a:schemeClr val="dk1"/>
          </a:fontRef>
        </p:style>
      </p:cxnSp>
      <p:cxnSp>
        <p:nvCxnSpPr>
          <p:cNvPr id="86" name="Connecteur droit 85">
            <a:extLst>
              <a:ext uri="{FF2B5EF4-FFF2-40B4-BE49-F238E27FC236}">
                <a16:creationId xmlns:a16="http://schemas.microsoft.com/office/drawing/2014/main" xmlns="" id="{F03C5510-2D10-4C71-97F8-DBAF9D748731}"/>
              </a:ext>
            </a:extLst>
          </p:cNvPr>
          <p:cNvCxnSpPr>
            <a:cxnSpLocks/>
          </p:cNvCxnSpPr>
          <p:nvPr/>
        </p:nvCxnSpPr>
        <p:spPr>
          <a:xfrm>
            <a:off x="7389159" y="508617"/>
            <a:ext cx="388620" cy="1234939"/>
          </a:xfrm>
          <a:prstGeom prst="line">
            <a:avLst/>
          </a:prstGeom>
          <a:ln/>
        </p:spPr>
        <p:style>
          <a:lnRef idx="2">
            <a:schemeClr val="accent2"/>
          </a:lnRef>
          <a:fillRef idx="1">
            <a:schemeClr val="lt1"/>
          </a:fillRef>
          <a:effectRef idx="0">
            <a:schemeClr val="accent2"/>
          </a:effectRef>
          <a:fontRef idx="minor">
            <a:schemeClr val="dk1"/>
          </a:fontRef>
        </p:style>
      </p:cxnSp>
      <p:sp>
        <p:nvSpPr>
          <p:cNvPr id="73" name="Ellipse 72"/>
          <p:cNvSpPr/>
          <p:nvPr/>
        </p:nvSpPr>
        <p:spPr>
          <a:xfrm>
            <a:off x="7125472" y="272026"/>
            <a:ext cx="388127" cy="381548"/>
          </a:xfrm>
          <a:prstGeom prst="ellipse">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rgbClr val="C00000"/>
              </a:solidFill>
            </a:endParaRPr>
          </a:p>
        </p:txBody>
      </p:sp>
      <p:sp>
        <p:nvSpPr>
          <p:cNvPr id="74" name="Ellipse 73"/>
          <p:cNvSpPr/>
          <p:nvPr/>
        </p:nvSpPr>
        <p:spPr>
          <a:xfrm>
            <a:off x="5252847" y="35516"/>
            <a:ext cx="388127" cy="381548"/>
          </a:xfrm>
          <a:prstGeom prst="ellipse">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rgbClr val="C00000"/>
              </a:solidFill>
            </a:endParaRPr>
          </a:p>
        </p:txBody>
      </p:sp>
      <p:sp>
        <p:nvSpPr>
          <p:cNvPr id="77" name="Ellipse 76"/>
          <p:cNvSpPr/>
          <p:nvPr/>
        </p:nvSpPr>
        <p:spPr>
          <a:xfrm>
            <a:off x="7598605" y="1606146"/>
            <a:ext cx="388127" cy="381548"/>
          </a:xfrm>
          <a:prstGeom prst="ellipse">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rgbClr val="C00000"/>
              </a:solidFill>
            </a:endParaRPr>
          </a:p>
        </p:txBody>
      </p:sp>
      <p:sp>
        <p:nvSpPr>
          <p:cNvPr id="47" name="Ellipse 46"/>
          <p:cNvSpPr/>
          <p:nvPr/>
        </p:nvSpPr>
        <p:spPr>
          <a:xfrm>
            <a:off x="5783007" y="136200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8" name="Ellipse 47"/>
          <p:cNvSpPr/>
          <p:nvPr/>
        </p:nvSpPr>
        <p:spPr>
          <a:xfrm>
            <a:off x="1768278" y="264966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8" name="Ellipse 77"/>
          <p:cNvSpPr/>
          <p:nvPr/>
        </p:nvSpPr>
        <p:spPr>
          <a:xfrm>
            <a:off x="466088" y="3556364"/>
            <a:ext cx="388127" cy="381548"/>
          </a:xfrm>
          <a:prstGeom prst="ellips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1587025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Blockchain</a:t>
            </a:r>
            <a:br>
              <a:rPr lang="fr-FR" dirty="0"/>
            </a:br>
            <a:r>
              <a:rPr lang="fr-FR" sz="2800" dirty="0"/>
              <a:t>Principes et enjeux</a:t>
            </a:r>
            <a:endParaRPr sz="2800"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PREMIERE PARTIE</a:t>
            </a:r>
            <a:endParaRPr dirty="0"/>
          </a:p>
        </p:txBody>
      </p:sp>
      <p:pic>
        <p:nvPicPr>
          <p:cNvPr id="3074" name="Picture 2" descr="RÃ©sultat de recherche d'images pour &quot;satoshi nakamoto&quot;">
            <a:extLst>
              <a:ext uri="{FF2B5EF4-FFF2-40B4-BE49-F238E27FC236}">
                <a16:creationId xmlns:a16="http://schemas.microsoft.com/office/drawing/2014/main" xmlns="" id="{97FDDFFB-012F-44E6-B553-54A76699A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893" y="510989"/>
            <a:ext cx="2988403" cy="16809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journals.openedition.org/ilcea/docannexe/image/1151/img-2.png">
            <a:extLst>
              <a:ext uri="{FF2B5EF4-FFF2-40B4-BE49-F238E27FC236}">
                <a16:creationId xmlns:a16="http://schemas.microsoft.com/office/drawing/2014/main" xmlns="" id="{807304CE-4E47-4F66-A3A7-52136728F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926" y="2392239"/>
            <a:ext cx="3140336" cy="196271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Ã©sultat de recherche d'images pour &quot;unknown avata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8" y="2267565"/>
            <a:ext cx="680630" cy="6806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351044" y="2407825"/>
            <a:ext cx="2781531" cy="400110"/>
          </a:xfrm>
          <a:prstGeom prst="rect">
            <a:avLst/>
          </a:prstGeom>
          <a:noFill/>
        </p:spPr>
        <p:txBody>
          <a:bodyPr wrap="none" rtlCol="0">
            <a:spAutoFit/>
          </a:bodyPr>
          <a:lstStyle/>
          <a:p>
            <a:r>
              <a:rPr lang="fr-FR" sz="2000" dirty="0" smtClean="0">
                <a:solidFill>
                  <a:schemeClr val="bg1"/>
                </a:solidFill>
                <a:latin typeface="Raleway" panose="020B0503030101060003" pitchFamily="34" charset="0"/>
              </a:rPr>
              <a:t>« Satoshi </a:t>
            </a:r>
            <a:r>
              <a:rPr lang="fr-FR" sz="2000" dirty="0" err="1" smtClean="0">
                <a:solidFill>
                  <a:schemeClr val="bg1"/>
                </a:solidFill>
                <a:latin typeface="Raleway" panose="020B0503030101060003" pitchFamily="34" charset="0"/>
              </a:rPr>
              <a:t>Nakamoto</a:t>
            </a:r>
            <a:r>
              <a:rPr lang="fr-FR" sz="2000" dirty="0" smtClean="0">
                <a:solidFill>
                  <a:schemeClr val="bg1"/>
                </a:solidFill>
                <a:latin typeface="Raleway" panose="020B0503030101060003" pitchFamily="34" charset="0"/>
              </a:rPr>
              <a:t> »</a:t>
            </a:r>
            <a:endParaRPr lang="fr-FR" sz="20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849425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images.radio-canada.ca/q_auto,w_1250/v1/ici-info/16x9/bitcoin-bitmain-antminer-quebec.JPG"/>
          <p:cNvPicPr>
            <a:picLocks noChangeAspect="1" noChangeArrowheads="1"/>
          </p:cNvPicPr>
          <p:nvPr/>
        </p:nvPicPr>
        <p:blipFill rotWithShape="1">
          <a:blip r:embed="rId3">
            <a:extLst>
              <a:ext uri="{28A0092B-C50C-407E-A947-70E740481C1C}">
                <a14:useLocalDpi xmlns:a14="http://schemas.microsoft.com/office/drawing/2010/main" val="0"/>
              </a:ext>
            </a:extLst>
          </a:blip>
          <a:srcRect b="11261"/>
          <a:stretch/>
        </p:blipFill>
        <p:spPr bwMode="auto">
          <a:xfrm>
            <a:off x="0" y="914"/>
            <a:ext cx="9144000" cy="456346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smtClean="0">
                <a:latin typeface="Raleway" panose="020B0503030101060003" pitchFamily="34" charset="0"/>
              </a:rPr>
              <a:t>Proof of </a:t>
            </a:r>
            <a:r>
              <a:rPr lang="fr-FR" sz="4000" dirty="0" err="1" smtClean="0">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373881" y="3634740"/>
            <a:ext cx="4678680"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Work</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535217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smtClean="0"/>
              <a:t>L’attaque </a:t>
            </a:r>
            <a:r>
              <a:rPr lang="fr-FR" dirty="0"/>
              <a:t>des 51%</a:t>
            </a:r>
          </a:p>
        </p:txBody>
      </p:sp>
      <p:cxnSp>
        <p:nvCxnSpPr>
          <p:cNvPr id="31" name="Connecteur droit 30">
            <a:extLst>
              <a:ext uri="{FF2B5EF4-FFF2-40B4-BE49-F238E27FC236}">
                <a16:creationId xmlns:a16="http://schemas.microsoft.com/office/drawing/2014/main" xmlns="" id="{D38AFFC3-3EAD-4DDC-920D-BF1EC65973FF}"/>
              </a:ext>
            </a:extLst>
          </p:cNvPr>
          <p:cNvCxnSpPr>
            <a:cxnSpLocks/>
          </p:cNvCxnSpPr>
          <p:nvPr/>
        </p:nvCxnSpPr>
        <p:spPr>
          <a:xfrm flipV="1">
            <a:off x="2455905" y="1536740"/>
            <a:ext cx="3569996" cy="582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xmlns="" id="{F2529381-4F5E-43B7-832E-1713B4A59F3E}"/>
              </a:ext>
            </a:extLst>
          </p:cNvPr>
          <p:cNvCxnSpPr>
            <a:cxnSpLocks/>
            <a:endCxn id="45" idx="2"/>
          </p:cNvCxnSpPr>
          <p:nvPr/>
        </p:nvCxnSpPr>
        <p:spPr>
          <a:xfrm flipV="1">
            <a:off x="1962341" y="2731845"/>
            <a:ext cx="2142291" cy="882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xmlns="" id="{DDB95EFA-5B88-4A93-844C-6463F7008131}"/>
              </a:ext>
            </a:extLst>
          </p:cNvPr>
          <p:cNvCxnSpPr>
            <a:cxnSpLocks/>
          </p:cNvCxnSpPr>
          <p:nvPr/>
        </p:nvCxnSpPr>
        <p:spPr>
          <a:xfrm flipV="1">
            <a:off x="2002591" y="1564357"/>
            <a:ext cx="413468" cy="121307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xmlns=""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xmlns="" id="{C028FB06-F927-4E7B-B004-36656F75BACC}"/>
              </a:ext>
            </a:extLst>
          </p:cNvPr>
          <p:cNvCxnSpPr>
            <a:cxnSpLocks/>
            <a:endCxn id="45" idx="5"/>
          </p:cNvCxnSpPr>
          <p:nvPr/>
        </p:nvCxnSpPr>
        <p:spPr>
          <a:xfrm flipH="1" flipV="1">
            <a:off x="4435919" y="2866743"/>
            <a:ext cx="1676672" cy="1170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xmlns="" id="{111FBA2C-CBDD-461C-8F09-92B0FB59A609}"/>
              </a:ext>
            </a:extLst>
          </p:cNvPr>
          <p:cNvCxnSpPr>
            <a:cxnSpLocks/>
            <a:stCxn id="49" idx="6"/>
          </p:cNvCxnSpPr>
          <p:nvPr/>
        </p:nvCxnSpPr>
        <p:spPr>
          <a:xfrm flipV="1">
            <a:off x="2610122" y="4089187"/>
            <a:ext cx="3533464" cy="103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xmlns="" id="{85B4D7EC-5345-4485-8217-8B8F9EEA516B}"/>
              </a:ext>
            </a:extLst>
          </p:cNvPr>
          <p:cNvCxnSpPr>
            <a:cxnSpLocks/>
          </p:cNvCxnSpPr>
          <p:nvPr/>
        </p:nvCxnSpPr>
        <p:spPr>
          <a:xfrm flipH="1">
            <a:off x="6143586" y="2883733"/>
            <a:ext cx="534622" cy="11839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xmlns=""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xmlns="" id="{FDF547B6-61D9-44CD-A864-96FD10E84118}"/>
              </a:ext>
            </a:extLst>
          </p:cNvPr>
          <p:cNvCxnSpPr>
            <a:cxnSpLocks/>
            <a:endCxn id="45" idx="3"/>
          </p:cNvCxnSpPr>
          <p:nvPr/>
        </p:nvCxnSpPr>
        <p:spPr>
          <a:xfrm flipV="1">
            <a:off x="2525313" y="2866743"/>
            <a:ext cx="1636159" cy="117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xmlns="" id="{F03C5510-2D10-4C71-97F8-DBAF9D748731}"/>
              </a:ext>
            </a:extLst>
          </p:cNvPr>
          <p:cNvCxnSpPr>
            <a:cxnSpLocks/>
            <a:endCxn id="45" idx="1"/>
          </p:cNvCxnSpPr>
          <p:nvPr/>
        </p:nvCxnSpPr>
        <p:spPr>
          <a:xfrm>
            <a:off x="2461648" y="1630896"/>
            <a:ext cx="1699824" cy="966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xmlns="" id="{58F9A055-899C-44B7-8E52-2149ACF75033}"/>
              </a:ext>
            </a:extLst>
          </p:cNvPr>
          <p:cNvCxnSpPr>
            <a:cxnSpLocks/>
            <a:endCxn id="45" idx="7"/>
          </p:cNvCxnSpPr>
          <p:nvPr/>
        </p:nvCxnSpPr>
        <p:spPr>
          <a:xfrm flipH="1">
            <a:off x="4435919" y="1637901"/>
            <a:ext cx="1365237" cy="959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xmlns="" id="{C270E4E5-08AF-4DA9-A46E-065C8F84227B}"/>
              </a:ext>
            </a:extLst>
          </p:cNvPr>
          <p:cNvCxnSpPr>
            <a:cxnSpLocks/>
            <a:stCxn id="45" idx="6"/>
          </p:cNvCxnSpPr>
          <p:nvPr/>
        </p:nvCxnSpPr>
        <p:spPr>
          <a:xfrm>
            <a:off x="4492759" y="2731845"/>
            <a:ext cx="2296430" cy="1009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3" name="Ellipse 42"/>
          <p:cNvSpPr/>
          <p:nvPr/>
        </p:nvSpPr>
        <p:spPr>
          <a:xfrm>
            <a:off x="2223025" y="142322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4" name="Ellipse 43"/>
          <p:cNvSpPr/>
          <p:nvPr/>
        </p:nvSpPr>
        <p:spPr>
          <a:xfrm>
            <a:off x="5892910" y="386743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5" name="Ellipse 44"/>
          <p:cNvSpPr/>
          <p:nvPr/>
        </p:nvSpPr>
        <p:spPr>
          <a:xfrm>
            <a:off x="4104632" y="254107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1768278" y="264966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7" name="Ellipse 46"/>
          <p:cNvSpPr/>
          <p:nvPr/>
        </p:nvSpPr>
        <p:spPr>
          <a:xfrm>
            <a:off x="5783007" y="136200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8" name="Ellipse 47"/>
          <p:cNvSpPr/>
          <p:nvPr/>
        </p:nvSpPr>
        <p:spPr>
          <a:xfrm>
            <a:off x="6484145" y="262160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9" name="Ellipse 48"/>
          <p:cNvSpPr/>
          <p:nvPr/>
        </p:nvSpPr>
        <p:spPr>
          <a:xfrm>
            <a:off x="2221995" y="3908741"/>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1447403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Présentation SOAT">
      <a:dk1>
        <a:srgbClr val="000000"/>
      </a:dk1>
      <a:lt1>
        <a:srgbClr val="FFFFFF"/>
      </a:lt1>
      <a:dk2>
        <a:srgbClr val="1F497D"/>
      </a:dk2>
      <a:lt2>
        <a:srgbClr val="EEECE1"/>
      </a:lt2>
      <a:accent1>
        <a:srgbClr val="ADC90E"/>
      </a:accent1>
      <a:accent2>
        <a:srgbClr val="63BDA2"/>
      </a:accent2>
      <a:accent3>
        <a:srgbClr val="50C1E2"/>
      </a:accent3>
      <a:accent4>
        <a:srgbClr val="82A0D3"/>
      </a:accent4>
      <a:accent5>
        <a:srgbClr val="D691BF"/>
      </a:accent5>
      <a:accent6>
        <a:srgbClr val="F9B233"/>
      </a:accent6>
      <a:hlink>
        <a:srgbClr val="4B4B4B"/>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446</Words>
  <Application>Microsoft Office PowerPoint</Application>
  <PresentationFormat>Affichage à l'écran (16:9)</PresentationFormat>
  <Paragraphs>83</Paragraphs>
  <Slides>20</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Raleway Light</vt:lpstr>
      <vt:lpstr>Raleway</vt:lpstr>
      <vt:lpstr>Arial</vt:lpstr>
      <vt:lpstr>Merriweather Sans</vt:lpstr>
      <vt:lpstr>Thème Office</vt:lpstr>
      <vt:lpstr>Blockchain 101 Bienvenue dans le web 3.0 </vt:lpstr>
      <vt:lpstr>Une histoire de cailloux</vt:lpstr>
      <vt:lpstr>Centralisation</vt:lpstr>
      <vt:lpstr>Centralisation</vt:lpstr>
      <vt:lpstr>Décentralisation</vt:lpstr>
      <vt:lpstr>Décentralisation</vt:lpstr>
      <vt:lpstr>Blockchain Principes et enjeux</vt:lpstr>
      <vt:lpstr>Présentation PowerPoint</vt:lpstr>
      <vt:lpstr>L’attaque des 51%</vt:lpstr>
      <vt:lpstr>Présentation PowerPoint</vt:lpstr>
      <vt:lpstr>Etude pratique Le cas Ethereum</vt:lpstr>
      <vt:lpstr>Présentation PowerPoint</vt:lpstr>
      <vt:lpstr>Les smart contracts</vt:lpstr>
      <vt:lpstr>Présentation PowerPoint</vt:lpstr>
      <vt:lpstr>A vous de jouer !</vt:lpstr>
      <vt:lpstr>Lab #1 –Votre premier token</vt:lpstr>
      <vt:lpstr>Lab #2 – Smart Contract, partie 1</vt:lpstr>
      <vt:lpstr>Lab #3 – Crypto-Roulette </vt:lpstr>
      <vt:lpstr>Et après ?</vt:lpstr>
      <vt:lpstr>Merci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Fasola</dc:creator>
  <cp:lastModifiedBy>SI Worker</cp:lastModifiedBy>
  <cp:revision>60</cp:revision>
  <dcterms:modified xsi:type="dcterms:W3CDTF">2018-04-04T12:08:53Z</dcterms:modified>
</cp:coreProperties>
</file>