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26"/>
  </p:notesMasterIdLst>
  <p:sldIdLst>
    <p:sldId id="256" r:id="rId2"/>
    <p:sldId id="257" r:id="rId3"/>
    <p:sldId id="258" r:id="rId4"/>
    <p:sldId id="276" r:id="rId5"/>
    <p:sldId id="277" r:id="rId6"/>
    <p:sldId id="273" r:id="rId7"/>
    <p:sldId id="259" r:id="rId8"/>
    <p:sldId id="281" r:id="rId9"/>
    <p:sldId id="282" r:id="rId10"/>
    <p:sldId id="260" r:id="rId11"/>
    <p:sldId id="283" r:id="rId12"/>
    <p:sldId id="278" r:id="rId13"/>
    <p:sldId id="279" r:id="rId14"/>
    <p:sldId id="261" r:id="rId15"/>
    <p:sldId id="263" r:id="rId16"/>
    <p:sldId id="280" r:id="rId17"/>
    <p:sldId id="262" r:id="rId18"/>
    <p:sldId id="275" r:id="rId19"/>
    <p:sldId id="271" r:id="rId20"/>
    <p:sldId id="264" r:id="rId21"/>
    <p:sldId id="268" r:id="rId22"/>
    <p:sldId id="269" r:id="rId23"/>
    <p:sldId id="274" r:id="rId24"/>
    <p:sldId id="272" r:id="rId25"/>
  </p:sldIdLst>
  <p:sldSz cx="9144000" cy="5143500" type="screen16x9"/>
  <p:notesSz cx="6858000" cy="9144000"/>
  <p:embeddedFontLst>
    <p:embeddedFont>
      <p:font typeface="Merriweather Sans" panose="00000500000000000000" pitchFamily="2" charset="0"/>
      <p:regular r:id="rId27"/>
    </p:embeddedFont>
    <p:embeddedFont>
      <p:font typeface="Raleway" panose="020B0604020202020204" charset="0"/>
      <p:regular r:id="rId28"/>
      <p:bold r:id="rId29"/>
      <p:italic r:id="rId30"/>
      <p:boldItalic r:id="rId31"/>
    </p:embeddedFont>
    <p:embeddedFont>
      <p:font typeface="Raleway Light" panose="020B0604020202020204" charset="0"/>
      <p:regular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047" autoAdjust="0"/>
  </p:normalViewPr>
  <p:slideViewPr>
    <p:cSldViewPr snapToGrid="0">
      <p:cViewPr varScale="1">
        <p:scale>
          <a:sx n="139" d="100"/>
          <a:sy n="139" d="100"/>
        </p:scale>
        <p:origin x="804" y="12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916762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fr.wikipedia.org/wiki/Contrat_intelligent#cite_note-3" TargetMode="External"/><Relationship Id="rId3" Type="http://schemas.openxmlformats.org/officeDocument/2006/relationships/hyperlink" Target="https://fr.wikipedia.org/wiki/Nick_Szabo" TargetMode="External"/><Relationship Id="rId7" Type="http://schemas.openxmlformats.org/officeDocument/2006/relationships/hyperlink" Target="https://en.wikipedia.org/wiki/Mark_S._Miller"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fr.wikipedia.org/wiki/Contrat_intelligent#cite_note-2" TargetMode="External"/><Relationship Id="rId5" Type="http://schemas.openxmlformats.org/officeDocument/2006/relationships/hyperlink" Target="https://fr.wikipedia.org/wiki/David_Chaum" TargetMode="External"/><Relationship Id="rId10" Type="http://schemas.openxmlformats.org/officeDocument/2006/relationships/hyperlink" Target="https://fr.wikipedia.org/wiki/Contrat_intelligent#cite_note-4" TargetMode="External"/><Relationship Id="rId4" Type="http://schemas.openxmlformats.org/officeDocument/2006/relationships/hyperlink" Target="https://fr.wikipedia.org/wiki/Contrat" TargetMode="External"/><Relationship Id="rId9" Type="http://schemas.openxmlformats.org/officeDocument/2006/relationships/hyperlink" Target="https://fr.wikipedia.org/wiki/Institute_of_Electrical_and_Electronics_Engineers"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2164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ctr"/>
            <a:r>
              <a:rPr lang="fr-FR" sz="1100" dirty="0">
                <a:latin typeface="Raleway" panose="020B0503030101060003" pitchFamily="34" charset="0"/>
              </a:rPr>
              <a:t>Proof</a:t>
            </a:r>
            <a:r>
              <a:rPr lang="fr-FR" sz="1100" dirty="0"/>
              <a:t> of </a:t>
            </a:r>
            <a:r>
              <a:rPr lang="fr-FR" sz="1100" dirty="0" err="1"/>
              <a:t>Work</a:t>
            </a:r>
            <a:endParaRPr lang="fr-FR" sz="1100" dirty="0"/>
          </a:p>
        </p:txBody>
      </p:sp>
    </p:spTree>
    <p:extLst>
      <p:ext uri="{BB962C8B-B14F-4D97-AF65-F5344CB8AC3E}">
        <p14:creationId xmlns:p14="http://schemas.microsoft.com/office/powerpoint/2010/main" val="2389402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38250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59359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ctr"/>
            <a:r>
              <a:rPr lang="fr-FR" sz="1100" dirty="0">
                <a:latin typeface="Raleway" panose="020B0503030101060003" pitchFamily="34" charset="0"/>
              </a:rPr>
              <a:t>Proof</a:t>
            </a:r>
            <a:r>
              <a:rPr lang="fr-FR" sz="1100" dirty="0"/>
              <a:t> of </a:t>
            </a:r>
            <a:r>
              <a:rPr lang="fr-FR" sz="1100" dirty="0" err="1"/>
              <a:t>Stake</a:t>
            </a:r>
            <a:endParaRPr lang="fr-FR" sz="1100" dirty="0"/>
          </a:p>
          <a:p>
            <a:pPr fontAlgn="base"/>
            <a:r>
              <a:rPr lang="en-US" sz="1100" b="0" i="0" u="none" strike="noStrike" cap="none" dirty="0">
                <a:solidFill>
                  <a:srgbClr val="000000"/>
                </a:solidFill>
                <a:effectLst/>
                <a:latin typeface="Arial"/>
                <a:ea typeface="Arial"/>
                <a:cs typeface="Arial"/>
                <a:sym typeface="Arial"/>
              </a:rPr>
              <a:t>In the event of a fork, whether the fork is accidental or a malicious attempt to rewrite history and re­verse a transaction, the optimal strategy for any miner is to mine on every chain, so that the miner gets their reward no matter which fork wins. Thus, assuming a large number of economically interested miners, an attacker may be able to send a transaction in exchange for some digital good (usually another cryptocurrency), receive the good, then start a fork of the </a:t>
            </a:r>
            <a:r>
              <a:rPr lang="en-US" sz="1100" b="0" i="0" u="none" strike="noStrike" cap="none" dirty="0" err="1">
                <a:solidFill>
                  <a:srgbClr val="000000"/>
                </a:solidFill>
                <a:effectLst/>
                <a:latin typeface="Arial"/>
                <a:ea typeface="Arial"/>
                <a:cs typeface="Arial"/>
                <a:sym typeface="Arial"/>
              </a:rPr>
              <a:t>blockchain</a:t>
            </a:r>
            <a:r>
              <a:rPr lang="en-US" sz="1100" b="0" i="0" u="none" strike="noStrike" cap="none" dirty="0">
                <a:solidFill>
                  <a:srgbClr val="000000"/>
                </a:solidFill>
                <a:effectLst/>
                <a:latin typeface="Arial"/>
                <a:ea typeface="Arial"/>
                <a:cs typeface="Arial"/>
                <a:sym typeface="Arial"/>
              </a:rPr>
              <a:t> from one block behind the transaction and send the money to themselves instead, and even with 1% of the total stake the attacker’s fork would win because every­ one else is mining on both.</a:t>
            </a:r>
          </a:p>
          <a:p>
            <a:pPr fontAlgn="base"/>
            <a:r>
              <a:rPr lang="en-US" sz="1100" b="0" i="0" u="none" strike="noStrike" cap="none" dirty="0">
                <a:solidFill>
                  <a:srgbClr val="000000"/>
                </a:solidFill>
                <a:effectLst/>
                <a:latin typeface="Arial"/>
                <a:ea typeface="Arial"/>
                <a:cs typeface="Arial"/>
                <a:sym typeface="Arial"/>
              </a:rPr>
              <a:t>The essence of the argument is basically that very little resources are required to stake, if there are competing forks it is in the </a:t>
            </a:r>
            <a:r>
              <a:rPr lang="en-US" sz="1100" b="0" i="0" u="none" strike="noStrike" cap="none" dirty="0" err="1">
                <a:solidFill>
                  <a:srgbClr val="000000"/>
                </a:solidFill>
                <a:effectLst/>
                <a:latin typeface="Arial"/>
                <a:ea typeface="Arial"/>
                <a:cs typeface="Arial"/>
                <a:sym typeface="Arial"/>
              </a:rPr>
              <a:t>staker’s</a:t>
            </a:r>
            <a:r>
              <a:rPr lang="en-US" sz="1100" b="0" i="0" u="none" strike="noStrike" cap="none" dirty="0">
                <a:solidFill>
                  <a:srgbClr val="000000"/>
                </a:solidFill>
                <a:effectLst/>
                <a:latin typeface="Arial"/>
                <a:ea typeface="Arial"/>
                <a:cs typeface="Arial"/>
                <a:sym typeface="Arial"/>
              </a:rPr>
              <a:t> interest to stake on both forks. It is true that it requires very little resources to stake, in fact it is one of the primary motivators that Proof of Stake was con­ceived[2]. It is not true that requiring minimal resource consumption to create a stake means that “nothing is at stake”.</a:t>
            </a:r>
          </a:p>
          <a:p>
            <a:pPr marL="158750" indent="0" algn="ctr">
              <a:buNone/>
            </a:pPr>
            <a:endParaRPr lang="fr-FR" sz="1100" dirty="0"/>
          </a:p>
        </p:txBody>
      </p:sp>
    </p:spTree>
    <p:extLst>
      <p:ext uri="{BB962C8B-B14F-4D97-AF65-F5344CB8AC3E}">
        <p14:creationId xmlns:p14="http://schemas.microsoft.com/office/powerpoint/2010/main" val="616361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8800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87662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89308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sz="1100" b="0" i="0" u="none" strike="noStrike" cap="none" dirty="0">
                <a:solidFill>
                  <a:srgbClr val="000000"/>
                </a:solidFill>
                <a:effectLst/>
                <a:latin typeface="Arial"/>
                <a:ea typeface="Arial"/>
                <a:cs typeface="Arial"/>
                <a:sym typeface="Arial"/>
              </a:rPr>
              <a:t>L'expression « contrats intelligents » a été inventé par l'informaticien </a:t>
            </a:r>
            <a:r>
              <a:rPr lang="fr-FR" sz="1100" b="0" i="0" u="none" strike="noStrike" cap="none" dirty="0">
                <a:solidFill>
                  <a:srgbClr val="000000"/>
                </a:solidFill>
                <a:effectLst/>
                <a:latin typeface="Arial"/>
                <a:ea typeface="Arial"/>
                <a:cs typeface="Arial"/>
                <a:sym typeface="Arial"/>
                <a:hlinkClick r:id="rId3" tooltip="Nick Szabo"/>
              </a:rPr>
              <a:t>Nick Szabo</a:t>
            </a:r>
            <a:r>
              <a:rPr lang="fr-FR" sz="1100" b="0" i="0" u="none" strike="noStrike" cap="none" dirty="0">
                <a:solidFill>
                  <a:srgbClr val="000000"/>
                </a:solidFill>
                <a:effectLst/>
                <a:latin typeface="Arial"/>
                <a:ea typeface="Arial"/>
                <a:cs typeface="Arial"/>
                <a:sym typeface="Arial"/>
              </a:rPr>
              <a:t> en 1993, pour souligner l'importance d'apporter des pratiques « hautement évoluées » du </a:t>
            </a:r>
            <a:r>
              <a:rPr lang="fr-FR" sz="1100" b="0" i="0" u="none" strike="noStrike" cap="none" dirty="0">
                <a:solidFill>
                  <a:srgbClr val="000000"/>
                </a:solidFill>
                <a:effectLst/>
                <a:latin typeface="Arial"/>
                <a:ea typeface="Arial"/>
                <a:cs typeface="Arial"/>
                <a:sym typeface="Arial"/>
                <a:hlinkClick r:id="rId4" tooltip="Contrat"/>
              </a:rPr>
              <a:t>droit des contrats</a:t>
            </a:r>
            <a:r>
              <a:rPr lang="fr-FR" sz="1100" b="0" i="0" u="none" strike="noStrike" cap="none" dirty="0">
                <a:solidFill>
                  <a:srgbClr val="000000"/>
                </a:solidFill>
                <a:effectLst/>
                <a:latin typeface="Arial"/>
                <a:ea typeface="Arial"/>
                <a:cs typeface="Arial"/>
                <a:sym typeface="Arial"/>
              </a:rPr>
              <a:t> et des pratiques commerciales liées à la conception de protocoles de commerce électronique entre particuliers sur Internet. Inspiré par des chercheurs comme </a:t>
            </a:r>
            <a:r>
              <a:rPr lang="fr-FR" sz="1100" b="0" i="0" u="none" strike="noStrike" cap="none" dirty="0">
                <a:solidFill>
                  <a:srgbClr val="000000"/>
                </a:solidFill>
                <a:effectLst/>
                <a:latin typeface="Arial"/>
                <a:ea typeface="Arial"/>
                <a:cs typeface="Arial"/>
                <a:sym typeface="Arial"/>
                <a:hlinkClick r:id="rId5" tooltip="David Chaum"/>
              </a:rPr>
              <a:t>David </a:t>
            </a:r>
            <a:r>
              <a:rPr lang="fr-FR" sz="1100" b="0" i="0" u="none" strike="noStrike" cap="none" dirty="0" err="1">
                <a:solidFill>
                  <a:srgbClr val="000000"/>
                </a:solidFill>
                <a:effectLst/>
                <a:latin typeface="Arial"/>
                <a:ea typeface="Arial"/>
                <a:cs typeface="Arial"/>
                <a:sym typeface="Arial"/>
                <a:hlinkClick r:id="rId5" tooltip="David Chaum"/>
              </a:rPr>
              <a:t>Chaum</a:t>
            </a:r>
            <a:r>
              <a:rPr lang="fr-FR" sz="1100" b="0" i="0" u="none" strike="noStrike" cap="none" dirty="0">
                <a:solidFill>
                  <a:srgbClr val="000000"/>
                </a:solidFill>
                <a:effectLst/>
                <a:latin typeface="Arial"/>
                <a:ea typeface="Arial"/>
                <a:cs typeface="Arial"/>
                <a:sym typeface="Arial"/>
              </a:rPr>
              <a:t>, Nick Szabo attendait que la spécification (définie par une logique claire), la vérification et l'exécution d'une opération grâce à des protocoles cryptographiques et d'autres mécanismes de sécurité numérique, pourraient constituer une forte amélioration par rapport à la Loi traditionnelle encadrant les contrats associés à leurs clauses contractuelles</a:t>
            </a:r>
            <a:r>
              <a:rPr lang="fr-FR" sz="1100" b="0" i="0" u="none" strike="noStrike" cap="none" baseline="30000" dirty="0">
                <a:solidFill>
                  <a:srgbClr val="000000"/>
                </a:solidFill>
                <a:effectLst/>
                <a:latin typeface="Arial"/>
                <a:ea typeface="Arial"/>
                <a:cs typeface="Arial"/>
                <a:sym typeface="Arial"/>
                <a:hlinkClick r:id="rId6"/>
              </a:rPr>
              <a:t>2</a:t>
            </a:r>
            <a:r>
              <a:rPr lang="fr-FR" sz="1100" b="0" i="0" u="none" strike="noStrike" cap="none" dirty="0">
                <a:solidFill>
                  <a:srgbClr val="000000"/>
                </a:solidFill>
                <a:effectLst/>
                <a:latin typeface="Arial"/>
                <a:ea typeface="Arial"/>
                <a:cs typeface="Arial"/>
                <a:sym typeface="Arial"/>
              </a:rPr>
              <a:t>. </a:t>
            </a:r>
            <a:r>
              <a:rPr lang="fr-FR" sz="1100" b="0" i="0" u="none" strike="noStrike" cap="none" dirty="0">
                <a:solidFill>
                  <a:srgbClr val="000000"/>
                </a:solidFill>
                <a:effectLst/>
                <a:latin typeface="Arial"/>
                <a:ea typeface="Arial"/>
                <a:cs typeface="Arial"/>
                <a:sym typeface="Arial"/>
                <a:hlinkClick r:id="rId7" tooltip="en:Mark S. Miller"/>
              </a:rPr>
              <a:t>Mark Miller</a:t>
            </a:r>
            <a:r>
              <a:rPr lang="fr-FR" sz="1100" b="0" i="0" u="none" strike="noStrike" cap="none" dirty="0">
                <a:solidFill>
                  <a:srgbClr val="000000"/>
                </a:solidFill>
                <a:effectLst/>
                <a:latin typeface="Arial"/>
                <a:ea typeface="Arial"/>
                <a:cs typeface="Arial"/>
                <a:sym typeface="Arial"/>
              </a:rPr>
              <a:t> et d'autres chercheurs ont souligné l'intérêt que peuvent apporter les contrats intelligents en matière de sécurité</a:t>
            </a:r>
            <a:r>
              <a:rPr lang="fr-FR" sz="1100" b="0" i="0" u="none" strike="noStrike" cap="none" baseline="30000" dirty="0">
                <a:solidFill>
                  <a:srgbClr val="000000"/>
                </a:solidFill>
                <a:effectLst/>
                <a:latin typeface="Arial"/>
                <a:ea typeface="Arial"/>
                <a:cs typeface="Arial"/>
                <a:sym typeface="Arial"/>
                <a:hlinkClick r:id="rId8"/>
              </a:rPr>
              <a:t>3</a:t>
            </a:r>
            <a:r>
              <a:rPr lang="fr-FR" sz="1100" b="0" i="0" u="none" strike="noStrike" cap="none" dirty="0">
                <a:solidFill>
                  <a:srgbClr val="000000"/>
                </a:solidFill>
                <a:effectLst/>
                <a:latin typeface="Arial"/>
                <a:ea typeface="Arial"/>
                <a:cs typeface="Arial"/>
                <a:sym typeface="Arial"/>
              </a:rPr>
              <a:t> parallèlement à </a:t>
            </a:r>
            <a:r>
              <a:rPr lang="fr-FR" sz="1100" b="0" i="0" u="none" strike="noStrike" cap="none" dirty="0" err="1">
                <a:solidFill>
                  <a:srgbClr val="000000"/>
                </a:solidFill>
                <a:effectLst/>
                <a:latin typeface="Arial"/>
                <a:ea typeface="Arial"/>
                <a:cs typeface="Arial"/>
                <a:sym typeface="Arial"/>
              </a:rPr>
              <a:t>Chaum</a:t>
            </a:r>
            <a:r>
              <a:rPr lang="fr-FR" sz="1100" b="0" i="0" u="none" strike="noStrike" cap="none" dirty="0">
                <a:solidFill>
                  <a:srgbClr val="000000"/>
                </a:solidFill>
                <a:effectLst/>
                <a:latin typeface="Arial"/>
                <a:ea typeface="Arial"/>
                <a:cs typeface="Arial"/>
                <a:sym typeface="Arial"/>
              </a:rPr>
              <a:t> et d'autres chercheurs de la communauté de cryptographie financière qui soulignaient l'intérêt des protocoles cryptographiques pour assurer la confidentialité de l'argent numérique, les informations d'identification et la signature électronique des contrats. Le développement des contrats intelligents résulte enfin des nombreux efforts pour améliorer les opérations dans diverses industries utilisant la technologie numérique. L'</a:t>
            </a:r>
            <a:r>
              <a:rPr lang="fr-FR" sz="1100" b="0" i="0" u="none" strike="noStrike" cap="none" dirty="0">
                <a:solidFill>
                  <a:srgbClr val="000000"/>
                </a:solidFill>
                <a:effectLst/>
                <a:latin typeface="Arial"/>
                <a:ea typeface="Arial"/>
                <a:cs typeface="Arial"/>
                <a:sym typeface="Arial"/>
                <a:hlinkClick r:id="rId9" tooltip="Institute of Electrical and Electronics Engineers"/>
              </a:rPr>
              <a:t>IEEE</a:t>
            </a:r>
            <a:r>
              <a:rPr lang="fr-FR" sz="1100" b="0" i="0" u="none" strike="noStrike" cap="none" dirty="0">
                <a:solidFill>
                  <a:srgbClr val="000000"/>
                </a:solidFill>
                <a:effectLst/>
                <a:latin typeface="Arial"/>
                <a:ea typeface="Arial"/>
                <a:cs typeface="Arial"/>
                <a:sym typeface="Arial"/>
              </a:rPr>
              <a:t> a organisé deux ateliers sur les contrats électroniques, qui ont permis de faire des avancées dans ce domaine</a:t>
            </a:r>
            <a:r>
              <a:rPr lang="fr-FR" sz="1100" b="0" i="0" u="none" strike="noStrike" cap="none" baseline="30000" dirty="0">
                <a:solidFill>
                  <a:srgbClr val="000000"/>
                </a:solidFill>
                <a:effectLst/>
                <a:latin typeface="Arial"/>
                <a:ea typeface="Arial"/>
                <a:cs typeface="Arial"/>
                <a:sym typeface="Arial"/>
                <a:hlinkClick r:id="rId10"/>
              </a:rPr>
              <a:t>4</a:t>
            </a:r>
            <a:r>
              <a:rPr lang="fr-FR" sz="1100" b="0" i="0" u="none" strike="noStrike" cap="none" dirty="0">
                <a:solidFill>
                  <a:srgbClr val="000000"/>
                </a:solidFill>
                <a:effectLst/>
                <a:latin typeface="Arial"/>
                <a:ea typeface="Arial"/>
                <a:cs typeface="Arial"/>
                <a:sym typeface="Arial"/>
              </a:rPr>
              <a:t>.</a:t>
            </a:r>
            <a:endParaRPr dirty="0"/>
          </a:p>
        </p:txBody>
      </p:sp>
    </p:spTree>
    <p:extLst>
      <p:ext uri="{BB962C8B-B14F-4D97-AF65-F5344CB8AC3E}">
        <p14:creationId xmlns:p14="http://schemas.microsoft.com/office/powerpoint/2010/main" val="2651628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79564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72610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50617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033743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220847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845474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11437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08449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78287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28070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046839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99586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12458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27772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188751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e de titre">
  <p:cSld name="Diapositive de titre">
    <p:spTree>
      <p:nvGrpSpPr>
        <p:cNvPr id="1" name="Shape 12"/>
        <p:cNvGrpSpPr/>
        <p:nvPr/>
      </p:nvGrpSpPr>
      <p:grpSpPr>
        <a:xfrm>
          <a:off x="0" y="0"/>
          <a:ext cx="0" cy="0"/>
          <a:chOff x="0" y="0"/>
          <a:chExt cx="0" cy="0"/>
        </a:xfrm>
      </p:grpSpPr>
      <p:sp>
        <p:nvSpPr>
          <p:cNvPr id="13" name="Shape 13"/>
          <p:cNvSpPr/>
          <p:nvPr/>
        </p:nvSpPr>
        <p:spPr>
          <a:xfrm>
            <a:off x="-1" y="0"/>
            <a:ext cx="9148031" cy="514349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4" name="Shape 14"/>
          <p:cNvPicPr preferRelativeResize="0"/>
          <p:nvPr/>
        </p:nvPicPr>
        <p:blipFill rotWithShape="1">
          <a:blip r:embed="rId2">
            <a:alphaModFix amt="55000"/>
          </a:blip>
          <a:srcRect/>
          <a:stretch/>
        </p:blipFill>
        <p:spPr>
          <a:xfrm>
            <a:off x="2836950" y="184727"/>
            <a:ext cx="3503353" cy="3503353"/>
          </a:xfrm>
          <a:prstGeom prst="rect">
            <a:avLst/>
          </a:prstGeom>
          <a:noFill/>
          <a:ln>
            <a:noFill/>
          </a:ln>
        </p:spPr>
      </p:pic>
      <p:pic>
        <p:nvPicPr>
          <p:cNvPr id="15" name="Shape 15" descr="avion-cover-noBG.png"/>
          <p:cNvPicPr preferRelativeResize="0"/>
          <p:nvPr/>
        </p:nvPicPr>
        <p:blipFill rotWithShape="1">
          <a:blip r:embed="rId3">
            <a:alphaModFix amt="28000"/>
          </a:blip>
          <a:srcRect/>
          <a:stretch/>
        </p:blipFill>
        <p:spPr>
          <a:xfrm rot="603003">
            <a:off x="6858092" y="2466846"/>
            <a:ext cx="1897119" cy="856487"/>
          </a:xfrm>
          <a:prstGeom prst="rect">
            <a:avLst/>
          </a:prstGeom>
          <a:noFill/>
          <a:ln>
            <a:noFill/>
          </a:ln>
        </p:spPr>
      </p:pic>
      <p:pic>
        <p:nvPicPr>
          <p:cNvPr id="16" name="Shape 16" descr="avion-cover-noBG.png"/>
          <p:cNvPicPr preferRelativeResize="0"/>
          <p:nvPr/>
        </p:nvPicPr>
        <p:blipFill rotWithShape="1">
          <a:blip r:embed="rId3">
            <a:alphaModFix amt="28000"/>
          </a:blip>
          <a:srcRect/>
          <a:stretch/>
        </p:blipFill>
        <p:spPr>
          <a:xfrm>
            <a:off x="140576" y="938922"/>
            <a:ext cx="2357120" cy="1064163"/>
          </a:xfrm>
          <a:prstGeom prst="rect">
            <a:avLst/>
          </a:prstGeom>
          <a:noFill/>
          <a:ln>
            <a:noFill/>
          </a:ln>
        </p:spPr>
      </p:pic>
      <p:pic>
        <p:nvPicPr>
          <p:cNvPr id="17" name="Shape 17" descr="avion-cover-noBG.png"/>
          <p:cNvPicPr preferRelativeResize="0"/>
          <p:nvPr/>
        </p:nvPicPr>
        <p:blipFill rotWithShape="1">
          <a:blip r:embed="rId3">
            <a:alphaModFix amt="28000"/>
          </a:blip>
          <a:srcRect/>
          <a:stretch/>
        </p:blipFill>
        <p:spPr>
          <a:xfrm rot="292488">
            <a:off x="1125958" y="2689675"/>
            <a:ext cx="2331192" cy="1052457"/>
          </a:xfrm>
          <a:prstGeom prst="rect">
            <a:avLst/>
          </a:prstGeom>
          <a:noFill/>
          <a:ln>
            <a:noFill/>
          </a:ln>
        </p:spPr>
      </p:pic>
      <p:sp>
        <p:nvSpPr>
          <p:cNvPr id="18" name="Shape 18"/>
          <p:cNvSpPr/>
          <p:nvPr/>
        </p:nvSpPr>
        <p:spPr>
          <a:xfrm>
            <a:off x="0" y="3850804"/>
            <a:ext cx="9148031" cy="1292695"/>
          </a:xfrm>
          <a:custGeom>
            <a:avLst/>
            <a:gdLst/>
            <a:ahLst/>
            <a:cxnLst/>
            <a:rect l="0" t="0" r="0" b="0"/>
            <a:pathLst>
              <a:path w="120000" h="120000" extrusionOk="0">
                <a:moveTo>
                  <a:pt x="0" y="66525"/>
                </a:moveTo>
                <a:lnTo>
                  <a:pt x="119947" y="0"/>
                </a:lnTo>
                <a:cubicBezTo>
                  <a:pt x="120066" y="421"/>
                  <a:pt x="119947" y="80000"/>
                  <a:pt x="119947" y="120000"/>
                </a:cubicBezTo>
                <a:lnTo>
                  <a:pt x="0" y="120000"/>
                </a:lnTo>
                <a:lnTo>
                  <a:pt x="0" y="66525"/>
                </a:lnTo>
                <a:close/>
              </a:path>
            </a:pathLst>
          </a:cu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aleway Light"/>
              <a:ea typeface="Raleway Light"/>
              <a:cs typeface="Raleway Light"/>
              <a:sym typeface="Raleway Light"/>
            </a:endParaRPr>
          </a:p>
        </p:txBody>
      </p:sp>
      <p:sp>
        <p:nvSpPr>
          <p:cNvPr id="19" name="Shape 19"/>
          <p:cNvSpPr txBox="1"/>
          <p:nvPr/>
        </p:nvSpPr>
        <p:spPr>
          <a:xfrm>
            <a:off x="4011488" y="4476386"/>
            <a:ext cx="3506088" cy="27084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160">
                <a:solidFill>
                  <a:srgbClr val="FFFFFF"/>
                </a:solidFill>
                <a:latin typeface="Raleway Light"/>
                <a:ea typeface="Raleway Light"/>
                <a:cs typeface="Raleway Light"/>
                <a:sym typeface="Raleway Light"/>
              </a:rPr>
              <a:t>Cabinet de conseil IT et Agilité</a:t>
            </a:r>
            <a:endParaRPr sz="1160" b="0" i="0" u="none" strike="noStrike" cap="none">
              <a:solidFill>
                <a:srgbClr val="FFFFFF"/>
              </a:solidFill>
              <a:latin typeface="Raleway Light"/>
              <a:ea typeface="Raleway Light"/>
              <a:cs typeface="Raleway Light"/>
              <a:sym typeface="Raleway Light"/>
            </a:endParaRPr>
          </a:p>
        </p:txBody>
      </p:sp>
      <p:cxnSp>
        <p:nvCxnSpPr>
          <p:cNvPr id="20" name="Shape 20"/>
          <p:cNvCxnSpPr/>
          <p:nvPr/>
        </p:nvCxnSpPr>
        <p:spPr>
          <a:xfrm flipH="1">
            <a:off x="7774229" y="4490851"/>
            <a:ext cx="1" cy="224536"/>
          </a:xfrm>
          <a:prstGeom prst="straightConnector1">
            <a:avLst/>
          </a:prstGeom>
          <a:noFill/>
          <a:ln w="9525" cap="flat" cmpd="sng">
            <a:solidFill>
              <a:srgbClr val="63BDA2"/>
            </a:solidFill>
            <a:prstDash val="solid"/>
            <a:round/>
            <a:headEnd type="none" w="sm" len="sm"/>
            <a:tailEnd type="none" w="sm" len="sm"/>
          </a:ln>
        </p:spPr>
      </p:cxnSp>
      <p:pic>
        <p:nvPicPr>
          <p:cNvPr id="21" name="Shape 21"/>
          <p:cNvPicPr preferRelativeResize="0"/>
          <p:nvPr/>
        </p:nvPicPr>
        <p:blipFill rotWithShape="1">
          <a:blip r:embed="rId4">
            <a:alphaModFix/>
          </a:blip>
          <a:srcRect/>
          <a:stretch/>
        </p:blipFill>
        <p:spPr>
          <a:xfrm>
            <a:off x="7948801" y="4411582"/>
            <a:ext cx="881881" cy="517992"/>
          </a:xfrm>
          <a:prstGeom prst="rect">
            <a:avLst/>
          </a:prstGeom>
          <a:noFill/>
          <a:ln>
            <a:noFill/>
          </a:ln>
        </p:spPr>
      </p:pic>
      <p:sp>
        <p:nvSpPr>
          <p:cNvPr id="22" name="Shape 22"/>
          <p:cNvSpPr txBox="1">
            <a:spLocks noGrp="1"/>
          </p:cNvSpPr>
          <p:nvPr>
            <p:ph type="title"/>
          </p:nvPr>
        </p:nvSpPr>
        <p:spPr>
          <a:xfrm>
            <a:off x="412060" y="1248705"/>
            <a:ext cx="8351838" cy="1430886"/>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lt1"/>
              </a:buClr>
              <a:buSzPts val="3800"/>
              <a:buFont typeface="Raleway Light"/>
              <a:buNone/>
              <a:defRPr sz="3800" b="0" i="0" u="none" strike="noStrike" cap="none">
                <a:solidFill>
                  <a:schemeClr val="lt1"/>
                </a:solidFill>
                <a:latin typeface="Raleway Light"/>
                <a:ea typeface="Raleway Light"/>
                <a:cs typeface="Raleway Light"/>
                <a:sym typeface="Raleway Light"/>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Fermeture">
  <p:cSld name="Fermeture">
    <p:spTree>
      <p:nvGrpSpPr>
        <p:cNvPr id="1" name="Shape 23"/>
        <p:cNvGrpSpPr/>
        <p:nvPr/>
      </p:nvGrpSpPr>
      <p:grpSpPr>
        <a:xfrm>
          <a:off x="0" y="0"/>
          <a:ext cx="0" cy="0"/>
          <a:chOff x="0" y="0"/>
          <a:chExt cx="0" cy="0"/>
        </a:xfrm>
      </p:grpSpPr>
      <p:sp>
        <p:nvSpPr>
          <p:cNvPr id="24" name="Shape 24"/>
          <p:cNvSpPr/>
          <p:nvPr/>
        </p:nvSpPr>
        <p:spPr>
          <a:xfrm>
            <a:off x="-1" y="0"/>
            <a:ext cx="9148031" cy="514349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5" name="Shape 25"/>
          <p:cNvPicPr preferRelativeResize="0"/>
          <p:nvPr/>
        </p:nvPicPr>
        <p:blipFill rotWithShape="1">
          <a:blip r:embed="rId2">
            <a:alphaModFix amt="55000"/>
          </a:blip>
          <a:srcRect/>
          <a:stretch/>
        </p:blipFill>
        <p:spPr>
          <a:xfrm>
            <a:off x="2836950" y="184727"/>
            <a:ext cx="3503353" cy="3503353"/>
          </a:xfrm>
          <a:prstGeom prst="rect">
            <a:avLst/>
          </a:prstGeom>
          <a:noFill/>
          <a:ln>
            <a:noFill/>
          </a:ln>
        </p:spPr>
      </p:pic>
      <p:sp>
        <p:nvSpPr>
          <p:cNvPr id="26" name="Shape 26"/>
          <p:cNvSpPr/>
          <p:nvPr/>
        </p:nvSpPr>
        <p:spPr>
          <a:xfrm>
            <a:off x="0" y="3850804"/>
            <a:ext cx="9148031" cy="1292695"/>
          </a:xfrm>
          <a:custGeom>
            <a:avLst/>
            <a:gdLst/>
            <a:ahLst/>
            <a:cxnLst/>
            <a:rect l="0" t="0" r="0" b="0"/>
            <a:pathLst>
              <a:path w="120000" h="120000" extrusionOk="0">
                <a:moveTo>
                  <a:pt x="0" y="66525"/>
                </a:moveTo>
                <a:lnTo>
                  <a:pt x="119947" y="0"/>
                </a:lnTo>
                <a:cubicBezTo>
                  <a:pt x="120066" y="421"/>
                  <a:pt x="119947" y="80000"/>
                  <a:pt x="119947" y="120000"/>
                </a:cubicBezTo>
                <a:lnTo>
                  <a:pt x="0" y="120000"/>
                </a:lnTo>
                <a:lnTo>
                  <a:pt x="0" y="66525"/>
                </a:lnTo>
                <a:close/>
              </a:path>
            </a:pathLst>
          </a:cu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aleway Light"/>
              <a:ea typeface="Raleway Light"/>
              <a:cs typeface="Raleway Light"/>
              <a:sym typeface="Raleway Light"/>
            </a:endParaRPr>
          </a:p>
        </p:txBody>
      </p:sp>
      <p:sp>
        <p:nvSpPr>
          <p:cNvPr id="27" name="Shape 27"/>
          <p:cNvSpPr txBox="1"/>
          <p:nvPr/>
        </p:nvSpPr>
        <p:spPr>
          <a:xfrm>
            <a:off x="4011488" y="4476386"/>
            <a:ext cx="3506088" cy="270843"/>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Font typeface="Arial"/>
              <a:buNone/>
            </a:pPr>
            <a:r>
              <a:rPr lang="en-US" sz="1160">
                <a:solidFill>
                  <a:schemeClr val="lt1"/>
                </a:solidFill>
                <a:latin typeface="Raleway Light"/>
                <a:ea typeface="Raleway Light"/>
                <a:cs typeface="Raleway Light"/>
                <a:sym typeface="Raleway Light"/>
              </a:rPr>
              <a:t>Cabinet de conseil IT et Agilité</a:t>
            </a:r>
            <a:endParaRPr sz="1160">
              <a:solidFill>
                <a:schemeClr val="lt1"/>
              </a:solidFill>
              <a:latin typeface="Raleway Light"/>
              <a:ea typeface="Raleway Light"/>
              <a:cs typeface="Raleway Light"/>
              <a:sym typeface="Raleway Light"/>
            </a:endParaRPr>
          </a:p>
          <a:p>
            <a:pPr marL="0" marR="0" lvl="0" indent="0" algn="r" rtl="0">
              <a:spcBef>
                <a:spcPts val="0"/>
              </a:spcBef>
              <a:spcAft>
                <a:spcPts val="0"/>
              </a:spcAft>
              <a:buNone/>
            </a:pPr>
            <a:endParaRPr sz="1160">
              <a:solidFill>
                <a:srgbClr val="FFFFFF"/>
              </a:solidFill>
              <a:latin typeface="Raleway Light"/>
              <a:ea typeface="Raleway Light"/>
              <a:cs typeface="Raleway Light"/>
              <a:sym typeface="Raleway Light"/>
            </a:endParaRPr>
          </a:p>
        </p:txBody>
      </p:sp>
      <p:cxnSp>
        <p:nvCxnSpPr>
          <p:cNvPr id="28" name="Shape 28"/>
          <p:cNvCxnSpPr/>
          <p:nvPr/>
        </p:nvCxnSpPr>
        <p:spPr>
          <a:xfrm flipH="1">
            <a:off x="7774229" y="4490851"/>
            <a:ext cx="1" cy="224536"/>
          </a:xfrm>
          <a:prstGeom prst="straightConnector1">
            <a:avLst/>
          </a:prstGeom>
          <a:noFill/>
          <a:ln w="9525" cap="flat" cmpd="sng">
            <a:solidFill>
              <a:srgbClr val="63BDA2"/>
            </a:solidFill>
            <a:prstDash val="solid"/>
            <a:round/>
            <a:headEnd type="none" w="sm" len="sm"/>
            <a:tailEnd type="none" w="sm" len="sm"/>
          </a:ln>
        </p:spPr>
      </p:cxnSp>
      <p:pic>
        <p:nvPicPr>
          <p:cNvPr id="29" name="Shape 29"/>
          <p:cNvPicPr preferRelativeResize="0"/>
          <p:nvPr/>
        </p:nvPicPr>
        <p:blipFill rotWithShape="1">
          <a:blip r:embed="rId3">
            <a:alphaModFix/>
          </a:blip>
          <a:srcRect/>
          <a:stretch/>
        </p:blipFill>
        <p:spPr>
          <a:xfrm>
            <a:off x="7948801" y="4411582"/>
            <a:ext cx="881881" cy="517992"/>
          </a:xfrm>
          <a:prstGeom prst="rect">
            <a:avLst/>
          </a:prstGeom>
          <a:noFill/>
          <a:ln>
            <a:noFill/>
          </a:ln>
        </p:spPr>
      </p:pic>
      <p:sp>
        <p:nvSpPr>
          <p:cNvPr id="30" name="Shape 30"/>
          <p:cNvSpPr txBox="1">
            <a:spLocks noGrp="1"/>
          </p:cNvSpPr>
          <p:nvPr>
            <p:ph type="title"/>
          </p:nvPr>
        </p:nvSpPr>
        <p:spPr>
          <a:xfrm>
            <a:off x="3556000" y="1125795"/>
            <a:ext cx="5207898" cy="1430886"/>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1"/>
              </a:buClr>
              <a:buSzPts val="3400"/>
              <a:buFont typeface="Raleway Light"/>
              <a:buNone/>
              <a:defRPr sz="3400" b="0" i="0" u="none" strike="noStrike" cap="none">
                <a:solidFill>
                  <a:schemeClr val="lt1"/>
                </a:solidFill>
                <a:latin typeface="Raleway Light"/>
                <a:ea typeface="Raleway Light"/>
                <a:cs typeface="Raleway Light"/>
                <a:sym typeface="Raleway Light"/>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1" name="Shape 31"/>
          <p:cNvSpPr/>
          <p:nvPr/>
        </p:nvSpPr>
        <p:spPr>
          <a:xfrm rot="10800000">
            <a:off x="1893595" y="1313459"/>
            <a:ext cx="1243221" cy="1243221"/>
          </a:xfrm>
          <a:prstGeom prst="rtTriangle">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32" name="Shape 32"/>
          <p:cNvGrpSpPr/>
          <p:nvPr/>
        </p:nvGrpSpPr>
        <p:grpSpPr>
          <a:xfrm>
            <a:off x="3875548" y="3523264"/>
            <a:ext cx="1392904" cy="429991"/>
            <a:chOff x="3875548" y="3523264"/>
            <a:chExt cx="1392904" cy="429991"/>
          </a:xfrm>
        </p:grpSpPr>
        <p:pic>
          <p:nvPicPr>
            <p:cNvPr id="33" name="Shape 33" descr="pictos-sociaux.png"/>
            <p:cNvPicPr preferRelativeResize="0"/>
            <p:nvPr/>
          </p:nvPicPr>
          <p:blipFill rotWithShape="1">
            <a:blip r:embed="rId4">
              <a:alphaModFix/>
            </a:blip>
            <a:srcRect/>
            <a:stretch/>
          </p:blipFill>
          <p:spPr>
            <a:xfrm>
              <a:off x="3875548" y="3712662"/>
              <a:ext cx="1392904" cy="240593"/>
            </a:xfrm>
            <a:prstGeom prst="rect">
              <a:avLst/>
            </a:prstGeom>
            <a:noFill/>
            <a:ln>
              <a:noFill/>
            </a:ln>
          </p:spPr>
        </p:pic>
        <p:sp>
          <p:nvSpPr>
            <p:cNvPr id="34" name="Shape 34"/>
            <p:cNvSpPr txBox="1"/>
            <p:nvPr/>
          </p:nvSpPr>
          <p:spPr>
            <a:xfrm>
              <a:off x="4092531" y="3523264"/>
              <a:ext cx="962816" cy="12311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800" b="1" i="0" u="none" strike="noStrike" cap="none">
                  <a:solidFill>
                    <a:srgbClr val="FFFFFF"/>
                  </a:solidFill>
                  <a:latin typeface="Raleway"/>
                  <a:ea typeface="Raleway"/>
                  <a:cs typeface="Raleway"/>
                  <a:sym typeface="Raleway"/>
                </a:rPr>
                <a:t>Retrouvez-nous sur</a:t>
              </a:r>
              <a:endParaRPr sz="800" b="1" i="0">
                <a:solidFill>
                  <a:srgbClr val="FFFFFF"/>
                </a:solidFill>
                <a:latin typeface="Raleway"/>
                <a:ea typeface="Raleway"/>
                <a:cs typeface="Raleway"/>
                <a:sym typeface="Raleway"/>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uverture turquoise">
  <p:cSld name="Ouverture turquoise">
    <p:spTree>
      <p:nvGrpSpPr>
        <p:cNvPr id="1" name="Shape 35"/>
        <p:cNvGrpSpPr/>
        <p:nvPr/>
      </p:nvGrpSpPr>
      <p:grpSpPr>
        <a:xfrm>
          <a:off x="0" y="0"/>
          <a:ext cx="0" cy="0"/>
          <a:chOff x="0" y="0"/>
          <a:chExt cx="0" cy="0"/>
        </a:xfrm>
      </p:grpSpPr>
      <p:sp>
        <p:nvSpPr>
          <p:cNvPr id="36" name="Shape 36"/>
          <p:cNvSpPr/>
          <p:nvPr/>
        </p:nvSpPr>
        <p:spPr>
          <a:xfrm>
            <a:off x="0" y="0"/>
            <a:ext cx="9144000" cy="4580194"/>
          </a:xfrm>
          <a:prstGeom prst="rect">
            <a:avLst/>
          </a:prstGeom>
          <a:solidFill>
            <a:srgbClr val="63BDA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7" name="Shape 37"/>
          <p:cNvPicPr preferRelativeResize="0"/>
          <p:nvPr/>
        </p:nvPicPr>
        <p:blipFill rotWithShape="1">
          <a:blip r:embed="rId2">
            <a:alphaModFix/>
          </a:blip>
          <a:srcRect/>
          <a:stretch/>
        </p:blipFill>
        <p:spPr>
          <a:xfrm rot="10800000">
            <a:off x="6194907" y="894079"/>
            <a:ext cx="2735873" cy="2735873"/>
          </a:xfrm>
          <a:prstGeom prst="rect">
            <a:avLst/>
          </a:prstGeom>
          <a:noFill/>
          <a:ln>
            <a:noFill/>
          </a:ln>
        </p:spPr>
      </p:pic>
      <p:sp>
        <p:nvSpPr>
          <p:cNvPr id="38" name="Shape 38"/>
          <p:cNvSpPr txBox="1">
            <a:spLocks noGrp="1"/>
          </p:cNvSpPr>
          <p:nvPr>
            <p:ph type="title"/>
          </p:nvPr>
        </p:nvSpPr>
        <p:spPr>
          <a:xfrm>
            <a:off x="1310872" y="1050622"/>
            <a:ext cx="5383258" cy="1103297"/>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1"/>
              </a:buClr>
              <a:buSzPts val="3800"/>
              <a:buFont typeface="Raleway Light"/>
              <a:buNone/>
              <a:defRPr sz="3800" b="0" i="0" u="none" strike="noStrike" cap="none">
                <a:solidFill>
                  <a:schemeClr val="lt1"/>
                </a:solidFill>
                <a:latin typeface="Raleway Light"/>
                <a:ea typeface="Raleway Light"/>
                <a:cs typeface="Raleway Light"/>
                <a:sym typeface="Raleway Light"/>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9" name="Shape 39"/>
          <p:cNvSpPr txBox="1">
            <a:spLocks noGrp="1"/>
          </p:cNvSpPr>
          <p:nvPr>
            <p:ph type="body" idx="1"/>
          </p:nvPr>
        </p:nvSpPr>
        <p:spPr>
          <a:xfrm>
            <a:off x="1310872" y="2297228"/>
            <a:ext cx="4884036" cy="1498456"/>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dk1"/>
              </a:buClr>
              <a:buSzPts val="1400"/>
              <a:buFont typeface="Raleway"/>
              <a:buNone/>
              <a:defRPr sz="1400" b="0" i="1" u="none" strike="noStrike" cap="none">
                <a:solidFill>
                  <a:schemeClr val="dk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40" name="Shape 40"/>
          <p:cNvSpPr/>
          <p:nvPr/>
        </p:nvSpPr>
        <p:spPr>
          <a:xfrm rot="10800000">
            <a:off x="294322" y="1190557"/>
            <a:ext cx="884237" cy="884237"/>
          </a:xfrm>
          <a:prstGeom prst="rtTriangle">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 name="Shape 41"/>
          <p:cNvSpPr>
            <a:spLocks noGrp="1"/>
          </p:cNvSpPr>
          <p:nvPr>
            <p:ph type="body" idx="2"/>
          </p:nvPr>
        </p:nvSpPr>
        <p:spPr>
          <a:xfrm>
            <a:off x="6751484" y="1531699"/>
            <a:ext cx="1571481" cy="1470093"/>
          </a:xfrm>
          <a:prstGeom prst="ellipse">
            <a:avLst/>
          </a:prstGeom>
          <a:solidFill>
            <a:schemeClr val="accent2"/>
          </a:solidFill>
          <a:ln>
            <a:noFill/>
          </a:ln>
        </p:spPr>
        <p:txBody>
          <a:bodyPr spcFirstLastPara="1" wrap="square" lIns="91425" tIns="91425" rIns="91425" bIns="91425" anchor="ctr" anchorCtr="0"/>
          <a:lstStyle>
            <a:lvl1pPr marL="457200" marR="0" lvl="0" indent="-228600" algn="ctr" rtl="0">
              <a:spcBef>
                <a:spcPts val="1000"/>
              </a:spcBef>
              <a:spcAft>
                <a:spcPts val="0"/>
              </a:spcAft>
              <a:buClr>
                <a:srgbClr val="FFFFFF"/>
              </a:buClr>
              <a:buSzPts val="12000"/>
              <a:buFont typeface="Raleway Light"/>
              <a:buNone/>
              <a:defRPr sz="12000" b="0" i="0" u="none" strike="noStrike" cap="none" baseline="30000">
                <a:solidFill>
                  <a:srgbClr val="FFFFFF"/>
                </a:solidFill>
                <a:latin typeface="Raleway Light"/>
                <a:ea typeface="Raleway Light"/>
                <a:cs typeface="Raleway Light"/>
                <a:sym typeface="Raleway Light"/>
              </a:defRPr>
            </a:lvl1pPr>
            <a:lvl2pPr marL="914400" marR="0" lvl="1" indent="-22860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Ouverture+image">
  <p:cSld name="1_Ouverture+image">
    <p:spTree>
      <p:nvGrpSpPr>
        <p:cNvPr id="1" name="Shape 42"/>
        <p:cNvGrpSpPr/>
        <p:nvPr/>
      </p:nvGrpSpPr>
      <p:grpSpPr>
        <a:xfrm>
          <a:off x="0" y="0"/>
          <a:ext cx="0" cy="0"/>
          <a:chOff x="0" y="0"/>
          <a:chExt cx="0" cy="0"/>
        </a:xfrm>
      </p:grpSpPr>
      <p:sp>
        <p:nvSpPr>
          <p:cNvPr id="43" name="Shape 43"/>
          <p:cNvSpPr/>
          <p:nvPr/>
        </p:nvSpPr>
        <p:spPr>
          <a:xfrm>
            <a:off x="0" y="0"/>
            <a:ext cx="4572000" cy="458019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4" name="Shape 44"/>
          <p:cNvSpPr txBox="1">
            <a:spLocks noGrp="1"/>
          </p:cNvSpPr>
          <p:nvPr>
            <p:ph type="title"/>
          </p:nvPr>
        </p:nvSpPr>
        <p:spPr>
          <a:xfrm>
            <a:off x="794703" y="906639"/>
            <a:ext cx="3466147" cy="1485724"/>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lt1"/>
              </a:buClr>
              <a:buSzPts val="3800"/>
              <a:buFont typeface="Raleway Light"/>
              <a:buNone/>
              <a:defRPr sz="3800" b="0" i="0" u="none" strike="noStrike" cap="none">
                <a:solidFill>
                  <a:schemeClr val="lt1"/>
                </a:solidFill>
                <a:latin typeface="Raleway Light"/>
                <a:ea typeface="Raleway Light"/>
                <a:cs typeface="Raleway Light"/>
                <a:sym typeface="Raleway Light"/>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5" name="Shape 45"/>
          <p:cNvSpPr txBox="1">
            <a:spLocks noGrp="1"/>
          </p:cNvSpPr>
          <p:nvPr>
            <p:ph type="body" idx="1"/>
          </p:nvPr>
        </p:nvSpPr>
        <p:spPr>
          <a:xfrm>
            <a:off x="334963" y="2392363"/>
            <a:ext cx="3925887" cy="18034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lt1"/>
              </a:buClr>
              <a:buSzPts val="1400"/>
              <a:buFont typeface="Raleway"/>
              <a:buNone/>
              <a:defRPr sz="1400" b="0" i="1" u="none" strike="noStrike" cap="none">
                <a:solidFill>
                  <a:schemeClr val="l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46" name="Shape 46"/>
          <p:cNvSpPr/>
          <p:nvPr/>
        </p:nvSpPr>
        <p:spPr>
          <a:xfrm rot="10800000">
            <a:off x="334963" y="1066800"/>
            <a:ext cx="345440" cy="345440"/>
          </a:xfrm>
          <a:prstGeom prst="rtTriangle">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7" name="Shape 47"/>
          <p:cNvSpPr>
            <a:spLocks noGrp="1"/>
          </p:cNvSpPr>
          <p:nvPr>
            <p:ph type="pic" idx="2"/>
          </p:nvPr>
        </p:nvSpPr>
        <p:spPr>
          <a:xfrm>
            <a:off x="4572000" y="0"/>
            <a:ext cx="4572000" cy="4580194"/>
          </a:xfrm>
          <a:prstGeom prst="rect">
            <a:avLst/>
          </a:prstGeom>
          <a:noFill/>
          <a:ln>
            <a:noFill/>
          </a:ln>
        </p:spPr>
        <p:txBody>
          <a:bodyPr spcFirstLastPara="1" wrap="square" lIns="91425" tIns="91425" rIns="91425" bIns="91425" anchor="t" anchorCtr="0"/>
          <a:lstStyle>
            <a:lvl1pPr marL="0" marR="0" lvl="0" indent="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0" marR="0" lvl="1" indent="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0" marR="0" lvl="2" indent="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0" marR="0" lvl="3" indent="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171450" marR="0" lvl="4" indent="-17145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subTitle" idx="3"/>
          </p:nvPr>
        </p:nvSpPr>
        <p:spPr>
          <a:xfrm>
            <a:off x="334975" y="648200"/>
            <a:ext cx="1516200" cy="345600"/>
          </a:xfrm>
          <a:prstGeom prst="rect">
            <a:avLst/>
          </a:prstGeom>
          <a:solidFill>
            <a:srgbClr val="FFFFFF"/>
          </a:solidFill>
        </p:spPr>
        <p:txBody>
          <a:bodyPr spcFirstLastPara="1" wrap="square" lIns="91425" tIns="91425" rIns="91425" bIns="91425" anchor="b" anchorCtr="0"/>
          <a:lstStyle>
            <a:lvl1pPr lvl="0">
              <a:spcBef>
                <a:spcPts val="1000"/>
              </a:spcBef>
              <a:spcAft>
                <a:spcPts val="0"/>
              </a:spcAft>
              <a:buNone/>
              <a:defRPr sz="1200" b="1" i="1">
                <a:solidFill>
                  <a:srgbClr val="63BDA2"/>
                </a:solidFill>
                <a:latin typeface="Raleway"/>
                <a:ea typeface="Raleway"/>
                <a:cs typeface="Raleway"/>
                <a:sym typeface="Raleway"/>
              </a:defRPr>
            </a:lvl1pPr>
            <a:lvl2pPr lvl="1">
              <a:spcBef>
                <a:spcPts val="1000"/>
              </a:spcBef>
              <a:spcAft>
                <a:spcPts val="0"/>
              </a:spcAft>
              <a:buNone/>
              <a:defRPr/>
            </a:lvl2pPr>
            <a:lvl3pPr lvl="2">
              <a:spcBef>
                <a:spcPts val="1000"/>
              </a:spcBef>
              <a:spcAft>
                <a:spcPts val="0"/>
              </a:spcAft>
              <a:buNone/>
              <a:defRPr/>
            </a:lvl3pPr>
            <a:lvl4pPr lvl="3">
              <a:spcBef>
                <a:spcPts val="1000"/>
              </a:spcBef>
              <a:spcAft>
                <a:spcPts val="0"/>
              </a:spcAft>
              <a:buNone/>
              <a:defRPr/>
            </a:lvl4pPr>
            <a:lvl5pPr lvl="4">
              <a:spcBef>
                <a:spcPts val="1000"/>
              </a:spcBef>
              <a:spcAft>
                <a:spcPts val="0"/>
              </a:spcAft>
              <a:buNone/>
              <a:defRPr/>
            </a:lvl5pPr>
            <a:lvl6pPr lvl="5">
              <a:spcBef>
                <a:spcPts val="1000"/>
              </a:spcBef>
              <a:spcAft>
                <a:spcPts val="0"/>
              </a:spcAft>
              <a:buNone/>
              <a:defRPr/>
            </a:lvl6pPr>
            <a:lvl7pPr lvl="6">
              <a:spcBef>
                <a:spcPts val="1000"/>
              </a:spcBef>
              <a:spcAft>
                <a:spcPts val="0"/>
              </a:spcAft>
              <a:buNone/>
              <a:defRPr/>
            </a:lvl7pPr>
            <a:lvl8pPr lvl="7">
              <a:spcBef>
                <a:spcPts val="1000"/>
              </a:spcBef>
              <a:spcAft>
                <a:spcPts val="0"/>
              </a:spcAft>
              <a:buNone/>
              <a:defRPr/>
            </a:lvl8pPr>
            <a:lvl9pPr lvl="8">
              <a:spcBef>
                <a:spcPts val="100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Ouverture+texte">
  <p:cSld name="1_Ouverture+texte">
    <p:spTree>
      <p:nvGrpSpPr>
        <p:cNvPr id="1" name="Shape 49"/>
        <p:cNvGrpSpPr/>
        <p:nvPr/>
      </p:nvGrpSpPr>
      <p:grpSpPr>
        <a:xfrm>
          <a:off x="0" y="0"/>
          <a:ext cx="0" cy="0"/>
          <a:chOff x="0" y="0"/>
          <a:chExt cx="0" cy="0"/>
        </a:xfrm>
      </p:grpSpPr>
      <p:sp>
        <p:nvSpPr>
          <p:cNvPr id="50" name="Shape 50"/>
          <p:cNvSpPr/>
          <p:nvPr/>
        </p:nvSpPr>
        <p:spPr>
          <a:xfrm>
            <a:off x="0" y="0"/>
            <a:ext cx="4572000" cy="458019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 name="Shape 51"/>
          <p:cNvSpPr txBox="1">
            <a:spLocks noGrp="1"/>
          </p:cNvSpPr>
          <p:nvPr>
            <p:ph type="title"/>
          </p:nvPr>
        </p:nvSpPr>
        <p:spPr>
          <a:xfrm>
            <a:off x="794703" y="906639"/>
            <a:ext cx="3466147" cy="1485724"/>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lt1"/>
              </a:buClr>
              <a:buSzPts val="3800"/>
              <a:buFont typeface="Raleway Light"/>
              <a:buNone/>
              <a:defRPr sz="3800" b="0" i="0" u="none" strike="noStrike" cap="none">
                <a:solidFill>
                  <a:schemeClr val="lt1"/>
                </a:solidFill>
                <a:latin typeface="Raleway Light"/>
                <a:ea typeface="Raleway Light"/>
                <a:cs typeface="Raleway Light"/>
                <a:sym typeface="Raleway Light"/>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2" name="Shape 52"/>
          <p:cNvSpPr txBox="1">
            <a:spLocks noGrp="1"/>
          </p:cNvSpPr>
          <p:nvPr>
            <p:ph type="body" idx="1"/>
          </p:nvPr>
        </p:nvSpPr>
        <p:spPr>
          <a:xfrm>
            <a:off x="4883150" y="246063"/>
            <a:ext cx="3932238" cy="4051299"/>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rgbClr val="63BDA2"/>
              </a:buClr>
              <a:buSzPts val="1400"/>
              <a:buFont typeface="Raleway"/>
              <a:buNone/>
              <a:defRPr sz="1400" b="0" i="1" u="none" strike="noStrike" cap="none">
                <a:solidFill>
                  <a:srgbClr val="63BDA2"/>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2"/>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53" name="Shape 53"/>
          <p:cNvSpPr txBox="1">
            <a:spLocks noGrp="1"/>
          </p:cNvSpPr>
          <p:nvPr>
            <p:ph type="body" idx="2"/>
          </p:nvPr>
        </p:nvSpPr>
        <p:spPr>
          <a:xfrm>
            <a:off x="334963" y="2392363"/>
            <a:ext cx="3925887" cy="18034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lt1"/>
              </a:buClr>
              <a:buSzPts val="1400"/>
              <a:buFont typeface="Raleway"/>
              <a:buNone/>
              <a:defRPr sz="1400" b="0" i="1" u="none" strike="noStrike" cap="none">
                <a:solidFill>
                  <a:schemeClr val="l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54" name="Shape 54"/>
          <p:cNvSpPr/>
          <p:nvPr/>
        </p:nvSpPr>
        <p:spPr>
          <a:xfrm rot="10800000">
            <a:off x="334963" y="1066800"/>
            <a:ext cx="345440" cy="345440"/>
          </a:xfrm>
          <a:prstGeom prst="rtTriangle">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 name="Shape 55"/>
          <p:cNvSpPr txBox="1">
            <a:spLocks noGrp="1"/>
          </p:cNvSpPr>
          <p:nvPr>
            <p:ph type="subTitle" idx="3"/>
          </p:nvPr>
        </p:nvSpPr>
        <p:spPr>
          <a:xfrm>
            <a:off x="334975" y="648400"/>
            <a:ext cx="1516200" cy="345300"/>
          </a:xfrm>
          <a:prstGeom prst="rect">
            <a:avLst/>
          </a:prstGeom>
          <a:solidFill>
            <a:srgbClr val="FFFFFF"/>
          </a:solidFill>
        </p:spPr>
        <p:txBody>
          <a:bodyPr spcFirstLastPara="1" wrap="square" lIns="91425" tIns="91425" rIns="91425" bIns="91425" anchor="b" anchorCtr="0"/>
          <a:lstStyle>
            <a:lvl1pPr lvl="0" rtl="0">
              <a:spcBef>
                <a:spcPts val="1000"/>
              </a:spcBef>
              <a:spcAft>
                <a:spcPts val="0"/>
              </a:spcAft>
              <a:buNone/>
              <a:defRPr sz="1200" b="1" i="1">
                <a:solidFill>
                  <a:srgbClr val="63BDA2"/>
                </a:solidFill>
                <a:latin typeface="Raleway"/>
                <a:ea typeface="Raleway"/>
                <a:cs typeface="Raleway"/>
                <a:sym typeface="Raleway"/>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0"/>
              </a:spcAft>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texte">
  <p:cSld name="Image+texte">
    <p:spTree>
      <p:nvGrpSpPr>
        <p:cNvPr id="1" name="Shape 56"/>
        <p:cNvGrpSpPr/>
        <p:nvPr/>
      </p:nvGrpSpPr>
      <p:grpSpPr>
        <a:xfrm>
          <a:off x="0" y="0"/>
          <a:ext cx="0" cy="0"/>
          <a:chOff x="0" y="0"/>
          <a:chExt cx="0" cy="0"/>
        </a:xfrm>
      </p:grpSpPr>
      <p:sp>
        <p:nvSpPr>
          <p:cNvPr id="57" name="Shape 57"/>
          <p:cNvSpPr txBox="1">
            <a:spLocks noGrp="1"/>
          </p:cNvSpPr>
          <p:nvPr>
            <p:ph type="body" idx="1"/>
          </p:nvPr>
        </p:nvSpPr>
        <p:spPr>
          <a:xfrm>
            <a:off x="4883150" y="246064"/>
            <a:ext cx="3932238" cy="40513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58" name="Shape 58"/>
          <p:cNvSpPr>
            <a:spLocks noGrp="1"/>
          </p:cNvSpPr>
          <p:nvPr>
            <p:ph type="pic" idx="2"/>
          </p:nvPr>
        </p:nvSpPr>
        <p:spPr>
          <a:xfrm>
            <a:off x="0" y="0"/>
            <a:ext cx="4572000" cy="4580194"/>
          </a:xfrm>
          <a:prstGeom prst="rect">
            <a:avLst/>
          </a:prstGeom>
          <a:noFill/>
          <a:ln>
            <a:noFill/>
          </a:ln>
        </p:spPr>
        <p:txBody>
          <a:bodyPr spcFirstLastPara="1" wrap="square" lIns="91425" tIns="91425" rIns="91425" bIns="91425" anchor="t" anchorCtr="0"/>
          <a:lstStyle>
            <a:lvl1pPr marL="0" marR="0" lvl="0" indent="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0" marR="0" lvl="1" indent="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0" marR="0" lvl="2" indent="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0" marR="0" lvl="3" indent="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171450" marR="0" lvl="4" indent="-17145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e+image">
  <p:cSld name="Texte+image">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328612" y="246064"/>
            <a:ext cx="3932238" cy="40513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61" name="Shape 61"/>
          <p:cNvSpPr>
            <a:spLocks noGrp="1"/>
          </p:cNvSpPr>
          <p:nvPr>
            <p:ph type="pic" idx="2"/>
          </p:nvPr>
        </p:nvSpPr>
        <p:spPr>
          <a:xfrm>
            <a:off x="4572000" y="0"/>
            <a:ext cx="4572000" cy="4580194"/>
          </a:xfrm>
          <a:prstGeom prst="rect">
            <a:avLst/>
          </a:prstGeom>
          <a:noFill/>
          <a:ln>
            <a:noFill/>
          </a:ln>
        </p:spPr>
        <p:txBody>
          <a:bodyPr spcFirstLastPara="1" wrap="square" lIns="91425" tIns="91425" rIns="91425" bIns="91425" anchor="t" anchorCtr="0"/>
          <a:lstStyle>
            <a:lvl1pPr marL="0" marR="0" lvl="0" indent="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0" marR="0" lvl="1" indent="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0" marR="0" lvl="2" indent="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0" marR="0" lvl="3" indent="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171450" marR="0" lvl="4" indent="-17145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xte+Texte">
  <p:cSld name="Texte+Texte">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328600" y="1087248"/>
            <a:ext cx="3932100" cy="32100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64" name="Shape 64"/>
          <p:cNvSpPr txBox="1">
            <a:spLocks noGrp="1"/>
          </p:cNvSpPr>
          <p:nvPr>
            <p:ph type="body" idx="2"/>
          </p:nvPr>
        </p:nvSpPr>
        <p:spPr>
          <a:xfrm>
            <a:off x="4883151" y="1087248"/>
            <a:ext cx="3932100" cy="32100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65" name="Shape 65"/>
          <p:cNvSpPr txBox="1">
            <a:spLocks noGrp="1"/>
          </p:cNvSpPr>
          <p:nvPr>
            <p:ph type="title"/>
          </p:nvPr>
        </p:nvSpPr>
        <p:spPr>
          <a:xfrm>
            <a:off x="479250" y="313600"/>
            <a:ext cx="8185500" cy="501900"/>
          </a:xfrm>
          <a:prstGeom prst="rect">
            <a:avLst/>
          </a:prstGeom>
        </p:spPr>
        <p:txBody>
          <a:bodyPr spcFirstLastPara="1" wrap="square" lIns="91425" tIns="91425" rIns="91425" bIns="91425" anchor="t" anchorCtr="0"/>
          <a:lstStyle>
            <a:lvl1pPr lvl="0">
              <a:spcBef>
                <a:spcPts val="0"/>
              </a:spcBef>
              <a:spcAft>
                <a:spcPts val="0"/>
              </a:spcAft>
              <a:buNone/>
              <a:defRPr>
                <a:solidFill>
                  <a:schemeClr val="accent1"/>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xte">
  <p:cSld name="Texte">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28600" y="1076798"/>
            <a:ext cx="8486700" cy="32205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6pPr>
            <a:lvl7pPr marL="3200400" marR="0" lvl="6"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7pPr>
            <a:lvl8pPr marL="3657600" marR="0" lvl="7"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8pPr>
            <a:lvl9pPr marL="4114800" marR="0" lvl="8" indent="-304800" algn="l" rtl="0">
              <a:spcBef>
                <a:spcPts val="400"/>
              </a:spcBef>
              <a:spcAft>
                <a:spcPts val="0"/>
              </a:spcAft>
              <a:buClr>
                <a:schemeClr val="dk1"/>
              </a:buClr>
              <a:buSzPts val="1200"/>
              <a:buFont typeface="Raleway Light"/>
              <a:buChar char="•"/>
              <a:defRPr sz="1200" i="0" u="none" strike="noStrike" cap="none">
                <a:solidFill>
                  <a:schemeClr val="dk1"/>
                </a:solidFill>
                <a:latin typeface="Raleway Light"/>
                <a:ea typeface="Raleway Light"/>
                <a:cs typeface="Raleway Light"/>
                <a:sym typeface="Raleway Light"/>
              </a:defRPr>
            </a:lvl9pPr>
          </a:lstStyle>
          <a:p>
            <a:endParaRPr/>
          </a:p>
        </p:txBody>
      </p:sp>
      <p:sp>
        <p:nvSpPr>
          <p:cNvPr id="68" name="Shape 68"/>
          <p:cNvSpPr txBox="1">
            <a:spLocks noGrp="1"/>
          </p:cNvSpPr>
          <p:nvPr>
            <p:ph type="title"/>
          </p:nvPr>
        </p:nvSpPr>
        <p:spPr>
          <a:xfrm>
            <a:off x="479250" y="313600"/>
            <a:ext cx="8185500" cy="501900"/>
          </a:xfrm>
          <a:prstGeom prst="rect">
            <a:avLst/>
          </a:prstGeom>
        </p:spPr>
        <p:txBody>
          <a:bodyPr spcFirstLastPara="1" wrap="square" lIns="91425" tIns="91425" rIns="91425" bIns="91425" anchor="t" anchorCtr="0"/>
          <a:lstStyle>
            <a:lvl1pPr lvl="0" rtl="0">
              <a:spcBef>
                <a:spcPts val="0"/>
              </a:spcBef>
              <a:spcAft>
                <a:spcPts val="0"/>
              </a:spcAft>
              <a:buNone/>
              <a:defRPr>
                <a:solidFill>
                  <a:schemeClr val="accen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p:nvPr/>
        </p:nvSpPr>
        <p:spPr>
          <a:xfrm>
            <a:off x="0" y="4567448"/>
            <a:ext cx="9144000" cy="576052"/>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aleway Light"/>
              <a:ea typeface="Raleway Light"/>
              <a:cs typeface="Raleway Light"/>
              <a:sym typeface="Raleway Light"/>
            </a:endParaRPr>
          </a:p>
        </p:txBody>
      </p:sp>
      <p:sp>
        <p:nvSpPr>
          <p:cNvPr id="7" name="Shape 7"/>
          <p:cNvSpPr txBox="1">
            <a:spLocks noGrp="1"/>
          </p:cNvSpPr>
          <p:nvPr>
            <p:ph type="title"/>
          </p:nvPr>
        </p:nvSpPr>
        <p:spPr>
          <a:xfrm>
            <a:off x="334963" y="163871"/>
            <a:ext cx="8351838" cy="88929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1"/>
              </a:buClr>
              <a:buSzPts val="3800"/>
              <a:buFont typeface="Raleway Light"/>
              <a:buNone/>
              <a:defRPr sz="3800" b="0" i="0" u="none" strike="noStrike" cap="none">
                <a:solidFill>
                  <a:schemeClr val="lt1"/>
                </a:solidFill>
                <a:latin typeface="Raleway Light"/>
                <a:ea typeface="Raleway Light"/>
                <a:cs typeface="Raleway Light"/>
                <a:sym typeface="Raleway Light"/>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 name="Shape 8"/>
          <p:cNvSpPr txBox="1">
            <a:spLocks noGrp="1"/>
          </p:cNvSpPr>
          <p:nvPr>
            <p:ph type="body" idx="1"/>
          </p:nvPr>
        </p:nvSpPr>
        <p:spPr>
          <a:xfrm>
            <a:off x="334963" y="1188065"/>
            <a:ext cx="8480425" cy="2408342"/>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dk1"/>
              </a:buClr>
              <a:buSzPts val="1900"/>
              <a:buFont typeface="Raleway Light"/>
              <a:buNone/>
              <a:defRPr sz="1900" b="0" i="0" u="none" strike="noStrike" cap="none">
                <a:solidFill>
                  <a:schemeClr val="dk1"/>
                </a:solidFill>
                <a:latin typeface="Raleway Light"/>
                <a:ea typeface="Raleway Light"/>
                <a:cs typeface="Raleway Light"/>
                <a:sym typeface="Raleway Light"/>
              </a:defRPr>
            </a:lvl1pPr>
            <a:lvl2pPr marL="914400" marR="0" lvl="1" indent="-228600" algn="l" rtl="0">
              <a:spcBef>
                <a:spcPts val="1000"/>
              </a:spcBef>
              <a:spcAft>
                <a:spcPts val="0"/>
              </a:spcAft>
              <a:buClr>
                <a:schemeClr val="accent1"/>
              </a:buClr>
              <a:buSzPts val="1400"/>
              <a:buFont typeface="Raleway"/>
              <a:buNone/>
              <a:defRPr sz="1400" b="0" i="1" u="none" strike="noStrike" cap="none">
                <a:solidFill>
                  <a:schemeClr val="accent1"/>
                </a:solidFill>
                <a:latin typeface="Raleway"/>
                <a:ea typeface="Raleway"/>
                <a:cs typeface="Raleway"/>
                <a:sym typeface="Raleway"/>
              </a:defRPr>
            </a:lvl2pPr>
            <a:lvl3pPr marL="1371600" marR="0" lvl="2"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3pPr>
            <a:lvl4pPr marL="1828800" marR="0" lvl="3" indent="-228600" algn="l" rtl="0">
              <a:spcBef>
                <a:spcPts val="1000"/>
              </a:spcBef>
              <a:spcAft>
                <a:spcPts val="0"/>
              </a:spcAft>
              <a:buClr>
                <a:schemeClr val="dk1"/>
              </a:buClr>
              <a:buSzPts val="1200"/>
              <a:buFont typeface="Raleway Light"/>
              <a:buNone/>
              <a:defRPr sz="1200" b="0" i="0" u="none" strike="noStrike" cap="none">
                <a:solidFill>
                  <a:schemeClr val="dk1"/>
                </a:solidFill>
                <a:latin typeface="Raleway Light"/>
                <a:ea typeface="Raleway Light"/>
                <a:cs typeface="Raleway Light"/>
                <a:sym typeface="Raleway Light"/>
              </a:defRPr>
            </a:lvl4pPr>
            <a:lvl5pPr marL="2286000" marR="0" lvl="4" indent="-289560" algn="l" rtl="0">
              <a:spcBef>
                <a:spcPts val="1000"/>
              </a:spcBef>
              <a:spcAft>
                <a:spcPts val="0"/>
              </a:spcAft>
              <a:buClr>
                <a:schemeClr val="accent1"/>
              </a:buClr>
              <a:buSzPts val="960"/>
              <a:buFont typeface="Merriweather Sans"/>
              <a:buChar char="►"/>
              <a:defRPr sz="1200" b="0" i="0" u="none" strike="noStrike" cap="none">
                <a:solidFill>
                  <a:schemeClr val="dk1"/>
                </a:solidFill>
                <a:latin typeface="Raleway Light"/>
                <a:ea typeface="Raleway Light"/>
                <a:cs typeface="Raleway Light"/>
                <a:sym typeface="Raleway Light"/>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 name="Shape 9"/>
          <p:cNvSpPr txBox="1"/>
          <p:nvPr/>
        </p:nvSpPr>
        <p:spPr>
          <a:xfrm>
            <a:off x="4803703" y="4750875"/>
            <a:ext cx="2955584" cy="24160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970">
                <a:solidFill>
                  <a:schemeClr val="lt1"/>
                </a:solidFill>
                <a:latin typeface="Raleway Light"/>
                <a:ea typeface="Raleway Light"/>
                <a:cs typeface="Raleway Light"/>
                <a:sym typeface="Raleway Light"/>
              </a:rPr>
              <a:t>Cabinet de conseil IT et Agilité</a:t>
            </a:r>
            <a:endParaRPr sz="970" b="0" i="0" u="none" strike="noStrike" cap="none">
              <a:solidFill>
                <a:schemeClr val="lt1"/>
              </a:solidFill>
              <a:latin typeface="Raleway Light"/>
              <a:ea typeface="Raleway Light"/>
              <a:cs typeface="Raleway Light"/>
              <a:sym typeface="Raleway Light"/>
            </a:endParaRPr>
          </a:p>
        </p:txBody>
      </p:sp>
      <p:cxnSp>
        <p:nvCxnSpPr>
          <p:cNvPr id="10" name="Shape 10"/>
          <p:cNvCxnSpPr/>
          <p:nvPr/>
        </p:nvCxnSpPr>
        <p:spPr>
          <a:xfrm>
            <a:off x="7994543" y="4767263"/>
            <a:ext cx="0" cy="192195"/>
          </a:xfrm>
          <a:prstGeom prst="straightConnector1">
            <a:avLst/>
          </a:prstGeom>
          <a:noFill/>
          <a:ln w="9525" cap="flat" cmpd="sng">
            <a:solidFill>
              <a:schemeClr val="accent2"/>
            </a:solidFill>
            <a:prstDash val="solid"/>
            <a:round/>
            <a:headEnd type="none" w="sm" len="sm"/>
            <a:tailEnd type="none" w="sm" len="sm"/>
          </a:ln>
        </p:spPr>
      </p:cxnSp>
      <p:pic>
        <p:nvPicPr>
          <p:cNvPr id="11" name="Shape 11"/>
          <p:cNvPicPr preferRelativeResize="0"/>
          <p:nvPr/>
        </p:nvPicPr>
        <p:blipFill rotWithShape="1">
          <a:blip r:embed="rId11">
            <a:alphaModFix/>
          </a:blip>
          <a:srcRect/>
          <a:stretch/>
        </p:blipFill>
        <p:spPr>
          <a:xfrm>
            <a:off x="8321675" y="4748566"/>
            <a:ext cx="522837" cy="3071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4.tiff"/><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5.jpeg"/></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3" Type="http://schemas.openxmlformats.org/officeDocument/2006/relationships/image" Target="../media/image6.png"/><Relationship Id="rId7" Type="http://schemas.openxmlformats.org/officeDocument/2006/relationships/image" Target="../media/image12.png"/><Relationship Id="rId12"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9.png"/><Relationship Id="rId1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4.png"/><Relationship Id="rId1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image" Target="../media/image9.png"/><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8.png"/><Relationship Id="rId11" Type="http://schemas.openxmlformats.org/officeDocument/2006/relationships/image" Target="../media/image16.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503658" y="1553504"/>
            <a:ext cx="8351838" cy="1430886"/>
          </a:xfrm>
          <a:prstGeom prst="rect">
            <a:avLst/>
          </a:prstGeom>
          <a:noFill/>
          <a:ln>
            <a:noFill/>
          </a:ln>
        </p:spPr>
        <p:txBody>
          <a:bodyPr spcFirstLastPara="1" wrap="square" lIns="0" tIns="0" rIns="0" bIns="0" anchor="ctr" anchorCtr="0">
            <a:noAutofit/>
          </a:bodyPr>
          <a:lstStyle/>
          <a:p>
            <a:r>
              <a:rPr lang="fr-FR" sz="6000" b="1" dirty="0"/>
              <a:t>Blockchain </a:t>
            </a:r>
            <a:r>
              <a:rPr lang="fr-FR" sz="6000" b="1" dirty="0">
                <a:solidFill>
                  <a:srgbClr val="262626"/>
                </a:solidFill>
              </a:rPr>
              <a:t>101</a:t>
            </a:r>
            <a:br>
              <a:rPr lang="fr-FR" b="1" dirty="0"/>
            </a:br>
            <a:r>
              <a:rPr lang="fr-FR" b="1" dirty="0"/>
              <a:t>Bienvenue dans le web </a:t>
            </a:r>
            <a:r>
              <a:rPr lang="fr-FR" b="1" dirty="0">
                <a:solidFill>
                  <a:schemeClr val="accent1">
                    <a:lumMod val="40000"/>
                    <a:lumOff val="60000"/>
                  </a:schemeClr>
                </a:solidFill>
              </a:rPr>
              <a:t>3.0</a:t>
            </a:r>
            <a:br>
              <a:rPr lang="fr-FR" b="1" dirty="0"/>
            </a:br>
            <a:endParaRPr sz="3800" b="0" i="0" u="none" strike="noStrike" cap="none" dirty="0">
              <a:solidFill>
                <a:schemeClr val="lt1"/>
              </a:solidFill>
              <a:latin typeface="Raleway Light"/>
              <a:ea typeface="Raleway Light"/>
              <a:cs typeface="Raleway Light"/>
              <a:sym typeface="Raleway Light"/>
            </a:endParaRPr>
          </a:p>
        </p:txBody>
      </p:sp>
      <p:sp>
        <p:nvSpPr>
          <p:cNvPr id="2" name="ZoneTexte 1">
            <a:extLst>
              <a:ext uri="{FF2B5EF4-FFF2-40B4-BE49-F238E27FC236}">
                <a16:creationId xmlns:a16="http://schemas.microsoft.com/office/drawing/2014/main" id="{00005A6A-4BD9-4245-8D80-A423B40592FF}"/>
              </a:ext>
            </a:extLst>
          </p:cNvPr>
          <p:cNvSpPr txBox="1"/>
          <p:nvPr/>
        </p:nvSpPr>
        <p:spPr>
          <a:xfrm>
            <a:off x="1335742" y="3728460"/>
            <a:ext cx="1342034" cy="584775"/>
          </a:xfrm>
          <a:prstGeom prst="rect">
            <a:avLst/>
          </a:prstGeom>
          <a:noFill/>
        </p:spPr>
        <p:txBody>
          <a:bodyPr wrap="none" rtlCol="0">
            <a:spAutoFit/>
          </a:bodyPr>
          <a:lstStyle/>
          <a:p>
            <a:r>
              <a:rPr lang="fr-FR" sz="1600" dirty="0">
                <a:solidFill>
                  <a:schemeClr val="bg1"/>
                </a:solidFill>
                <a:latin typeface="Raleway Light" panose="020B0604020202020204" charset="0"/>
              </a:rPr>
              <a:t>Paul Fasola</a:t>
            </a:r>
          </a:p>
          <a:p>
            <a:r>
              <a:rPr lang="fr-FR" sz="1600" dirty="0">
                <a:solidFill>
                  <a:schemeClr val="bg1"/>
                </a:solidFill>
                <a:latin typeface="Raleway Light" panose="020B0604020202020204" charset="0"/>
              </a:rPr>
              <a:t>@</a:t>
            </a:r>
            <a:r>
              <a:rPr lang="fr-FR" sz="1600" dirty="0" err="1">
                <a:solidFill>
                  <a:schemeClr val="bg1"/>
                </a:solidFill>
                <a:latin typeface="Raleway Light" panose="020B0604020202020204" charset="0"/>
              </a:rPr>
              <a:t>paulfasola</a:t>
            </a:r>
            <a:endParaRPr lang="fr-FR" sz="1600" dirty="0">
              <a:solidFill>
                <a:schemeClr val="bg1"/>
              </a:solidFill>
              <a:latin typeface="Raleway Light"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1026" name="Picture 2" descr="https://images.radio-canada.ca/q_auto,w_1250/v1/ici-info/16x9/bitcoin-bitmain-antminer-quebec.JPG"/>
          <p:cNvPicPr>
            <a:picLocks noChangeAspect="1" noChangeArrowheads="1"/>
          </p:cNvPicPr>
          <p:nvPr/>
        </p:nvPicPr>
        <p:blipFill rotWithShape="1">
          <a:blip r:embed="rId3">
            <a:extLst>
              <a:ext uri="{28A0092B-C50C-407E-A947-70E740481C1C}">
                <a14:useLocalDpi xmlns:a14="http://schemas.microsoft.com/office/drawing/2010/main" val="0"/>
              </a:ext>
            </a:extLst>
          </a:blip>
          <a:srcRect b="11261"/>
          <a:stretch/>
        </p:blipFill>
        <p:spPr bwMode="auto">
          <a:xfrm>
            <a:off x="0" y="914"/>
            <a:ext cx="9144000" cy="4563466"/>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5142566" y="6791979"/>
            <a:ext cx="2294650" cy="1323439"/>
          </a:xfrm>
          <a:prstGeom prst="rect">
            <a:avLst/>
          </a:prstGeom>
          <a:noFill/>
        </p:spPr>
        <p:txBody>
          <a:bodyPr wrap="square" rtlCol="0">
            <a:spAutoFit/>
          </a:bodyPr>
          <a:lstStyle/>
          <a:p>
            <a:r>
              <a:rPr lang="fr-FR" sz="4000" dirty="0">
                <a:latin typeface="Raleway" panose="020B0503030101060003" pitchFamily="34" charset="0"/>
              </a:rPr>
              <a:t>Proof of </a:t>
            </a:r>
            <a:r>
              <a:rPr lang="fr-FR" sz="4000" dirty="0" err="1">
                <a:latin typeface="Raleway" panose="020B0503030101060003" pitchFamily="34" charset="0"/>
              </a:rPr>
              <a:t>Work</a:t>
            </a:r>
            <a:endParaRPr lang="fr-FR" sz="4000" dirty="0">
              <a:latin typeface="Raleway" panose="020B0503030101060003" pitchFamily="34" charset="0"/>
            </a:endParaRPr>
          </a:p>
        </p:txBody>
      </p:sp>
      <p:sp>
        <p:nvSpPr>
          <p:cNvPr id="3" name="Rectangle 2"/>
          <p:cNvSpPr/>
          <p:nvPr/>
        </p:nvSpPr>
        <p:spPr>
          <a:xfrm>
            <a:off x="0" y="914"/>
            <a:ext cx="9144000" cy="4555846"/>
          </a:xfrm>
          <a:prstGeom prst="rect">
            <a:avLst/>
          </a:prstGeom>
          <a:solidFill>
            <a:srgbClr val="000000">
              <a:alpha val="60000"/>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sz="4800" dirty="0"/>
          </a:p>
        </p:txBody>
      </p:sp>
      <p:sp>
        <p:nvSpPr>
          <p:cNvPr id="5" name="ZoneTexte 4"/>
          <p:cNvSpPr txBox="1"/>
          <p:nvPr/>
        </p:nvSpPr>
        <p:spPr>
          <a:xfrm>
            <a:off x="4373881" y="3634740"/>
            <a:ext cx="4678680" cy="1754326"/>
          </a:xfrm>
          <a:prstGeom prst="rect">
            <a:avLst/>
          </a:prstGeom>
          <a:noFill/>
        </p:spPr>
        <p:txBody>
          <a:bodyPr wrap="square" rtlCol="0">
            <a:spAutoFit/>
          </a:bodyPr>
          <a:lstStyle/>
          <a:p>
            <a:r>
              <a:rPr lang="fr-FR" sz="5400" dirty="0">
                <a:solidFill>
                  <a:schemeClr val="bg1"/>
                </a:solidFill>
                <a:latin typeface="Raleway" panose="020B0503030101060003" pitchFamily="34" charset="0"/>
              </a:rPr>
              <a:t>Proof of </a:t>
            </a:r>
            <a:r>
              <a:rPr lang="fr-FR" sz="5400" b="1" dirty="0" err="1">
                <a:solidFill>
                  <a:schemeClr val="bg1"/>
                </a:solidFill>
                <a:latin typeface="Raleway" panose="020B0503030101060003" pitchFamily="34" charset="0"/>
              </a:rPr>
              <a:t>Work</a:t>
            </a:r>
            <a:endParaRPr lang="fr-FR" sz="5400" b="1" dirty="0">
              <a:solidFill>
                <a:schemeClr val="bg1"/>
              </a:solidFill>
              <a:latin typeface="Raleway" panose="020B0503030101060003" pitchFamily="34" charset="0"/>
            </a:endParaRPr>
          </a:p>
          <a:p>
            <a:endParaRPr lang="fr-FR" sz="5400" dirty="0">
              <a:solidFill>
                <a:schemeClr val="bg1"/>
              </a:solidFill>
              <a:latin typeface="Raleway" panose="020B0503030101060003" pitchFamily="34" charset="0"/>
            </a:endParaRPr>
          </a:p>
        </p:txBody>
      </p:sp>
    </p:spTree>
    <p:extLst>
      <p:ext uri="{BB962C8B-B14F-4D97-AF65-F5344CB8AC3E}">
        <p14:creationId xmlns:p14="http://schemas.microsoft.com/office/powerpoint/2010/main" val="1535217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Tree>
    <p:extLst>
      <p:ext uri="{BB962C8B-B14F-4D97-AF65-F5344CB8AC3E}">
        <p14:creationId xmlns:p14="http://schemas.microsoft.com/office/powerpoint/2010/main" val="1185723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Shape 88"/>
          <p:cNvSpPr txBox="1">
            <a:spLocks noGrp="1"/>
          </p:cNvSpPr>
          <p:nvPr>
            <p:ph type="title"/>
          </p:nvPr>
        </p:nvSpPr>
        <p:spPr>
          <a:xfrm>
            <a:off x="449000" y="301500"/>
            <a:ext cx="8185500" cy="501900"/>
          </a:xfrm>
          <a:prstGeom prst="rect">
            <a:avLst/>
          </a:prstGeom>
        </p:spPr>
        <p:txBody>
          <a:bodyPr spcFirstLastPara="1" wrap="square" lIns="91425" tIns="91425" rIns="91425" bIns="91425" anchor="t" anchorCtr="0">
            <a:noAutofit/>
          </a:bodyPr>
          <a:lstStyle/>
          <a:p>
            <a:r>
              <a:rPr lang="fr-FR" dirty="0"/>
              <a:t>L’attaque des 51%</a:t>
            </a:r>
          </a:p>
        </p:txBody>
      </p:sp>
      <p:cxnSp>
        <p:nvCxnSpPr>
          <p:cNvPr id="31" name="Connecteur droit 30">
            <a:extLst>
              <a:ext uri="{FF2B5EF4-FFF2-40B4-BE49-F238E27FC236}">
                <a16:creationId xmlns:a16="http://schemas.microsoft.com/office/drawing/2014/main" id="{D38AFFC3-3EAD-4DDC-920D-BF1EC65973FF}"/>
              </a:ext>
            </a:extLst>
          </p:cNvPr>
          <p:cNvCxnSpPr>
            <a:cxnSpLocks/>
          </p:cNvCxnSpPr>
          <p:nvPr/>
        </p:nvCxnSpPr>
        <p:spPr>
          <a:xfrm flipV="1">
            <a:off x="2455905" y="1536740"/>
            <a:ext cx="3569996" cy="5824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F2529381-4F5E-43B7-832E-1713B4A59F3E}"/>
              </a:ext>
            </a:extLst>
          </p:cNvPr>
          <p:cNvCxnSpPr>
            <a:cxnSpLocks/>
            <a:endCxn id="45" idx="2"/>
          </p:cNvCxnSpPr>
          <p:nvPr/>
        </p:nvCxnSpPr>
        <p:spPr>
          <a:xfrm flipV="1">
            <a:off x="1962341" y="2731845"/>
            <a:ext cx="2142291" cy="8824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DDB95EFA-5B88-4A93-844C-6463F7008131}"/>
              </a:ext>
            </a:extLst>
          </p:cNvPr>
          <p:cNvCxnSpPr>
            <a:cxnSpLocks/>
          </p:cNvCxnSpPr>
          <p:nvPr/>
        </p:nvCxnSpPr>
        <p:spPr>
          <a:xfrm flipV="1">
            <a:off x="2002591" y="1564357"/>
            <a:ext cx="413468" cy="121307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0AC8BCA6-1159-48FB-9320-BC5B89754370}"/>
              </a:ext>
            </a:extLst>
          </p:cNvPr>
          <p:cNvCxnSpPr>
            <a:cxnSpLocks/>
          </p:cNvCxnSpPr>
          <p:nvPr/>
        </p:nvCxnSpPr>
        <p:spPr>
          <a:xfrm>
            <a:off x="1963377" y="2916420"/>
            <a:ext cx="484791" cy="127235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5" name="Connecteur droit 34">
            <a:extLst>
              <a:ext uri="{FF2B5EF4-FFF2-40B4-BE49-F238E27FC236}">
                <a16:creationId xmlns:a16="http://schemas.microsoft.com/office/drawing/2014/main" id="{C028FB06-F927-4E7B-B004-36656F75BACC}"/>
              </a:ext>
            </a:extLst>
          </p:cNvPr>
          <p:cNvCxnSpPr>
            <a:cxnSpLocks/>
            <a:endCxn id="45" idx="5"/>
          </p:cNvCxnSpPr>
          <p:nvPr/>
        </p:nvCxnSpPr>
        <p:spPr>
          <a:xfrm flipH="1" flipV="1">
            <a:off x="4435919" y="2866743"/>
            <a:ext cx="1676672" cy="117042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6" name="Connecteur droit 35">
            <a:extLst>
              <a:ext uri="{FF2B5EF4-FFF2-40B4-BE49-F238E27FC236}">
                <a16:creationId xmlns:a16="http://schemas.microsoft.com/office/drawing/2014/main" id="{111FBA2C-CBDD-461C-8F09-92B0FB59A609}"/>
              </a:ext>
            </a:extLst>
          </p:cNvPr>
          <p:cNvCxnSpPr>
            <a:cxnSpLocks/>
            <a:stCxn id="49" idx="6"/>
          </p:cNvCxnSpPr>
          <p:nvPr/>
        </p:nvCxnSpPr>
        <p:spPr>
          <a:xfrm flipV="1">
            <a:off x="2610122" y="4089187"/>
            <a:ext cx="3533464" cy="1032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7" name="Connecteur droit 36">
            <a:extLst>
              <a:ext uri="{FF2B5EF4-FFF2-40B4-BE49-F238E27FC236}">
                <a16:creationId xmlns:a16="http://schemas.microsoft.com/office/drawing/2014/main" id="{85B4D7EC-5345-4485-8217-8B8F9EEA516B}"/>
              </a:ext>
            </a:extLst>
          </p:cNvPr>
          <p:cNvCxnSpPr>
            <a:cxnSpLocks/>
          </p:cNvCxnSpPr>
          <p:nvPr/>
        </p:nvCxnSpPr>
        <p:spPr>
          <a:xfrm flipH="1">
            <a:off x="6143586" y="2883733"/>
            <a:ext cx="534622" cy="118391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8" name="Connecteur droit 37">
            <a:extLst>
              <a:ext uri="{FF2B5EF4-FFF2-40B4-BE49-F238E27FC236}">
                <a16:creationId xmlns:a16="http://schemas.microsoft.com/office/drawing/2014/main" id="{26D6ECF2-D1BE-4DB6-B15E-7B3FD84328F7}"/>
              </a:ext>
            </a:extLst>
          </p:cNvPr>
          <p:cNvCxnSpPr>
            <a:cxnSpLocks/>
          </p:cNvCxnSpPr>
          <p:nvPr/>
        </p:nvCxnSpPr>
        <p:spPr>
          <a:xfrm>
            <a:off x="6025901" y="1652078"/>
            <a:ext cx="762253" cy="114930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id="{FDF547B6-61D9-44CD-A864-96FD10E84118}"/>
              </a:ext>
            </a:extLst>
          </p:cNvPr>
          <p:cNvCxnSpPr>
            <a:cxnSpLocks/>
            <a:endCxn id="45" idx="3"/>
          </p:cNvCxnSpPr>
          <p:nvPr/>
        </p:nvCxnSpPr>
        <p:spPr>
          <a:xfrm flipV="1">
            <a:off x="2525313" y="2866743"/>
            <a:ext cx="1636159" cy="117042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F03C5510-2D10-4C71-97F8-DBAF9D748731}"/>
              </a:ext>
            </a:extLst>
          </p:cNvPr>
          <p:cNvCxnSpPr>
            <a:cxnSpLocks/>
            <a:endCxn id="45" idx="1"/>
          </p:cNvCxnSpPr>
          <p:nvPr/>
        </p:nvCxnSpPr>
        <p:spPr>
          <a:xfrm>
            <a:off x="2461648" y="1630896"/>
            <a:ext cx="1699824" cy="96605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58F9A055-899C-44B7-8E52-2149ACF75033}"/>
              </a:ext>
            </a:extLst>
          </p:cNvPr>
          <p:cNvCxnSpPr>
            <a:cxnSpLocks/>
            <a:endCxn id="45" idx="7"/>
          </p:cNvCxnSpPr>
          <p:nvPr/>
        </p:nvCxnSpPr>
        <p:spPr>
          <a:xfrm flipH="1">
            <a:off x="4435919" y="1637901"/>
            <a:ext cx="1365237" cy="95904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C270E4E5-08AF-4DA9-A46E-065C8F84227B}"/>
              </a:ext>
            </a:extLst>
          </p:cNvPr>
          <p:cNvCxnSpPr>
            <a:cxnSpLocks/>
            <a:stCxn id="45" idx="6"/>
          </p:cNvCxnSpPr>
          <p:nvPr/>
        </p:nvCxnSpPr>
        <p:spPr>
          <a:xfrm>
            <a:off x="4492759" y="2731845"/>
            <a:ext cx="2296430" cy="10099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43" name="Ellipse 42"/>
          <p:cNvSpPr/>
          <p:nvPr/>
        </p:nvSpPr>
        <p:spPr>
          <a:xfrm>
            <a:off x="2223025" y="1423227"/>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44" name="Ellipse 43"/>
          <p:cNvSpPr/>
          <p:nvPr/>
        </p:nvSpPr>
        <p:spPr>
          <a:xfrm>
            <a:off x="5892910" y="3867439"/>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45" name="Ellipse 44"/>
          <p:cNvSpPr/>
          <p:nvPr/>
        </p:nvSpPr>
        <p:spPr>
          <a:xfrm>
            <a:off x="4104632" y="2541071"/>
            <a:ext cx="388127" cy="381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Ellipse 45"/>
          <p:cNvSpPr/>
          <p:nvPr/>
        </p:nvSpPr>
        <p:spPr>
          <a:xfrm>
            <a:off x="1768278" y="2649662"/>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47" name="Ellipse 46"/>
          <p:cNvSpPr/>
          <p:nvPr/>
        </p:nvSpPr>
        <p:spPr>
          <a:xfrm>
            <a:off x="5783007" y="1362008"/>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48" name="Ellipse 47"/>
          <p:cNvSpPr/>
          <p:nvPr/>
        </p:nvSpPr>
        <p:spPr>
          <a:xfrm>
            <a:off x="6484145" y="2621607"/>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49" name="Ellipse 48"/>
          <p:cNvSpPr/>
          <p:nvPr/>
        </p:nvSpPr>
        <p:spPr>
          <a:xfrm>
            <a:off x="2221995" y="3908741"/>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Tree>
    <p:extLst>
      <p:ext uri="{BB962C8B-B14F-4D97-AF65-F5344CB8AC3E}">
        <p14:creationId xmlns:p14="http://schemas.microsoft.com/office/powerpoint/2010/main" val="144740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2050" name="Picture 2" descr="https://thevasilis.com/wp-content/uploads/2018/02/Im-Going-To-Make-You-Rich.jpg"/>
          <p:cNvPicPr>
            <a:picLocks noChangeAspect="1" noChangeArrowheads="1"/>
          </p:cNvPicPr>
          <p:nvPr/>
        </p:nvPicPr>
        <p:blipFill rotWithShape="1">
          <a:blip r:embed="rId3">
            <a:extLst>
              <a:ext uri="{28A0092B-C50C-407E-A947-70E740481C1C}">
                <a14:useLocalDpi xmlns:a14="http://schemas.microsoft.com/office/drawing/2010/main" val="0"/>
              </a:ext>
            </a:extLst>
          </a:blip>
          <a:srcRect l="1" r="-84" b="11407"/>
          <a:stretch/>
        </p:blipFill>
        <p:spPr bwMode="auto">
          <a:xfrm>
            <a:off x="0" y="-1"/>
            <a:ext cx="9151620" cy="4611078"/>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5142566" y="6791979"/>
            <a:ext cx="2294650" cy="1323439"/>
          </a:xfrm>
          <a:prstGeom prst="rect">
            <a:avLst/>
          </a:prstGeom>
          <a:noFill/>
        </p:spPr>
        <p:txBody>
          <a:bodyPr wrap="square" rtlCol="0">
            <a:spAutoFit/>
          </a:bodyPr>
          <a:lstStyle/>
          <a:p>
            <a:r>
              <a:rPr lang="fr-FR" sz="4000" dirty="0">
                <a:latin typeface="Raleway" panose="020B0503030101060003" pitchFamily="34" charset="0"/>
              </a:rPr>
              <a:t>Proof of </a:t>
            </a:r>
            <a:r>
              <a:rPr lang="fr-FR" sz="4000" dirty="0" err="1">
                <a:latin typeface="Raleway" panose="020B0503030101060003" pitchFamily="34" charset="0"/>
              </a:rPr>
              <a:t>Work</a:t>
            </a:r>
            <a:endParaRPr lang="fr-FR" sz="4000" dirty="0">
              <a:latin typeface="Raleway" panose="020B0503030101060003" pitchFamily="34" charset="0"/>
            </a:endParaRPr>
          </a:p>
        </p:txBody>
      </p:sp>
      <p:sp>
        <p:nvSpPr>
          <p:cNvPr id="3" name="Rectangle 2"/>
          <p:cNvSpPr/>
          <p:nvPr/>
        </p:nvSpPr>
        <p:spPr>
          <a:xfrm>
            <a:off x="7620" y="27615"/>
            <a:ext cx="9144000" cy="4583462"/>
          </a:xfrm>
          <a:prstGeom prst="rect">
            <a:avLst/>
          </a:prstGeom>
          <a:solidFill>
            <a:srgbClr val="000000">
              <a:alpha val="6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sz="4800" dirty="0"/>
          </a:p>
        </p:txBody>
      </p:sp>
      <p:sp>
        <p:nvSpPr>
          <p:cNvPr id="5" name="ZoneTexte 4"/>
          <p:cNvSpPr txBox="1"/>
          <p:nvPr/>
        </p:nvSpPr>
        <p:spPr>
          <a:xfrm>
            <a:off x="4297680" y="3634740"/>
            <a:ext cx="4754881" cy="1754326"/>
          </a:xfrm>
          <a:prstGeom prst="rect">
            <a:avLst/>
          </a:prstGeom>
          <a:noFill/>
        </p:spPr>
        <p:txBody>
          <a:bodyPr wrap="square" rtlCol="0">
            <a:spAutoFit/>
          </a:bodyPr>
          <a:lstStyle/>
          <a:p>
            <a:r>
              <a:rPr lang="fr-FR" sz="5400" dirty="0">
                <a:solidFill>
                  <a:schemeClr val="bg1"/>
                </a:solidFill>
                <a:latin typeface="Raleway" panose="020B0503030101060003" pitchFamily="34" charset="0"/>
              </a:rPr>
              <a:t>Proof of </a:t>
            </a:r>
            <a:r>
              <a:rPr lang="fr-FR" sz="5400" b="1" dirty="0" err="1">
                <a:solidFill>
                  <a:schemeClr val="bg1"/>
                </a:solidFill>
                <a:latin typeface="Raleway" panose="020B0503030101060003" pitchFamily="34" charset="0"/>
              </a:rPr>
              <a:t>Stake</a:t>
            </a:r>
            <a:endParaRPr lang="fr-FR" sz="5400" b="1" dirty="0">
              <a:solidFill>
                <a:schemeClr val="bg1"/>
              </a:solidFill>
              <a:latin typeface="Raleway" panose="020B0503030101060003" pitchFamily="34" charset="0"/>
            </a:endParaRPr>
          </a:p>
          <a:p>
            <a:endParaRPr lang="fr-FR" sz="5400" dirty="0">
              <a:solidFill>
                <a:schemeClr val="bg1"/>
              </a:solidFill>
              <a:latin typeface="Raleway" panose="020B0503030101060003" pitchFamily="34" charset="0"/>
            </a:endParaRPr>
          </a:p>
        </p:txBody>
      </p:sp>
    </p:spTree>
    <p:extLst>
      <p:ext uri="{BB962C8B-B14F-4D97-AF65-F5344CB8AC3E}">
        <p14:creationId xmlns:p14="http://schemas.microsoft.com/office/powerpoint/2010/main" val="12214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794702" y="993700"/>
            <a:ext cx="3553179" cy="1485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Etude pratique</a:t>
            </a:r>
            <a:br>
              <a:rPr lang="fr-FR" dirty="0"/>
            </a:br>
            <a:r>
              <a:rPr lang="fr-FR" sz="2800" dirty="0"/>
              <a:t>Le cas </a:t>
            </a:r>
            <a:r>
              <a:rPr lang="fr-FR" sz="2800" dirty="0" err="1"/>
              <a:t>Ethereum</a:t>
            </a:r>
            <a:endParaRPr sz="2800" dirty="0"/>
          </a:p>
        </p:txBody>
      </p:sp>
      <p:sp>
        <p:nvSpPr>
          <p:cNvPr id="80" name="Shape 80"/>
          <p:cNvSpPr txBox="1">
            <a:spLocks noGrp="1"/>
          </p:cNvSpPr>
          <p:nvPr>
            <p:ph type="body" idx="2"/>
          </p:nvPr>
        </p:nvSpPr>
        <p:spPr>
          <a:xfrm>
            <a:off x="4527269" y="4278917"/>
            <a:ext cx="1374769" cy="617785"/>
          </a:xfrm>
          <a:prstGeom prst="rect">
            <a:avLst/>
          </a:prstGeom>
        </p:spPr>
        <p:txBody>
          <a:bodyPr spcFirstLastPara="1" wrap="square" lIns="91425" tIns="91425" rIns="91425" bIns="91425" anchor="t" anchorCtr="0">
            <a:noAutofit/>
          </a:bodyPr>
          <a:lstStyle/>
          <a:p>
            <a:pPr marL="0" lvl="0" indent="0">
              <a:spcBef>
                <a:spcPts val="1000"/>
              </a:spcBef>
              <a:spcAft>
                <a:spcPts val="0"/>
              </a:spcAft>
              <a:buNone/>
            </a:pPr>
            <a:r>
              <a:rPr lang="fr-FR" dirty="0" err="1"/>
              <a:t>Vitalik</a:t>
            </a:r>
            <a:r>
              <a:rPr lang="fr-FR" dirty="0"/>
              <a:t> </a:t>
            </a:r>
            <a:r>
              <a:rPr lang="fr-FR" dirty="0" err="1"/>
              <a:t>Buterin</a:t>
            </a:r>
            <a:endParaRPr dirty="0"/>
          </a:p>
        </p:txBody>
      </p:sp>
      <p:sp>
        <p:nvSpPr>
          <p:cNvPr id="81" name="Shape 81"/>
          <p:cNvSpPr txBox="1">
            <a:spLocks noGrp="1"/>
          </p:cNvSpPr>
          <p:nvPr>
            <p:ph type="subTitle" idx="3"/>
          </p:nvPr>
        </p:nvSpPr>
        <p:spPr>
          <a:xfrm>
            <a:off x="334975" y="648400"/>
            <a:ext cx="1516200" cy="345300"/>
          </a:xfrm>
          <a:prstGeom prst="rect">
            <a:avLst/>
          </a:prstGeom>
        </p:spPr>
        <p:txBody>
          <a:bodyPr spcFirstLastPara="1" wrap="square" lIns="91425" tIns="91425" rIns="91425" bIns="91425" anchor="b" anchorCtr="0">
            <a:noAutofit/>
          </a:bodyPr>
          <a:lstStyle/>
          <a:p>
            <a:pPr marL="0" lvl="0" indent="0">
              <a:spcBef>
                <a:spcPts val="1000"/>
              </a:spcBef>
              <a:spcAft>
                <a:spcPts val="0"/>
              </a:spcAft>
              <a:buNone/>
            </a:pPr>
            <a:r>
              <a:rPr lang="en-US" dirty="0"/>
              <a:t>SECONDE PARTIE</a:t>
            </a:r>
            <a:endParaRPr dirty="0"/>
          </a:p>
        </p:txBody>
      </p:sp>
      <p:pic>
        <p:nvPicPr>
          <p:cNvPr id="6" name="Picture 4">
            <a:extLst>
              <a:ext uri="{FF2B5EF4-FFF2-40B4-BE49-F238E27FC236}">
                <a16:creationId xmlns:a16="http://schemas.microsoft.com/office/drawing/2014/main" id="{45164A43-7FB3-4043-95A2-F0045300A12F}"/>
              </a:ext>
            </a:extLst>
          </p:cNvPr>
          <p:cNvPicPr>
            <a:picLocks noChangeAspect="1"/>
          </p:cNvPicPr>
          <p:nvPr/>
        </p:nvPicPr>
        <p:blipFill>
          <a:blip r:embed="rId3"/>
          <a:stretch>
            <a:fillRect/>
          </a:stretch>
        </p:blipFill>
        <p:spPr>
          <a:xfrm>
            <a:off x="5533748" y="236110"/>
            <a:ext cx="2711899" cy="664505"/>
          </a:xfrm>
          <a:prstGeom prst="rect">
            <a:avLst/>
          </a:prstGeom>
        </p:spPr>
      </p:pic>
      <p:pic>
        <p:nvPicPr>
          <p:cNvPr id="3074" name="Picture 2" descr="RÃ©sultat de recherche d'images pour &quot;Vitalik Buterin&quot;"/>
          <p:cNvPicPr>
            <a:picLocks noChangeAspect="1" noChangeArrowheads="1"/>
          </p:cNvPicPr>
          <p:nvPr/>
        </p:nvPicPr>
        <p:blipFill rotWithShape="1">
          <a:blip r:embed="rId4">
            <a:extLst>
              <a:ext uri="{28A0092B-C50C-407E-A947-70E740481C1C}">
                <a14:useLocalDpi xmlns:a14="http://schemas.microsoft.com/office/drawing/2010/main" val="0"/>
              </a:ext>
            </a:extLst>
          </a:blip>
          <a:srcRect l="19881" r="27288" b="16724"/>
          <a:stretch/>
        </p:blipFill>
        <p:spPr bwMode="auto">
          <a:xfrm>
            <a:off x="436410" y="2216979"/>
            <a:ext cx="716585" cy="68947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1295800" y="2361659"/>
            <a:ext cx="1826141" cy="400110"/>
          </a:xfrm>
          <a:prstGeom prst="rect">
            <a:avLst/>
          </a:prstGeom>
          <a:noFill/>
        </p:spPr>
        <p:txBody>
          <a:bodyPr wrap="none" rtlCol="0">
            <a:spAutoFit/>
          </a:bodyPr>
          <a:lstStyle/>
          <a:p>
            <a:r>
              <a:rPr lang="fr-FR" sz="2000" dirty="0" err="1">
                <a:solidFill>
                  <a:schemeClr val="bg1"/>
                </a:solidFill>
                <a:latin typeface="Raleway" panose="020B0503030101060003" pitchFamily="34" charset="0"/>
              </a:rPr>
              <a:t>Vitalik</a:t>
            </a:r>
            <a:r>
              <a:rPr lang="fr-FR" sz="2000" dirty="0">
                <a:solidFill>
                  <a:schemeClr val="bg1"/>
                </a:solidFill>
                <a:latin typeface="Raleway" panose="020B0503030101060003" pitchFamily="34" charset="0"/>
              </a:rPr>
              <a:t> </a:t>
            </a:r>
            <a:r>
              <a:rPr lang="fr-FR" sz="2000" dirty="0" err="1">
                <a:solidFill>
                  <a:schemeClr val="bg1"/>
                </a:solidFill>
                <a:latin typeface="Raleway" panose="020B0503030101060003" pitchFamily="34" charset="0"/>
              </a:rPr>
              <a:t>Buterin</a:t>
            </a:r>
            <a:endParaRPr lang="fr-FR" sz="2000" dirty="0">
              <a:solidFill>
                <a:schemeClr val="bg1"/>
              </a:solidFill>
              <a:latin typeface="Raleway" panose="020B0503030101060003" pitchFamily="34" charset="0"/>
            </a:endParaRPr>
          </a:p>
        </p:txBody>
      </p:sp>
    </p:spTree>
    <p:extLst>
      <p:ext uri="{BB962C8B-B14F-4D97-AF65-F5344CB8AC3E}">
        <p14:creationId xmlns:p14="http://schemas.microsoft.com/office/powerpoint/2010/main" val="3981761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1026" name="Picture 2" descr="https://3.bp.blogspot.com/-zNcTqEwvTUQ/V82w28q-o5I/AAAAAAAAhy8/0mahUzaqFuI5JAQH8A6CWqc8sKgDhAHvACLcB/s1600/Neo%2BOracle%2B-%2BMatrix.jpg">
            <a:extLst>
              <a:ext uri="{FF2B5EF4-FFF2-40B4-BE49-F238E27FC236}">
                <a16:creationId xmlns:a16="http://schemas.microsoft.com/office/drawing/2014/main" id="{06E4E4EA-B394-4DA6-B923-3FAB5B1F6CD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331"/>
          <a:stretch/>
        </p:blipFill>
        <p:spPr bwMode="auto">
          <a:xfrm>
            <a:off x="0" y="-879351"/>
            <a:ext cx="9144000" cy="545916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CBB8732-A34A-49CB-B690-391D2F62EBE8}"/>
              </a:ext>
            </a:extLst>
          </p:cNvPr>
          <p:cNvSpPr/>
          <p:nvPr/>
        </p:nvSpPr>
        <p:spPr>
          <a:xfrm>
            <a:off x="0" y="-879351"/>
            <a:ext cx="9144000" cy="5459165"/>
          </a:xfrm>
          <a:prstGeom prst="rect">
            <a:avLst/>
          </a:prstGeom>
          <a:solidFill>
            <a:srgbClr val="000000">
              <a:alpha val="6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sz="4800" dirty="0"/>
          </a:p>
        </p:txBody>
      </p:sp>
      <p:sp>
        <p:nvSpPr>
          <p:cNvPr id="6" name="ZoneTexte 5">
            <a:extLst>
              <a:ext uri="{FF2B5EF4-FFF2-40B4-BE49-F238E27FC236}">
                <a16:creationId xmlns:a16="http://schemas.microsoft.com/office/drawing/2014/main" id="{0042397C-095E-41A6-8D4D-7858406761AC}"/>
              </a:ext>
            </a:extLst>
          </p:cNvPr>
          <p:cNvSpPr txBox="1"/>
          <p:nvPr/>
        </p:nvSpPr>
        <p:spPr>
          <a:xfrm>
            <a:off x="4861173" y="3664298"/>
            <a:ext cx="4363330" cy="923330"/>
          </a:xfrm>
          <a:prstGeom prst="rect">
            <a:avLst/>
          </a:prstGeom>
          <a:noFill/>
        </p:spPr>
        <p:txBody>
          <a:bodyPr wrap="square" rtlCol="0">
            <a:spAutoFit/>
          </a:bodyPr>
          <a:lstStyle/>
          <a:p>
            <a:r>
              <a:rPr lang="fr-FR" sz="5400" dirty="0">
                <a:solidFill>
                  <a:schemeClr val="bg1"/>
                </a:solidFill>
                <a:latin typeface="Raleway" panose="020B0503030101060003" pitchFamily="34" charset="0"/>
              </a:rPr>
              <a:t>Les </a:t>
            </a:r>
            <a:r>
              <a:rPr lang="fr-FR" sz="5400" b="1" dirty="0">
                <a:solidFill>
                  <a:schemeClr val="bg1"/>
                </a:solidFill>
                <a:latin typeface="Raleway" panose="020B0503030101060003" pitchFamily="34" charset="0"/>
              </a:rPr>
              <a:t>Oracles</a:t>
            </a:r>
          </a:p>
        </p:txBody>
      </p:sp>
    </p:spTree>
    <p:extLst>
      <p:ext uri="{BB962C8B-B14F-4D97-AF65-F5344CB8AC3E}">
        <p14:creationId xmlns:p14="http://schemas.microsoft.com/office/powerpoint/2010/main" val="193938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Shape 88"/>
          <p:cNvSpPr txBox="1">
            <a:spLocks noGrp="1"/>
          </p:cNvSpPr>
          <p:nvPr>
            <p:ph type="title"/>
          </p:nvPr>
        </p:nvSpPr>
        <p:spPr>
          <a:xfrm>
            <a:off x="449000" y="301500"/>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1657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794703" y="906639"/>
            <a:ext cx="3553179" cy="1485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a:t>Les smart contracts</a:t>
            </a:r>
            <a:endParaRPr dirty="0"/>
          </a:p>
        </p:txBody>
      </p:sp>
      <p:sp>
        <p:nvSpPr>
          <p:cNvPr id="81" name="Shape 81"/>
          <p:cNvSpPr txBox="1">
            <a:spLocks noGrp="1"/>
          </p:cNvSpPr>
          <p:nvPr>
            <p:ph type="subTitle" idx="3"/>
          </p:nvPr>
        </p:nvSpPr>
        <p:spPr>
          <a:xfrm>
            <a:off x="334975" y="648400"/>
            <a:ext cx="1516200" cy="345300"/>
          </a:xfrm>
          <a:prstGeom prst="rect">
            <a:avLst/>
          </a:prstGeom>
        </p:spPr>
        <p:txBody>
          <a:bodyPr spcFirstLastPara="1" wrap="square" lIns="91425" tIns="91425" rIns="91425" bIns="91425" anchor="b" anchorCtr="0">
            <a:noAutofit/>
          </a:bodyPr>
          <a:lstStyle/>
          <a:p>
            <a:pPr marL="0" lvl="0" indent="0">
              <a:spcBef>
                <a:spcPts val="1000"/>
              </a:spcBef>
              <a:spcAft>
                <a:spcPts val="0"/>
              </a:spcAft>
              <a:buNone/>
            </a:pPr>
            <a:r>
              <a:rPr lang="en-US" dirty="0"/>
              <a:t>TROISIEME PARTIE</a:t>
            </a:r>
            <a:endParaRPr dirty="0"/>
          </a:p>
        </p:txBody>
      </p:sp>
      <p:sp>
        <p:nvSpPr>
          <p:cNvPr id="2" name="Rectangle 1"/>
          <p:cNvSpPr/>
          <p:nvPr/>
        </p:nvSpPr>
        <p:spPr>
          <a:xfrm>
            <a:off x="1287747" y="2351152"/>
            <a:ext cx="1580882" cy="400110"/>
          </a:xfrm>
          <a:prstGeom prst="rect">
            <a:avLst/>
          </a:prstGeom>
        </p:spPr>
        <p:txBody>
          <a:bodyPr wrap="none">
            <a:spAutoFit/>
          </a:bodyPr>
          <a:lstStyle/>
          <a:p>
            <a:r>
              <a:rPr lang="fr-FR" sz="2000" dirty="0">
                <a:solidFill>
                  <a:schemeClr val="bg1"/>
                </a:solidFill>
                <a:latin typeface="Raleway" panose="020B0604020202020204" charset="0"/>
              </a:rPr>
              <a:t> Nick Szabo</a:t>
            </a:r>
          </a:p>
        </p:txBody>
      </p:sp>
      <p:pic>
        <p:nvPicPr>
          <p:cNvPr id="4" name="Image 3">
            <a:extLst>
              <a:ext uri="{FF2B5EF4-FFF2-40B4-BE49-F238E27FC236}">
                <a16:creationId xmlns:a16="http://schemas.microsoft.com/office/drawing/2014/main" id="{B4A4E9B1-1738-4251-9C67-8717E7F34728}"/>
              </a:ext>
            </a:extLst>
          </p:cNvPr>
          <p:cNvPicPr>
            <a:picLocks noChangeAspect="1"/>
          </p:cNvPicPr>
          <p:nvPr/>
        </p:nvPicPr>
        <p:blipFill>
          <a:blip r:embed="rId3"/>
          <a:stretch>
            <a:fillRect/>
          </a:stretch>
        </p:blipFill>
        <p:spPr>
          <a:xfrm>
            <a:off x="518479" y="2213521"/>
            <a:ext cx="684706" cy="66779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68945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Shape 88"/>
          <p:cNvSpPr txBox="1">
            <a:spLocks noGrp="1"/>
          </p:cNvSpPr>
          <p:nvPr>
            <p:ph type="title"/>
          </p:nvPr>
        </p:nvSpPr>
        <p:spPr>
          <a:xfrm>
            <a:off x="449000" y="301500"/>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2879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794703" y="906639"/>
            <a:ext cx="3553179" cy="1485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A vous de jouer !</a:t>
            </a:r>
            <a:endParaRPr dirty="0"/>
          </a:p>
        </p:txBody>
      </p:sp>
      <p:sp>
        <p:nvSpPr>
          <p:cNvPr id="80" name="Shape 80"/>
          <p:cNvSpPr txBox="1">
            <a:spLocks noGrp="1"/>
          </p:cNvSpPr>
          <p:nvPr>
            <p:ph type="body" idx="2"/>
          </p:nvPr>
        </p:nvSpPr>
        <p:spPr>
          <a:xfrm>
            <a:off x="334962" y="2392363"/>
            <a:ext cx="4012919" cy="1803300"/>
          </a:xfrm>
          <a:prstGeom prst="rect">
            <a:avLst/>
          </a:prstGeom>
        </p:spPr>
        <p:txBody>
          <a:bodyPr spcFirstLastPara="1" wrap="square" lIns="91425" tIns="91425" rIns="91425" bIns="91425" anchor="t" anchorCtr="0">
            <a:noAutofit/>
          </a:bodyPr>
          <a:lstStyle/>
          <a:p>
            <a:pPr marL="0" lvl="0" indent="0">
              <a:spcBef>
                <a:spcPts val="1000"/>
              </a:spcBef>
              <a:spcAft>
                <a:spcPts val="0"/>
              </a:spcAft>
              <a:buNone/>
            </a:pPr>
            <a:endParaRPr dirty="0"/>
          </a:p>
        </p:txBody>
      </p:sp>
      <p:sp>
        <p:nvSpPr>
          <p:cNvPr id="81" name="Shape 81"/>
          <p:cNvSpPr txBox="1">
            <a:spLocks noGrp="1"/>
          </p:cNvSpPr>
          <p:nvPr>
            <p:ph type="subTitle" idx="3"/>
          </p:nvPr>
        </p:nvSpPr>
        <p:spPr>
          <a:xfrm>
            <a:off x="334975" y="648400"/>
            <a:ext cx="1619332" cy="345300"/>
          </a:xfrm>
          <a:prstGeom prst="rect">
            <a:avLst/>
          </a:prstGeom>
        </p:spPr>
        <p:txBody>
          <a:bodyPr spcFirstLastPara="1" wrap="square" lIns="91425" tIns="91425" rIns="91425" bIns="91425" anchor="b" anchorCtr="0">
            <a:noAutofit/>
          </a:bodyPr>
          <a:lstStyle/>
          <a:p>
            <a:pPr marL="0" lvl="0" indent="0">
              <a:spcBef>
                <a:spcPts val="1000"/>
              </a:spcBef>
              <a:spcAft>
                <a:spcPts val="0"/>
              </a:spcAft>
              <a:buNone/>
            </a:pPr>
            <a:r>
              <a:rPr lang="en-US" dirty="0"/>
              <a:t>QUATRIEME PARTIE</a:t>
            </a:r>
            <a:endParaRPr dirty="0"/>
          </a:p>
        </p:txBody>
      </p:sp>
    </p:spTree>
    <p:extLst>
      <p:ext uri="{BB962C8B-B14F-4D97-AF65-F5344CB8AC3E}">
        <p14:creationId xmlns:p14="http://schemas.microsoft.com/office/powerpoint/2010/main" val="1457149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794703" y="906639"/>
            <a:ext cx="3466200" cy="1485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Une histoire de cailloux</a:t>
            </a:r>
            <a:endParaRPr dirty="0"/>
          </a:p>
        </p:txBody>
      </p:sp>
      <p:sp>
        <p:nvSpPr>
          <p:cNvPr id="81" name="Shape 81"/>
          <p:cNvSpPr txBox="1">
            <a:spLocks noGrp="1"/>
          </p:cNvSpPr>
          <p:nvPr>
            <p:ph type="subTitle" idx="3"/>
          </p:nvPr>
        </p:nvSpPr>
        <p:spPr>
          <a:xfrm>
            <a:off x="334975" y="648400"/>
            <a:ext cx="1516200" cy="345300"/>
          </a:xfrm>
          <a:prstGeom prst="rect">
            <a:avLst/>
          </a:prstGeom>
        </p:spPr>
        <p:txBody>
          <a:bodyPr spcFirstLastPara="1" wrap="square" lIns="91425" tIns="91425" rIns="91425" bIns="91425" anchor="b" anchorCtr="0">
            <a:noAutofit/>
          </a:bodyPr>
          <a:lstStyle/>
          <a:p>
            <a:pPr marL="0" lvl="0" indent="0">
              <a:spcBef>
                <a:spcPts val="1000"/>
              </a:spcBef>
              <a:spcAft>
                <a:spcPts val="0"/>
              </a:spcAft>
              <a:buNone/>
            </a:pPr>
            <a:r>
              <a:rPr lang="en-US" dirty="0"/>
              <a:t>PREMIÈRE PARTIE</a:t>
            </a:r>
            <a:endParaRPr dirty="0"/>
          </a:p>
        </p:txBody>
      </p:sp>
      <p:sp>
        <p:nvSpPr>
          <p:cNvPr id="2" name="Ellipse 1">
            <a:extLst>
              <a:ext uri="{FF2B5EF4-FFF2-40B4-BE49-F238E27FC236}">
                <a16:creationId xmlns:a16="http://schemas.microsoft.com/office/drawing/2014/main" id="{2888312F-8AAF-4D81-84C8-2B1A65DB6086}"/>
              </a:ext>
            </a:extLst>
          </p:cNvPr>
          <p:cNvSpPr/>
          <p:nvPr/>
        </p:nvSpPr>
        <p:spPr>
          <a:xfrm>
            <a:off x="5373015" y="906639"/>
            <a:ext cx="2976282" cy="299559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9" name="Image 8">
            <a:extLst>
              <a:ext uri="{FF2B5EF4-FFF2-40B4-BE49-F238E27FC236}">
                <a16:creationId xmlns:a16="http://schemas.microsoft.com/office/drawing/2014/main" id="{D5026E6C-EF7A-4CBD-A6A1-AA54B9A5EAE3}"/>
              </a:ext>
            </a:extLst>
          </p:cNvPr>
          <p:cNvPicPr>
            <a:picLocks noChangeAspect="1"/>
          </p:cNvPicPr>
          <p:nvPr/>
        </p:nvPicPr>
        <p:blipFill>
          <a:blip r:embed="rId3"/>
          <a:stretch>
            <a:fillRect/>
          </a:stretch>
        </p:blipFill>
        <p:spPr>
          <a:xfrm>
            <a:off x="4695408" y="821050"/>
            <a:ext cx="708418" cy="708418"/>
          </a:xfrm>
          <a:prstGeom prst="rect">
            <a:avLst/>
          </a:prstGeom>
        </p:spPr>
      </p:pic>
      <p:pic>
        <p:nvPicPr>
          <p:cNvPr id="14" name="Image 13">
            <a:extLst>
              <a:ext uri="{FF2B5EF4-FFF2-40B4-BE49-F238E27FC236}">
                <a16:creationId xmlns:a16="http://schemas.microsoft.com/office/drawing/2014/main" id="{DCD8DAE9-94DE-46F3-B9E0-97CFF29EB172}"/>
              </a:ext>
            </a:extLst>
          </p:cNvPr>
          <p:cNvPicPr>
            <a:picLocks noChangeAspect="1"/>
          </p:cNvPicPr>
          <p:nvPr/>
        </p:nvPicPr>
        <p:blipFill>
          <a:blip r:embed="rId3"/>
          <a:stretch>
            <a:fillRect/>
          </a:stretch>
        </p:blipFill>
        <p:spPr>
          <a:xfrm>
            <a:off x="8272367" y="3134748"/>
            <a:ext cx="708418" cy="708418"/>
          </a:xfrm>
          <a:prstGeom prst="rect">
            <a:avLst/>
          </a:prstGeom>
        </p:spPr>
      </p:pic>
      <p:pic>
        <p:nvPicPr>
          <p:cNvPr id="15" name="Image 14">
            <a:extLst>
              <a:ext uri="{FF2B5EF4-FFF2-40B4-BE49-F238E27FC236}">
                <a16:creationId xmlns:a16="http://schemas.microsoft.com/office/drawing/2014/main" id="{2916AD7A-AB1B-4186-B247-A12C19EDF831}"/>
              </a:ext>
            </a:extLst>
          </p:cNvPr>
          <p:cNvPicPr>
            <a:picLocks noChangeAspect="1"/>
          </p:cNvPicPr>
          <p:nvPr/>
        </p:nvPicPr>
        <p:blipFill>
          <a:blip r:embed="rId3"/>
          <a:stretch>
            <a:fillRect/>
          </a:stretch>
        </p:blipFill>
        <p:spPr>
          <a:xfrm>
            <a:off x="7521665" y="3813976"/>
            <a:ext cx="708418" cy="708418"/>
          </a:xfrm>
          <a:prstGeom prst="rect">
            <a:avLst/>
          </a:prstGeom>
        </p:spPr>
      </p:pic>
      <p:pic>
        <p:nvPicPr>
          <p:cNvPr id="16" name="Image 15">
            <a:extLst>
              <a:ext uri="{FF2B5EF4-FFF2-40B4-BE49-F238E27FC236}">
                <a16:creationId xmlns:a16="http://schemas.microsoft.com/office/drawing/2014/main" id="{D6244CC8-B1EC-4B9B-8B76-3AF33D3E1D4F}"/>
              </a:ext>
            </a:extLst>
          </p:cNvPr>
          <p:cNvPicPr>
            <a:picLocks noChangeAspect="1"/>
          </p:cNvPicPr>
          <p:nvPr/>
        </p:nvPicPr>
        <p:blipFill>
          <a:blip r:embed="rId3"/>
          <a:stretch>
            <a:fillRect/>
          </a:stretch>
        </p:blipFill>
        <p:spPr>
          <a:xfrm>
            <a:off x="4965778" y="3674214"/>
            <a:ext cx="708418" cy="708418"/>
          </a:xfrm>
          <a:prstGeom prst="rect">
            <a:avLst/>
          </a:prstGeom>
        </p:spPr>
      </p:pic>
      <p:pic>
        <p:nvPicPr>
          <p:cNvPr id="17" name="Image 16">
            <a:extLst>
              <a:ext uri="{FF2B5EF4-FFF2-40B4-BE49-F238E27FC236}">
                <a16:creationId xmlns:a16="http://schemas.microsoft.com/office/drawing/2014/main" id="{D1263339-3251-493C-821F-F2EEAB7449DE}"/>
              </a:ext>
            </a:extLst>
          </p:cNvPr>
          <p:cNvPicPr>
            <a:picLocks noChangeAspect="1"/>
          </p:cNvPicPr>
          <p:nvPr/>
        </p:nvPicPr>
        <p:blipFill>
          <a:blip r:embed="rId3"/>
          <a:stretch>
            <a:fillRect/>
          </a:stretch>
        </p:blipFill>
        <p:spPr>
          <a:xfrm>
            <a:off x="8349297" y="666026"/>
            <a:ext cx="708418" cy="708418"/>
          </a:xfrm>
          <a:prstGeom prst="rect">
            <a:avLst/>
          </a:prstGeom>
        </p:spPr>
      </p:pic>
      <p:pic>
        <p:nvPicPr>
          <p:cNvPr id="18" name="Image 17">
            <a:extLst>
              <a:ext uri="{FF2B5EF4-FFF2-40B4-BE49-F238E27FC236}">
                <a16:creationId xmlns:a16="http://schemas.microsoft.com/office/drawing/2014/main" id="{0E742DAC-EE11-44A2-A40D-80C521556B53}"/>
              </a:ext>
            </a:extLst>
          </p:cNvPr>
          <p:cNvPicPr>
            <a:picLocks noChangeAspect="1"/>
          </p:cNvPicPr>
          <p:nvPr/>
        </p:nvPicPr>
        <p:blipFill>
          <a:blip r:embed="rId3"/>
          <a:stretch>
            <a:fillRect/>
          </a:stretch>
        </p:blipFill>
        <p:spPr>
          <a:xfrm>
            <a:off x="7625427" y="72031"/>
            <a:ext cx="708418" cy="708418"/>
          </a:xfrm>
          <a:prstGeom prst="rect">
            <a:avLst/>
          </a:prstGeom>
        </p:spPr>
      </p:pic>
      <p:pic>
        <p:nvPicPr>
          <p:cNvPr id="11" name="Image 10">
            <a:extLst>
              <a:ext uri="{FF2B5EF4-FFF2-40B4-BE49-F238E27FC236}">
                <a16:creationId xmlns:a16="http://schemas.microsoft.com/office/drawing/2014/main" id="{4744EFBE-B21E-4925-BAA0-0FC4CE36EC36}"/>
              </a:ext>
            </a:extLst>
          </p:cNvPr>
          <p:cNvPicPr>
            <a:picLocks noChangeAspect="1"/>
          </p:cNvPicPr>
          <p:nvPr/>
        </p:nvPicPr>
        <p:blipFill>
          <a:blip r:embed="rId4"/>
          <a:stretch>
            <a:fillRect/>
          </a:stretch>
        </p:blipFill>
        <p:spPr>
          <a:xfrm>
            <a:off x="5821760" y="2101250"/>
            <a:ext cx="539343" cy="539343"/>
          </a:xfrm>
          <a:prstGeom prst="rect">
            <a:avLst/>
          </a:prstGeom>
        </p:spPr>
      </p:pic>
      <p:pic>
        <p:nvPicPr>
          <p:cNvPr id="13" name="Image 12">
            <a:extLst>
              <a:ext uri="{FF2B5EF4-FFF2-40B4-BE49-F238E27FC236}">
                <a16:creationId xmlns:a16="http://schemas.microsoft.com/office/drawing/2014/main" id="{4CB6C370-7EE9-4FA2-8AC3-E71423E37567}"/>
              </a:ext>
            </a:extLst>
          </p:cNvPr>
          <p:cNvPicPr>
            <a:picLocks noChangeAspect="1"/>
          </p:cNvPicPr>
          <p:nvPr/>
        </p:nvPicPr>
        <p:blipFill>
          <a:blip r:embed="rId5"/>
          <a:stretch>
            <a:fillRect/>
          </a:stretch>
        </p:blipFill>
        <p:spPr>
          <a:xfrm>
            <a:off x="7366159" y="2101250"/>
            <a:ext cx="539343" cy="539343"/>
          </a:xfrm>
          <a:prstGeom prst="rect">
            <a:avLst/>
          </a:prstGeom>
        </p:spPr>
      </p:pic>
      <p:pic>
        <p:nvPicPr>
          <p:cNvPr id="25" name="Image 24">
            <a:extLst>
              <a:ext uri="{FF2B5EF4-FFF2-40B4-BE49-F238E27FC236}">
                <a16:creationId xmlns:a16="http://schemas.microsoft.com/office/drawing/2014/main" id="{F5D9955E-4788-4140-95DB-DED1E00D4BC4}"/>
              </a:ext>
            </a:extLst>
          </p:cNvPr>
          <p:cNvPicPr>
            <a:picLocks noChangeAspect="1"/>
          </p:cNvPicPr>
          <p:nvPr/>
        </p:nvPicPr>
        <p:blipFill>
          <a:blip r:embed="rId6"/>
          <a:stretch>
            <a:fillRect/>
          </a:stretch>
        </p:blipFill>
        <p:spPr>
          <a:xfrm>
            <a:off x="6846382" y="2279698"/>
            <a:ext cx="382212" cy="382212"/>
          </a:xfrm>
          <a:prstGeom prst="rect">
            <a:avLst/>
          </a:prstGeom>
        </p:spPr>
      </p:pic>
      <p:pic>
        <p:nvPicPr>
          <p:cNvPr id="30" name="Image 29">
            <a:extLst>
              <a:ext uri="{FF2B5EF4-FFF2-40B4-BE49-F238E27FC236}">
                <a16:creationId xmlns:a16="http://schemas.microsoft.com/office/drawing/2014/main" id="{E5C216C0-F25E-4D21-A162-898903ABB38D}"/>
              </a:ext>
            </a:extLst>
          </p:cNvPr>
          <p:cNvPicPr>
            <a:picLocks noChangeAspect="1"/>
          </p:cNvPicPr>
          <p:nvPr/>
        </p:nvPicPr>
        <p:blipFill>
          <a:blip r:embed="rId3"/>
          <a:stretch>
            <a:fillRect/>
          </a:stretch>
        </p:blipFill>
        <p:spPr>
          <a:xfrm>
            <a:off x="5737222" y="54778"/>
            <a:ext cx="708418" cy="708418"/>
          </a:xfrm>
          <a:prstGeom prst="rect">
            <a:avLst/>
          </a:prstGeom>
        </p:spPr>
      </p:pic>
      <p:pic>
        <p:nvPicPr>
          <p:cNvPr id="3" name="Image 2">
            <a:extLst>
              <a:ext uri="{FF2B5EF4-FFF2-40B4-BE49-F238E27FC236}">
                <a16:creationId xmlns:a16="http://schemas.microsoft.com/office/drawing/2014/main" id="{EF5A83B0-8460-4DF8-81A2-A7C0986BB733}"/>
              </a:ext>
            </a:extLst>
          </p:cNvPr>
          <p:cNvPicPr>
            <a:picLocks noChangeAspect="1"/>
          </p:cNvPicPr>
          <p:nvPr/>
        </p:nvPicPr>
        <p:blipFill>
          <a:blip r:embed="rId7"/>
          <a:stretch>
            <a:fillRect/>
          </a:stretch>
        </p:blipFill>
        <p:spPr>
          <a:xfrm>
            <a:off x="6432438" y="2435250"/>
            <a:ext cx="171304" cy="149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anim calcmode="lin" valueType="num">
                                      <p:cBhvr>
                                        <p:cTn id="14" dur="500" fill="hold"/>
                                        <p:tgtEl>
                                          <p:spTgt spid="30"/>
                                        </p:tgtEl>
                                        <p:attrNameLst>
                                          <p:attrName>ppt_x</p:attrName>
                                        </p:attrNameLst>
                                      </p:cBhvr>
                                      <p:tavLst>
                                        <p:tav tm="0">
                                          <p:val>
                                            <p:strVal val="#ppt_x"/>
                                          </p:val>
                                        </p:tav>
                                        <p:tav tm="100000">
                                          <p:val>
                                            <p:strVal val="#ppt_x"/>
                                          </p:val>
                                        </p:tav>
                                      </p:tavLst>
                                    </p:anim>
                                    <p:anim calcmode="lin" valueType="num">
                                      <p:cBhvr>
                                        <p:cTn id="15" dur="500" fill="hold"/>
                                        <p:tgtEl>
                                          <p:spTgt spid="30"/>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anim calcmode="lin" valueType="num">
                                      <p:cBhvr>
                                        <p:cTn id="20" dur="500" fill="hold"/>
                                        <p:tgtEl>
                                          <p:spTgt spid="18"/>
                                        </p:tgtEl>
                                        <p:attrNameLst>
                                          <p:attrName>ppt_x</p:attrName>
                                        </p:attrNameLst>
                                      </p:cBhvr>
                                      <p:tavLst>
                                        <p:tav tm="0">
                                          <p:val>
                                            <p:strVal val="#ppt_x"/>
                                          </p:val>
                                        </p:tav>
                                        <p:tav tm="100000">
                                          <p:val>
                                            <p:strVal val="#ppt_x"/>
                                          </p:val>
                                        </p:tav>
                                      </p:tavLst>
                                    </p:anim>
                                    <p:anim calcmode="lin" valueType="num">
                                      <p:cBhvr>
                                        <p:cTn id="21" dur="500" fill="hold"/>
                                        <p:tgtEl>
                                          <p:spTgt spid="18"/>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anim calcmode="lin" valueType="num">
                                      <p:cBhvr>
                                        <p:cTn id="26" dur="500" fill="hold"/>
                                        <p:tgtEl>
                                          <p:spTgt spid="17"/>
                                        </p:tgtEl>
                                        <p:attrNameLst>
                                          <p:attrName>ppt_x</p:attrName>
                                        </p:attrNameLst>
                                      </p:cBhvr>
                                      <p:tavLst>
                                        <p:tav tm="0">
                                          <p:val>
                                            <p:strVal val="#ppt_x"/>
                                          </p:val>
                                        </p:tav>
                                        <p:tav tm="100000">
                                          <p:val>
                                            <p:strVal val="#ppt_x"/>
                                          </p:val>
                                        </p:tav>
                                      </p:tavLst>
                                    </p:anim>
                                    <p:anim calcmode="lin" valueType="num">
                                      <p:cBhvr>
                                        <p:cTn id="27" dur="500" fill="hold"/>
                                        <p:tgtEl>
                                          <p:spTgt spid="17"/>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anim calcmode="lin" valueType="num">
                                      <p:cBhvr>
                                        <p:cTn id="32" dur="500" fill="hold"/>
                                        <p:tgtEl>
                                          <p:spTgt spid="14"/>
                                        </p:tgtEl>
                                        <p:attrNameLst>
                                          <p:attrName>ppt_x</p:attrName>
                                        </p:attrNameLst>
                                      </p:cBhvr>
                                      <p:tavLst>
                                        <p:tav tm="0">
                                          <p:val>
                                            <p:strVal val="#ppt_x"/>
                                          </p:val>
                                        </p:tav>
                                        <p:tav tm="100000">
                                          <p:val>
                                            <p:strVal val="#ppt_x"/>
                                          </p:val>
                                        </p:tav>
                                      </p:tavLst>
                                    </p:anim>
                                    <p:anim calcmode="lin" valueType="num">
                                      <p:cBhvr>
                                        <p:cTn id="33" dur="5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anim calcmode="lin" valueType="num">
                                      <p:cBhvr>
                                        <p:cTn id="38" dur="500" fill="hold"/>
                                        <p:tgtEl>
                                          <p:spTgt spid="15"/>
                                        </p:tgtEl>
                                        <p:attrNameLst>
                                          <p:attrName>ppt_x</p:attrName>
                                        </p:attrNameLst>
                                      </p:cBhvr>
                                      <p:tavLst>
                                        <p:tav tm="0">
                                          <p:val>
                                            <p:strVal val="#ppt_x"/>
                                          </p:val>
                                        </p:tav>
                                        <p:tav tm="100000">
                                          <p:val>
                                            <p:strVal val="#ppt_x"/>
                                          </p:val>
                                        </p:tav>
                                      </p:tavLst>
                                    </p:anim>
                                    <p:anim calcmode="lin" valueType="num">
                                      <p:cBhvr>
                                        <p:cTn id="39" dur="500" fill="hold"/>
                                        <p:tgtEl>
                                          <p:spTgt spid="15"/>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anim calcmode="lin" valueType="num">
                                      <p:cBhvr>
                                        <p:cTn id="44" dur="500" fill="hold"/>
                                        <p:tgtEl>
                                          <p:spTgt spid="16"/>
                                        </p:tgtEl>
                                        <p:attrNameLst>
                                          <p:attrName>ppt_x</p:attrName>
                                        </p:attrNameLst>
                                      </p:cBhvr>
                                      <p:tavLst>
                                        <p:tav tm="0">
                                          <p:val>
                                            <p:strVal val="#ppt_x"/>
                                          </p:val>
                                        </p:tav>
                                        <p:tav tm="100000">
                                          <p:val>
                                            <p:strVal val="#ppt_x"/>
                                          </p:val>
                                        </p:tav>
                                      </p:tavLst>
                                    </p:anim>
                                    <p:anim calcmode="lin" valueType="num">
                                      <p:cBhvr>
                                        <p:cTn id="45" dur="500" fill="hold"/>
                                        <p:tgtEl>
                                          <p:spTgt spid="16"/>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10" presetClass="entr" presetSubtype="0" fill="hold" grpId="0" nodeType="after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500"/>
                                        <p:tgtEl>
                                          <p:spTgt spid="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par>
                                <p:cTn id="55" presetID="10" presetClass="entr" presetSubtype="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Shape 88"/>
          <p:cNvSpPr txBox="1">
            <a:spLocks noGrp="1"/>
          </p:cNvSpPr>
          <p:nvPr>
            <p:ph type="title"/>
          </p:nvPr>
        </p:nvSpPr>
        <p:spPr>
          <a:xfrm>
            <a:off x="449000" y="301500"/>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err="1"/>
              <a:t>Lab</a:t>
            </a:r>
            <a:r>
              <a:rPr lang="fr-FR" dirty="0"/>
              <a:t> #1 –Votre premier </a:t>
            </a:r>
            <a:r>
              <a:rPr lang="fr-FR" dirty="0" err="1"/>
              <a:t>token</a:t>
            </a:r>
            <a:endParaRPr dirty="0"/>
          </a:p>
        </p:txBody>
      </p:sp>
    </p:spTree>
    <p:extLst>
      <p:ext uri="{BB962C8B-B14F-4D97-AF65-F5344CB8AC3E}">
        <p14:creationId xmlns:p14="http://schemas.microsoft.com/office/powerpoint/2010/main" val="1695985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Shape 88"/>
          <p:cNvSpPr txBox="1">
            <a:spLocks noGrp="1"/>
          </p:cNvSpPr>
          <p:nvPr>
            <p:ph type="title"/>
          </p:nvPr>
        </p:nvSpPr>
        <p:spPr>
          <a:xfrm>
            <a:off x="449000" y="301500"/>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err="1"/>
              <a:t>Lab</a:t>
            </a:r>
            <a:r>
              <a:rPr lang="fr-FR" dirty="0"/>
              <a:t> #2 – Smart </a:t>
            </a:r>
            <a:r>
              <a:rPr lang="fr-FR" dirty="0" err="1"/>
              <a:t>Contract</a:t>
            </a:r>
            <a:r>
              <a:rPr lang="fr-FR" dirty="0"/>
              <a:t>, partie 1</a:t>
            </a:r>
            <a:endParaRPr dirty="0"/>
          </a:p>
        </p:txBody>
      </p:sp>
    </p:spTree>
    <p:extLst>
      <p:ext uri="{BB962C8B-B14F-4D97-AF65-F5344CB8AC3E}">
        <p14:creationId xmlns:p14="http://schemas.microsoft.com/office/powerpoint/2010/main" val="7655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Shape 88"/>
          <p:cNvSpPr txBox="1">
            <a:spLocks noGrp="1"/>
          </p:cNvSpPr>
          <p:nvPr>
            <p:ph type="title"/>
          </p:nvPr>
        </p:nvSpPr>
        <p:spPr>
          <a:xfrm>
            <a:off x="449000" y="301500"/>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err="1"/>
              <a:t>Lab</a:t>
            </a:r>
            <a:r>
              <a:rPr lang="fr-FR" dirty="0"/>
              <a:t> #3 – Crypto-Roulette </a:t>
            </a:r>
            <a:endParaRPr dirty="0"/>
          </a:p>
        </p:txBody>
      </p:sp>
    </p:spTree>
    <p:extLst>
      <p:ext uri="{BB962C8B-B14F-4D97-AF65-F5344CB8AC3E}">
        <p14:creationId xmlns:p14="http://schemas.microsoft.com/office/powerpoint/2010/main" val="200990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794703" y="906639"/>
            <a:ext cx="3553179" cy="1485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Et après ?</a:t>
            </a:r>
            <a:endParaRPr dirty="0"/>
          </a:p>
        </p:txBody>
      </p:sp>
      <p:sp>
        <p:nvSpPr>
          <p:cNvPr id="80" name="Shape 80"/>
          <p:cNvSpPr txBox="1">
            <a:spLocks noGrp="1"/>
          </p:cNvSpPr>
          <p:nvPr>
            <p:ph type="body" idx="2"/>
          </p:nvPr>
        </p:nvSpPr>
        <p:spPr>
          <a:xfrm>
            <a:off x="334962" y="2392363"/>
            <a:ext cx="4012919" cy="1803300"/>
          </a:xfrm>
          <a:prstGeom prst="rect">
            <a:avLst/>
          </a:prstGeom>
        </p:spPr>
        <p:txBody>
          <a:bodyPr spcFirstLastPara="1" wrap="square" lIns="91425" tIns="91425" rIns="91425" bIns="91425" anchor="t" anchorCtr="0">
            <a:noAutofit/>
          </a:bodyPr>
          <a:lstStyle/>
          <a:p>
            <a:pPr marL="0" lvl="0" indent="0">
              <a:spcBef>
                <a:spcPts val="1000"/>
              </a:spcBef>
              <a:spcAft>
                <a:spcPts val="0"/>
              </a:spcAft>
              <a:buNone/>
            </a:pPr>
            <a:endParaRPr dirty="0"/>
          </a:p>
        </p:txBody>
      </p:sp>
      <p:sp>
        <p:nvSpPr>
          <p:cNvPr id="81" name="Shape 81"/>
          <p:cNvSpPr txBox="1">
            <a:spLocks noGrp="1"/>
          </p:cNvSpPr>
          <p:nvPr>
            <p:ph type="subTitle" idx="3"/>
          </p:nvPr>
        </p:nvSpPr>
        <p:spPr>
          <a:xfrm>
            <a:off x="334975" y="648400"/>
            <a:ext cx="1516200" cy="345300"/>
          </a:xfrm>
          <a:prstGeom prst="rect">
            <a:avLst/>
          </a:prstGeom>
        </p:spPr>
        <p:txBody>
          <a:bodyPr spcFirstLastPara="1" wrap="square" lIns="91425" tIns="91425" rIns="91425" bIns="91425" anchor="b" anchorCtr="0">
            <a:noAutofit/>
          </a:bodyPr>
          <a:lstStyle/>
          <a:p>
            <a:pPr marL="0" lvl="0" indent="0">
              <a:spcBef>
                <a:spcPts val="1000"/>
              </a:spcBef>
              <a:spcAft>
                <a:spcPts val="0"/>
              </a:spcAft>
              <a:buNone/>
            </a:pPr>
            <a:r>
              <a:rPr lang="en-US" dirty="0"/>
              <a:t>ULTIME PARTIE</a:t>
            </a:r>
            <a:endParaRPr dirty="0"/>
          </a:p>
        </p:txBody>
      </p:sp>
    </p:spTree>
    <p:extLst>
      <p:ext uri="{BB962C8B-B14F-4D97-AF65-F5344CB8AC3E}">
        <p14:creationId xmlns:p14="http://schemas.microsoft.com/office/powerpoint/2010/main" val="64161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re 2">
            <a:extLst>
              <a:ext uri="{FF2B5EF4-FFF2-40B4-BE49-F238E27FC236}">
                <a16:creationId xmlns:a16="http://schemas.microsoft.com/office/drawing/2014/main" id="{4253CC8C-5FB3-4E54-AA2D-E4DEF1DD15E8}"/>
              </a:ext>
            </a:extLst>
          </p:cNvPr>
          <p:cNvSpPr>
            <a:spLocks noGrp="1"/>
          </p:cNvSpPr>
          <p:nvPr>
            <p:ph type="title"/>
          </p:nvPr>
        </p:nvSpPr>
        <p:spPr>
          <a:xfrm>
            <a:off x="3695519" y="1605030"/>
            <a:ext cx="1752962" cy="501900"/>
          </a:xfrm>
        </p:spPr>
        <p:txBody>
          <a:bodyPr/>
          <a:lstStyle/>
          <a:p>
            <a:r>
              <a:rPr lang="fr-FR" dirty="0"/>
              <a:t>Merci !</a:t>
            </a:r>
          </a:p>
        </p:txBody>
      </p:sp>
      <p:sp>
        <p:nvSpPr>
          <p:cNvPr id="4" name="Titre 2">
            <a:extLst>
              <a:ext uri="{FF2B5EF4-FFF2-40B4-BE49-F238E27FC236}">
                <a16:creationId xmlns:a16="http://schemas.microsoft.com/office/drawing/2014/main" id="{26D20128-BC18-4968-95C4-F79E7A1866B7}"/>
              </a:ext>
            </a:extLst>
          </p:cNvPr>
          <p:cNvSpPr txBox="1">
            <a:spLocks/>
          </p:cNvSpPr>
          <p:nvPr/>
        </p:nvSpPr>
        <p:spPr>
          <a:xfrm>
            <a:off x="285479" y="3961403"/>
            <a:ext cx="6820080" cy="601632"/>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SzPts val="3800"/>
              <a:buFont typeface="Raleway Light"/>
              <a:buNone/>
              <a:defRPr sz="3800" b="0" i="0" u="none" strike="noStrike" cap="none">
                <a:solidFill>
                  <a:schemeClr val="accent1"/>
                </a:solidFill>
                <a:latin typeface="Raleway Light"/>
                <a:ea typeface="Raleway Light"/>
                <a:cs typeface="Raleway Light"/>
                <a:sym typeface="Raleway Light"/>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fr-FR" sz="1800" dirty="0">
                <a:solidFill>
                  <a:schemeClr val="tx1"/>
                </a:solidFill>
              </a:rPr>
              <a:t>Références:</a:t>
            </a:r>
          </a:p>
        </p:txBody>
      </p:sp>
    </p:spTree>
    <p:extLst>
      <p:ext uri="{BB962C8B-B14F-4D97-AF65-F5344CB8AC3E}">
        <p14:creationId xmlns:p14="http://schemas.microsoft.com/office/powerpoint/2010/main" val="278391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13" name="Image 12">
            <a:extLst>
              <a:ext uri="{FF2B5EF4-FFF2-40B4-BE49-F238E27FC236}">
                <a16:creationId xmlns:a16="http://schemas.microsoft.com/office/drawing/2014/main" id="{9F538654-E5A0-4D15-8299-2B4742E342AD}"/>
              </a:ext>
            </a:extLst>
          </p:cNvPr>
          <p:cNvPicPr>
            <a:picLocks noChangeAspect="1"/>
          </p:cNvPicPr>
          <p:nvPr/>
        </p:nvPicPr>
        <p:blipFill>
          <a:blip r:embed="rId3"/>
          <a:stretch>
            <a:fillRect/>
          </a:stretch>
        </p:blipFill>
        <p:spPr>
          <a:xfrm>
            <a:off x="5861341" y="867336"/>
            <a:ext cx="708418" cy="708418"/>
          </a:xfrm>
          <a:prstGeom prst="rect">
            <a:avLst/>
          </a:prstGeom>
        </p:spPr>
      </p:pic>
      <p:sp>
        <p:nvSpPr>
          <p:cNvPr id="8" name="Ellipse 7">
            <a:extLst>
              <a:ext uri="{FF2B5EF4-FFF2-40B4-BE49-F238E27FC236}">
                <a16:creationId xmlns:a16="http://schemas.microsoft.com/office/drawing/2014/main" id="{EAD62DBD-7621-4EF4-8D92-4D72B181985A}"/>
              </a:ext>
            </a:extLst>
          </p:cNvPr>
          <p:cNvSpPr/>
          <p:nvPr/>
        </p:nvSpPr>
        <p:spPr>
          <a:xfrm>
            <a:off x="3089058" y="1035403"/>
            <a:ext cx="2976282" cy="299559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88" name="Shape 88"/>
          <p:cNvSpPr txBox="1">
            <a:spLocks noGrp="1"/>
          </p:cNvSpPr>
          <p:nvPr>
            <p:ph type="title"/>
          </p:nvPr>
        </p:nvSpPr>
        <p:spPr>
          <a:xfrm>
            <a:off x="261517" y="166103"/>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Centralisation</a:t>
            </a:r>
            <a:endParaRPr dirty="0"/>
          </a:p>
        </p:txBody>
      </p:sp>
      <p:sp>
        <p:nvSpPr>
          <p:cNvPr id="5" name="Shape 78">
            <a:extLst>
              <a:ext uri="{FF2B5EF4-FFF2-40B4-BE49-F238E27FC236}">
                <a16:creationId xmlns:a16="http://schemas.microsoft.com/office/drawing/2014/main" id="{6A0A2187-C06A-486A-835A-51EBCB9BFE60}"/>
              </a:ext>
            </a:extLst>
          </p:cNvPr>
          <p:cNvSpPr txBox="1">
            <a:spLocks/>
          </p:cNvSpPr>
          <p:nvPr/>
        </p:nvSpPr>
        <p:spPr>
          <a:xfrm>
            <a:off x="902731" y="1336261"/>
            <a:ext cx="3466200" cy="1485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SzPts val="3800"/>
              <a:buFont typeface="Raleway Light"/>
              <a:buNone/>
              <a:defRPr sz="3800" b="0" i="0" u="none" strike="noStrike" cap="none">
                <a:solidFill>
                  <a:schemeClr val="accent1"/>
                </a:solidFill>
                <a:latin typeface="Raleway Light"/>
                <a:ea typeface="Raleway Light"/>
                <a:cs typeface="Raleway Light"/>
                <a:sym typeface="Raleway Light"/>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lang="fr-FR" dirty="0"/>
          </a:p>
        </p:txBody>
      </p:sp>
      <p:pic>
        <p:nvPicPr>
          <p:cNvPr id="9" name="Image 8">
            <a:extLst>
              <a:ext uri="{FF2B5EF4-FFF2-40B4-BE49-F238E27FC236}">
                <a16:creationId xmlns:a16="http://schemas.microsoft.com/office/drawing/2014/main" id="{2B127BEC-593A-4118-9B80-F598FB14C6B0}"/>
              </a:ext>
            </a:extLst>
          </p:cNvPr>
          <p:cNvPicPr>
            <a:picLocks noChangeAspect="1"/>
          </p:cNvPicPr>
          <p:nvPr/>
        </p:nvPicPr>
        <p:blipFill>
          <a:blip r:embed="rId3"/>
          <a:stretch>
            <a:fillRect/>
          </a:stretch>
        </p:blipFill>
        <p:spPr>
          <a:xfrm>
            <a:off x="1765509" y="2097877"/>
            <a:ext cx="708418" cy="708418"/>
          </a:xfrm>
          <a:prstGeom prst="rect">
            <a:avLst/>
          </a:prstGeom>
        </p:spPr>
      </p:pic>
      <p:pic>
        <p:nvPicPr>
          <p:cNvPr id="10" name="Image 9">
            <a:extLst>
              <a:ext uri="{FF2B5EF4-FFF2-40B4-BE49-F238E27FC236}">
                <a16:creationId xmlns:a16="http://schemas.microsoft.com/office/drawing/2014/main" id="{A90E066B-53B5-4B7A-BE6D-9B51913F2465}"/>
              </a:ext>
            </a:extLst>
          </p:cNvPr>
          <p:cNvPicPr>
            <a:picLocks noChangeAspect="1"/>
          </p:cNvPicPr>
          <p:nvPr/>
        </p:nvPicPr>
        <p:blipFill>
          <a:blip r:embed="rId3"/>
          <a:stretch>
            <a:fillRect/>
          </a:stretch>
        </p:blipFill>
        <p:spPr>
          <a:xfrm>
            <a:off x="6630687" y="2100316"/>
            <a:ext cx="708418" cy="708418"/>
          </a:xfrm>
          <a:prstGeom prst="rect">
            <a:avLst/>
          </a:prstGeom>
        </p:spPr>
      </p:pic>
      <p:pic>
        <p:nvPicPr>
          <p:cNvPr id="11" name="Image 10">
            <a:extLst>
              <a:ext uri="{FF2B5EF4-FFF2-40B4-BE49-F238E27FC236}">
                <a16:creationId xmlns:a16="http://schemas.microsoft.com/office/drawing/2014/main" id="{55EDA8ED-C7EB-40A6-8599-8E4C95484C6A}"/>
              </a:ext>
            </a:extLst>
          </p:cNvPr>
          <p:cNvPicPr>
            <a:picLocks noChangeAspect="1"/>
          </p:cNvPicPr>
          <p:nvPr/>
        </p:nvPicPr>
        <p:blipFill>
          <a:blip r:embed="rId3"/>
          <a:stretch>
            <a:fillRect/>
          </a:stretch>
        </p:blipFill>
        <p:spPr>
          <a:xfrm>
            <a:off x="6052201" y="3333296"/>
            <a:ext cx="708418" cy="708418"/>
          </a:xfrm>
          <a:prstGeom prst="rect">
            <a:avLst/>
          </a:prstGeom>
        </p:spPr>
      </p:pic>
      <p:pic>
        <p:nvPicPr>
          <p:cNvPr id="12" name="Image 11">
            <a:extLst>
              <a:ext uri="{FF2B5EF4-FFF2-40B4-BE49-F238E27FC236}">
                <a16:creationId xmlns:a16="http://schemas.microsoft.com/office/drawing/2014/main" id="{FBDB113C-1613-4197-9850-B960DEFA5E0B}"/>
              </a:ext>
            </a:extLst>
          </p:cNvPr>
          <p:cNvPicPr>
            <a:picLocks noChangeAspect="1"/>
          </p:cNvPicPr>
          <p:nvPr/>
        </p:nvPicPr>
        <p:blipFill>
          <a:blip r:embed="rId3"/>
          <a:stretch>
            <a:fillRect/>
          </a:stretch>
        </p:blipFill>
        <p:spPr>
          <a:xfrm>
            <a:off x="2370570" y="3377826"/>
            <a:ext cx="708418" cy="708418"/>
          </a:xfrm>
          <a:prstGeom prst="rect">
            <a:avLst/>
          </a:prstGeom>
        </p:spPr>
      </p:pic>
      <p:pic>
        <p:nvPicPr>
          <p:cNvPr id="14" name="Image 13">
            <a:extLst>
              <a:ext uri="{FF2B5EF4-FFF2-40B4-BE49-F238E27FC236}">
                <a16:creationId xmlns:a16="http://schemas.microsoft.com/office/drawing/2014/main" id="{FB038905-E708-462C-87FA-A666C4630C06}"/>
              </a:ext>
            </a:extLst>
          </p:cNvPr>
          <p:cNvPicPr>
            <a:picLocks noChangeAspect="1"/>
          </p:cNvPicPr>
          <p:nvPr/>
        </p:nvPicPr>
        <p:blipFill>
          <a:blip r:embed="rId3"/>
          <a:stretch>
            <a:fillRect/>
          </a:stretch>
        </p:blipFill>
        <p:spPr>
          <a:xfrm>
            <a:off x="2379594" y="867336"/>
            <a:ext cx="708418" cy="708418"/>
          </a:xfrm>
          <a:prstGeom prst="rect">
            <a:avLst/>
          </a:prstGeom>
        </p:spPr>
      </p:pic>
      <p:pic>
        <p:nvPicPr>
          <p:cNvPr id="15" name="Image 14">
            <a:extLst>
              <a:ext uri="{FF2B5EF4-FFF2-40B4-BE49-F238E27FC236}">
                <a16:creationId xmlns:a16="http://schemas.microsoft.com/office/drawing/2014/main" id="{CE501525-0486-44A0-B99C-5DB145BE7E41}"/>
              </a:ext>
            </a:extLst>
          </p:cNvPr>
          <p:cNvPicPr>
            <a:picLocks noChangeAspect="1"/>
          </p:cNvPicPr>
          <p:nvPr/>
        </p:nvPicPr>
        <p:blipFill>
          <a:blip r:embed="rId4"/>
          <a:stretch>
            <a:fillRect/>
          </a:stretch>
        </p:blipFill>
        <p:spPr>
          <a:xfrm>
            <a:off x="3619530" y="2234369"/>
            <a:ext cx="539343" cy="539343"/>
          </a:xfrm>
          <a:prstGeom prst="rect">
            <a:avLst/>
          </a:prstGeom>
        </p:spPr>
      </p:pic>
      <p:pic>
        <p:nvPicPr>
          <p:cNvPr id="3" name="Image 2">
            <a:extLst>
              <a:ext uri="{FF2B5EF4-FFF2-40B4-BE49-F238E27FC236}">
                <a16:creationId xmlns:a16="http://schemas.microsoft.com/office/drawing/2014/main" id="{1EB55275-3438-4FFB-89BF-9AC1E7D012D2}"/>
              </a:ext>
            </a:extLst>
          </p:cNvPr>
          <p:cNvPicPr>
            <a:picLocks noChangeAspect="1"/>
          </p:cNvPicPr>
          <p:nvPr/>
        </p:nvPicPr>
        <p:blipFill>
          <a:blip r:embed="rId5"/>
          <a:stretch>
            <a:fillRect/>
          </a:stretch>
        </p:blipFill>
        <p:spPr>
          <a:xfrm>
            <a:off x="4600641" y="2401782"/>
            <a:ext cx="382212" cy="382212"/>
          </a:xfrm>
          <a:prstGeom prst="rect">
            <a:avLst/>
          </a:prstGeom>
        </p:spPr>
      </p:pic>
      <p:pic>
        <p:nvPicPr>
          <p:cNvPr id="19" name="Image 18">
            <a:extLst>
              <a:ext uri="{FF2B5EF4-FFF2-40B4-BE49-F238E27FC236}">
                <a16:creationId xmlns:a16="http://schemas.microsoft.com/office/drawing/2014/main" id="{A8422908-D7DB-4587-BD96-FAE1CD5E99F3}"/>
              </a:ext>
            </a:extLst>
          </p:cNvPr>
          <p:cNvPicPr>
            <a:picLocks noChangeAspect="1"/>
          </p:cNvPicPr>
          <p:nvPr/>
        </p:nvPicPr>
        <p:blipFill>
          <a:blip r:embed="rId4"/>
          <a:stretch>
            <a:fillRect/>
          </a:stretch>
        </p:blipFill>
        <p:spPr>
          <a:xfrm>
            <a:off x="2488646" y="1336261"/>
            <a:ext cx="489108" cy="489108"/>
          </a:xfrm>
          <a:prstGeom prst="rect">
            <a:avLst/>
          </a:prstGeom>
        </p:spPr>
      </p:pic>
      <p:pic>
        <p:nvPicPr>
          <p:cNvPr id="20" name="Image 19">
            <a:extLst>
              <a:ext uri="{FF2B5EF4-FFF2-40B4-BE49-F238E27FC236}">
                <a16:creationId xmlns:a16="http://schemas.microsoft.com/office/drawing/2014/main" id="{BA7C41FA-686D-4519-91A1-E828D7E58532}"/>
              </a:ext>
            </a:extLst>
          </p:cNvPr>
          <p:cNvPicPr>
            <a:picLocks noChangeAspect="1"/>
          </p:cNvPicPr>
          <p:nvPr/>
        </p:nvPicPr>
        <p:blipFill>
          <a:blip r:embed="rId6"/>
          <a:stretch>
            <a:fillRect/>
          </a:stretch>
        </p:blipFill>
        <p:spPr>
          <a:xfrm>
            <a:off x="3654551" y="1664437"/>
            <a:ext cx="469300" cy="469300"/>
          </a:xfrm>
          <a:prstGeom prst="rect">
            <a:avLst/>
          </a:prstGeom>
        </p:spPr>
      </p:pic>
      <p:pic>
        <p:nvPicPr>
          <p:cNvPr id="21" name="Image 20">
            <a:extLst>
              <a:ext uri="{FF2B5EF4-FFF2-40B4-BE49-F238E27FC236}">
                <a16:creationId xmlns:a16="http://schemas.microsoft.com/office/drawing/2014/main" id="{853347D3-918B-4E86-98FC-CEA0886E270F}"/>
              </a:ext>
            </a:extLst>
          </p:cNvPr>
          <p:cNvPicPr>
            <a:picLocks noChangeAspect="1"/>
          </p:cNvPicPr>
          <p:nvPr/>
        </p:nvPicPr>
        <p:blipFill>
          <a:blip r:embed="rId7"/>
          <a:stretch>
            <a:fillRect/>
          </a:stretch>
        </p:blipFill>
        <p:spPr>
          <a:xfrm>
            <a:off x="3672512" y="2901036"/>
            <a:ext cx="433377" cy="433377"/>
          </a:xfrm>
          <a:prstGeom prst="rect">
            <a:avLst/>
          </a:prstGeom>
        </p:spPr>
      </p:pic>
      <p:pic>
        <p:nvPicPr>
          <p:cNvPr id="22" name="Image 21">
            <a:extLst>
              <a:ext uri="{FF2B5EF4-FFF2-40B4-BE49-F238E27FC236}">
                <a16:creationId xmlns:a16="http://schemas.microsoft.com/office/drawing/2014/main" id="{B63E8315-0560-4AC5-892B-56034EA89BE9}"/>
              </a:ext>
            </a:extLst>
          </p:cNvPr>
          <p:cNvPicPr>
            <a:picLocks noChangeAspect="1"/>
          </p:cNvPicPr>
          <p:nvPr/>
        </p:nvPicPr>
        <p:blipFill>
          <a:blip r:embed="rId6"/>
          <a:stretch>
            <a:fillRect/>
          </a:stretch>
        </p:blipFill>
        <p:spPr>
          <a:xfrm>
            <a:off x="5045166" y="2916415"/>
            <a:ext cx="469300" cy="469300"/>
          </a:xfrm>
          <a:prstGeom prst="rect">
            <a:avLst/>
          </a:prstGeom>
        </p:spPr>
      </p:pic>
      <p:pic>
        <p:nvPicPr>
          <p:cNvPr id="17" name="Image 16">
            <a:extLst>
              <a:ext uri="{FF2B5EF4-FFF2-40B4-BE49-F238E27FC236}">
                <a16:creationId xmlns:a16="http://schemas.microsoft.com/office/drawing/2014/main" id="{CA67A27D-E6D1-4D9C-BFEA-34ABAE86B451}"/>
              </a:ext>
            </a:extLst>
          </p:cNvPr>
          <p:cNvPicPr>
            <a:picLocks noChangeAspect="1"/>
          </p:cNvPicPr>
          <p:nvPr/>
        </p:nvPicPr>
        <p:blipFill>
          <a:blip r:embed="rId8"/>
          <a:stretch>
            <a:fillRect/>
          </a:stretch>
        </p:blipFill>
        <p:spPr>
          <a:xfrm flipH="1">
            <a:off x="4561683" y="3003503"/>
            <a:ext cx="448405" cy="382212"/>
          </a:xfrm>
          <a:prstGeom prst="rect">
            <a:avLst/>
          </a:prstGeom>
        </p:spPr>
      </p:pic>
      <p:sp>
        <p:nvSpPr>
          <p:cNvPr id="27" name="ZoneTexte 26">
            <a:extLst>
              <a:ext uri="{FF2B5EF4-FFF2-40B4-BE49-F238E27FC236}">
                <a16:creationId xmlns:a16="http://schemas.microsoft.com/office/drawing/2014/main" id="{EDA1C64C-837C-4D49-B239-392EF4D89B47}"/>
              </a:ext>
            </a:extLst>
          </p:cNvPr>
          <p:cNvSpPr txBox="1"/>
          <p:nvPr/>
        </p:nvSpPr>
        <p:spPr>
          <a:xfrm>
            <a:off x="5544720" y="767308"/>
            <a:ext cx="450764" cy="276999"/>
          </a:xfrm>
          <a:prstGeom prst="rect">
            <a:avLst/>
          </a:prstGeom>
          <a:noFill/>
        </p:spPr>
        <p:txBody>
          <a:bodyPr wrap="none" rtlCol="0">
            <a:spAutoFit/>
          </a:bodyPr>
          <a:lstStyle/>
          <a:p>
            <a:r>
              <a:rPr lang="fr-FR" sz="1200" b="1" dirty="0">
                <a:solidFill>
                  <a:srgbClr val="FFC000"/>
                </a:solidFill>
                <a:latin typeface="Raleway Light" panose="020B0604020202020204" charset="0"/>
              </a:rPr>
              <a:t>OK!</a:t>
            </a:r>
          </a:p>
        </p:txBody>
      </p:sp>
      <p:pic>
        <p:nvPicPr>
          <p:cNvPr id="29" name="Image 28">
            <a:extLst>
              <a:ext uri="{FF2B5EF4-FFF2-40B4-BE49-F238E27FC236}">
                <a16:creationId xmlns:a16="http://schemas.microsoft.com/office/drawing/2014/main" id="{311E63F9-B7D3-46C5-9F81-31851052BCBB}"/>
              </a:ext>
            </a:extLst>
          </p:cNvPr>
          <p:cNvPicPr>
            <a:picLocks noChangeAspect="1"/>
          </p:cNvPicPr>
          <p:nvPr/>
        </p:nvPicPr>
        <p:blipFill>
          <a:blip r:embed="rId9"/>
          <a:stretch>
            <a:fillRect/>
          </a:stretch>
        </p:blipFill>
        <p:spPr>
          <a:xfrm flipH="1">
            <a:off x="5556958" y="767171"/>
            <a:ext cx="413922" cy="367284"/>
          </a:xfrm>
          <a:prstGeom prst="rect">
            <a:avLst/>
          </a:prstGeom>
        </p:spPr>
      </p:pic>
      <p:pic>
        <p:nvPicPr>
          <p:cNvPr id="43" name="Image 42">
            <a:extLst>
              <a:ext uri="{FF2B5EF4-FFF2-40B4-BE49-F238E27FC236}">
                <a16:creationId xmlns:a16="http://schemas.microsoft.com/office/drawing/2014/main" id="{7D6583DF-6DC7-451E-9036-83ACA95505D9}"/>
              </a:ext>
            </a:extLst>
          </p:cNvPr>
          <p:cNvPicPr>
            <a:picLocks noChangeAspect="1"/>
          </p:cNvPicPr>
          <p:nvPr/>
        </p:nvPicPr>
        <p:blipFill>
          <a:blip r:embed="rId10"/>
          <a:stretch>
            <a:fillRect/>
          </a:stretch>
        </p:blipFill>
        <p:spPr>
          <a:xfrm>
            <a:off x="5423428" y="1101025"/>
            <a:ext cx="185125" cy="185125"/>
          </a:xfrm>
          <a:prstGeom prst="rect">
            <a:avLst/>
          </a:prstGeom>
        </p:spPr>
      </p:pic>
      <p:pic>
        <p:nvPicPr>
          <p:cNvPr id="38" name="Image 37">
            <a:extLst>
              <a:ext uri="{FF2B5EF4-FFF2-40B4-BE49-F238E27FC236}">
                <a16:creationId xmlns:a16="http://schemas.microsoft.com/office/drawing/2014/main" id="{7D6583DF-6DC7-451E-9036-83ACA95505D9}"/>
              </a:ext>
            </a:extLst>
          </p:cNvPr>
          <p:cNvPicPr>
            <a:picLocks noChangeAspect="1"/>
          </p:cNvPicPr>
          <p:nvPr/>
        </p:nvPicPr>
        <p:blipFill>
          <a:blip r:embed="rId10"/>
          <a:stretch>
            <a:fillRect/>
          </a:stretch>
        </p:blipFill>
        <p:spPr>
          <a:xfrm>
            <a:off x="5742114" y="1415479"/>
            <a:ext cx="185125" cy="185125"/>
          </a:xfrm>
          <a:prstGeom prst="rect">
            <a:avLst/>
          </a:prstGeom>
        </p:spPr>
      </p:pic>
      <p:pic>
        <p:nvPicPr>
          <p:cNvPr id="39" name="Image 38">
            <a:extLst>
              <a:ext uri="{FF2B5EF4-FFF2-40B4-BE49-F238E27FC236}">
                <a16:creationId xmlns:a16="http://schemas.microsoft.com/office/drawing/2014/main" id="{7D6583DF-6DC7-451E-9036-83ACA95505D9}"/>
              </a:ext>
            </a:extLst>
          </p:cNvPr>
          <p:cNvPicPr>
            <a:picLocks noChangeAspect="1"/>
          </p:cNvPicPr>
          <p:nvPr/>
        </p:nvPicPr>
        <p:blipFill>
          <a:blip r:embed="rId10"/>
          <a:stretch>
            <a:fillRect/>
          </a:stretch>
        </p:blipFill>
        <p:spPr>
          <a:xfrm>
            <a:off x="5589254" y="1249168"/>
            <a:ext cx="185125" cy="185125"/>
          </a:xfrm>
          <a:prstGeom prst="rect">
            <a:avLst/>
          </a:prstGeom>
        </p:spPr>
      </p:pic>
      <p:cxnSp>
        <p:nvCxnSpPr>
          <p:cNvPr id="4" name="Connecteur droit 3"/>
          <p:cNvCxnSpPr>
            <a:cxnSpLocks/>
          </p:cNvCxnSpPr>
          <p:nvPr/>
        </p:nvCxnSpPr>
        <p:spPr>
          <a:xfrm flipV="1">
            <a:off x="4512523" y="1575759"/>
            <a:ext cx="1567318" cy="55797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0" name="Connecteur droit 39"/>
          <p:cNvCxnSpPr>
            <a:cxnSpLocks/>
          </p:cNvCxnSpPr>
          <p:nvPr/>
        </p:nvCxnSpPr>
        <p:spPr>
          <a:xfrm flipV="1">
            <a:off x="4500668" y="1608872"/>
            <a:ext cx="1594720" cy="101605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1" name="Connecteur droit 40"/>
          <p:cNvCxnSpPr>
            <a:cxnSpLocks/>
          </p:cNvCxnSpPr>
          <p:nvPr/>
        </p:nvCxnSpPr>
        <p:spPr>
          <a:xfrm flipV="1">
            <a:off x="4512523" y="1591702"/>
            <a:ext cx="1675213" cy="146798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pic>
        <p:nvPicPr>
          <p:cNvPr id="23" name="Image 22">
            <a:extLst>
              <a:ext uri="{FF2B5EF4-FFF2-40B4-BE49-F238E27FC236}">
                <a16:creationId xmlns:a16="http://schemas.microsoft.com/office/drawing/2014/main" id="{E2E6A025-34DD-4D20-BC44-D4734D163818}"/>
              </a:ext>
            </a:extLst>
          </p:cNvPr>
          <p:cNvPicPr>
            <a:picLocks noChangeAspect="1"/>
          </p:cNvPicPr>
          <p:nvPr/>
        </p:nvPicPr>
        <p:blipFill>
          <a:blip r:embed="rId11"/>
          <a:stretch>
            <a:fillRect/>
          </a:stretch>
        </p:blipFill>
        <p:spPr>
          <a:xfrm>
            <a:off x="5058648" y="1664437"/>
            <a:ext cx="469301" cy="469301"/>
          </a:xfrm>
          <a:prstGeom prst="rect">
            <a:avLst/>
          </a:prstGeom>
        </p:spPr>
      </p:pic>
      <p:pic>
        <p:nvPicPr>
          <p:cNvPr id="16" name="Image 15">
            <a:extLst>
              <a:ext uri="{FF2B5EF4-FFF2-40B4-BE49-F238E27FC236}">
                <a16:creationId xmlns:a16="http://schemas.microsoft.com/office/drawing/2014/main" id="{FA0404D0-688B-46BA-A284-AAFABE9A9DAC}"/>
              </a:ext>
            </a:extLst>
          </p:cNvPr>
          <p:cNvPicPr>
            <a:picLocks noChangeAspect="1"/>
          </p:cNvPicPr>
          <p:nvPr/>
        </p:nvPicPr>
        <p:blipFill>
          <a:blip r:embed="rId12"/>
          <a:stretch>
            <a:fillRect/>
          </a:stretch>
        </p:blipFill>
        <p:spPr>
          <a:xfrm>
            <a:off x="5023628" y="2234369"/>
            <a:ext cx="539343" cy="539343"/>
          </a:xfrm>
          <a:prstGeom prst="rect">
            <a:avLst/>
          </a:prstGeom>
        </p:spPr>
      </p:pic>
      <p:pic>
        <p:nvPicPr>
          <p:cNvPr id="26" name="Image 25">
            <a:extLst>
              <a:ext uri="{FF2B5EF4-FFF2-40B4-BE49-F238E27FC236}">
                <a16:creationId xmlns:a16="http://schemas.microsoft.com/office/drawing/2014/main" id="{A0D4E5CB-0FCE-4F9D-8512-AAC3713F49B6}"/>
              </a:ext>
            </a:extLst>
          </p:cNvPr>
          <p:cNvPicPr>
            <a:picLocks noChangeAspect="1"/>
          </p:cNvPicPr>
          <p:nvPr/>
        </p:nvPicPr>
        <p:blipFill>
          <a:blip r:embed="rId13"/>
          <a:stretch>
            <a:fillRect/>
          </a:stretch>
        </p:blipFill>
        <p:spPr>
          <a:xfrm>
            <a:off x="4631478" y="1838012"/>
            <a:ext cx="295725" cy="295725"/>
          </a:xfrm>
          <a:prstGeom prst="rect">
            <a:avLst/>
          </a:prstGeom>
        </p:spPr>
      </p:pic>
      <p:pic>
        <p:nvPicPr>
          <p:cNvPr id="48" name="Image 47">
            <a:extLst>
              <a:ext uri="{FF2B5EF4-FFF2-40B4-BE49-F238E27FC236}">
                <a16:creationId xmlns:a16="http://schemas.microsoft.com/office/drawing/2014/main" id="{71D6BD4E-A698-402D-BAE2-D3282F6204EB}"/>
              </a:ext>
            </a:extLst>
          </p:cNvPr>
          <p:cNvPicPr>
            <a:picLocks noChangeAspect="1"/>
          </p:cNvPicPr>
          <p:nvPr/>
        </p:nvPicPr>
        <p:blipFill>
          <a:blip r:embed="rId7"/>
          <a:stretch>
            <a:fillRect/>
          </a:stretch>
        </p:blipFill>
        <p:spPr>
          <a:xfrm>
            <a:off x="1920059" y="2554308"/>
            <a:ext cx="433377" cy="433377"/>
          </a:xfrm>
          <a:prstGeom prst="rect">
            <a:avLst/>
          </a:prstGeom>
        </p:spPr>
      </p:pic>
      <p:pic>
        <p:nvPicPr>
          <p:cNvPr id="49" name="Image 48">
            <a:extLst>
              <a:ext uri="{FF2B5EF4-FFF2-40B4-BE49-F238E27FC236}">
                <a16:creationId xmlns:a16="http://schemas.microsoft.com/office/drawing/2014/main" id="{0A88F53E-E474-4798-9991-762D699B4989}"/>
              </a:ext>
            </a:extLst>
          </p:cNvPr>
          <p:cNvPicPr>
            <a:picLocks noChangeAspect="1"/>
          </p:cNvPicPr>
          <p:nvPr/>
        </p:nvPicPr>
        <p:blipFill>
          <a:blip r:embed="rId6"/>
          <a:stretch>
            <a:fillRect/>
          </a:stretch>
        </p:blipFill>
        <p:spPr>
          <a:xfrm>
            <a:off x="2488646" y="3807064"/>
            <a:ext cx="469300" cy="469300"/>
          </a:xfrm>
          <a:prstGeom prst="rect">
            <a:avLst/>
          </a:prstGeom>
        </p:spPr>
      </p:pic>
      <p:pic>
        <p:nvPicPr>
          <p:cNvPr id="50" name="Image 49">
            <a:extLst>
              <a:ext uri="{FF2B5EF4-FFF2-40B4-BE49-F238E27FC236}">
                <a16:creationId xmlns:a16="http://schemas.microsoft.com/office/drawing/2014/main" id="{23217AF1-2C79-489D-BDCF-2C2A4014741F}"/>
              </a:ext>
            </a:extLst>
          </p:cNvPr>
          <p:cNvPicPr>
            <a:picLocks noChangeAspect="1"/>
          </p:cNvPicPr>
          <p:nvPr/>
        </p:nvPicPr>
        <p:blipFill>
          <a:blip r:embed="rId7"/>
          <a:stretch>
            <a:fillRect/>
          </a:stretch>
        </p:blipFill>
        <p:spPr>
          <a:xfrm>
            <a:off x="6215550" y="3807064"/>
            <a:ext cx="433377" cy="433377"/>
          </a:xfrm>
          <a:prstGeom prst="rect">
            <a:avLst/>
          </a:prstGeom>
        </p:spPr>
      </p:pic>
      <p:pic>
        <p:nvPicPr>
          <p:cNvPr id="51" name="Image 50">
            <a:extLst>
              <a:ext uri="{FF2B5EF4-FFF2-40B4-BE49-F238E27FC236}">
                <a16:creationId xmlns:a16="http://schemas.microsoft.com/office/drawing/2014/main" id="{1C6C7690-BEBE-4EE0-A4EB-EE8E8D265E32}"/>
              </a:ext>
            </a:extLst>
          </p:cNvPr>
          <p:cNvPicPr>
            <a:picLocks noChangeAspect="1"/>
          </p:cNvPicPr>
          <p:nvPr/>
        </p:nvPicPr>
        <p:blipFill>
          <a:blip r:embed="rId6"/>
          <a:stretch>
            <a:fillRect/>
          </a:stretch>
        </p:blipFill>
        <p:spPr>
          <a:xfrm>
            <a:off x="6750246" y="2536347"/>
            <a:ext cx="469300" cy="469300"/>
          </a:xfrm>
          <a:prstGeom prst="rect">
            <a:avLst/>
          </a:prstGeom>
        </p:spPr>
      </p:pic>
      <p:sp>
        <p:nvSpPr>
          <p:cNvPr id="47" name="Rectangle 46"/>
          <p:cNvSpPr/>
          <p:nvPr/>
        </p:nvSpPr>
        <p:spPr>
          <a:xfrm>
            <a:off x="5873422" y="1114748"/>
            <a:ext cx="692523" cy="185001"/>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latin typeface="Raleway" panose="020B0503030101060003" pitchFamily="34" charset="0"/>
              </a:rPr>
              <a:t>Banque</a:t>
            </a:r>
          </a:p>
        </p:txBody>
      </p:sp>
      <p:pic>
        <p:nvPicPr>
          <p:cNvPr id="7" name="Image 6">
            <a:extLst>
              <a:ext uri="{FF2B5EF4-FFF2-40B4-BE49-F238E27FC236}">
                <a16:creationId xmlns:a16="http://schemas.microsoft.com/office/drawing/2014/main" id="{7285DCBA-CB1E-4474-A1BD-F91CCF2D58C7}"/>
              </a:ext>
            </a:extLst>
          </p:cNvPr>
          <p:cNvPicPr>
            <a:picLocks noChangeAspect="1"/>
          </p:cNvPicPr>
          <p:nvPr/>
        </p:nvPicPr>
        <p:blipFill>
          <a:blip r:embed="rId14"/>
          <a:stretch>
            <a:fillRect/>
          </a:stretch>
        </p:blipFill>
        <p:spPr>
          <a:xfrm>
            <a:off x="5980900" y="1286026"/>
            <a:ext cx="469300" cy="469300"/>
          </a:xfrm>
          <a:prstGeom prst="rect">
            <a:avLst/>
          </a:prstGeom>
        </p:spPr>
      </p:pic>
      <p:sp>
        <p:nvSpPr>
          <p:cNvPr id="52" name="ZoneTexte 51"/>
          <p:cNvSpPr txBox="1"/>
          <p:nvPr/>
        </p:nvSpPr>
        <p:spPr>
          <a:xfrm>
            <a:off x="6700795" y="1224142"/>
            <a:ext cx="997389" cy="523220"/>
          </a:xfrm>
          <a:prstGeom prst="rect">
            <a:avLst/>
          </a:prstGeom>
          <a:noFill/>
        </p:spPr>
        <p:txBody>
          <a:bodyPr wrap="none" rtlCol="0">
            <a:spAutoFit/>
          </a:bodyPr>
          <a:lstStyle/>
          <a:p>
            <a:r>
              <a:rPr lang="fr-FR" sz="700" dirty="0">
                <a:latin typeface="Raleway" panose="020B0503030101060003" pitchFamily="34" charset="0"/>
              </a:rPr>
              <a:t>bob  =&gt; 1 =&gt; </a:t>
            </a:r>
            <a:r>
              <a:rPr lang="fr-FR" sz="700" dirty="0" err="1">
                <a:latin typeface="Raleway" panose="020B0503030101060003" pitchFamily="34" charset="0"/>
              </a:rPr>
              <a:t>alice</a:t>
            </a:r>
            <a:endParaRPr lang="fr-FR" sz="700" dirty="0">
              <a:latin typeface="Raleway" panose="020B0503030101060003" pitchFamily="34" charset="0"/>
            </a:endParaRPr>
          </a:p>
          <a:p>
            <a:r>
              <a:rPr lang="fr-FR" sz="700" dirty="0" err="1">
                <a:latin typeface="Raleway" panose="020B0503030101060003" pitchFamily="34" charset="0"/>
              </a:rPr>
              <a:t>lucie</a:t>
            </a:r>
            <a:r>
              <a:rPr lang="fr-FR" sz="700" dirty="0">
                <a:latin typeface="Raleway" panose="020B0503030101060003" pitchFamily="34" charset="0"/>
              </a:rPr>
              <a:t> =&gt; 1 =&gt; pierre</a:t>
            </a:r>
          </a:p>
          <a:p>
            <a:r>
              <a:rPr lang="fr-FR" sz="700" dirty="0">
                <a:latin typeface="Raleway" panose="020B0503030101060003" pitchFamily="34" charset="0"/>
              </a:rPr>
              <a:t>pierre =&gt; 0,5 =&gt; </a:t>
            </a:r>
            <a:r>
              <a:rPr lang="fr-FR" sz="700" dirty="0" err="1">
                <a:latin typeface="Raleway" panose="020B0503030101060003" pitchFamily="34" charset="0"/>
              </a:rPr>
              <a:t>paul</a:t>
            </a:r>
            <a:endParaRPr lang="fr-FR" sz="700" dirty="0">
              <a:latin typeface="Raleway" panose="020B0503030101060003" pitchFamily="34" charset="0"/>
            </a:endParaRPr>
          </a:p>
          <a:p>
            <a:r>
              <a:rPr lang="fr-FR" sz="700" dirty="0">
                <a:latin typeface="Raleway" panose="020B0503030101060003" pitchFamily="34" charset="0"/>
              </a:rPr>
              <a:t>,,,,</a:t>
            </a:r>
          </a:p>
        </p:txBody>
      </p:sp>
      <p:cxnSp>
        <p:nvCxnSpPr>
          <p:cNvPr id="54" name="Connecteur droit avec flèche 53"/>
          <p:cNvCxnSpPr/>
          <p:nvPr/>
        </p:nvCxnSpPr>
        <p:spPr>
          <a:xfrm flipV="1">
            <a:off x="6706219" y="1195114"/>
            <a:ext cx="0" cy="533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6" name="Image 45">
            <a:extLst>
              <a:ext uri="{FF2B5EF4-FFF2-40B4-BE49-F238E27FC236}">
                <a16:creationId xmlns:a16="http://schemas.microsoft.com/office/drawing/2014/main" id="{0B9F8A02-6810-41B4-8FB9-733D3EEF9035}"/>
              </a:ext>
            </a:extLst>
          </p:cNvPr>
          <p:cNvPicPr>
            <a:picLocks noChangeAspect="1"/>
          </p:cNvPicPr>
          <p:nvPr/>
        </p:nvPicPr>
        <p:blipFill>
          <a:blip r:embed="rId15"/>
          <a:stretch>
            <a:fillRect/>
          </a:stretch>
        </p:blipFill>
        <p:spPr>
          <a:xfrm>
            <a:off x="4254573" y="1889320"/>
            <a:ext cx="171304" cy="149200"/>
          </a:xfrm>
          <a:prstGeom prst="rect">
            <a:avLst/>
          </a:prstGeom>
        </p:spPr>
      </p:pic>
      <p:pic>
        <p:nvPicPr>
          <p:cNvPr id="53" name="Image 52">
            <a:extLst>
              <a:ext uri="{FF2B5EF4-FFF2-40B4-BE49-F238E27FC236}">
                <a16:creationId xmlns:a16="http://schemas.microsoft.com/office/drawing/2014/main" id="{752C7FBA-8F52-465F-9C38-A6D53DA32392}"/>
              </a:ext>
            </a:extLst>
          </p:cNvPr>
          <p:cNvPicPr>
            <a:picLocks noChangeAspect="1"/>
          </p:cNvPicPr>
          <p:nvPr/>
        </p:nvPicPr>
        <p:blipFill>
          <a:blip r:embed="rId15"/>
          <a:stretch>
            <a:fillRect/>
          </a:stretch>
        </p:blipFill>
        <p:spPr>
          <a:xfrm>
            <a:off x="4230282" y="2475729"/>
            <a:ext cx="171304" cy="149200"/>
          </a:xfrm>
          <a:prstGeom prst="rect">
            <a:avLst/>
          </a:prstGeom>
        </p:spPr>
      </p:pic>
      <p:pic>
        <p:nvPicPr>
          <p:cNvPr id="55" name="Image 54">
            <a:extLst>
              <a:ext uri="{FF2B5EF4-FFF2-40B4-BE49-F238E27FC236}">
                <a16:creationId xmlns:a16="http://schemas.microsoft.com/office/drawing/2014/main" id="{CE9A33EB-9B7B-4907-B94C-07BB42FC3DF1}"/>
              </a:ext>
            </a:extLst>
          </p:cNvPr>
          <p:cNvPicPr>
            <a:picLocks noChangeAspect="1"/>
          </p:cNvPicPr>
          <p:nvPr/>
        </p:nvPicPr>
        <p:blipFill>
          <a:blip r:embed="rId15"/>
          <a:stretch>
            <a:fillRect/>
          </a:stretch>
        </p:blipFill>
        <p:spPr>
          <a:xfrm rot="2412680">
            <a:off x="4237561" y="2579261"/>
            <a:ext cx="171304" cy="149200"/>
          </a:xfrm>
          <a:prstGeom prst="rect">
            <a:avLst/>
          </a:prstGeom>
        </p:spPr>
      </p:pic>
      <p:pic>
        <p:nvPicPr>
          <p:cNvPr id="56" name="Image 55">
            <a:extLst>
              <a:ext uri="{FF2B5EF4-FFF2-40B4-BE49-F238E27FC236}">
                <a16:creationId xmlns:a16="http://schemas.microsoft.com/office/drawing/2014/main" id="{4982570F-A9ED-4AB2-92BA-F139E1FB54B2}"/>
              </a:ext>
            </a:extLst>
          </p:cNvPr>
          <p:cNvPicPr>
            <a:picLocks noChangeAspect="1"/>
          </p:cNvPicPr>
          <p:nvPr/>
        </p:nvPicPr>
        <p:blipFill>
          <a:blip r:embed="rId15"/>
          <a:stretch>
            <a:fillRect/>
          </a:stretch>
        </p:blipFill>
        <p:spPr>
          <a:xfrm>
            <a:off x="4240854" y="3049350"/>
            <a:ext cx="171304" cy="149200"/>
          </a:xfrm>
          <a:prstGeom prst="rect">
            <a:avLst/>
          </a:prstGeom>
        </p:spPr>
      </p:pic>
      <p:pic>
        <p:nvPicPr>
          <p:cNvPr id="57" name="Image 56">
            <a:extLst>
              <a:ext uri="{FF2B5EF4-FFF2-40B4-BE49-F238E27FC236}">
                <a16:creationId xmlns:a16="http://schemas.microsoft.com/office/drawing/2014/main" id="{6C097C0F-8A28-40E1-9CDD-08FBB6E2EF1D}"/>
              </a:ext>
            </a:extLst>
          </p:cNvPr>
          <p:cNvPicPr>
            <a:picLocks noChangeAspect="1"/>
          </p:cNvPicPr>
          <p:nvPr/>
        </p:nvPicPr>
        <p:blipFill>
          <a:blip r:embed="rId15"/>
          <a:stretch>
            <a:fillRect/>
          </a:stretch>
        </p:blipFill>
        <p:spPr>
          <a:xfrm rot="2412680">
            <a:off x="4248133" y="3152882"/>
            <a:ext cx="171304" cy="149200"/>
          </a:xfrm>
          <a:prstGeom prst="rect">
            <a:avLst/>
          </a:prstGeom>
        </p:spPr>
      </p:pic>
      <p:pic>
        <p:nvPicPr>
          <p:cNvPr id="58" name="Image 57">
            <a:extLst>
              <a:ext uri="{FF2B5EF4-FFF2-40B4-BE49-F238E27FC236}">
                <a16:creationId xmlns:a16="http://schemas.microsoft.com/office/drawing/2014/main" id="{9564ED41-4E27-4EDD-BD7B-463033D77692}"/>
              </a:ext>
            </a:extLst>
          </p:cNvPr>
          <p:cNvPicPr>
            <a:picLocks noChangeAspect="1"/>
          </p:cNvPicPr>
          <p:nvPr/>
        </p:nvPicPr>
        <p:blipFill>
          <a:blip r:embed="rId15"/>
          <a:stretch>
            <a:fillRect/>
          </a:stretch>
        </p:blipFill>
        <p:spPr>
          <a:xfrm rot="3021270">
            <a:off x="4302924" y="3098637"/>
            <a:ext cx="171304" cy="149200"/>
          </a:xfrm>
          <a:prstGeom prst="rect">
            <a:avLst/>
          </a:prstGeom>
        </p:spPr>
      </p:pic>
      <p:pic>
        <p:nvPicPr>
          <p:cNvPr id="59" name="Image 58">
            <a:extLst>
              <a:ext uri="{FF2B5EF4-FFF2-40B4-BE49-F238E27FC236}">
                <a16:creationId xmlns:a16="http://schemas.microsoft.com/office/drawing/2014/main" id="{F5B338CB-4736-45CF-9BAD-AC955B55CC3F}"/>
              </a:ext>
            </a:extLst>
          </p:cNvPr>
          <p:cNvPicPr>
            <a:picLocks noChangeAspect="1"/>
          </p:cNvPicPr>
          <p:nvPr/>
        </p:nvPicPr>
        <p:blipFill>
          <a:blip r:embed="rId15"/>
          <a:stretch>
            <a:fillRect/>
          </a:stretch>
        </p:blipFill>
        <p:spPr>
          <a:xfrm rot="1071470">
            <a:off x="4164901" y="3084033"/>
            <a:ext cx="171304" cy="149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0" presetClass="entr" presetSubtype="0" fill="hold"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par>
                                <p:cTn id="43" presetID="10"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par>
                                <p:cTn id="46" presetID="10" presetClass="entr" presetSubtype="0"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nodeType="with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Shape 88"/>
          <p:cNvSpPr txBox="1">
            <a:spLocks noGrp="1"/>
          </p:cNvSpPr>
          <p:nvPr>
            <p:ph type="title"/>
          </p:nvPr>
        </p:nvSpPr>
        <p:spPr>
          <a:xfrm>
            <a:off x="81772" y="283328"/>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Centralisation</a:t>
            </a:r>
            <a:endParaRPr dirty="0"/>
          </a:p>
        </p:txBody>
      </p:sp>
      <p:cxnSp>
        <p:nvCxnSpPr>
          <p:cNvPr id="4" name="Connecteur droit 3"/>
          <p:cNvCxnSpPr/>
          <p:nvPr/>
        </p:nvCxnSpPr>
        <p:spPr>
          <a:xfrm flipV="1">
            <a:off x="4362157" y="1692981"/>
            <a:ext cx="1537939" cy="39907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a:xfrm flipV="1">
            <a:off x="4439920" y="1726097"/>
            <a:ext cx="1475723" cy="104999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a:xfrm flipV="1">
            <a:off x="4486481" y="1726097"/>
            <a:ext cx="1513036" cy="164205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 name="Ellipse 1"/>
          <p:cNvSpPr/>
          <p:nvPr/>
        </p:nvSpPr>
        <p:spPr>
          <a:xfrm>
            <a:off x="4189186" y="1944607"/>
            <a:ext cx="388127" cy="381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Ellipse 45"/>
          <p:cNvSpPr/>
          <p:nvPr/>
        </p:nvSpPr>
        <p:spPr>
          <a:xfrm>
            <a:off x="4216573" y="3175515"/>
            <a:ext cx="388127" cy="381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Ellipse 46"/>
          <p:cNvSpPr/>
          <p:nvPr/>
        </p:nvSpPr>
        <p:spPr>
          <a:xfrm>
            <a:off x="4204949" y="2582841"/>
            <a:ext cx="388127" cy="381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lipse 47"/>
          <p:cNvSpPr/>
          <p:nvPr/>
        </p:nvSpPr>
        <p:spPr>
          <a:xfrm>
            <a:off x="5826856" y="1485598"/>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Tree>
    <p:extLst>
      <p:ext uri="{BB962C8B-B14F-4D97-AF65-F5344CB8AC3E}">
        <p14:creationId xmlns:p14="http://schemas.microsoft.com/office/powerpoint/2010/main" val="350854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 name="Ellipse 7">
            <a:extLst>
              <a:ext uri="{FF2B5EF4-FFF2-40B4-BE49-F238E27FC236}">
                <a16:creationId xmlns:a16="http://schemas.microsoft.com/office/drawing/2014/main" id="{EAD62DBD-7621-4EF4-8D92-4D72B181985A}"/>
              </a:ext>
            </a:extLst>
          </p:cNvPr>
          <p:cNvSpPr/>
          <p:nvPr/>
        </p:nvSpPr>
        <p:spPr>
          <a:xfrm>
            <a:off x="3173896" y="1298608"/>
            <a:ext cx="2976282" cy="299559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cxnSp>
        <p:nvCxnSpPr>
          <p:cNvPr id="63" name="Connecteur droit 62">
            <a:extLst>
              <a:ext uri="{FF2B5EF4-FFF2-40B4-BE49-F238E27FC236}">
                <a16:creationId xmlns:a16="http://schemas.microsoft.com/office/drawing/2014/main" id="{D38AFFC3-3EAD-4DDC-920D-BF1EC65973FF}"/>
              </a:ext>
            </a:extLst>
          </p:cNvPr>
          <p:cNvCxnSpPr>
            <a:cxnSpLocks/>
            <a:endCxn id="7" idx="0"/>
          </p:cNvCxnSpPr>
          <p:nvPr/>
        </p:nvCxnSpPr>
        <p:spPr>
          <a:xfrm flipV="1">
            <a:off x="2803537" y="1403251"/>
            <a:ext cx="3482350" cy="5023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9" name="Connecteur droit 48">
            <a:extLst>
              <a:ext uri="{FF2B5EF4-FFF2-40B4-BE49-F238E27FC236}">
                <a16:creationId xmlns:a16="http://schemas.microsoft.com/office/drawing/2014/main" id="{F2529381-4F5E-43B7-832E-1713B4A59F3E}"/>
              </a:ext>
            </a:extLst>
          </p:cNvPr>
          <p:cNvCxnSpPr>
            <a:cxnSpLocks/>
          </p:cNvCxnSpPr>
          <p:nvPr/>
        </p:nvCxnSpPr>
        <p:spPr>
          <a:xfrm flipV="1">
            <a:off x="2207084" y="2721921"/>
            <a:ext cx="2361910" cy="7751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2" name="Connecteur droit 71">
            <a:extLst>
              <a:ext uri="{FF2B5EF4-FFF2-40B4-BE49-F238E27FC236}">
                <a16:creationId xmlns:a16="http://schemas.microsoft.com/office/drawing/2014/main" id="{DDB95EFA-5B88-4A93-844C-6463F7008131}"/>
              </a:ext>
            </a:extLst>
          </p:cNvPr>
          <p:cNvCxnSpPr>
            <a:cxnSpLocks/>
          </p:cNvCxnSpPr>
          <p:nvPr/>
        </p:nvCxnSpPr>
        <p:spPr>
          <a:xfrm flipV="1">
            <a:off x="2252673" y="1568465"/>
            <a:ext cx="519282" cy="120896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5" name="Connecteur droit 74">
            <a:extLst>
              <a:ext uri="{FF2B5EF4-FFF2-40B4-BE49-F238E27FC236}">
                <a16:creationId xmlns:a16="http://schemas.microsoft.com/office/drawing/2014/main" id="{0AC8BCA6-1159-48FB-9320-BC5B89754370}"/>
              </a:ext>
            </a:extLst>
          </p:cNvPr>
          <p:cNvCxnSpPr>
            <a:cxnSpLocks/>
          </p:cNvCxnSpPr>
          <p:nvPr/>
        </p:nvCxnSpPr>
        <p:spPr>
          <a:xfrm>
            <a:off x="2213459" y="2916420"/>
            <a:ext cx="484791" cy="127235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id="{C028FB06-F927-4E7B-B004-36656F75BACC}"/>
              </a:ext>
            </a:extLst>
          </p:cNvPr>
          <p:cNvCxnSpPr>
            <a:cxnSpLocks/>
          </p:cNvCxnSpPr>
          <p:nvPr/>
        </p:nvCxnSpPr>
        <p:spPr>
          <a:xfrm flipH="1" flipV="1">
            <a:off x="4688553" y="2732710"/>
            <a:ext cx="1969913" cy="134085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6" name="Connecteur droit 65">
            <a:extLst>
              <a:ext uri="{FF2B5EF4-FFF2-40B4-BE49-F238E27FC236}">
                <a16:creationId xmlns:a16="http://schemas.microsoft.com/office/drawing/2014/main" id="{111FBA2C-CBDD-461C-8F09-92B0FB59A609}"/>
              </a:ext>
            </a:extLst>
          </p:cNvPr>
          <p:cNvCxnSpPr>
            <a:cxnSpLocks/>
          </p:cNvCxnSpPr>
          <p:nvPr/>
        </p:nvCxnSpPr>
        <p:spPr>
          <a:xfrm>
            <a:off x="2652623" y="4179001"/>
            <a:ext cx="4167960" cy="977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5" name="Connecteur droit 84">
            <a:extLst>
              <a:ext uri="{FF2B5EF4-FFF2-40B4-BE49-F238E27FC236}">
                <a16:creationId xmlns:a16="http://schemas.microsoft.com/office/drawing/2014/main" id="{85B4D7EC-5345-4485-8217-8B8F9EEA516B}"/>
              </a:ext>
            </a:extLst>
          </p:cNvPr>
          <p:cNvCxnSpPr>
            <a:cxnSpLocks/>
          </p:cNvCxnSpPr>
          <p:nvPr/>
        </p:nvCxnSpPr>
        <p:spPr>
          <a:xfrm flipH="1">
            <a:off x="6714515" y="2888221"/>
            <a:ext cx="341270" cy="126878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1" name="Connecteur droit 80">
            <a:extLst>
              <a:ext uri="{FF2B5EF4-FFF2-40B4-BE49-F238E27FC236}">
                <a16:creationId xmlns:a16="http://schemas.microsoft.com/office/drawing/2014/main" id="{26D6ECF2-D1BE-4DB6-B15E-7B3FD84328F7}"/>
              </a:ext>
            </a:extLst>
          </p:cNvPr>
          <p:cNvCxnSpPr>
            <a:cxnSpLocks/>
          </p:cNvCxnSpPr>
          <p:nvPr/>
        </p:nvCxnSpPr>
        <p:spPr>
          <a:xfrm>
            <a:off x="6275983" y="1652078"/>
            <a:ext cx="762253" cy="114930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2" name="Connecteur droit 51">
            <a:extLst>
              <a:ext uri="{FF2B5EF4-FFF2-40B4-BE49-F238E27FC236}">
                <a16:creationId xmlns:a16="http://schemas.microsoft.com/office/drawing/2014/main" id="{FDF547B6-61D9-44CD-A864-96FD10E84118}"/>
              </a:ext>
            </a:extLst>
          </p:cNvPr>
          <p:cNvCxnSpPr>
            <a:cxnSpLocks/>
          </p:cNvCxnSpPr>
          <p:nvPr/>
        </p:nvCxnSpPr>
        <p:spPr>
          <a:xfrm flipV="1">
            <a:off x="2775395" y="2732710"/>
            <a:ext cx="1870193" cy="130446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88" name="Shape 88"/>
          <p:cNvSpPr txBox="1">
            <a:spLocks noGrp="1"/>
          </p:cNvSpPr>
          <p:nvPr>
            <p:ph type="title"/>
          </p:nvPr>
        </p:nvSpPr>
        <p:spPr>
          <a:xfrm>
            <a:off x="15477" y="102439"/>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Décentralisation</a:t>
            </a:r>
            <a:endParaRPr dirty="0"/>
          </a:p>
        </p:txBody>
      </p:sp>
      <p:sp>
        <p:nvSpPr>
          <p:cNvPr id="5" name="Shape 78">
            <a:extLst>
              <a:ext uri="{FF2B5EF4-FFF2-40B4-BE49-F238E27FC236}">
                <a16:creationId xmlns:a16="http://schemas.microsoft.com/office/drawing/2014/main" id="{6A0A2187-C06A-486A-835A-51EBCB9BFE60}"/>
              </a:ext>
            </a:extLst>
          </p:cNvPr>
          <p:cNvSpPr txBox="1">
            <a:spLocks/>
          </p:cNvSpPr>
          <p:nvPr/>
        </p:nvSpPr>
        <p:spPr>
          <a:xfrm>
            <a:off x="967763" y="1407760"/>
            <a:ext cx="3466200" cy="1485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SzPts val="3800"/>
              <a:buFont typeface="Raleway Light"/>
              <a:buNone/>
              <a:defRPr sz="3800" b="0" i="0" u="none" strike="noStrike" cap="none">
                <a:solidFill>
                  <a:schemeClr val="accent1"/>
                </a:solidFill>
                <a:latin typeface="Raleway Light"/>
                <a:ea typeface="Raleway Light"/>
                <a:cs typeface="Raleway Light"/>
                <a:sym typeface="Raleway Light"/>
              </a:defRPr>
            </a:lvl1pPr>
            <a:lvl2pPr marR="0" lvl="1"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lang="fr-FR" dirty="0"/>
          </a:p>
        </p:txBody>
      </p:sp>
      <p:pic>
        <p:nvPicPr>
          <p:cNvPr id="9" name="Image 8">
            <a:extLst>
              <a:ext uri="{FF2B5EF4-FFF2-40B4-BE49-F238E27FC236}">
                <a16:creationId xmlns:a16="http://schemas.microsoft.com/office/drawing/2014/main" id="{2B127BEC-593A-4118-9B80-F598FB14C6B0}"/>
              </a:ext>
            </a:extLst>
          </p:cNvPr>
          <p:cNvPicPr>
            <a:picLocks noChangeAspect="1"/>
          </p:cNvPicPr>
          <p:nvPr/>
        </p:nvPicPr>
        <p:blipFill>
          <a:blip r:embed="rId3"/>
          <a:stretch>
            <a:fillRect/>
          </a:stretch>
        </p:blipFill>
        <p:spPr>
          <a:xfrm>
            <a:off x="1876364" y="2213430"/>
            <a:ext cx="708418" cy="708418"/>
          </a:xfrm>
          <a:prstGeom prst="rect">
            <a:avLst/>
          </a:prstGeom>
        </p:spPr>
      </p:pic>
      <p:pic>
        <p:nvPicPr>
          <p:cNvPr id="11" name="Image 10">
            <a:extLst>
              <a:ext uri="{FF2B5EF4-FFF2-40B4-BE49-F238E27FC236}">
                <a16:creationId xmlns:a16="http://schemas.microsoft.com/office/drawing/2014/main" id="{55EDA8ED-C7EB-40A6-8599-8E4C95484C6A}"/>
              </a:ext>
            </a:extLst>
          </p:cNvPr>
          <p:cNvPicPr>
            <a:picLocks noChangeAspect="1"/>
          </p:cNvPicPr>
          <p:nvPr/>
        </p:nvPicPr>
        <p:blipFill>
          <a:blip r:embed="rId3"/>
          <a:stretch>
            <a:fillRect/>
          </a:stretch>
        </p:blipFill>
        <p:spPr>
          <a:xfrm>
            <a:off x="6366838" y="3488527"/>
            <a:ext cx="708418" cy="708418"/>
          </a:xfrm>
          <a:prstGeom prst="rect">
            <a:avLst/>
          </a:prstGeom>
        </p:spPr>
      </p:pic>
      <p:pic>
        <p:nvPicPr>
          <p:cNvPr id="12" name="Image 11">
            <a:extLst>
              <a:ext uri="{FF2B5EF4-FFF2-40B4-BE49-F238E27FC236}">
                <a16:creationId xmlns:a16="http://schemas.microsoft.com/office/drawing/2014/main" id="{FBDB113C-1613-4197-9850-B960DEFA5E0B}"/>
              </a:ext>
            </a:extLst>
          </p:cNvPr>
          <p:cNvPicPr>
            <a:picLocks noChangeAspect="1"/>
          </p:cNvPicPr>
          <p:nvPr/>
        </p:nvPicPr>
        <p:blipFill>
          <a:blip r:embed="rId3"/>
          <a:stretch>
            <a:fillRect/>
          </a:stretch>
        </p:blipFill>
        <p:spPr>
          <a:xfrm>
            <a:off x="2326762" y="3493113"/>
            <a:ext cx="708418" cy="708418"/>
          </a:xfrm>
          <a:prstGeom prst="rect">
            <a:avLst/>
          </a:prstGeom>
        </p:spPr>
      </p:pic>
      <p:pic>
        <p:nvPicPr>
          <p:cNvPr id="14" name="Image 13">
            <a:extLst>
              <a:ext uri="{FF2B5EF4-FFF2-40B4-BE49-F238E27FC236}">
                <a16:creationId xmlns:a16="http://schemas.microsoft.com/office/drawing/2014/main" id="{FB038905-E708-462C-87FA-A666C4630C06}"/>
              </a:ext>
            </a:extLst>
          </p:cNvPr>
          <p:cNvPicPr>
            <a:picLocks noChangeAspect="1"/>
          </p:cNvPicPr>
          <p:nvPr/>
        </p:nvPicPr>
        <p:blipFill>
          <a:blip r:embed="rId3"/>
          <a:stretch>
            <a:fillRect/>
          </a:stretch>
        </p:blipFill>
        <p:spPr>
          <a:xfrm>
            <a:off x="2449931" y="984561"/>
            <a:ext cx="708418" cy="708418"/>
          </a:xfrm>
          <a:prstGeom prst="rect">
            <a:avLst/>
          </a:prstGeom>
        </p:spPr>
      </p:pic>
      <p:pic>
        <p:nvPicPr>
          <p:cNvPr id="20" name="Image 19">
            <a:extLst>
              <a:ext uri="{FF2B5EF4-FFF2-40B4-BE49-F238E27FC236}">
                <a16:creationId xmlns:a16="http://schemas.microsoft.com/office/drawing/2014/main" id="{71D6BD4E-A698-402D-BAE2-D3282F6204EB}"/>
              </a:ext>
            </a:extLst>
          </p:cNvPr>
          <p:cNvPicPr>
            <a:picLocks noChangeAspect="1"/>
          </p:cNvPicPr>
          <p:nvPr/>
        </p:nvPicPr>
        <p:blipFill>
          <a:blip r:embed="rId4"/>
          <a:stretch>
            <a:fillRect/>
          </a:stretch>
        </p:blipFill>
        <p:spPr>
          <a:xfrm>
            <a:off x="1990396" y="2671533"/>
            <a:ext cx="433377" cy="433377"/>
          </a:xfrm>
          <a:prstGeom prst="rect">
            <a:avLst/>
          </a:prstGeom>
        </p:spPr>
      </p:pic>
      <p:pic>
        <p:nvPicPr>
          <p:cNvPr id="18" name="Image 17">
            <a:extLst>
              <a:ext uri="{FF2B5EF4-FFF2-40B4-BE49-F238E27FC236}">
                <a16:creationId xmlns:a16="http://schemas.microsoft.com/office/drawing/2014/main" id="{5C7D99FA-2DF5-4E14-B833-C9220136BB99}"/>
              </a:ext>
            </a:extLst>
          </p:cNvPr>
          <p:cNvPicPr>
            <a:picLocks noChangeAspect="1"/>
          </p:cNvPicPr>
          <p:nvPr/>
        </p:nvPicPr>
        <p:blipFill>
          <a:blip r:embed="rId5"/>
          <a:stretch>
            <a:fillRect/>
          </a:stretch>
        </p:blipFill>
        <p:spPr>
          <a:xfrm>
            <a:off x="3036560" y="880471"/>
            <a:ext cx="413922" cy="367284"/>
          </a:xfrm>
          <a:prstGeom prst="rect">
            <a:avLst/>
          </a:prstGeom>
        </p:spPr>
      </p:pic>
      <p:pic>
        <p:nvPicPr>
          <p:cNvPr id="23" name="Image 22">
            <a:extLst>
              <a:ext uri="{FF2B5EF4-FFF2-40B4-BE49-F238E27FC236}">
                <a16:creationId xmlns:a16="http://schemas.microsoft.com/office/drawing/2014/main" id="{F3F68503-97EB-4C5D-A94E-4FCB877F8393}"/>
              </a:ext>
            </a:extLst>
          </p:cNvPr>
          <p:cNvPicPr>
            <a:picLocks noChangeAspect="1"/>
          </p:cNvPicPr>
          <p:nvPr/>
        </p:nvPicPr>
        <p:blipFill>
          <a:blip r:embed="rId5"/>
          <a:stretch>
            <a:fillRect/>
          </a:stretch>
        </p:blipFill>
        <p:spPr>
          <a:xfrm>
            <a:off x="2446283" y="2095761"/>
            <a:ext cx="413922" cy="367284"/>
          </a:xfrm>
          <a:prstGeom prst="rect">
            <a:avLst/>
          </a:prstGeom>
        </p:spPr>
      </p:pic>
      <p:pic>
        <p:nvPicPr>
          <p:cNvPr id="24" name="Image 23">
            <a:extLst>
              <a:ext uri="{FF2B5EF4-FFF2-40B4-BE49-F238E27FC236}">
                <a16:creationId xmlns:a16="http://schemas.microsoft.com/office/drawing/2014/main" id="{046739BC-2075-46E3-AF69-1B54AB67580D}"/>
              </a:ext>
            </a:extLst>
          </p:cNvPr>
          <p:cNvPicPr>
            <a:picLocks noChangeAspect="1"/>
          </p:cNvPicPr>
          <p:nvPr/>
        </p:nvPicPr>
        <p:blipFill>
          <a:blip r:embed="rId5"/>
          <a:stretch>
            <a:fillRect/>
          </a:stretch>
        </p:blipFill>
        <p:spPr>
          <a:xfrm>
            <a:off x="2883143" y="3413236"/>
            <a:ext cx="413922" cy="367284"/>
          </a:xfrm>
          <a:prstGeom prst="rect">
            <a:avLst/>
          </a:prstGeom>
        </p:spPr>
      </p:pic>
      <p:pic>
        <p:nvPicPr>
          <p:cNvPr id="25" name="Image 24">
            <a:extLst>
              <a:ext uri="{FF2B5EF4-FFF2-40B4-BE49-F238E27FC236}">
                <a16:creationId xmlns:a16="http://schemas.microsoft.com/office/drawing/2014/main" id="{CB91D7C4-0DBA-425B-B612-0612FC0D4677}"/>
              </a:ext>
            </a:extLst>
          </p:cNvPr>
          <p:cNvPicPr>
            <a:picLocks noChangeAspect="1"/>
          </p:cNvPicPr>
          <p:nvPr/>
        </p:nvPicPr>
        <p:blipFill>
          <a:blip r:embed="rId5"/>
          <a:stretch>
            <a:fillRect/>
          </a:stretch>
        </p:blipFill>
        <p:spPr>
          <a:xfrm flipH="1">
            <a:off x="6036235" y="3418541"/>
            <a:ext cx="413922" cy="367284"/>
          </a:xfrm>
          <a:prstGeom prst="rect">
            <a:avLst/>
          </a:prstGeom>
        </p:spPr>
      </p:pic>
      <p:pic>
        <p:nvPicPr>
          <p:cNvPr id="26" name="Image 25">
            <a:extLst>
              <a:ext uri="{FF2B5EF4-FFF2-40B4-BE49-F238E27FC236}">
                <a16:creationId xmlns:a16="http://schemas.microsoft.com/office/drawing/2014/main" id="{48A4ABDB-5288-4CE2-9EDE-C78BB64447FA}"/>
              </a:ext>
            </a:extLst>
          </p:cNvPr>
          <p:cNvPicPr>
            <a:picLocks noChangeAspect="1"/>
          </p:cNvPicPr>
          <p:nvPr/>
        </p:nvPicPr>
        <p:blipFill>
          <a:blip r:embed="rId5"/>
          <a:stretch>
            <a:fillRect/>
          </a:stretch>
        </p:blipFill>
        <p:spPr>
          <a:xfrm flipH="1">
            <a:off x="5639545" y="890705"/>
            <a:ext cx="413922" cy="367284"/>
          </a:xfrm>
          <a:prstGeom prst="rect">
            <a:avLst/>
          </a:prstGeom>
        </p:spPr>
      </p:pic>
      <p:pic>
        <p:nvPicPr>
          <p:cNvPr id="27" name="Image 26">
            <a:extLst>
              <a:ext uri="{FF2B5EF4-FFF2-40B4-BE49-F238E27FC236}">
                <a16:creationId xmlns:a16="http://schemas.microsoft.com/office/drawing/2014/main" id="{D4381D13-F769-477D-8C12-7BACCFECF270}"/>
              </a:ext>
            </a:extLst>
          </p:cNvPr>
          <p:cNvPicPr>
            <a:picLocks noChangeAspect="1"/>
          </p:cNvPicPr>
          <p:nvPr/>
        </p:nvPicPr>
        <p:blipFill>
          <a:blip r:embed="rId5"/>
          <a:stretch>
            <a:fillRect/>
          </a:stretch>
        </p:blipFill>
        <p:spPr>
          <a:xfrm flipH="1">
            <a:off x="6418452" y="2129010"/>
            <a:ext cx="413922" cy="367284"/>
          </a:xfrm>
          <a:prstGeom prst="rect">
            <a:avLst/>
          </a:prstGeom>
        </p:spPr>
      </p:pic>
      <p:sp>
        <p:nvSpPr>
          <p:cNvPr id="22" name="ZoneTexte 21">
            <a:extLst>
              <a:ext uri="{FF2B5EF4-FFF2-40B4-BE49-F238E27FC236}">
                <a16:creationId xmlns:a16="http://schemas.microsoft.com/office/drawing/2014/main" id="{173D687F-BC3C-4516-9A77-DB1A548AF327}"/>
              </a:ext>
            </a:extLst>
          </p:cNvPr>
          <p:cNvSpPr txBox="1"/>
          <p:nvPr/>
        </p:nvSpPr>
        <p:spPr>
          <a:xfrm>
            <a:off x="3022468" y="875463"/>
            <a:ext cx="450764" cy="276999"/>
          </a:xfrm>
          <a:prstGeom prst="rect">
            <a:avLst/>
          </a:prstGeom>
          <a:noFill/>
        </p:spPr>
        <p:txBody>
          <a:bodyPr wrap="none" rtlCol="0">
            <a:spAutoFit/>
          </a:bodyPr>
          <a:lstStyle/>
          <a:p>
            <a:r>
              <a:rPr lang="fr-FR" sz="1200" b="1" dirty="0">
                <a:solidFill>
                  <a:srgbClr val="FFC000"/>
                </a:solidFill>
                <a:latin typeface="Raleway Light" panose="020B0604020202020204" charset="0"/>
              </a:rPr>
              <a:t>OK!</a:t>
            </a:r>
          </a:p>
        </p:txBody>
      </p:sp>
      <p:sp>
        <p:nvSpPr>
          <p:cNvPr id="30" name="ZoneTexte 29">
            <a:extLst>
              <a:ext uri="{FF2B5EF4-FFF2-40B4-BE49-F238E27FC236}">
                <a16:creationId xmlns:a16="http://schemas.microsoft.com/office/drawing/2014/main" id="{8CA6B5BC-DB18-4AD8-AF62-4CAEC0305D0A}"/>
              </a:ext>
            </a:extLst>
          </p:cNvPr>
          <p:cNvSpPr txBox="1"/>
          <p:nvPr/>
        </p:nvSpPr>
        <p:spPr>
          <a:xfrm>
            <a:off x="2429187" y="2103943"/>
            <a:ext cx="450764" cy="276999"/>
          </a:xfrm>
          <a:prstGeom prst="rect">
            <a:avLst/>
          </a:prstGeom>
          <a:noFill/>
        </p:spPr>
        <p:txBody>
          <a:bodyPr wrap="none" rtlCol="0">
            <a:spAutoFit/>
          </a:bodyPr>
          <a:lstStyle/>
          <a:p>
            <a:r>
              <a:rPr lang="fr-FR" sz="1200" b="1" dirty="0">
                <a:solidFill>
                  <a:srgbClr val="FFC000"/>
                </a:solidFill>
                <a:latin typeface="Raleway Light" panose="020B0604020202020204" charset="0"/>
              </a:rPr>
              <a:t>OK!</a:t>
            </a:r>
          </a:p>
        </p:txBody>
      </p:sp>
      <p:sp>
        <p:nvSpPr>
          <p:cNvPr id="31" name="ZoneTexte 30">
            <a:extLst>
              <a:ext uri="{FF2B5EF4-FFF2-40B4-BE49-F238E27FC236}">
                <a16:creationId xmlns:a16="http://schemas.microsoft.com/office/drawing/2014/main" id="{E190EF9A-463B-4E78-9FA7-30F150ECA204}"/>
              </a:ext>
            </a:extLst>
          </p:cNvPr>
          <p:cNvSpPr txBox="1"/>
          <p:nvPr/>
        </p:nvSpPr>
        <p:spPr>
          <a:xfrm>
            <a:off x="5615057" y="884533"/>
            <a:ext cx="450764" cy="276999"/>
          </a:xfrm>
          <a:prstGeom prst="rect">
            <a:avLst/>
          </a:prstGeom>
          <a:noFill/>
        </p:spPr>
        <p:txBody>
          <a:bodyPr wrap="none" rtlCol="0">
            <a:spAutoFit/>
          </a:bodyPr>
          <a:lstStyle/>
          <a:p>
            <a:r>
              <a:rPr lang="fr-FR" sz="1200" b="1" dirty="0">
                <a:solidFill>
                  <a:srgbClr val="FFC000"/>
                </a:solidFill>
                <a:latin typeface="Raleway Light" panose="020B0604020202020204" charset="0"/>
              </a:rPr>
              <a:t>OK!</a:t>
            </a:r>
          </a:p>
        </p:txBody>
      </p:sp>
      <p:sp>
        <p:nvSpPr>
          <p:cNvPr id="32" name="ZoneTexte 31">
            <a:extLst>
              <a:ext uri="{FF2B5EF4-FFF2-40B4-BE49-F238E27FC236}">
                <a16:creationId xmlns:a16="http://schemas.microsoft.com/office/drawing/2014/main" id="{DC975ABE-A8D7-4450-A56E-0FF16B5FD602}"/>
              </a:ext>
            </a:extLst>
          </p:cNvPr>
          <p:cNvSpPr txBox="1"/>
          <p:nvPr/>
        </p:nvSpPr>
        <p:spPr>
          <a:xfrm>
            <a:off x="6399506" y="2121873"/>
            <a:ext cx="450764" cy="276999"/>
          </a:xfrm>
          <a:prstGeom prst="rect">
            <a:avLst/>
          </a:prstGeom>
          <a:noFill/>
        </p:spPr>
        <p:txBody>
          <a:bodyPr wrap="none" rtlCol="0">
            <a:spAutoFit/>
          </a:bodyPr>
          <a:lstStyle/>
          <a:p>
            <a:r>
              <a:rPr lang="fr-FR" sz="1200" b="1" dirty="0">
                <a:solidFill>
                  <a:srgbClr val="FFC000"/>
                </a:solidFill>
                <a:latin typeface="Raleway Light" panose="020B0604020202020204" charset="0"/>
              </a:rPr>
              <a:t>OK!</a:t>
            </a:r>
          </a:p>
        </p:txBody>
      </p:sp>
      <p:sp>
        <p:nvSpPr>
          <p:cNvPr id="33" name="ZoneTexte 32">
            <a:extLst>
              <a:ext uri="{FF2B5EF4-FFF2-40B4-BE49-F238E27FC236}">
                <a16:creationId xmlns:a16="http://schemas.microsoft.com/office/drawing/2014/main" id="{429C146D-D85B-49E0-9DEE-745CD02E4BA4}"/>
              </a:ext>
            </a:extLst>
          </p:cNvPr>
          <p:cNvSpPr txBox="1"/>
          <p:nvPr/>
        </p:nvSpPr>
        <p:spPr>
          <a:xfrm>
            <a:off x="2876044" y="3408403"/>
            <a:ext cx="450764" cy="276999"/>
          </a:xfrm>
          <a:prstGeom prst="rect">
            <a:avLst/>
          </a:prstGeom>
          <a:noFill/>
        </p:spPr>
        <p:txBody>
          <a:bodyPr wrap="square" rtlCol="0">
            <a:spAutoFit/>
          </a:bodyPr>
          <a:lstStyle/>
          <a:p>
            <a:r>
              <a:rPr lang="fr-FR" sz="1200" b="1" dirty="0">
                <a:solidFill>
                  <a:srgbClr val="FF0000"/>
                </a:solidFill>
                <a:latin typeface="Raleway Light" panose="020B0604020202020204" charset="0"/>
              </a:rPr>
              <a:t>KO!</a:t>
            </a:r>
          </a:p>
        </p:txBody>
      </p:sp>
      <p:sp>
        <p:nvSpPr>
          <p:cNvPr id="34" name="ZoneTexte 33">
            <a:extLst>
              <a:ext uri="{FF2B5EF4-FFF2-40B4-BE49-F238E27FC236}">
                <a16:creationId xmlns:a16="http://schemas.microsoft.com/office/drawing/2014/main" id="{8C6BFAA8-6DEE-41F3-8125-9ECCC5601ABB}"/>
              </a:ext>
            </a:extLst>
          </p:cNvPr>
          <p:cNvSpPr txBox="1"/>
          <p:nvPr/>
        </p:nvSpPr>
        <p:spPr>
          <a:xfrm>
            <a:off x="6005724" y="3416089"/>
            <a:ext cx="450764" cy="276999"/>
          </a:xfrm>
          <a:prstGeom prst="rect">
            <a:avLst/>
          </a:prstGeom>
          <a:noFill/>
        </p:spPr>
        <p:txBody>
          <a:bodyPr wrap="none" rtlCol="0">
            <a:spAutoFit/>
          </a:bodyPr>
          <a:lstStyle/>
          <a:p>
            <a:r>
              <a:rPr lang="fr-FR" sz="1200" b="1" dirty="0">
                <a:solidFill>
                  <a:srgbClr val="FFC000"/>
                </a:solidFill>
                <a:latin typeface="Raleway Light" panose="020B0604020202020204" charset="0"/>
              </a:rPr>
              <a:t>OK!</a:t>
            </a:r>
          </a:p>
        </p:txBody>
      </p:sp>
      <p:pic>
        <p:nvPicPr>
          <p:cNvPr id="38" name="Image 37">
            <a:extLst>
              <a:ext uri="{FF2B5EF4-FFF2-40B4-BE49-F238E27FC236}">
                <a16:creationId xmlns:a16="http://schemas.microsoft.com/office/drawing/2014/main" id="{590EE79F-7B16-45AC-A113-7FEEC0C539C6}"/>
              </a:ext>
            </a:extLst>
          </p:cNvPr>
          <p:cNvPicPr>
            <a:picLocks noChangeAspect="1"/>
          </p:cNvPicPr>
          <p:nvPr/>
        </p:nvPicPr>
        <p:blipFill>
          <a:blip r:embed="rId6"/>
          <a:stretch>
            <a:fillRect/>
          </a:stretch>
        </p:blipFill>
        <p:spPr>
          <a:xfrm>
            <a:off x="5153329" y="2323085"/>
            <a:ext cx="489108" cy="489108"/>
          </a:xfrm>
          <a:prstGeom prst="rect">
            <a:avLst/>
          </a:prstGeom>
        </p:spPr>
      </p:pic>
      <p:pic>
        <p:nvPicPr>
          <p:cNvPr id="39" name="Image 38">
            <a:extLst>
              <a:ext uri="{FF2B5EF4-FFF2-40B4-BE49-F238E27FC236}">
                <a16:creationId xmlns:a16="http://schemas.microsoft.com/office/drawing/2014/main" id="{4416223A-4C12-4B51-931D-0237E0D3293D}"/>
              </a:ext>
            </a:extLst>
          </p:cNvPr>
          <p:cNvPicPr>
            <a:picLocks noChangeAspect="1"/>
          </p:cNvPicPr>
          <p:nvPr/>
        </p:nvPicPr>
        <p:blipFill>
          <a:blip r:embed="rId7"/>
          <a:stretch>
            <a:fillRect/>
          </a:stretch>
        </p:blipFill>
        <p:spPr>
          <a:xfrm>
            <a:off x="4464825" y="2471546"/>
            <a:ext cx="382212" cy="382212"/>
          </a:xfrm>
          <a:prstGeom prst="rect">
            <a:avLst/>
          </a:prstGeom>
        </p:spPr>
      </p:pic>
      <p:pic>
        <p:nvPicPr>
          <p:cNvPr id="40" name="Image 39">
            <a:extLst>
              <a:ext uri="{FF2B5EF4-FFF2-40B4-BE49-F238E27FC236}">
                <a16:creationId xmlns:a16="http://schemas.microsoft.com/office/drawing/2014/main" id="{F2EDCD69-3B1C-43B5-8CB5-6C9C05BEFF83}"/>
              </a:ext>
            </a:extLst>
          </p:cNvPr>
          <p:cNvPicPr>
            <a:picLocks noChangeAspect="1"/>
          </p:cNvPicPr>
          <p:nvPr/>
        </p:nvPicPr>
        <p:blipFill>
          <a:blip r:embed="rId8"/>
          <a:stretch>
            <a:fillRect/>
          </a:stretch>
        </p:blipFill>
        <p:spPr>
          <a:xfrm>
            <a:off x="3633239" y="2323085"/>
            <a:ext cx="489108" cy="489108"/>
          </a:xfrm>
          <a:prstGeom prst="rect">
            <a:avLst/>
          </a:prstGeom>
        </p:spPr>
      </p:pic>
      <p:cxnSp>
        <p:nvCxnSpPr>
          <p:cNvPr id="41" name="Connecteur droit 40">
            <a:extLst>
              <a:ext uri="{FF2B5EF4-FFF2-40B4-BE49-F238E27FC236}">
                <a16:creationId xmlns:a16="http://schemas.microsoft.com/office/drawing/2014/main" id="{F03C5510-2D10-4C71-97F8-DBAF9D748731}"/>
              </a:ext>
            </a:extLst>
          </p:cNvPr>
          <p:cNvCxnSpPr>
            <a:cxnSpLocks/>
          </p:cNvCxnSpPr>
          <p:nvPr/>
        </p:nvCxnSpPr>
        <p:spPr>
          <a:xfrm>
            <a:off x="2860205" y="1637901"/>
            <a:ext cx="1750166" cy="101567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6" name="Connecteur droit 45">
            <a:extLst>
              <a:ext uri="{FF2B5EF4-FFF2-40B4-BE49-F238E27FC236}">
                <a16:creationId xmlns:a16="http://schemas.microsoft.com/office/drawing/2014/main" id="{58F9A055-899C-44B7-8E52-2149ACF75033}"/>
              </a:ext>
            </a:extLst>
          </p:cNvPr>
          <p:cNvCxnSpPr>
            <a:cxnSpLocks/>
            <a:stCxn id="7" idx="1"/>
          </p:cNvCxnSpPr>
          <p:nvPr/>
        </p:nvCxnSpPr>
        <p:spPr>
          <a:xfrm flipH="1">
            <a:off x="4655438" y="1637901"/>
            <a:ext cx="1395799" cy="106716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0" name="Connecteur droit 59">
            <a:extLst>
              <a:ext uri="{FF2B5EF4-FFF2-40B4-BE49-F238E27FC236}">
                <a16:creationId xmlns:a16="http://schemas.microsoft.com/office/drawing/2014/main" id="{C270E4E5-08AF-4DA9-A46E-065C8F84227B}"/>
              </a:ext>
            </a:extLst>
          </p:cNvPr>
          <p:cNvCxnSpPr>
            <a:cxnSpLocks/>
          </p:cNvCxnSpPr>
          <p:nvPr/>
        </p:nvCxnSpPr>
        <p:spPr>
          <a:xfrm>
            <a:off x="4705066" y="2703959"/>
            <a:ext cx="2334205" cy="12887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pic>
        <p:nvPicPr>
          <p:cNvPr id="13" name="Image 12">
            <a:extLst>
              <a:ext uri="{FF2B5EF4-FFF2-40B4-BE49-F238E27FC236}">
                <a16:creationId xmlns:a16="http://schemas.microsoft.com/office/drawing/2014/main" id="{9F538654-E5A0-4D15-8299-2B4742E342AD}"/>
              </a:ext>
            </a:extLst>
          </p:cNvPr>
          <p:cNvPicPr>
            <a:picLocks noChangeAspect="1"/>
          </p:cNvPicPr>
          <p:nvPr/>
        </p:nvPicPr>
        <p:blipFill>
          <a:blip r:embed="rId3"/>
          <a:stretch>
            <a:fillRect/>
          </a:stretch>
        </p:blipFill>
        <p:spPr>
          <a:xfrm>
            <a:off x="5931678" y="984561"/>
            <a:ext cx="708418" cy="708418"/>
          </a:xfrm>
          <a:prstGeom prst="rect">
            <a:avLst/>
          </a:prstGeom>
        </p:spPr>
      </p:pic>
      <p:pic>
        <p:nvPicPr>
          <p:cNvPr id="10" name="Image 9">
            <a:extLst>
              <a:ext uri="{FF2B5EF4-FFF2-40B4-BE49-F238E27FC236}">
                <a16:creationId xmlns:a16="http://schemas.microsoft.com/office/drawing/2014/main" id="{A90E066B-53B5-4B7A-BE6D-9B51913F2465}"/>
              </a:ext>
            </a:extLst>
          </p:cNvPr>
          <p:cNvPicPr>
            <a:picLocks noChangeAspect="1"/>
          </p:cNvPicPr>
          <p:nvPr/>
        </p:nvPicPr>
        <p:blipFill>
          <a:blip r:embed="rId3"/>
          <a:stretch>
            <a:fillRect/>
          </a:stretch>
        </p:blipFill>
        <p:spPr>
          <a:xfrm>
            <a:off x="6701024" y="2217541"/>
            <a:ext cx="708418" cy="708418"/>
          </a:xfrm>
          <a:prstGeom prst="rect">
            <a:avLst/>
          </a:prstGeom>
        </p:spPr>
      </p:pic>
      <p:sp>
        <p:nvSpPr>
          <p:cNvPr id="47" name="Rectangle 46"/>
          <p:cNvSpPr/>
          <p:nvPr/>
        </p:nvSpPr>
        <p:spPr>
          <a:xfrm>
            <a:off x="5943759" y="1231973"/>
            <a:ext cx="692523" cy="185001"/>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latin typeface="Raleway" panose="020B0503030101060003" pitchFamily="34" charset="0"/>
              </a:rPr>
              <a:t>Banque</a:t>
            </a:r>
          </a:p>
        </p:txBody>
      </p:sp>
      <p:sp>
        <p:nvSpPr>
          <p:cNvPr id="48" name="Rectangle 47"/>
          <p:cNvSpPr/>
          <p:nvPr/>
        </p:nvSpPr>
        <p:spPr>
          <a:xfrm>
            <a:off x="6714515" y="2506720"/>
            <a:ext cx="692523" cy="185001"/>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latin typeface="Raleway" panose="020B0503030101060003" pitchFamily="34" charset="0"/>
              </a:rPr>
              <a:t>Banque</a:t>
            </a:r>
          </a:p>
        </p:txBody>
      </p:sp>
      <p:sp>
        <p:nvSpPr>
          <p:cNvPr id="50" name="Rectangle 49"/>
          <p:cNvSpPr/>
          <p:nvPr/>
        </p:nvSpPr>
        <p:spPr>
          <a:xfrm>
            <a:off x="6378939" y="3774938"/>
            <a:ext cx="692523" cy="185001"/>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latin typeface="Raleway" panose="020B0503030101060003" pitchFamily="34" charset="0"/>
              </a:rPr>
              <a:t>Banque</a:t>
            </a:r>
          </a:p>
        </p:txBody>
      </p:sp>
      <p:sp>
        <p:nvSpPr>
          <p:cNvPr id="51" name="Rectangle 50"/>
          <p:cNvSpPr/>
          <p:nvPr/>
        </p:nvSpPr>
        <p:spPr>
          <a:xfrm>
            <a:off x="1879998" y="2465604"/>
            <a:ext cx="692523" cy="185001"/>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latin typeface="Raleway" panose="020B0503030101060003" pitchFamily="34" charset="0"/>
              </a:rPr>
              <a:t>Banque</a:t>
            </a:r>
          </a:p>
        </p:txBody>
      </p:sp>
      <p:sp>
        <p:nvSpPr>
          <p:cNvPr id="53" name="Rectangle 52"/>
          <p:cNvSpPr/>
          <p:nvPr/>
        </p:nvSpPr>
        <p:spPr>
          <a:xfrm>
            <a:off x="2320804" y="3816645"/>
            <a:ext cx="692523" cy="185001"/>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latin typeface="Raleway" panose="020B0503030101060003" pitchFamily="34" charset="0"/>
              </a:rPr>
              <a:t>Banque</a:t>
            </a:r>
          </a:p>
        </p:txBody>
      </p:sp>
      <p:pic>
        <p:nvPicPr>
          <p:cNvPr id="4" name="Image 3">
            <a:extLst>
              <a:ext uri="{FF2B5EF4-FFF2-40B4-BE49-F238E27FC236}">
                <a16:creationId xmlns:a16="http://schemas.microsoft.com/office/drawing/2014/main" id="{23217AF1-2C79-489D-BDCF-2C2A4014741F}"/>
              </a:ext>
            </a:extLst>
          </p:cNvPr>
          <p:cNvPicPr>
            <a:picLocks noChangeAspect="1"/>
          </p:cNvPicPr>
          <p:nvPr/>
        </p:nvPicPr>
        <p:blipFill>
          <a:blip r:embed="rId4"/>
          <a:stretch>
            <a:fillRect/>
          </a:stretch>
        </p:blipFill>
        <p:spPr>
          <a:xfrm>
            <a:off x="6505836" y="3926115"/>
            <a:ext cx="433377" cy="433377"/>
          </a:xfrm>
          <a:prstGeom prst="rect">
            <a:avLst/>
          </a:prstGeom>
        </p:spPr>
      </p:pic>
      <p:pic>
        <p:nvPicPr>
          <p:cNvPr id="17" name="Image 16">
            <a:extLst>
              <a:ext uri="{FF2B5EF4-FFF2-40B4-BE49-F238E27FC236}">
                <a16:creationId xmlns:a16="http://schemas.microsoft.com/office/drawing/2014/main" id="{1C6C7690-BEBE-4EE0-A4EB-EE8E8D265E32}"/>
              </a:ext>
            </a:extLst>
          </p:cNvPr>
          <p:cNvPicPr>
            <a:picLocks noChangeAspect="1"/>
          </p:cNvPicPr>
          <p:nvPr/>
        </p:nvPicPr>
        <p:blipFill>
          <a:blip r:embed="rId9"/>
          <a:stretch>
            <a:fillRect/>
          </a:stretch>
        </p:blipFill>
        <p:spPr>
          <a:xfrm>
            <a:off x="6820583" y="2653572"/>
            <a:ext cx="469300" cy="469300"/>
          </a:xfrm>
          <a:prstGeom prst="rect">
            <a:avLst/>
          </a:prstGeom>
        </p:spPr>
      </p:pic>
      <p:pic>
        <p:nvPicPr>
          <p:cNvPr id="7" name="Image 6">
            <a:extLst>
              <a:ext uri="{FF2B5EF4-FFF2-40B4-BE49-F238E27FC236}">
                <a16:creationId xmlns:a16="http://schemas.microsoft.com/office/drawing/2014/main" id="{7285DCBA-CB1E-4474-A1BD-F91CCF2D58C7}"/>
              </a:ext>
            </a:extLst>
          </p:cNvPr>
          <p:cNvPicPr>
            <a:picLocks noChangeAspect="1"/>
          </p:cNvPicPr>
          <p:nvPr/>
        </p:nvPicPr>
        <p:blipFill>
          <a:blip r:embed="rId10"/>
          <a:stretch>
            <a:fillRect/>
          </a:stretch>
        </p:blipFill>
        <p:spPr>
          <a:xfrm>
            <a:off x="6051237" y="1403251"/>
            <a:ext cx="469300" cy="469300"/>
          </a:xfrm>
          <a:prstGeom prst="rect">
            <a:avLst/>
          </a:prstGeom>
        </p:spPr>
      </p:pic>
      <p:pic>
        <p:nvPicPr>
          <p:cNvPr id="19" name="Image 18">
            <a:extLst>
              <a:ext uri="{FF2B5EF4-FFF2-40B4-BE49-F238E27FC236}">
                <a16:creationId xmlns:a16="http://schemas.microsoft.com/office/drawing/2014/main" id="{0A88F53E-E474-4798-9991-762D699B4989}"/>
              </a:ext>
            </a:extLst>
          </p:cNvPr>
          <p:cNvPicPr>
            <a:picLocks noChangeAspect="1"/>
          </p:cNvPicPr>
          <p:nvPr/>
        </p:nvPicPr>
        <p:blipFill>
          <a:blip r:embed="rId9"/>
          <a:stretch>
            <a:fillRect/>
          </a:stretch>
        </p:blipFill>
        <p:spPr>
          <a:xfrm>
            <a:off x="2430119" y="3922351"/>
            <a:ext cx="469300" cy="469300"/>
          </a:xfrm>
          <a:prstGeom prst="rect">
            <a:avLst/>
          </a:prstGeom>
        </p:spPr>
      </p:pic>
      <p:sp>
        <p:nvSpPr>
          <p:cNvPr id="54" name="Rectangle 53"/>
          <p:cNvSpPr/>
          <p:nvPr/>
        </p:nvSpPr>
        <p:spPr>
          <a:xfrm>
            <a:off x="2448133" y="1253093"/>
            <a:ext cx="692523" cy="185001"/>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latin typeface="Raleway" panose="020B0503030101060003" pitchFamily="34" charset="0"/>
              </a:rPr>
              <a:t>Banque</a:t>
            </a:r>
          </a:p>
        </p:txBody>
      </p:sp>
      <p:pic>
        <p:nvPicPr>
          <p:cNvPr id="93" name="Image 92">
            <a:extLst>
              <a:ext uri="{FF2B5EF4-FFF2-40B4-BE49-F238E27FC236}">
                <a16:creationId xmlns:a16="http://schemas.microsoft.com/office/drawing/2014/main" id="{74A5A5CB-B450-4E18-8A05-B35FC3DBBA32}"/>
              </a:ext>
            </a:extLst>
          </p:cNvPr>
          <p:cNvPicPr>
            <a:picLocks noChangeAspect="1"/>
          </p:cNvPicPr>
          <p:nvPr/>
        </p:nvPicPr>
        <p:blipFill>
          <a:blip r:embed="rId11"/>
          <a:stretch>
            <a:fillRect/>
          </a:stretch>
        </p:blipFill>
        <p:spPr>
          <a:xfrm>
            <a:off x="2582534" y="1398229"/>
            <a:ext cx="469301" cy="469301"/>
          </a:xfrm>
          <a:prstGeom prst="rect">
            <a:avLst/>
          </a:prstGeom>
        </p:spPr>
      </p:pic>
      <p:sp>
        <p:nvSpPr>
          <p:cNvPr id="55" name="ZoneTexte 54"/>
          <p:cNvSpPr txBox="1"/>
          <p:nvPr/>
        </p:nvSpPr>
        <p:spPr>
          <a:xfrm>
            <a:off x="6765901" y="1272916"/>
            <a:ext cx="997389" cy="523220"/>
          </a:xfrm>
          <a:prstGeom prst="rect">
            <a:avLst/>
          </a:prstGeom>
          <a:noFill/>
        </p:spPr>
        <p:txBody>
          <a:bodyPr wrap="none" rtlCol="0">
            <a:spAutoFit/>
          </a:bodyPr>
          <a:lstStyle/>
          <a:p>
            <a:r>
              <a:rPr lang="fr-FR" sz="700" dirty="0">
                <a:latin typeface="Raleway" panose="020B0503030101060003" pitchFamily="34" charset="0"/>
              </a:rPr>
              <a:t>bob  =&gt; 1 =&gt; </a:t>
            </a:r>
            <a:r>
              <a:rPr lang="fr-FR" sz="700" dirty="0" err="1">
                <a:latin typeface="Raleway" panose="020B0503030101060003" pitchFamily="34" charset="0"/>
              </a:rPr>
              <a:t>alice</a:t>
            </a:r>
            <a:endParaRPr lang="fr-FR" sz="700" dirty="0">
              <a:latin typeface="Raleway" panose="020B0503030101060003" pitchFamily="34" charset="0"/>
            </a:endParaRPr>
          </a:p>
          <a:p>
            <a:r>
              <a:rPr lang="fr-FR" sz="700" dirty="0" err="1">
                <a:latin typeface="Raleway" panose="020B0503030101060003" pitchFamily="34" charset="0"/>
              </a:rPr>
              <a:t>lucie</a:t>
            </a:r>
            <a:r>
              <a:rPr lang="fr-FR" sz="700" dirty="0">
                <a:latin typeface="Raleway" panose="020B0503030101060003" pitchFamily="34" charset="0"/>
              </a:rPr>
              <a:t> =&gt; 1 =&gt; pierre</a:t>
            </a:r>
          </a:p>
          <a:p>
            <a:r>
              <a:rPr lang="fr-FR" sz="700" dirty="0">
                <a:latin typeface="Raleway" panose="020B0503030101060003" pitchFamily="34" charset="0"/>
              </a:rPr>
              <a:t>pierre =&gt; 0,5 =&gt; </a:t>
            </a:r>
            <a:r>
              <a:rPr lang="fr-FR" sz="700" dirty="0" err="1">
                <a:latin typeface="Raleway" panose="020B0503030101060003" pitchFamily="34" charset="0"/>
              </a:rPr>
              <a:t>paul</a:t>
            </a:r>
            <a:endParaRPr lang="fr-FR" sz="700" dirty="0">
              <a:latin typeface="Raleway" panose="020B0503030101060003" pitchFamily="34" charset="0"/>
            </a:endParaRPr>
          </a:p>
          <a:p>
            <a:r>
              <a:rPr lang="fr-FR" sz="700" dirty="0">
                <a:latin typeface="Raleway" panose="020B0503030101060003" pitchFamily="34" charset="0"/>
              </a:rPr>
              <a:t>,,,,</a:t>
            </a:r>
          </a:p>
        </p:txBody>
      </p:sp>
      <p:sp>
        <p:nvSpPr>
          <p:cNvPr id="56" name="ZoneTexte 55"/>
          <p:cNvSpPr txBox="1"/>
          <p:nvPr/>
        </p:nvSpPr>
        <p:spPr>
          <a:xfrm>
            <a:off x="7419037" y="2691721"/>
            <a:ext cx="997389" cy="523220"/>
          </a:xfrm>
          <a:prstGeom prst="rect">
            <a:avLst/>
          </a:prstGeom>
          <a:noFill/>
        </p:spPr>
        <p:txBody>
          <a:bodyPr wrap="none" rtlCol="0">
            <a:spAutoFit/>
          </a:bodyPr>
          <a:lstStyle/>
          <a:p>
            <a:r>
              <a:rPr lang="fr-FR" sz="700" dirty="0">
                <a:latin typeface="Raleway" panose="020B0503030101060003" pitchFamily="34" charset="0"/>
              </a:rPr>
              <a:t>bob  =&gt; 1 =&gt; </a:t>
            </a:r>
            <a:r>
              <a:rPr lang="fr-FR" sz="700" dirty="0" err="1">
                <a:latin typeface="Raleway" panose="020B0503030101060003" pitchFamily="34" charset="0"/>
              </a:rPr>
              <a:t>alice</a:t>
            </a:r>
            <a:endParaRPr lang="fr-FR" sz="700" dirty="0">
              <a:latin typeface="Raleway" panose="020B0503030101060003" pitchFamily="34" charset="0"/>
            </a:endParaRPr>
          </a:p>
          <a:p>
            <a:r>
              <a:rPr lang="fr-FR" sz="700" dirty="0" err="1">
                <a:latin typeface="Raleway" panose="020B0503030101060003" pitchFamily="34" charset="0"/>
              </a:rPr>
              <a:t>lucie</a:t>
            </a:r>
            <a:r>
              <a:rPr lang="fr-FR" sz="700" dirty="0">
                <a:latin typeface="Raleway" panose="020B0503030101060003" pitchFamily="34" charset="0"/>
              </a:rPr>
              <a:t> =&gt; 1 =&gt; pierre</a:t>
            </a:r>
          </a:p>
          <a:p>
            <a:r>
              <a:rPr lang="fr-FR" sz="700" dirty="0">
                <a:latin typeface="Raleway" panose="020B0503030101060003" pitchFamily="34" charset="0"/>
              </a:rPr>
              <a:t>pierre =&gt; 0,5 =&gt; </a:t>
            </a:r>
            <a:r>
              <a:rPr lang="fr-FR" sz="700" dirty="0" err="1">
                <a:latin typeface="Raleway" panose="020B0503030101060003" pitchFamily="34" charset="0"/>
              </a:rPr>
              <a:t>paul</a:t>
            </a:r>
            <a:endParaRPr lang="fr-FR" sz="700" dirty="0">
              <a:latin typeface="Raleway" panose="020B0503030101060003" pitchFamily="34" charset="0"/>
            </a:endParaRPr>
          </a:p>
          <a:p>
            <a:r>
              <a:rPr lang="fr-FR" sz="700" dirty="0">
                <a:latin typeface="Raleway" panose="020B0503030101060003" pitchFamily="34" charset="0"/>
              </a:rPr>
              <a:t>,,,,</a:t>
            </a:r>
          </a:p>
        </p:txBody>
      </p:sp>
      <p:sp>
        <p:nvSpPr>
          <p:cNvPr id="58" name="ZoneTexte 57"/>
          <p:cNvSpPr txBox="1"/>
          <p:nvPr/>
        </p:nvSpPr>
        <p:spPr>
          <a:xfrm>
            <a:off x="1309207" y="3909145"/>
            <a:ext cx="997389" cy="415498"/>
          </a:xfrm>
          <a:prstGeom prst="rect">
            <a:avLst/>
          </a:prstGeom>
          <a:noFill/>
        </p:spPr>
        <p:txBody>
          <a:bodyPr wrap="none" rtlCol="0">
            <a:spAutoFit/>
          </a:bodyPr>
          <a:lstStyle/>
          <a:p>
            <a:r>
              <a:rPr lang="fr-FR" sz="700" dirty="0" err="1">
                <a:latin typeface="Raleway" panose="020B0503030101060003" pitchFamily="34" charset="0"/>
              </a:rPr>
              <a:t>lucie</a:t>
            </a:r>
            <a:r>
              <a:rPr lang="fr-FR" sz="700" dirty="0">
                <a:latin typeface="Raleway" panose="020B0503030101060003" pitchFamily="34" charset="0"/>
              </a:rPr>
              <a:t> =&gt; 1 =&gt; pierre</a:t>
            </a:r>
          </a:p>
          <a:p>
            <a:r>
              <a:rPr lang="fr-FR" sz="700" dirty="0">
                <a:latin typeface="Raleway" panose="020B0503030101060003" pitchFamily="34" charset="0"/>
              </a:rPr>
              <a:t>pierre =&gt; 0,5 =&gt; </a:t>
            </a:r>
            <a:r>
              <a:rPr lang="fr-FR" sz="700" dirty="0" err="1">
                <a:latin typeface="Raleway" panose="020B0503030101060003" pitchFamily="34" charset="0"/>
              </a:rPr>
              <a:t>paul</a:t>
            </a:r>
            <a:endParaRPr lang="fr-FR" sz="700" dirty="0">
              <a:latin typeface="Raleway" panose="020B0503030101060003" pitchFamily="34" charset="0"/>
            </a:endParaRPr>
          </a:p>
          <a:p>
            <a:r>
              <a:rPr lang="fr-FR" sz="700" dirty="0">
                <a:latin typeface="Raleway" panose="020B0503030101060003" pitchFamily="34" charset="0"/>
              </a:rPr>
              <a:t>,,,,</a:t>
            </a:r>
          </a:p>
        </p:txBody>
      </p:sp>
      <p:sp>
        <p:nvSpPr>
          <p:cNvPr id="59" name="ZoneTexte 58"/>
          <p:cNvSpPr txBox="1"/>
          <p:nvPr/>
        </p:nvSpPr>
        <p:spPr>
          <a:xfrm>
            <a:off x="1352197" y="4061545"/>
            <a:ext cx="997389" cy="415498"/>
          </a:xfrm>
          <a:prstGeom prst="rect">
            <a:avLst/>
          </a:prstGeom>
          <a:noFill/>
        </p:spPr>
        <p:txBody>
          <a:bodyPr wrap="none" rtlCol="0">
            <a:spAutoFit/>
          </a:bodyPr>
          <a:lstStyle/>
          <a:p>
            <a:r>
              <a:rPr lang="fr-FR" sz="700" dirty="0" err="1">
                <a:latin typeface="Raleway" panose="020B0503030101060003" pitchFamily="34" charset="0"/>
              </a:rPr>
              <a:t>lucie</a:t>
            </a:r>
            <a:r>
              <a:rPr lang="fr-FR" sz="700" dirty="0">
                <a:latin typeface="Raleway" panose="020B0503030101060003" pitchFamily="34" charset="0"/>
              </a:rPr>
              <a:t> =&gt; 1 =&gt; pierre</a:t>
            </a:r>
          </a:p>
          <a:p>
            <a:r>
              <a:rPr lang="fr-FR" sz="700" dirty="0">
                <a:latin typeface="Raleway" panose="020B0503030101060003" pitchFamily="34" charset="0"/>
              </a:rPr>
              <a:t>pierre =&gt; 0,5 =&gt; </a:t>
            </a:r>
            <a:r>
              <a:rPr lang="fr-FR" sz="700" dirty="0" err="1">
                <a:latin typeface="Raleway" panose="020B0503030101060003" pitchFamily="34" charset="0"/>
              </a:rPr>
              <a:t>paul</a:t>
            </a:r>
            <a:endParaRPr lang="fr-FR" sz="700" dirty="0">
              <a:latin typeface="Raleway" panose="020B0503030101060003" pitchFamily="34" charset="0"/>
            </a:endParaRPr>
          </a:p>
          <a:p>
            <a:r>
              <a:rPr lang="fr-FR" sz="700" dirty="0">
                <a:latin typeface="Raleway" panose="020B0503030101060003" pitchFamily="34" charset="0"/>
              </a:rPr>
              <a:t>,,,,</a:t>
            </a:r>
          </a:p>
        </p:txBody>
      </p:sp>
      <p:sp>
        <p:nvSpPr>
          <p:cNvPr id="62" name="ZoneTexte 61"/>
          <p:cNvSpPr txBox="1"/>
          <p:nvPr/>
        </p:nvSpPr>
        <p:spPr>
          <a:xfrm>
            <a:off x="895199" y="2630666"/>
            <a:ext cx="997389" cy="523220"/>
          </a:xfrm>
          <a:prstGeom prst="rect">
            <a:avLst/>
          </a:prstGeom>
          <a:noFill/>
        </p:spPr>
        <p:txBody>
          <a:bodyPr wrap="none" rtlCol="0">
            <a:spAutoFit/>
          </a:bodyPr>
          <a:lstStyle/>
          <a:p>
            <a:r>
              <a:rPr lang="fr-FR" sz="700" dirty="0">
                <a:latin typeface="Raleway" panose="020B0503030101060003" pitchFamily="34" charset="0"/>
              </a:rPr>
              <a:t>bob  =&gt; 1 =&gt; </a:t>
            </a:r>
            <a:r>
              <a:rPr lang="fr-FR" sz="700" dirty="0" err="1">
                <a:latin typeface="Raleway" panose="020B0503030101060003" pitchFamily="34" charset="0"/>
              </a:rPr>
              <a:t>alice</a:t>
            </a:r>
            <a:endParaRPr lang="fr-FR" sz="700" dirty="0">
              <a:latin typeface="Raleway" panose="020B0503030101060003" pitchFamily="34" charset="0"/>
            </a:endParaRPr>
          </a:p>
          <a:p>
            <a:r>
              <a:rPr lang="fr-FR" sz="700" dirty="0" err="1">
                <a:latin typeface="Raleway" panose="020B0503030101060003" pitchFamily="34" charset="0"/>
              </a:rPr>
              <a:t>lucie</a:t>
            </a:r>
            <a:r>
              <a:rPr lang="fr-FR" sz="700" dirty="0">
                <a:latin typeface="Raleway" panose="020B0503030101060003" pitchFamily="34" charset="0"/>
              </a:rPr>
              <a:t> =&gt; 1 =&gt; pierre</a:t>
            </a:r>
          </a:p>
          <a:p>
            <a:r>
              <a:rPr lang="fr-FR" sz="700" dirty="0">
                <a:latin typeface="Raleway" panose="020B0503030101060003" pitchFamily="34" charset="0"/>
              </a:rPr>
              <a:t>pierre =&gt; 0,5 =&gt; </a:t>
            </a:r>
            <a:r>
              <a:rPr lang="fr-FR" sz="700" dirty="0" err="1">
                <a:latin typeface="Raleway" panose="020B0503030101060003" pitchFamily="34" charset="0"/>
              </a:rPr>
              <a:t>paul</a:t>
            </a:r>
            <a:endParaRPr lang="fr-FR" sz="700" dirty="0">
              <a:latin typeface="Raleway" panose="020B0503030101060003" pitchFamily="34" charset="0"/>
            </a:endParaRPr>
          </a:p>
          <a:p>
            <a:r>
              <a:rPr lang="fr-FR" sz="700" dirty="0">
                <a:latin typeface="Raleway" panose="020B0503030101060003" pitchFamily="34" charset="0"/>
              </a:rPr>
              <a:t>,,,,</a:t>
            </a:r>
          </a:p>
        </p:txBody>
      </p:sp>
      <p:sp>
        <p:nvSpPr>
          <p:cNvPr id="64" name="ZoneTexte 63"/>
          <p:cNvSpPr txBox="1"/>
          <p:nvPr/>
        </p:nvSpPr>
        <p:spPr>
          <a:xfrm>
            <a:off x="7239193" y="3855284"/>
            <a:ext cx="997389" cy="523220"/>
          </a:xfrm>
          <a:prstGeom prst="rect">
            <a:avLst/>
          </a:prstGeom>
          <a:noFill/>
        </p:spPr>
        <p:txBody>
          <a:bodyPr wrap="none" rtlCol="0">
            <a:spAutoFit/>
          </a:bodyPr>
          <a:lstStyle/>
          <a:p>
            <a:r>
              <a:rPr lang="fr-FR" sz="700" dirty="0">
                <a:latin typeface="Raleway" panose="020B0503030101060003" pitchFamily="34" charset="0"/>
              </a:rPr>
              <a:t>bob  =&gt; 1 =&gt; </a:t>
            </a:r>
            <a:r>
              <a:rPr lang="fr-FR" sz="700" dirty="0" err="1">
                <a:latin typeface="Raleway" panose="020B0503030101060003" pitchFamily="34" charset="0"/>
              </a:rPr>
              <a:t>alice</a:t>
            </a:r>
            <a:endParaRPr lang="fr-FR" sz="700" dirty="0">
              <a:latin typeface="Raleway" panose="020B0503030101060003" pitchFamily="34" charset="0"/>
            </a:endParaRPr>
          </a:p>
          <a:p>
            <a:r>
              <a:rPr lang="fr-FR" sz="700" dirty="0" err="1">
                <a:latin typeface="Raleway" panose="020B0503030101060003" pitchFamily="34" charset="0"/>
              </a:rPr>
              <a:t>lucie</a:t>
            </a:r>
            <a:r>
              <a:rPr lang="fr-FR" sz="700" dirty="0">
                <a:latin typeface="Raleway" panose="020B0503030101060003" pitchFamily="34" charset="0"/>
              </a:rPr>
              <a:t> =&gt; 1 =&gt; pierre</a:t>
            </a:r>
          </a:p>
          <a:p>
            <a:r>
              <a:rPr lang="fr-FR" sz="700" dirty="0">
                <a:latin typeface="Raleway" panose="020B0503030101060003" pitchFamily="34" charset="0"/>
              </a:rPr>
              <a:t>pierre =&gt; 0,5 =&gt; </a:t>
            </a:r>
            <a:r>
              <a:rPr lang="fr-FR" sz="700" dirty="0" err="1">
                <a:latin typeface="Raleway" panose="020B0503030101060003" pitchFamily="34" charset="0"/>
              </a:rPr>
              <a:t>paul</a:t>
            </a:r>
            <a:endParaRPr lang="fr-FR" sz="700" dirty="0">
              <a:latin typeface="Raleway" panose="020B0503030101060003" pitchFamily="34" charset="0"/>
            </a:endParaRPr>
          </a:p>
          <a:p>
            <a:r>
              <a:rPr lang="fr-FR" sz="700" dirty="0">
                <a:latin typeface="Raleway" panose="020B0503030101060003" pitchFamily="34" charset="0"/>
              </a:rPr>
              <a:t>,,,,</a:t>
            </a:r>
          </a:p>
        </p:txBody>
      </p:sp>
      <p:sp>
        <p:nvSpPr>
          <p:cNvPr id="65" name="ZoneTexte 64"/>
          <p:cNvSpPr txBox="1"/>
          <p:nvPr/>
        </p:nvSpPr>
        <p:spPr>
          <a:xfrm>
            <a:off x="1384174" y="1318947"/>
            <a:ext cx="997389" cy="523220"/>
          </a:xfrm>
          <a:prstGeom prst="rect">
            <a:avLst/>
          </a:prstGeom>
          <a:noFill/>
        </p:spPr>
        <p:txBody>
          <a:bodyPr wrap="none" rtlCol="0">
            <a:spAutoFit/>
          </a:bodyPr>
          <a:lstStyle/>
          <a:p>
            <a:r>
              <a:rPr lang="fr-FR" sz="700" dirty="0">
                <a:latin typeface="Raleway" panose="020B0503030101060003" pitchFamily="34" charset="0"/>
              </a:rPr>
              <a:t>bob  =&gt; 1 =&gt; </a:t>
            </a:r>
            <a:r>
              <a:rPr lang="fr-FR" sz="700" dirty="0" err="1">
                <a:latin typeface="Raleway" panose="020B0503030101060003" pitchFamily="34" charset="0"/>
              </a:rPr>
              <a:t>alice</a:t>
            </a:r>
            <a:endParaRPr lang="fr-FR" sz="700" dirty="0">
              <a:latin typeface="Raleway" panose="020B0503030101060003" pitchFamily="34" charset="0"/>
            </a:endParaRPr>
          </a:p>
          <a:p>
            <a:r>
              <a:rPr lang="fr-FR" sz="700" dirty="0" err="1">
                <a:latin typeface="Raleway" panose="020B0503030101060003" pitchFamily="34" charset="0"/>
              </a:rPr>
              <a:t>lucie</a:t>
            </a:r>
            <a:r>
              <a:rPr lang="fr-FR" sz="700" dirty="0">
                <a:latin typeface="Raleway" panose="020B0503030101060003" pitchFamily="34" charset="0"/>
              </a:rPr>
              <a:t> =&gt; 1 =&gt; pierre</a:t>
            </a:r>
          </a:p>
          <a:p>
            <a:r>
              <a:rPr lang="fr-FR" sz="700" dirty="0">
                <a:latin typeface="Raleway" panose="020B0503030101060003" pitchFamily="34" charset="0"/>
              </a:rPr>
              <a:t>pierre =&gt; 0,5 =&gt; </a:t>
            </a:r>
            <a:r>
              <a:rPr lang="fr-FR" sz="700" dirty="0" err="1">
                <a:latin typeface="Raleway" panose="020B0503030101060003" pitchFamily="34" charset="0"/>
              </a:rPr>
              <a:t>paul</a:t>
            </a:r>
            <a:endParaRPr lang="fr-FR" sz="700" dirty="0">
              <a:latin typeface="Raleway" panose="020B0503030101060003" pitchFamily="34" charset="0"/>
            </a:endParaRPr>
          </a:p>
          <a:p>
            <a:r>
              <a:rPr lang="fr-FR" sz="700" dirty="0">
                <a:latin typeface="Raleway" panose="020B0503030101060003" pitchFamily="34" charset="0"/>
              </a:rPr>
              <a:t>,,,,</a:t>
            </a:r>
          </a:p>
        </p:txBody>
      </p:sp>
      <p:pic>
        <p:nvPicPr>
          <p:cNvPr id="61" name="Image 60">
            <a:extLst>
              <a:ext uri="{FF2B5EF4-FFF2-40B4-BE49-F238E27FC236}">
                <a16:creationId xmlns:a16="http://schemas.microsoft.com/office/drawing/2014/main" id="{53B6AB11-4E55-41F9-B899-4E30B85F56D3}"/>
              </a:ext>
            </a:extLst>
          </p:cNvPr>
          <p:cNvPicPr>
            <a:picLocks noChangeAspect="1"/>
          </p:cNvPicPr>
          <p:nvPr/>
        </p:nvPicPr>
        <p:blipFill>
          <a:blip r:embed="rId12"/>
          <a:stretch>
            <a:fillRect/>
          </a:stretch>
        </p:blipFill>
        <p:spPr>
          <a:xfrm rot="3021270">
            <a:off x="4162001" y="2602498"/>
            <a:ext cx="171304" cy="149200"/>
          </a:xfrm>
          <a:prstGeom prst="rect">
            <a:avLst/>
          </a:prstGeom>
        </p:spPr>
      </p:pic>
    </p:spTree>
    <p:extLst>
      <p:ext uri="{BB962C8B-B14F-4D97-AF65-F5344CB8AC3E}">
        <p14:creationId xmlns:p14="http://schemas.microsoft.com/office/powerpoint/2010/main" val="35313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cxnSp>
        <p:nvCxnSpPr>
          <p:cNvPr id="79" name="Connecteur droit 78">
            <a:extLst>
              <a:ext uri="{FF2B5EF4-FFF2-40B4-BE49-F238E27FC236}">
                <a16:creationId xmlns:a16="http://schemas.microsoft.com/office/drawing/2014/main" id="{F03C5510-2D10-4C71-97F8-DBAF9D748731}"/>
              </a:ext>
            </a:extLst>
          </p:cNvPr>
          <p:cNvCxnSpPr>
            <a:cxnSpLocks/>
          </p:cNvCxnSpPr>
          <p:nvPr/>
        </p:nvCxnSpPr>
        <p:spPr>
          <a:xfrm>
            <a:off x="1239841" y="1577591"/>
            <a:ext cx="1745414" cy="109683"/>
          </a:xfrm>
          <a:prstGeom prst="line">
            <a:avLst/>
          </a:prstGeom>
          <a:ln>
            <a:solidFill>
              <a:schemeClr val="bg1">
                <a:lumMod val="65000"/>
              </a:schemeClr>
            </a:solidFill>
          </a:ln>
        </p:spPr>
        <p:style>
          <a:lnRef idx="2">
            <a:schemeClr val="accent2">
              <a:shade val="50000"/>
            </a:schemeClr>
          </a:lnRef>
          <a:fillRef idx="1">
            <a:schemeClr val="accent2"/>
          </a:fillRef>
          <a:effectRef idx="0">
            <a:schemeClr val="accent2"/>
          </a:effectRef>
          <a:fontRef idx="minor">
            <a:schemeClr val="lt1"/>
          </a:fontRef>
        </p:style>
      </p:cxnSp>
      <p:cxnSp>
        <p:nvCxnSpPr>
          <p:cNvPr id="63" name="Connecteur droit 62">
            <a:extLst>
              <a:ext uri="{FF2B5EF4-FFF2-40B4-BE49-F238E27FC236}">
                <a16:creationId xmlns:a16="http://schemas.microsoft.com/office/drawing/2014/main" id="{D38AFFC3-3EAD-4DDC-920D-BF1EC65973FF}"/>
              </a:ext>
            </a:extLst>
          </p:cNvPr>
          <p:cNvCxnSpPr>
            <a:cxnSpLocks/>
          </p:cNvCxnSpPr>
          <p:nvPr/>
        </p:nvCxnSpPr>
        <p:spPr>
          <a:xfrm flipV="1">
            <a:off x="2979512" y="1607075"/>
            <a:ext cx="3569996" cy="5824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9" name="Connecteur droit 48">
            <a:extLst>
              <a:ext uri="{FF2B5EF4-FFF2-40B4-BE49-F238E27FC236}">
                <a16:creationId xmlns:a16="http://schemas.microsoft.com/office/drawing/2014/main" id="{F2529381-4F5E-43B7-832E-1713B4A59F3E}"/>
              </a:ext>
            </a:extLst>
          </p:cNvPr>
          <p:cNvCxnSpPr>
            <a:cxnSpLocks/>
            <a:endCxn id="55" idx="2"/>
          </p:cNvCxnSpPr>
          <p:nvPr/>
        </p:nvCxnSpPr>
        <p:spPr>
          <a:xfrm flipV="1">
            <a:off x="2485948" y="2802180"/>
            <a:ext cx="2142291" cy="8824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2" name="Connecteur droit 71">
            <a:extLst>
              <a:ext uri="{FF2B5EF4-FFF2-40B4-BE49-F238E27FC236}">
                <a16:creationId xmlns:a16="http://schemas.microsoft.com/office/drawing/2014/main" id="{DDB95EFA-5B88-4A93-844C-6463F7008131}"/>
              </a:ext>
            </a:extLst>
          </p:cNvPr>
          <p:cNvCxnSpPr>
            <a:cxnSpLocks/>
          </p:cNvCxnSpPr>
          <p:nvPr/>
        </p:nvCxnSpPr>
        <p:spPr>
          <a:xfrm flipV="1">
            <a:off x="2526198" y="1634692"/>
            <a:ext cx="413468" cy="121307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5" name="Connecteur droit 74">
            <a:extLst>
              <a:ext uri="{FF2B5EF4-FFF2-40B4-BE49-F238E27FC236}">
                <a16:creationId xmlns:a16="http://schemas.microsoft.com/office/drawing/2014/main" id="{0AC8BCA6-1159-48FB-9320-BC5B89754370}"/>
              </a:ext>
            </a:extLst>
          </p:cNvPr>
          <p:cNvCxnSpPr>
            <a:cxnSpLocks/>
          </p:cNvCxnSpPr>
          <p:nvPr/>
        </p:nvCxnSpPr>
        <p:spPr>
          <a:xfrm>
            <a:off x="2486984" y="2986755"/>
            <a:ext cx="484791" cy="127235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7" name="Connecteur droit 56">
            <a:extLst>
              <a:ext uri="{FF2B5EF4-FFF2-40B4-BE49-F238E27FC236}">
                <a16:creationId xmlns:a16="http://schemas.microsoft.com/office/drawing/2014/main" id="{C028FB06-F927-4E7B-B004-36656F75BACC}"/>
              </a:ext>
            </a:extLst>
          </p:cNvPr>
          <p:cNvCxnSpPr>
            <a:cxnSpLocks/>
            <a:endCxn id="55" idx="5"/>
          </p:cNvCxnSpPr>
          <p:nvPr/>
        </p:nvCxnSpPr>
        <p:spPr>
          <a:xfrm flipH="1" flipV="1">
            <a:off x="4959526" y="2937078"/>
            <a:ext cx="1676672" cy="117042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6" name="Connecteur droit 65">
            <a:extLst>
              <a:ext uri="{FF2B5EF4-FFF2-40B4-BE49-F238E27FC236}">
                <a16:creationId xmlns:a16="http://schemas.microsoft.com/office/drawing/2014/main" id="{111FBA2C-CBDD-461C-8F09-92B0FB59A609}"/>
              </a:ext>
            </a:extLst>
          </p:cNvPr>
          <p:cNvCxnSpPr>
            <a:cxnSpLocks/>
          </p:cNvCxnSpPr>
          <p:nvPr/>
        </p:nvCxnSpPr>
        <p:spPr>
          <a:xfrm flipV="1">
            <a:off x="2907981" y="4185779"/>
            <a:ext cx="3759212" cy="2667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5" name="Connecteur droit 84">
            <a:extLst>
              <a:ext uri="{FF2B5EF4-FFF2-40B4-BE49-F238E27FC236}">
                <a16:creationId xmlns:a16="http://schemas.microsoft.com/office/drawing/2014/main" id="{85B4D7EC-5345-4485-8217-8B8F9EEA516B}"/>
              </a:ext>
            </a:extLst>
          </p:cNvPr>
          <p:cNvCxnSpPr>
            <a:cxnSpLocks/>
          </p:cNvCxnSpPr>
          <p:nvPr/>
        </p:nvCxnSpPr>
        <p:spPr>
          <a:xfrm flipH="1">
            <a:off x="6667193" y="2954068"/>
            <a:ext cx="534622" cy="118391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1" name="Connecteur droit 80">
            <a:extLst>
              <a:ext uri="{FF2B5EF4-FFF2-40B4-BE49-F238E27FC236}">
                <a16:creationId xmlns:a16="http://schemas.microsoft.com/office/drawing/2014/main" id="{26D6ECF2-D1BE-4DB6-B15E-7B3FD84328F7}"/>
              </a:ext>
            </a:extLst>
          </p:cNvPr>
          <p:cNvCxnSpPr>
            <a:cxnSpLocks/>
          </p:cNvCxnSpPr>
          <p:nvPr/>
        </p:nvCxnSpPr>
        <p:spPr>
          <a:xfrm>
            <a:off x="6549508" y="1722413"/>
            <a:ext cx="762253" cy="114930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52" name="Connecteur droit 51">
            <a:extLst>
              <a:ext uri="{FF2B5EF4-FFF2-40B4-BE49-F238E27FC236}">
                <a16:creationId xmlns:a16="http://schemas.microsoft.com/office/drawing/2014/main" id="{FDF547B6-61D9-44CD-A864-96FD10E84118}"/>
              </a:ext>
            </a:extLst>
          </p:cNvPr>
          <p:cNvCxnSpPr>
            <a:cxnSpLocks/>
            <a:endCxn id="55" idx="3"/>
          </p:cNvCxnSpPr>
          <p:nvPr/>
        </p:nvCxnSpPr>
        <p:spPr>
          <a:xfrm flipV="1">
            <a:off x="3048920" y="2937078"/>
            <a:ext cx="1636159" cy="117042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88" name="Shape 88"/>
          <p:cNvSpPr txBox="1">
            <a:spLocks noGrp="1"/>
          </p:cNvSpPr>
          <p:nvPr>
            <p:ph type="title"/>
          </p:nvPr>
        </p:nvSpPr>
        <p:spPr>
          <a:xfrm>
            <a:off x="54552" y="133700"/>
            <a:ext cx="8185500" cy="501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Décentralisation</a:t>
            </a:r>
            <a:endParaRPr dirty="0"/>
          </a:p>
        </p:txBody>
      </p:sp>
      <p:cxnSp>
        <p:nvCxnSpPr>
          <p:cNvPr id="41" name="Connecteur droit 40">
            <a:extLst>
              <a:ext uri="{FF2B5EF4-FFF2-40B4-BE49-F238E27FC236}">
                <a16:creationId xmlns:a16="http://schemas.microsoft.com/office/drawing/2014/main" id="{F03C5510-2D10-4C71-97F8-DBAF9D748731}"/>
              </a:ext>
            </a:extLst>
          </p:cNvPr>
          <p:cNvCxnSpPr>
            <a:cxnSpLocks/>
            <a:endCxn id="55" idx="1"/>
          </p:cNvCxnSpPr>
          <p:nvPr/>
        </p:nvCxnSpPr>
        <p:spPr>
          <a:xfrm>
            <a:off x="2985255" y="1701231"/>
            <a:ext cx="1699824" cy="96605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6" name="Connecteur droit 45">
            <a:extLst>
              <a:ext uri="{FF2B5EF4-FFF2-40B4-BE49-F238E27FC236}">
                <a16:creationId xmlns:a16="http://schemas.microsoft.com/office/drawing/2014/main" id="{58F9A055-899C-44B7-8E52-2149ACF75033}"/>
              </a:ext>
            </a:extLst>
          </p:cNvPr>
          <p:cNvCxnSpPr>
            <a:cxnSpLocks/>
            <a:endCxn id="55" idx="7"/>
          </p:cNvCxnSpPr>
          <p:nvPr/>
        </p:nvCxnSpPr>
        <p:spPr>
          <a:xfrm flipH="1">
            <a:off x="4959526" y="1708236"/>
            <a:ext cx="1365237" cy="95904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0" name="Connecteur droit 59">
            <a:extLst>
              <a:ext uri="{FF2B5EF4-FFF2-40B4-BE49-F238E27FC236}">
                <a16:creationId xmlns:a16="http://schemas.microsoft.com/office/drawing/2014/main" id="{C270E4E5-08AF-4DA9-A46E-065C8F84227B}"/>
              </a:ext>
            </a:extLst>
          </p:cNvPr>
          <p:cNvCxnSpPr>
            <a:cxnSpLocks/>
            <a:stCxn id="55" idx="6"/>
          </p:cNvCxnSpPr>
          <p:nvPr/>
        </p:nvCxnSpPr>
        <p:spPr>
          <a:xfrm>
            <a:off x="5016366" y="2802180"/>
            <a:ext cx="2296430" cy="10099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50" name="Ellipse 49"/>
          <p:cNvSpPr/>
          <p:nvPr/>
        </p:nvSpPr>
        <p:spPr>
          <a:xfrm>
            <a:off x="7007752" y="2691942"/>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51" name="Ellipse 50"/>
          <p:cNvSpPr/>
          <p:nvPr/>
        </p:nvSpPr>
        <p:spPr>
          <a:xfrm>
            <a:off x="2746632" y="1493562"/>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53" name="Ellipse 52"/>
          <p:cNvSpPr/>
          <p:nvPr/>
        </p:nvSpPr>
        <p:spPr>
          <a:xfrm>
            <a:off x="6416517" y="3937774"/>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54" name="Ellipse 53"/>
          <p:cNvSpPr/>
          <p:nvPr/>
        </p:nvSpPr>
        <p:spPr>
          <a:xfrm>
            <a:off x="2745602" y="4005334"/>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55" name="Ellipse 54"/>
          <p:cNvSpPr/>
          <p:nvPr/>
        </p:nvSpPr>
        <p:spPr>
          <a:xfrm>
            <a:off x="4628239" y="2611406"/>
            <a:ext cx="388127" cy="381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Ellipse 75"/>
          <p:cNvSpPr/>
          <p:nvPr/>
        </p:nvSpPr>
        <p:spPr>
          <a:xfrm>
            <a:off x="1002248" y="1370493"/>
            <a:ext cx="388127" cy="381548"/>
          </a:xfrm>
          <a:prstGeom prst="ellipse">
            <a:avLst/>
          </a:prstGeom>
          <a:ln>
            <a:solidFill>
              <a:schemeClr val="bg1">
                <a:lumMod val="6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solidFill>
                <a:srgbClr val="C00000"/>
              </a:solidFill>
            </a:endParaRPr>
          </a:p>
        </p:txBody>
      </p:sp>
      <p:cxnSp>
        <p:nvCxnSpPr>
          <p:cNvPr id="80" name="Connecteur droit 79">
            <a:extLst>
              <a:ext uri="{FF2B5EF4-FFF2-40B4-BE49-F238E27FC236}">
                <a16:creationId xmlns:a16="http://schemas.microsoft.com/office/drawing/2014/main" id="{F03C5510-2D10-4C71-97F8-DBAF9D748731}"/>
              </a:ext>
            </a:extLst>
          </p:cNvPr>
          <p:cNvCxnSpPr>
            <a:cxnSpLocks/>
          </p:cNvCxnSpPr>
          <p:nvPr/>
        </p:nvCxnSpPr>
        <p:spPr>
          <a:xfrm flipV="1">
            <a:off x="1195797" y="2910771"/>
            <a:ext cx="1259156" cy="906703"/>
          </a:xfrm>
          <a:prstGeom prst="line">
            <a:avLst/>
          </a:prstGeom>
          <a:ln>
            <a:solidFill>
              <a:schemeClr val="bg1">
                <a:lumMod val="65000"/>
              </a:schemeClr>
            </a:solidFill>
          </a:ln>
        </p:spPr>
        <p:style>
          <a:lnRef idx="2">
            <a:schemeClr val="accent2">
              <a:shade val="50000"/>
            </a:schemeClr>
          </a:lnRef>
          <a:fillRef idx="1">
            <a:schemeClr val="accent2"/>
          </a:fillRef>
          <a:effectRef idx="0">
            <a:schemeClr val="accent2"/>
          </a:effectRef>
          <a:fontRef idx="minor">
            <a:schemeClr val="lt1"/>
          </a:fontRef>
        </p:style>
      </p:cxnSp>
      <p:cxnSp>
        <p:nvCxnSpPr>
          <p:cNvPr id="82" name="Connecteur droit 81">
            <a:extLst>
              <a:ext uri="{FF2B5EF4-FFF2-40B4-BE49-F238E27FC236}">
                <a16:creationId xmlns:a16="http://schemas.microsoft.com/office/drawing/2014/main" id="{F03C5510-2D10-4C71-97F8-DBAF9D748731}"/>
              </a:ext>
            </a:extLst>
          </p:cNvPr>
          <p:cNvCxnSpPr>
            <a:cxnSpLocks/>
          </p:cNvCxnSpPr>
          <p:nvPr/>
        </p:nvCxnSpPr>
        <p:spPr>
          <a:xfrm>
            <a:off x="6049919" y="313013"/>
            <a:ext cx="1745414" cy="109683"/>
          </a:xfrm>
          <a:prstGeom prst="line">
            <a:avLst/>
          </a:prstGeom>
          <a:ln/>
        </p:spPr>
        <p:style>
          <a:lnRef idx="2">
            <a:schemeClr val="accent2"/>
          </a:lnRef>
          <a:fillRef idx="1">
            <a:schemeClr val="lt1"/>
          </a:fillRef>
          <a:effectRef idx="0">
            <a:schemeClr val="accent2"/>
          </a:effectRef>
          <a:fontRef idx="minor">
            <a:schemeClr val="dk1"/>
          </a:fontRef>
        </p:style>
      </p:cxnSp>
      <p:cxnSp>
        <p:nvCxnSpPr>
          <p:cNvPr id="83" name="Connecteur droit 82">
            <a:extLst>
              <a:ext uri="{FF2B5EF4-FFF2-40B4-BE49-F238E27FC236}">
                <a16:creationId xmlns:a16="http://schemas.microsoft.com/office/drawing/2014/main" id="{F03C5510-2D10-4C71-97F8-DBAF9D748731}"/>
              </a:ext>
            </a:extLst>
          </p:cNvPr>
          <p:cNvCxnSpPr>
            <a:cxnSpLocks/>
          </p:cNvCxnSpPr>
          <p:nvPr/>
        </p:nvCxnSpPr>
        <p:spPr>
          <a:xfrm flipV="1">
            <a:off x="6500677" y="578952"/>
            <a:ext cx="1342465" cy="1036569"/>
          </a:xfrm>
          <a:prstGeom prst="line">
            <a:avLst/>
          </a:prstGeom>
          <a:ln/>
        </p:spPr>
        <p:style>
          <a:lnRef idx="2">
            <a:schemeClr val="accent2"/>
          </a:lnRef>
          <a:fillRef idx="1">
            <a:schemeClr val="lt1"/>
          </a:fillRef>
          <a:effectRef idx="0">
            <a:schemeClr val="accent2"/>
          </a:effectRef>
          <a:fontRef idx="minor">
            <a:schemeClr val="dk1"/>
          </a:fontRef>
        </p:style>
      </p:cxnSp>
      <p:cxnSp>
        <p:nvCxnSpPr>
          <p:cNvPr id="86" name="Connecteur droit 85">
            <a:extLst>
              <a:ext uri="{FF2B5EF4-FFF2-40B4-BE49-F238E27FC236}">
                <a16:creationId xmlns:a16="http://schemas.microsoft.com/office/drawing/2014/main" id="{F03C5510-2D10-4C71-97F8-DBAF9D748731}"/>
              </a:ext>
            </a:extLst>
          </p:cNvPr>
          <p:cNvCxnSpPr>
            <a:cxnSpLocks/>
          </p:cNvCxnSpPr>
          <p:nvPr/>
        </p:nvCxnSpPr>
        <p:spPr>
          <a:xfrm>
            <a:off x="7912766" y="578952"/>
            <a:ext cx="388620" cy="1234939"/>
          </a:xfrm>
          <a:prstGeom prst="line">
            <a:avLst/>
          </a:prstGeom>
          <a:ln/>
        </p:spPr>
        <p:style>
          <a:lnRef idx="2">
            <a:schemeClr val="accent2"/>
          </a:lnRef>
          <a:fillRef idx="1">
            <a:schemeClr val="lt1"/>
          </a:fillRef>
          <a:effectRef idx="0">
            <a:schemeClr val="accent2"/>
          </a:effectRef>
          <a:fontRef idx="minor">
            <a:schemeClr val="dk1"/>
          </a:fontRef>
        </p:style>
      </p:cxnSp>
      <p:sp>
        <p:nvSpPr>
          <p:cNvPr id="73" name="Ellipse 72"/>
          <p:cNvSpPr/>
          <p:nvPr/>
        </p:nvSpPr>
        <p:spPr>
          <a:xfrm>
            <a:off x="7649079" y="342361"/>
            <a:ext cx="388127" cy="381548"/>
          </a:xfrm>
          <a:prstGeom prst="ellipse">
            <a:avLst/>
          </a:prstGeom>
          <a:solidFill>
            <a:schemeClr val="bg1">
              <a:lumMod val="6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solidFill>
                <a:srgbClr val="C00000"/>
              </a:solidFill>
            </a:endParaRPr>
          </a:p>
        </p:txBody>
      </p:sp>
      <p:sp>
        <p:nvSpPr>
          <p:cNvPr id="74" name="Ellipse 73"/>
          <p:cNvSpPr/>
          <p:nvPr/>
        </p:nvSpPr>
        <p:spPr>
          <a:xfrm>
            <a:off x="5776454" y="105851"/>
            <a:ext cx="388127" cy="381548"/>
          </a:xfrm>
          <a:prstGeom prst="ellipse">
            <a:avLst/>
          </a:prstGeom>
          <a:solidFill>
            <a:schemeClr val="bg1">
              <a:lumMod val="6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solidFill>
                <a:srgbClr val="C00000"/>
              </a:solidFill>
            </a:endParaRPr>
          </a:p>
        </p:txBody>
      </p:sp>
      <p:sp>
        <p:nvSpPr>
          <p:cNvPr id="77" name="Ellipse 76"/>
          <p:cNvSpPr/>
          <p:nvPr/>
        </p:nvSpPr>
        <p:spPr>
          <a:xfrm>
            <a:off x="8122212" y="1676481"/>
            <a:ext cx="388127" cy="381548"/>
          </a:xfrm>
          <a:prstGeom prst="ellipse">
            <a:avLst/>
          </a:prstGeom>
          <a:solidFill>
            <a:schemeClr val="bg1">
              <a:lumMod val="6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solidFill>
                <a:srgbClr val="C00000"/>
              </a:solidFill>
            </a:endParaRPr>
          </a:p>
        </p:txBody>
      </p:sp>
      <p:sp>
        <p:nvSpPr>
          <p:cNvPr id="47" name="Ellipse 46"/>
          <p:cNvSpPr/>
          <p:nvPr/>
        </p:nvSpPr>
        <p:spPr>
          <a:xfrm>
            <a:off x="6306614" y="1432343"/>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48" name="Ellipse 47"/>
          <p:cNvSpPr/>
          <p:nvPr/>
        </p:nvSpPr>
        <p:spPr>
          <a:xfrm>
            <a:off x="2291885" y="2719997"/>
            <a:ext cx="388127" cy="38154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rgbClr val="C00000"/>
              </a:solidFill>
            </a:endParaRPr>
          </a:p>
        </p:txBody>
      </p:sp>
      <p:sp>
        <p:nvSpPr>
          <p:cNvPr id="78" name="Ellipse 77"/>
          <p:cNvSpPr/>
          <p:nvPr/>
        </p:nvSpPr>
        <p:spPr>
          <a:xfrm>
            <a:off x="989695" y="3626699"/>
            <a:ext cx="388127" cy="381548"/>
          </a:xfrm>
          <a:prstGeom prst="ellipse">
            <a:avLst/>
          </a:prstGeom>
          <a:ln>
            <a:solidFill>
              <a:schemeClr val="bg1">
                <a:lumMod val="6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solidFill>
                <a:srgbClr val="C00000"/>
              </a:solidFill>
            </a:endParaRPr>
          </a:p>
        </p:txBody>
      </p:sp>
    </p:spTree>
    <p:extLst>
      <p:ext uri="{BB962C8B-B14F-4D97-AF65-F5344CB8AC3E}">
        <p14:creationId xmlns:p14="http://schemas.microsoft.com/office/powerpoint/2010/main" val="158702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10" presetClass="entr" presetSubtype="0" fill="hold" nodeType="withEffect">
                                  <p:stCondLst>
                                    <p:cond delay="0"/>
                                  </p:stCondLst>
                                  <p:childTnLst>
                                    <p:set>
                                      <p:cBhvr>
                                        <p:cTn id="9" dur="1" fill="hold">
                                          <p:stCondLst>
                                            <p:cond delay="0"/>
                                          </p:stCondLst>
                                        </p:cTn>
                                        <p:tgtEl>
                                          <p:spTgt spid="79"/>
                                        </p:tgtEl>
                                        <p:attrNameLst>
                                          <p:attrName>style.visibility</p:attrName>
                                        </p:attrNameLst>
                                      </p:cBhvr>
                                      <p:to>
                                        <p:strVal val="visible"/>
                                      </p:to>
                                    </p:set>
                                    <p:animEffect transition="in" filter="fade">
                                      <p:cBhvr>
                                        <p:cTn id="10" dur="500"/>
                                        <p:tgtEl>
                                          <p:spTgt spid="7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fade">
                                      <p:cBhvr>
                                        <p:cTn id="13" dur="500"/>
                                        <p:tgtEl>
                                          <p:spTgt spid="78"/>
                                        </p:tgtEl>
                                      </p:cBhvr>
                                    </p:animEffect>
                                  </p:childTnLst>
                                </p:cTn>
                              </p:par>
                              <p:par>
                                <p:cTn id="14" presetID="10" presetClass="entr" presetSubtype="0" fill="hold"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fade">
                                      <p:cBhvr>
                                        <p:cTn id="16" dur="500"/>
                                        <p:tgtEl>
                                          <p:spTgt spid="8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4"/>
                                        </p:tgtEl>
                                        <p:attrNameLst>
                                          <p:attrName>style.visibility</p:attrName>
                                        </p:attrNameLst>
                                      </p:cBhvr>
                                      <p:to>
                                        <p:strVal val="visible"/>
                                      </p:to>
                                    </p:set>
                                    <p:animEffect transition="in" filter="fade">
                                      <p:cBhvr>
                                        <p:cTn id="19" dur="500"/>
                                        <p:tgtEl>
                                          <p:spTgt spid="74"/>
                                        </p:tgtEl>
                                      </p:cBhvr>
                                    </p:animEffect>
                                  </p:childTnLst>
                                </p:cTn>
                              </p:par>
                              <p:par>
                                <p:cTn id="20" presetID="10" presetClass="entr" presetSubtype="0" fill="hold" nodeType="with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fade">
                                      <p:cBhvr>
                                        <p:cTn id="22" dur="500"/>
                                        <p:tgtEl>
                                          <p:spTgt spid="8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fade">
                                      <p:cBhvr>
                                        <p:cTn id="25" dur="500"/>
                                        <p:tgtEl>
                                          <p:spTgt spid="73"/>
                                        </p:tgtEl>
                                      </p:cBhvr>
                                    </p:animEffect>
                                  </p:childTnLst>
                                </p:cTn>
                              </p:par>
                              <p:par>
                                <p:cTn id="26" presetID="10" presetClass="entr" presetSubtype="0" fill="hold" nodeType="withEffect">
                                  <p:stCondLst>
                                    <p:cond delay="0"/>
                                  </p:stCondLst>
                                  <p:childTnLst>
                                    <p:set>
                                      <p:cBhvr>
                                        <p:cTn id="27" dur="1" fill="hold">
                                          <p:stCondLst>
                                            <p:cond delay="0"/>
                                          </p:stCondLst>
                                        </p:cTn>
                                        <p:tgtEl>
                                          <p:spTgt spid="86"/>
                                        </p:tgtEl>
                                        <p:attrNameLst>
                                          <p:attrName>style.visibility</p:attrName>
                                        </p:attrNameLst>
                                      </p:cBhvr>
                                      <p:to>
                                        <p:strVal val="visible"/>
                                      </p:to>
                                    </p:set>
                                    <p:animEffect transition="in" filter="fade">
                                      <p:cBhvr>
                                        <p:cTn id="28" dur="500"/>
                                        <p:tgtEl>
                                          <p:spTgt spid="86"/>
                                        </p:tgtEl>
                                      </p:cBhvr>
                                    </p:animEffect>
                                  </p:childTnLst>
                                </p:cTn>
                              </p:par>
                              <p:par>
                                <p:cTn id="29" presetID="10"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fade">
                                      <p:cBhvr>
                                        <p:cTn id="31" dur="500"/>
                                        <p:tgtEl>
                                          <p:spTgt spid="8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7"/>
                                        </p:tgtEl>
                                        <p:attrNameLst>
                                          <p:attrName>style.visibility</p:attrName>
                                        </p:attrNameLst>
                                      </p:cBhvr>
                                      <p:to>
                                        <p:strVal val="visible"/>
                                      </p:to>
                                    </p:set>
                                    <p:animEffect transition="in" filter="fade">
                                      <p:cBhvr>
                                        <p:cTn id="34"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3" grpId="0" animBg="1"/>
      <p:bldP spid="74" grpId="0" animBg="1"/>
      <p:bldP spid="77" grpId="0" animBg="1"/>
      <p:bldP spid="7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794703" y="906639"/>
            <a:ext cx="3466200" cy="1485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a:t>Blockchain</a:t>
            </a:r>
            <a:br>
              <a:rPr lang="fr-FR" dirty="0"/>
            </a:br>
            <a:r>
              <a:rPr lang="fr-FR" sz="2800" dirty="0"/>
              <a:t>Principes et enjeux</a:t>
            </a:r>
            <a:endParaRPr sz="2800" dirty="0"/>
          </a:p>
        </p:txBody>
      </p:sp>
      <p:sp>
        <p:nvSpPr>
          <p:cNvPr id="81" name="Shape 81"/>
          <p:cNvSpPr txBox="1">
            <a:spLocks noGrp="1"/>
          </p:cNvSpPr>
          <p:nvPr>
            <p:ph type="subTitle" idx="3"/>
          </p:nvPr>
        </p:nvSpPr>
        <p:spPr>
          <a:xfrm>
            <a:off x="334975" y="648400"/>
            <a:ext cx="1516200" cy="345300"/>
          </a:xfrm>
          <a:prstGeom prst="rect">
            <a:avLst/>
          </a:prstGeom>
        </p:spPr>
        <p:txBody>
          <a:bodyPr spcFirstLastPara="1" wrap="square" lIns="91425" tIns="91425" rIns="91425" bIns="91425" anchor="b" anchorCtr="0">
            <a:noAutofit/>
          </a:bodyPr>
          <a:lstStyle/>
          <a:p>
            <a:pPr marL="0" lvl="0" indent="0">
              <a:spcBef>
                <a:spcPts val="1000"/>
              </a:spcBef>
              <a:spcAft>
                <a:spcPts val="0"/>
              </a:spcAft>
              <a:buNone/>
            </a:pPr>
            <a:r>
              <a:rPr lang="en-US" dirty="0"/>
              <a:t>PREMIERE PARTIE</a:t>
            </a:r>
            <a:endParaRPr dirty="0"/>
          </a:p>
        </p:txBody>
      </p:sp>
      <p:pic>
        <p:nvPicPr>
          <p:cNvPr id="3074" name="Picture 2" descr="RÃ©sultat de recherche d'images pour &quot;satoshi nakamoto&quot;">
            <a:extLst>
              <a:ext uri="{FF2B5EF4-FFF2-40B4-BE49-F238E27FC236}">
                <a16:creationId xmlns:a16="http://schemas.microsoft.com/office/drawing/2014/main" id="{97FDDFFB-012F-44E6-B553-54A76699A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0893" y="510989"/>
            <a:ext cx="2988403" cy="16809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journals.openedition.org/ilcea/docannexe/image/1151/img-2.png">
            <a:extLst>
              <a:ext uri="{FF2B5EF4-FFF2-40B4-BE49-F238E27FC236}">
                <a16:creationId xmlns:a16="http://schemas.microsoft.com/office/drawing/2014/main" id="{807304CE-4E47-4F66-A3A7-52136728F6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4926" y="2392239"/>
            <a:ext cx="3140336" cy="196271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RÃ©sultat de recherche d'images pour &quot;unknown avata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008" y="2267565"/>
            <a:ext cx="680630" cy="68063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9" name="ZoneTexte 8"/>
          <p:cNvSpPr txBox="1"/>
          <p:nvPr/>
        </p:nvSpPr>
        <p:spPr>
          <a:xfrm>
            <a:off x="1351044" y="2407825"/>
            <a:ext cx="2781531" cy="400110"/>
          </a:xfrm>
          <a:prstGeom prst="rect">
            <a:avLst/>
          </a:prstGeom>
          <a:noFill/>
        </p:spPr>
        <p:txBody>
          <a:bodyPr wrap="none" rtlCol="0">
            <a:spAutoFit/>
          </a:bodyPr>
          <a:lstStyle/>
          <a:p>
            <a:r>
              <a:rPr lang="fr-FR" sz="2000" dirty="0">
                <a:solidFill>
                  <a:schemeClr val="bg1"/>
                </a:solidFill>
                <a:latin typeface="Raleway" panose="020B0503030101060003" pitchFamily="34" charset="0"/>
              </a:rPr>
              <a:t>« Satoshi </a:t>
            </a:r>
            <a:r>
              <a:rPr lang="fr-FR" sz="2000" dirty="0" err="1">
                <a:solidFill>
                  <a:schemeClr val="bg1"/>
                </a:solidFill>
                <a:latin typeface="Raleway" panose="020B0503030101060003" pitchFamily="34" charset="0"/>
              </a:rPr>
              <a:t>Nakamoto</a:t>
            </a:r>
            <a:r>
              <a:rPr lang="fr-FR" sz="2000" dirty="0">
                <a:solidFill>
                  <a:schemeClr val="bg1"/>
                </a:solidFill>
                <a:latin typeface="Raleway" panose="020B0503030101060003" pitchFamily="34" charset="0"/>
              </a:rPr>
              <a:t> »</a:t>
            </a:r>
          </a:p>
        </p:txBody>
      </p:sp>
    </p:spTree>
    <p:extLst>
      <p:ext uri="{BB962C8B-B14F-4D97-AF65-F5344CB8AC3E}">
        <p14:creationId xmlns:p14="http://schemas.microsoft.com/office/powerpoint/2010/main" val="384942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Tree>
    <p:extLst>
      <p:ext uri="{BB962C8B-B14F-4D97-AF65-F5344CB8AC3E}">
        <p14:creationId xmlns:p14="http://schemas.microsoft.com/office/powerpoint/2010/main" val="886951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Tree>
    <p:extLst>
      <p:ext uri="{BB962C8B-B14F-4D97-AF65-F5344CB8AC3E}">
        <p14:creationId xmlns:p14="http://schemas.microsoft.com/office/powerpoint/2010/main" val="626085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ème Office">
  <a:themeElements>
    <a:clrScheme name="Présentation SOAT">
      <a:dk1>
        <a:srgbClr val="000000"/>
      </a:dk1>
      <a:lt1>
        <a:srgbClr val="FFFFFF"/>
      </a:lt1>
      <a:dk2>
        <a:srgbClr val="1F497D"/>
      </a:dk2>
      <a:lt2>
        <a:srgbClr val="EEECE1"/>
      </a:lt2>
      <a:accent1>
        <a:srgbClr val="ADC90E"/>
      </a:accent1>
      <a:accent2>
        <a:srgbClr val="63BDA2"/>
      </a:accent2>
      <a:accent3>
        <a:srgbClr val="50C1E2"/>
      </a:accent3>
      <a:accent4>
        <a:srgbClr val="82A0D3"/>
      </a:accent4>
      <a:accent5>
        <a:srgbClr val="D691BF"/>
      </a:accent5>
      <a:accent6>
        <a:srgbClr val="F9B233"/>
      </a:accent6>
      <a:hlink>
        <a:srgbClr val="4B4B4B"/>
      </a:hlink>
      <a:folHlink>
        <a:srgbClr val="8282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TotalTime>
  <Words>453</Words>
  <Application>Microsoft Office PowerPoint</Application>
  <PresentationFormat>Affichage à l'écran (16:9)</PresentationFormat>
  <Paragraphs>83</Paragraphs>
  <Slides>24</Slides>
  <Notes>24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24</vt:i4>
      </vt:variant>
    </vt:vector>
  </HeadingPairs>
  <TitlesOfParts>
    <vt:vector size="29" baseType="lpstr">
      <vt:lpstr>Merriweather Sans</vt:lpstr>
      <vt:lpstr>Raleway</vt:lpstr>
      <vt:lpstr>Raleway Light</vt:lpstr>
      <vt:lpstr>Arial</vt:lpstr>
      <vt:lpstr>Thème Office</vt:lpstr>
      <vt:lpstr>Blockchain 101 Bienvenue dans le web 3.0 </vt:lpstr>
      <vt:lpstr>Une histoire de cailloux</vt:lpstr>
      <vt:lpstr>Centralisation</vt:lpstr>
      <vt:lpstr>Centralisation</vt:lpstr>
      <vt:lpstr>Décentralisation</vt:lpstr>
      <vt:lpstr>Décentralisation</vt:lpstr>
      <vt:lpstr>Blockchain Principes et enjeux</vt:lpstr>
      <vt:lpstr>Présentation PowerPoint</vt:lpstr>
      <vt:lpstr>Présentation PowerPoint</vt:lpstr>
      <vt:lpstr>Présentation PowerPoint</vt:lpstr>
      <vt:lpstr>Présentation PowerPoint</vt:lpstr>
      <vt:lpstr>L’attaque des 51%</vt:lpstr>
      <vt:lpstr>Présentation PowerPoint</vt:lpstr>
      <vt:lpstr>Etude pratique Le cas Ethereum</vt:lpstr>
      <vt:lpstr>Présentation PowerPoint</vt:lpstr>
      <vt:lpstr>Présentation PowerPoint</vt:lpstr>
      <vt:lpstr>Les smart contracts</vt:lpstr>
      <vt:lpstr>Présentation PowerPoint</vt:lpstr>
      <vt:lpstr>A vous de jouer !</vt:lpstr>
      <vt:lpstr>Lab #1 –Votre premier token</vt:lpstr>
      <vt:lpstr>Lab #2 – Smart Contract, partie 1</vt:lpstr>
      <vt:lpstr>Lab #3 – Crypto-Roulette </vt:lpstr>
      <vt:lpstr>Et après ?</vt:lpstr>
      <vt:lpstr>Merci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Paul Fasola</dc:creator>
  <cp:lastModifiedBy>Paul Fasola</cp:lastModifiedBy>
  <cp:revision>69</cp:revision>
  <dcterms:modified xsi:type="dcterms:W3CDTF">2018-04-05T13:34:22Z</dcterms:modified>
</cp:coreProperties>
</file>