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3" r:id="rId9"/>
    <p:sldId id="262" r:id="rId10"/>
    <p:sldId id="275" r:id="rId11"/>
    <p:sldId id="271" r:id="rId12"/>
    <p:sldId id="264" r:id="rId13"/>
    <p:sldId id="268" r:id="rId14"/>
    <p:sldId id="269" r:id="rId15"/>
    <p:sldId id="274" r:id="rId16"/>
    <p:sldId id="272" r:id="rId17"/>
  </p:sldIdLst>
  <p:sldSz cx="9144000" cy="5143500" type="screen16x9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Raleway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564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610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374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0847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547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437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44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586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45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40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00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662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62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-1" y="0"/>
            <a:ext cx="9148031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836950" y="184727"/>
            <a:ext cx="3503353" cy="350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 descr="avion-cover-noBG.png"/>
          <p:cNvPicPr preferRelativeResize="0"/>
          <p:nvPr/>
        </p:nvPicPr>
        <p:blipFill rotWithShape="1">
          <a:blip r:embed="rId3">
            <a:alphaModFix amt="28000"/>
          </a:blip>
          <a:srcRect/>
          <a:stretch/>
        </p:blipFill>
        <p:spPr>
          <a:xfrm rot="603003">
            <a:off x="6858092" y="2466846"/>
            <a:ext cx="1897119" cy="856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 descr="avion-cover-noBG.png"/>
          <p:cNvPicPr preferRelativeResize="0"/>
          <p:nvPr/>
        </p:nvPicPr>
        <p:blipFill rotWithShape="1">
          <a:blip r:embed="rId3">
            <a:alphaModFix amt="28000"/>
          </a:blip>
          <a:srcRect/>
          <a:stretch/>
        </p:blipFill>
        <p:spPr>
          <a:xfrm>
            <a:off x="140576" y="938922"/>
            <a:ext cx="2357120" cy="106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7" descr="avion-cover-noBG.png"/>
          <p:cNvPicPr preferRelativeResize="0"/>
          <p:nvPr/>
        </p:nvPicPr>
        <p:blipFill rotWithShape="1">
          <a:blip r:embed="rId3">
            <a:alphaModFix amt="28000"/>
          </a:blip>
          <a:srcRect/>
          <a:stretch/>
        </p:blipFill>
        <p:spPr>
          <a:xfrm rot="292488">
            <a:off x="1125958" y="2689675"/>
            <a:ext cx="2331192" cy="105245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/>
          <p:nvPr/>
        </p:nvSpPr>
        <p:spPr>
          <a:xfrm>
            <a:off x="0" y="3850804"/>
            <a:ext cx="9148031" cy="12926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6525"/>
                </a:moveTo>
                <a:lnTo>
                  <a:pt x="119947" y="0"/>
                </a:lnTo>
                <a:cubicBezTo>
                  <a:pt x="120066" y="421"/>
                  <a:pt x="119947" y="80000"/>
                  <a:pt x="119947" y="120000"/>
                </a:cubicBezTo>
                <a:lnTo>
                  <a:pt x="0" y="120000"/>
                </a:lnTo>
                <a:lnTo>
                  <a:pt x="0" y="66525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4011488" y="4476386"/>
            <a:ext cx="3506088" cy="27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Cabinet de conseil IT et Agilité</a:t>
            </a:r>
            <a:endParaRPr sz="1160" b="0" i="0" u="none" strike="noStrike" cap="none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20" name="Shape 20"/>
          <p:cNvCxnSpPr/>
          <p:nvPr/>
        </p:nvCxnSpPr>
        <p:spPr>
          <a:xfrm flipH="1">
            <a:off x="7774229" y="4490851"/>
            <a:ext cx="1" cy="224536"/>
          </a:xfrm>
          <a:prstGeom prst="straightConnector1">
            <a:avLst/>
          </a:prstGeom>
          <a:noFill/>
          <a:ln w="9525" cap="flat" cmpd="sng">
            <a:solidFill>
              <a:srgbClr val="63BDA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Shape 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48801" y="4411582"/>
            <a:ext cx="881881" cy="51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12060" y="1248705"/>
            <a:ext cx="8351838" cy="1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ermeture">
  <p:cSld name="Fermetu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-1" y="0"/>
            <a:ext cx="9148031" cy="5143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Shape 25"/>
          <p:cNvPicPr preferRelativeResize="0"/>
          <p:nvPr/>
        </p:nvPicPr>
        <p:blipFill rotWithShape="1">
          <a:blip r:embed="rId2">
            <a:alphaModFix amt="55000"/>
          </a:blip>
          <a:srcRect/>
          <a:stretch/>
        </p:blipFill>
        <p:spPr>
          <a:xfrm>
            <a:off x="2836950" y="184727"/>
            <a:ext cx="3503353" cy="350335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0" y="3850804"/>
            <a:ext cx="9148031" cy="129269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66525"/>
                </a:moveTo>
                <a:lnTo>
                  <a:pt x="119947" y="0"/>
                </a:lnTo>
                <a:cubicBezTo>
                  <a:pt x="120066" y="421"/>
                  <a:pt x="119947" y="80000"/>
                  <a:pt x="119947" y="120000"/>
                </a:cubicBezTo>
                <a:lnTo>
                  <a:pt x="0" y="120000"/>
                </a:lnTo>
                <a:lnTo>
                  <a:pt x="0" y="66525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4011488" y="4476386"/>
            <a:ext cx="3506088" cy="27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6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Cabinet de conseil IT et Agilité</a:t>
            </a:r>
            <a:endParaRPr sz="1160">
              <a:solidFill>
                <a:schemeClr val="l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16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28" name="Shape 28"/>
          <p:cNvCxnSpPr/>
          <p:nvPr/>
        </p:nvCxnSpPr>
        <p:spPr>
          <a:xfrm flipH="1">
            <a:off x="7774229" y="4490851"/>
            <a:ext cx="1" cy="224536"/>
          </a:xfrm>
          <a:prstGeom prst="straightConnector1">
            <a:avLst/>
          </a:prstGeom>
          <a:noFill/>
          <a:ln w="9525" cap="flat" cmpd="sng">
            <a:solidFill>
              <a:srgbClr val="63BDA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8801" y="4411582"/>
            <a:ext cx="881881" cy="51799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556000" y="1125795"/>
            <a:ext cx="5207898" cy="1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Raleway Light"/>
              <a:buNone/>
              <a:defRPr sz="3400" b="0" i="0" u="none" strike="noStrike" cap="none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1893595" y="1313459"/>
            <a:ext cx="1243221" cy="1243221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3875548" y="3523264"/>
            <a:ext cx="1392904" cy="429991"/>
            <a:chOff x="3875548" y="3523264"/>
            <a:chExt cx="1392904" cy="429991"/>
          </a:xfrm>
        </p:grpSpPr>
        <p:pic>
          <p:nvPicPr>
            <p:cNvPr id="33" name="Shape 33" descr="pictos-sociaux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75548" y="3712662"/>
              <a:ext cx="1392904" cy="2405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34"/>
            <p:cNvSpPr txBox="1"/>
            <p:nvPr/>
          </p:nvSpPr>
          <p:spPr>
            <a:xfrm>
              <a:off x="4092531" y="3523264"/>
              <a:ext cx="962816" cy="123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Retrouvez-nous sur</a:t>
              </a:r>
              <a:endParaRPr sz="800" b="1" i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verture turquoise">
  <p:cSld name="Ouverture turquois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0"/>
            <a:ext cx="9144000" cy="4580194"/>
          </a:xfrm>
          <a:prstGeom prst="rect">
            <a:avLst/>
          </a:prstGeom>
          <a:solidFill>
            <a:srgbClr val="63BDA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6194907" y="894079"/>
            <a:ext cx="2735873" cy="273587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310872" y="1050622"/>
            <a:ext cx="5383258" cy="110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310872" y="2297228"/>
            <a:ext cx="4884036" cy="149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0" name="Shape 40"/>
          <p:cNvSpPr/>
          <p:nvPr/>
        </p:nvSpPr>
        <p:spPr>
          <a:xfrm rot="10800000">
            <a:off x="294322" y="1190557"/>
            <a:ext cx="884237" cy="884237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>
            <a:spLocks noGrp="1"/>
          </p:cNvSpPr>
          <p:nvPr>
            <p:ph type="body" idx="2"/>
          </p:nvPr>
        </p:nvSpPr>
        <p:spPr>
          <a:xfrm>
            <a:off x="6751484" y="1531699"/>
            <a:ext cx="1571481" cy="14700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ctr" rtl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Raleway Light"/>
              <a:buNone/>
              <a:defRPr sz="12000" b="0" i="0" u="none" strike="noStrike" cap="none" baseline="300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uverture+image">
  <p:cSld name="1_Ouverture+imag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0" y="0"/>
            <a:ext cx="4572000" cy="4580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794703" y="906639"/>
            <a:ext cx="3466147" cy="148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34963" y="2392363"/>
            <a:ext cx="3925887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46" name="Shape 46"/>
          <p:cNvSpPr/>
          <p:nvPr/>
        </p:nvSpPr>
        <p:spPr>
          <a:xfrm rot="10800000">
            <a:off x="334963" y="1066800"/>
            <a:ext cx="345440" cy="345440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45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50" marR="0" lvl="4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ubTitle" idx="3"/>
          </p:nvPr>
        </p:nvSpPr>
        <p:spPr>
          <a:xfrm>
            <a:off x="334975" y="648200"/>
            <a:ext cx="1516200" cy="345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1000"/>
              </a:spcBef>
              <a:spcAft>
                <a:spcPts val="0"/>
              </a:spcAft>
              <a:buNone/>
              <a:defRPr sz="1200" b="1" i="1">
                <a:solidFill>
                  <a:srgbClr val="63BDA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uverture+texte">
  <p:cSld name="1_Ouverture+text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0"/>
            <a:ext cx="4572000" cy="4580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94703" y="906639"/>
            <a:ext cx="3466147" cy="148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883150" y="246063"/>
            <a:ext cx="3932238" cy="405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rgbClr val="63BDA2"/>
              </a:buClr>
              <a:buSzPts val="1400"/>
              <a:buFont typeface="Raleway"/>
              <a:buNone/>
              <a:defRPr sz="1400" b="0" i="1" u="none" strike="noStrike" cap="none">
                <a:solidFill>
                  <a:srgbClr val="63BDA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334963" y="2392363"/>
            <a:ext cx="3925887" cy="1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54" name="Shape 54"/>
          <p:cNvSpPr/>
          <p:nvPr/>
        </p:nvSpPr>
        <p:spPr>
          <a:xfrm rot="10800000">
            <a:off x="334963" y="1066800"/>
            <a:ext cx="345440" cy="345440"/>
          </a:xfrm>
          <a:prstGeom prst="rtTriangle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3"/>
          </p:nvPr>
        </p:nvSpPr>
        <p:spPr>
          <a:xfrm>
            <a:off x="334975" y="648400"/>
            <a:ext cx="1516200" cy="345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1000"/>
              </a:spcBef>
              <a:spcAft>
                <a:spcPts val="0"/>
              </a:spcAft>
              <a:buNone/>
              <a:defRPr sz="1200" b="1" i="1">
                <a:solidFill>
                  <a:srgbClr val="63BDA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+texte">
  <p:cSld name="Image+tex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883150" y="246064"/>
            <a:ext cx="3932238" cy="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58" name="Shape 58"/>
          <p:cNvSpPr>
            <a:spLocks noGrp="1"/>
          </p:cNvSpPr>
          <p:nvPr>
            <p:ph type="pic" idx="2"/>
          </p:nvPr>
        </p:nvSpPr>
        <p:spPr>
          <a:xfrm>
            <a:off x="0" y="0"/>
            <a:ext cx="4572000" cy="45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50" marR="0" lvl="4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+image">
  <p:cSld name="Texte+imag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28612" y="246064"/>
            <a:ext cx="3932238" cy="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4580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171450" marR="0" lvl="4" indent="-1714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+Texte">
  <p:cSld name="Texte+Text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328600" y="1087248"/>
            <a:ext cx="3932100" cy="3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883151" y="1087248"/>
            <a:ext cx="3932100" cy="3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79250" y="313600"/>
            <a:ext cx="8185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">
  <p:cSld name="Text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28600" y="1076798"/>
            <a:ext cx="8486700" cy="3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•"/>
              <a:defRPr sz="120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79250" y="313600"/>
            <a:ext cx="8185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4567448"/>
            <a:ext cx="9144000" cy="57605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334963" y="163871"/>
            <a:ext cx="8351838" cy="88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334963" y="1188065"/>
            <a:ext cx="8480425" cy="24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aleway Light"/>
              <a:buNone/>
              <a:defRPr sz="19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None/>
              <a:defRPr sz="1400" b="0" i="1" u="none" strike="noStrike" cap="non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None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Merriweather Sans"/>
              <a:buChar char="►"/>
              <a:defRPr sz="1200" b="0" i="0" u="none" strike="noStrike" cap="non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4803703" y="4750875"/>
            <a:ext cx="2955584" cy="241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0">
                <a:solidFill>
                  <a:schemeClr val="lt1"/>
                </a:solidFill>
                <a:latin typeface="Raleway Light"/>
                <a:ea typeface="Raleway Light"/>
                <a:cs typeface="Raleway Light"/>
                <a:sym typeface="Raleway Light"/>
              </a:rPr>
              <a:t>Cabinet de conseil IT et Agilité</a:t>
            </a:r>
            <a:endParaRPr sz="970" b="0" i="0" u="none" strike="noStrike" cap="none">
              <a:solidFill>
                <a:schemeClr val="l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cxnSp>
        <p:nvCxnSpPr>
          <p:cNvPr id="10" name="Shape 10"/>
          <p:cNvCxnSpPr/>
          <p:nvPr/>
        </p:nvCxnSpPr>
        <p:spPr>
          <a:xfrm>
            <a:off x="7994543" y="4767263"/>
            <a:ext cx="0" cy="19219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Shape 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321675" y="4748566"/>
            <a:ext cx="522837" cy="3071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503658" y="1553504"/>
            <a:ext cx="8351838" cy="1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fr-FR" sz="6000" b="1" dirty="0"/>
              <a:t>Blockchain </a:t>
            </a:r>
            <a:r>
              <a:rPr lang="fr-FR" sz="6000" b="1" dirty="0">
                <a:solidFill>
                  <a:srgbClr val="262626"/>
                </a:solidFill>
              </a:rPr>
              <a:t>101</a:t>
            </a:r>
            <a:br>
              <a:rPr lang="fr-FR" b="1" dirty="0"/>
            </a:br>
            <a:r>
              <a:rPr lang="fr-FR" b="1" dirty="0"/>
              <a:t>Bienvenue dans le web 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3.0</a:t>
            </a:r>
            <a:br>
              <a:rPr lang="fr-FR" b="1" dirty="0"/>
            </a:br>
            <a:endParaRPr sz="3800" b="0" i="0" u="none" strike="noStrike" cap="none" dirty="0">
              <a:solidFill>
                <a:schemeClr val="lt1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005A6A-4BD9-4245-8D80-A423B40592FF}"/>
              </a:ext>
            </a:extLst>
          </p:cNvPr>
          <p:cNvSpPr txBox="1"/>
          <p:nvPr/>
        </p:nvSpPr>
        <p:spPr>
          <a:xfrm>
            <a:off x="1335742" y="3728460"/>
            <a:ext cx="13420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  <a:latin typeface="Raleway Light" panose="020B0604020202020204" charset="0"/>
              </a:rPr>
              <a:t>Paul Fasola</a:t>
            </a:r>
          </a:p>
          <a:p>
            <a:r>
              <a:rPr lang="fr-FR" sz="1600" dirty="0">
                <a:solidFill>
                  <a:schemeClr val="bg1"/>
                </a:solidFill>
                <a:latin typeface="Raleway Light" panose="020B0604020202020204" charset="0"/>
              </a:rPr>
              <a:t>@</a:t>
            </a:r>
            <a:r>
              <a:rPr lang="fr-FR" sz="1600" dirty="0" err="1">
                <a:solidFill>
                  <a:schemeClr val="bg1"/>
                </a:solidFill>
                <a:latin typeface="Raleway Light" panose="020B0604020202020204" charset="0"/>
              </a:rPr>
              <a:t>paulfasola</a:t>
            </a:r>
            <a:endParaRPr lang="fr-FR" sz="1600" dirty="0">
              <a:solidFill>
                <a:schemeClr val="bg1"/>
              </a:solidFill>
              <a:latin typeface="Raleway Ligh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9000" y="301500"/>
            <a:ext cx="8185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79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94703" y="906639"/>
            <a:ext cx="3553179" cy="14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 vous de jouer !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34962" y="2392363"/>
            <a:ext cx="4012919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3"/>
          </p:nvPr>
        </p:nvSpPr>
        <p:spPr>
          <a:xfrm>
            <a:off x="334975" y="648400"/>
            <a:ext cx="1619332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QUATRIEME PARTIE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714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9000" y="301500"/>
            <a:ext cx="8185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Lab</a:t>
            </a:r>
            <a:r>
              <a:rPr lang="fr-FR" dirty="0"/>
              <a:t> #1 –Votre premier </a:t>
            </a:r>
            <a:r>
              <a:rPr lang="fr-FR" dirty="0" err="1"/>
              <a:t>token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985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9000" y="301500"/>
            <a:ext cx="8185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Lab</a:t>
            </a:r>
            <a:r>
              <a:rPr lang="fr-FR" dirty="0"/>
              <a:t> #2 -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52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9000" y="301500"/>
            <a:ext cx="8185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Lab</a:t>
            </a:r>
            <a:r>
              <a:rPr lang="fr-FR" dirty="0"/>
              <a:t> #3 –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9903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94703" y="906639"/>
            <a:ext cx="3553179" cy="14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 après ?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34962" y="2392363"/>
            <a:ext cx="4012919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3"/>
          </p:nvPr>
        </p:nvSpPr>
        <p:spPr>
          <a:xfrm>
            <a:off x="334975" y="648400"/>
            <a:ext cx="1516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ULTIME PARTIE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161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53CC8C-5FB3-4E54-AA2D-E4DEF1DD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519" y="2069850"/>
            <a:ext cx="1752962" cy="501900"/>
          </a:xfrm>
        </p:spPr>
        <p:txBody>
          <a:bodyPr/>
          <a:lstStyle/>
          <a:p>
            <a:r>
              <a:rPr lang="fr-FR" dirty="0"/>
              <a:t>Merci !</a:t>
            </a:r>
          </a:p>
        </p:txBody>
      </p:sp>
      <p:sp>
        <p:nvSpPr>
          <p:cNvPr id="4" name="Titre 2">
            <a:extLst>
              <a:ext uri="{FF2B5EF4-FFF2-40B4-BE49-F238E27FC236}">
                <a16:creationId xmlns:a16="http://schemas.microsoft.com/office/drawing/2014/main" id="{26D20128-BC18-4968-95C4-F79E7A1866B7}"/>
              </a:ext>
            </a:extLst>
          </p:cNvPr>
          <p:cNvSpPr txBox="1">
            <a:spLocks/>
          </p:cNvSpPr>
          <p:nvPr/>
        </p:nvSpPr>
        <p:spPr>
          <a:xfrm>
            <a:off x="285479" y="3961403"/>
            <a:ext cx="6820080" cy="60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800" dirty="0">
                <a:solidFill>
                  <a:schemeClr val="tx1"/>
                </a:solidFill>
              </a:rPr>
              <a:t>Références:</a:t>
            </a:r>
          </a:p>
        </p:txBody>
      </p:sp>
    </p:spTree>
    <p:extLst>
      <p:ext uri="{BB962C8B-B14F-4D97-AF65-F5344CB8AC3E}">
        <p14:creationId xmlns:p14="http://schemas.microsoft.com/office/powerpoint/2010/main" val="278391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94703" y="906639"/>
            <a:ext cx="3466200" cy="14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Une histoire de cailloux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34963" y="2392363"/>
            <a:ext cx="39258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3"/>
          </p:nvPr>
        </p:nvSpPr>
        <p:spPr>
          <a:xfrm>
            <a:off x="334975" y="648400"/>
            <a:ext cx="1516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PREMIÈRE PARTIE</a:t>
            </a:r>
            <a:endParaRPr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888312F-8AAF-4D81-84C8-2B1A65DB6086}"/>
              </a:ext>
            </a:extLst>
          </p:cNvPr>
          <p:cNvSpPr/>
          <p:nvPr/>
        </p:nvSpPr>
        <p:spPr>
          <a:xfrm>
            <a:off x="5373015" y="906639"/>
            <a:ext cx="2976282" cy="29955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5026E6C-EF7A-4CBD-A6A1-AA54B9A5E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408" y="821050"/>
            <a:ext cx="708418" cy="7084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CD8DAE9-94DE-46F3-B9E0-97CFF29E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67" y="3134748"/>
            <a:ext cx="708418" cy="7084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916AD7A-AB1B-4186-B247-A12C19EDF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665" y="3813976"/>
            <a:ext cx="708418" cy="70841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6244CC8-B1EC-4B9B-8B76-3AF33D3E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78" y="3674214"/>
            <a:ext cx="708418" cy="70841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1263339-3251-493C-821F-F2EEAB74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297" y="666026"/>
            <a:ext cx="708418" cy="70841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E742DAC-EE11-44A2-A40D-80C521556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427" y="72031"/>
            <a:ext cx="708418" cy="7084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744EFBE-B21E-4925-BAA0-0FC4CE36E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760" y="2101250"/>
            <a:ext cx="539343" cy="53934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CB6C370-7EE9-4FA2-8AC3-E71423E37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159" y="2101250"/>
            <a:ext cx="539343" cy="53934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F5D9955E-4788-4140-95DB-DED1E00D4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382" y="2279698"/>
            <a:ext cx="382212" cy="38221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29115E2-EA7B-42C4-9A28-C7A6539BFA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1933" y="2392238"/>
            <a:ext cx="185125" cy="18512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19325F5-9DDC-4B5C-A730-FF5A3C43C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2467" y="2278360"/>
            <a:ext cx="185125" cy="18512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5C216C0-F25E-4D21-A162-898903ABB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22" y="54778"/>
            <a:ext cx="708418" cy="7084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9F538654-E5A0-4D15-8299-2B4742E3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596" y="984561"/>
            <a:ext cx="708418" cy="708418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EAD62DBD-7621-4EF4-8D92-4D72B181985A}"/>
              </a:ext>
            </a:extLst>
          </p:cNvPr>
          <p:cNvSpPr/>
          <p:nvPr/>
        </p:nvSpPr>
        <p:spPr>
          <a:xfrm>
            <a:off x="2923814" y="1164133"/>
            <a:ext cx="2976282" cy="29955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1772" y="283328"/>
            <a:ext cx="8185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Transaction </a:t>
            </a:r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6A0A2187-C06A-486A-835A-51EBCB9BFE60}"/>
              </a:ext>
            </a:extLst>
          </p:cNvPr>
          <p:cNvSpPr txBox="1">
            <a:spLocks/>
          </p:cNvSpPr>
          <p:nvPr/>
        </p:nvSpPr>
        <p:spPr>
          <a:xfrm>
            <a:off x="722986" y="1453486"/>
            <a:ext cx="34662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285DCBA-CB1E-4474-A1BD-F91CCF2D5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155" y="1403251"/>
            <a:ext cx="469300" cy="469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B127BEC-593A-4118-9B80-F598FB14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64" y="2215102"/>
            <a:ext cx="708418" cy="70841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0E066B-53B5-4B7A-BE6D-9B51913F2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42" y="2217541"/>
            <a:ext cx="708418" cy="7084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EDA8ED-C7EB-40A6-8599-8E4C9548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56" y="3450521"/>
            <a:ext cx="708418" cy="7084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DB113C-1613-4197-9850-B960DEFA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25" y="3495051"/>
            <a:ext cx="708418" cy="7084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B038905-E708-462C-87FA-A666C463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849" y="984561"/>
            <a:ext cx="708418" cy="7084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E501525-0486-44A0-B99C-5DB145BE7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785" y="2351594"/>
            <a:ext cx="539343" cy="53934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A0404D0-688B-46BA-A284-AAFABE9A9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883" y="2351594"/>
            <a:ext cx="539343" cy="539343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EB55275-3438-4FFB-89BF-9AC1E7D01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0896" y="2519007"/>
            <a:ext cx="382212" cy="38221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8422908-D7DB-4587-BD96-FAE1CD5E9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01" y="1453486"/>
            <a:ext cx="489108" cy="48910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BA7C41FA-686D-4519-91A1-E828D7E58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4806" y="1781662"/>
            <a:ext cx="469300" cy="4693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53347D3-918B-4E86-98FC-CEA0886E2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2767" y="3051602"/>
            <a:ext cx="433377" cy="43337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B63E8315-0560-4AC5-892B-56034EA89B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5421" y="3033640"/>
            <a:ext cx="469300" cy="4693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A67A27D-E6D1-4D9C-BFEA-34ABAE86B4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335892" y="3120728"/>
            <a:ext cx="448405" cy="38221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2E6A025-34DD-4D20-BC44-D4734D16381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78903" y="1781662"/>
            <a:ext cx="469301" cy="469301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DA1C64C-837C-4D49-B239-392EF4D89B47}"/>
              </a:ext>
            </a:extLst>
          </p:cNvPr>
          <p:cNvSpPr txBox="1"/>
          <p:nvPr/>
        </p:nvSpPr>
        <p:spPr>
          <a:xfrm>
            <a:off x="5364975" y="88453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C000"/>
                </a:solidFill>
                <a:latin typeface="Raleway Light" panose="020B0604020202020204" charset="0"/>
              </a:rPr>
              <a:t>OK!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11E63F9-B7D3-46C5-9F81-31851052BC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5383887" y="897744"/>
            <a:ext cx="413922" cy="367284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EF18635F-7B56-4DF4-AEB6-7D585127F9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38961" y="2551883"/>
            <a:ext cx="185125" cy="18512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DD6DB4F-DB88-489A-AF62-750C2835DD5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63532" y="2720643"/>
            <a:ext cx="185125" cy="18512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CB634B7-97B8-4D31-9E2A-8915B1BB11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02625" y="3222886"/>
            <a:ext cx="185125" cy="18512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AA89408-0EE2-44B0-9CAA-30BA47359B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1837" y="3117744"/>
            <a:ext cx="185125" cy="185125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19B8C1E7-7286-4016-AD0E-F17C7CA02D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4766" y="2604573"/>
            <a:ext cx="185125" cy="185125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95425F18-E2F1-4B95-8701-F66CF348B1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2910" y="3195079"/>
            <a:ext cx="185125" cy="185125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AD003260-F0C4-4548-B8B8-8395FA1DC3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6028" y="3267653"/>
            <a:ext cx="185125" cy="185125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5A8EF1B-D6CE-4298-B34C-9FF73E3A14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7161" y="1986383"/>
            <a:ext cx="185125" cy="18512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0D4E5CB-0FCE-4F9D-8512-AAC3713F49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1031" y="1879763"/>
            <a:ext cx="382212" cy="382212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D6583DF-6DC7-451E-9036-83ACA95505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88268" y="678166"/>
            <a:ext cx="185125" cy="185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EAD62DBD-7621-4EF4-8D92-4D72B181985A}"/>
              </a:ext>
            </a:extLst>
          </p:cNvPr>
          <p:cNvSpPr/>
          <p:nvPr/>
        </p:nvSpPr>
        <p:spPr>
          <a:xfrm>
            <a:off x="2923814" y="1298608"/>
            <a:ext cx="2976282" cy="29955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D38AFFC3-3EAD-4DDC-920D-BF1EC65973FF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2553455" y="1403251"/>
            <a:ext cx="3482350" cy="5023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F2529381-4F5E-43B7-832E-1713B4A59F3E}"/>
              </a:ext>
            </a:extLst>
          </p:cNvPr>
          <p:cNvCxnSpPr>
            <a:cxnSpLocks/>
          </p:cNvCxnSpPr>
          <p:nvPr/>
        </p:nvCxnSpPr>
        <p:spPr>
          <a:xfrm flipV="1">
            <a:off x="1957002" y="2721921"/>
            <a:ext cx="2361910" cy="7751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DDB95EFA-5B88-4A93-844C-6463F7008131}"/>
              </a:ext>
            </a:extLst>
          </p:cNvPr>
          <p:cNvCxnSpPr>
            <a:cxnSpLocks/>
          </p:cNvCxnSpPr>
          <p:nvPr/>
        </p:nvCxnSpPr>
        <p:spPr>
          <a:xfrm flipV="1">
            <a:off x="2002591" y="1568465"/>
            <a:ext cx="519282" cy="120896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0AC8BCA6-1159-48FB-9320-BC5B89754370}"/>
              </a:ext>
            </a:extLst>
          </p:cNvPr>
          <p:cNvCxnSpPr>
            <a:cxnSpLocks/>
          </p:cNvCxnSpPr>
          <p:nvPr/>
        </p:nvCxnSpPr>
        <p:spPr>
          <a:xfrm>
            <a:off x="1963377" y="2916420"/>
            <a:ext cx="484791" cy="127235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C028FB06-F927-4E7B-B004-36656F75BACC}"/>
              </a:ext>
            </a:extLst>
          </p:cNvPr>
          <p:cNvCxnSpPr>
            <a:cxnSpLocks/>
          </p:cNvCxnSpPr>
          <p:nvPr/>
        </p:nvCxnSpPr>
        <p:spPr>
          <a:xfrm flipH="1" flipV="1">
            <a:off x="4438471" y="2732710"/>
            <a:ext cx="1969913" cy="13408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111FBA2C-CBDD-461C-8F09-92B0FB59A609}"/>
              </a:ext>
            </a:extLst>
          </p:cNvPr>
          <p:cNvCxnSpPr>
            <a:cxnSpLocks/>
          </p:cNvCxnSpPr>
          <p:nvPr/>
        </p:nvCxnSpPr>
        <p:spPr>
          <a:xfrm>
            <a:off x="2402541" y="4179001"/>
            <a:ext cx="4167960" cy="977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5B4D7EC-5345-4485-8217-8B8F9EEA516B}"/>
              </a:ext>
            </a:extLst>
          </p:cNvPr>
          <p:cNvCxnSpPr>
            <a:cxnSpLocks/>
          </p:cNvCxnSpPr>
          <p:nvPr/>
        </p:nvCxnSpPr>
        <p:spPr>
          <a:xfrm flipH="1">
            <a:off x="6464433" y="2888221"/>
            <a:ext cx="341270" cy="1268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26D6ECF2-D1BE-4DB6-B15E-7B3FD84328F7}"/>
              </a:ext>
            </a:extLst>
          </p:cNvPr>
          <p:cNvCxnSpPr>
            <a:cxnSpLocks/>
          </p:cNvCxnSpPr>
          <p:nvPr/>
        </p:nvCxnSpPr>
        <p:spPr>
          <a:xfrm>
            <a:off x="6025901" y="1652078"/>
            <a:ext cx="762253" cy="114930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FDF547B6-61D9-44CD-A864-96FD10E84118}"/>
              </a:ext>
            </a:extLst>
          </p:cNvPr>
          <p:cNvCxnSpPr>
            <a:cxnSpLocks/>
          </p:cNvCxnSpPr>
          <p:nvPr/>
        </p:nvCxnSpPr>
        <p:spPr>
          <a:xfrm flipV="1">
            <a:off x="2525313" y="2732710"/>
            <a:ext cx="1870193" cy="13044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54552" y="211850"/>
            <a:ext cx="8185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décentralisation </a:t>
            </a:r>
            <a:endParaRPr dirty="0"/>
          </a:p>
        </p:txBody>
      </p:sp>
      <p:sp>
        <p:nvSpPr>
          <p:cNvPr id="5" name="Shape 78">
            <a:extLst>
              <a:ext uri="{FF2B5EF4-FFF2-40B4-BE49-F238E27FC236}">
                <a16:creationId xmlns:a16="http://schemas.microsoft.com/office/drawing/2014/main" id="{6A0A2187-C06A-486A-835A-51EBCB9BFE60}"/>
              </a:ext>
            </a:extLst>
          </p:cNvPr>
          <p:cNvSpPr txBox="1">
            <a:spLocks/>
          </p:cNvSpPr>
          <p:nvPr/>
        </p:nvSpPr>
        <p:spPr>
          <a:xfrm>
            <a:off x="717681" y="1407760"/>
            <a:ext cx="34662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Raleway Light"/>
              <a:buNone/>
              <a:defRPr sz="3800" b="0" i="0" u="none" strike="noStrike" cap="none">
                <a:solidFill>
                  <a:schemeClr val="accent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B127BEC-593A-4118-9B80-F598FB14C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282" y="2213430"/>
            <a:ext cx="708418" cy="7084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5EDA8ED-C7EB-40A6-8599-8E4C9548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756" y="3488527"/>
            <a:ext cx="708418" cy="7084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BDB113C-1613-4197-9850-B960DEFA5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680" y="3493113"/>
            <a:ext cx="708418" cy="7084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B038905-E708-462C-87FA-A666C463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849" y="984561"/>
            <a:ext cx="708418" cy="70841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217AF1-2C79-489D-BDCF-2C2A40147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54" y="3926115"/>
            <a:ext cx="433377" cy="43337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A88F53E-E474-4798-9991-762D699B49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037" y="3922351"/>
            <a:ext cx="469300" cy="4693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1D6BD4E-A698-402D-BAE2-D3282F620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314" y="2671533"/>
            <a:ext cx="433377" cy="43337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C7D99FA-2DF5-4E14-B833-C9220136B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478" y="880471"/>
            <a:ext cx="413922" cy="36728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3F68503-97EB-4C5D-A94E-4FCB877F8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201" y="2095761"/>
            <a:ext cx="413922" cy="36728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46739BC-2075-46E3-AF69-1B54AB675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061" y="3413236"/>
            <a:ext cx="413922" cy="36728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B91D7C4-0DBA-425B-B612-0612FC0D4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786153" y="3418541"/>
            <a:ext cx="413922" cy="367284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48A4ABDB-5288-4CE2-9EDE-C78BB6444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389463" y="890705"/>
            <a:ext cx="413922" cy="36728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4381D13-F769-477D-8C12-7BACCFECF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168370" y="2129010"/>
            <a:ext cx="413922" cy="36728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173D687F-BC3C-4516-9A77-DB1A548AF327}"/>
              </a:ext>
            </a:extLst>
          </p:cNvPr>
          <p:cNvSpPr txBox="1"/>
          <p:nvPr/>
        </p:nvSpPr>
        <p:spPr>
          <a:xfrm>
            <a:off x="2772386" y="87546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C000"/>
                </a:solidFill>
                <a:latin typeface="Raleway Light" panose="020B0604020202020204" charset="0"/>
              </a:rPr>
              <a:t>OK!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CA6B5BC-DB18-4AD8-AF62-4CAEC0305D0A}"/>
              </a:ext>
            </a:extLst>
          </p:cNvPr>
          <p:cNvSpPr txBox="1"/>
          <p:nvPr/>
        </p:nvSpPr>
        <p:spPr>
          <a:xfrm>
            <a:off x="2179105" y="210394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C000"/>
                </a:solidFill>
                <a:latin typeface="Raleway Light" panose="020B0604020202020204" charset="0"/>
              </a:rPr>
              <a:t>OK!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190EF9A-463B-4E78-9FA7-30F150ECA204}"/>
              </a:ext>
            </a:extLst>
          </p:cNvPr>
          <p:cNvSpPr txBox="1"/>
          <p:nvPr/>
        </p:nvSpPr>
        <p:spPr>
          <a:xfrm>
            <a:off x="5364975" y="88453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C000"/>
                </a:solidFill>
                <a:latin typeface="Raleway Light" panose="020B0604020202020204" charset="0"/>
              </a:rPr>
              <a:t>OK!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C975ABE-A8D7-4450-A56E-0FF16B5FD602}"/>
              </a:ext>
            </a:extLst>
          </p:cNvPr>
          <p:cNvSpPr txBox="1"/>
          <p:nvPr/>
        </p:nvSpPr>
        <p:spPr>
          <a:xfrm>
            <a:off x="6149424" y="2121873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C000"/>
                </a:solidFill>
                <a:latin typeface="Raleway Light" panose="020B0604020202020204" charset="0"/>
              </a:rPr>
              <a:t>OK!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29C146D-D85B-49E0-9DEE-745CD02E4BA4}"/>
              </a:ext>
            </a:extLst>
          </p:cNvPr>
          <p:cNvSpPr txBox="1"/>
          <p:nvPr/>
        </p:nvSpPr>
        <p:spPr>
          <a:xfrm>
            <a:off x="2625962" y="3408403"/>
            <a:ext cx="450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C000"/>
                </a:solidFill>
                <a:latin typeface="Raleway Light" panose="020B0604020202020204" charset="0"/>
              </a:rPr>
              <a:t>OK!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6BFAA8-6DEE-41F3-8125-9ECCC5601ABB}"/>
              </a:ext>
            </a:extLst>
          </p:cNvPr>
          <p:cNvSpPr txBox="1"/>
          <p:nvPr/>
        </p:nvSpPr>
        <p:spPr>
          <a:xfrm>
            <a:off x="5755642" y="341608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C000"/>
                </a:solidFill>
                <a:latin typeface="Raleway Light" panose="020B0604020202020204" charset="0"/>
              </a:rPr>
              <a:t>OK!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590EE79F-7B16-45AC-A113-7FEEC0C53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247" y="2323085"/>
            <a:ext cx="489108" cy="489108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416223A-4C12-4B51-931D-0237E0D32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4743" y="2471546"/>
            <a:ext cx="382212" cy="382212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F2EDCD69-3B1C-43B5-8CB5-6C9C05BEFF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3157" y="2323085"/>
            <a:ext cx="489108" cy="489108"/>
          </a:xfrm>
          <a:prstGeom prst="rect">
            <a:avLst/>
          </a:prstGeom>
        </p:spPr>
      </p:pic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03C5510-2D10-4C71-97F8-DBAF9D748731}"/>
              </a:ext>
            </a:extLst>
          </p:cNvPr>
          <p:cNvCxnSpPr>
            <a:cxnSpLocks/>
          </p:cNvCxnSpPr>
          <p:nvPr/>
        </p:nvCxnSpPr>
        <p:spPr>
          <a:xfrm>
            <a:off x="2610123" y="1637901"/>
            <a:ext cx="1750166" cy="101567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8F9A055-899C-44B7-8E52-2149ACF7503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405356" y="1637901"/>
            <a:ext cx="1395799" cy="106716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270E4E5-08AF-4DA9-A46E-065C8F84227B}"/>
              </a:ext>
            </a:extLst>
          </p:cNvPr>
          <p:cNvCxnSpPr>
            <a:cxnSpLocks/>
          </p:cNvCxnSpPr>
          <p:nvPr/>
        </p:nvCxnSpPr>
        <p:spPr>
          <a:xfrm>
            <a:off x="4454984" y="2703959"/>
            <a:ext cx="2334205" cy="1288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9F538654-E5A0-4D15-8299-2B4742E3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596" y="984561"/>
            <a:ext cx="708418" cy="7084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85DCBA-CB1E-4474-A1BD-F91CCF2D58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1155" y="1403251"/>
            <a:ext cx="469300" cy="4693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0E066B-53B5-4B7A-BE6D-9B51913F2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942" y="2217541"/>
            <a:ext cx="708418" cy="70841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C6C7690-BEBE-4EE0-A4EB-EE8E8D265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501" y="2653572"/>
            <a:ext cx="469300" cy="469300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74A5A5CB-B450-4E18-8A05-B35FC3DBBA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32452" y="1378057"/>
            <a:ext cx="469301" cy="469301"/>
          </a:xfrm>
          <a:prstGeom prst="rect">
            <a:avLst/>
          </a:prstGeom>
        </p:spPr>
      </p:pic>
      <p:pic>
        <p:nvPicPr>
          <p:cNvPr id="95" name="Image 94">
            <a:extLst>
              <a:ext uri="{FF2B5EF4-FFF2-40B4-BE49-F238E27FC236}">
                <a16:creationId xmlns:a16="http://schemas.microsoft.com/office/drawing/2014/main" id="{95D4E538-E4C5-4A50-B64E-0694324C69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71655" y="2357153"/>
            <a:ext cx="185125" cy="185125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:a16="http://schemas.microsoft.com/office/drawing/2014/main" id="{160F8DB8-6112-4005-9A25-AFE6D5F42E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1398" y="2329513"/>
            <a:ext cx="185125" cy="18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94703" y="906639"/>
            <a:ext cx="3466200" cy="14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Blockchain</a:t>
            </a:r>
            <a:br>
              <a:rPr lang="fr-FR" dirty="0"/>
            </a:br>
            <a:r>
              <a:rPr lang="fr-FR" sz="2800" dirty="0"/>
              <a:t>Principes et enjeux</a:t>
            </a:r>
            <a:endParaRPr sz="2800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34963" y="2392363"/>
            <a:ext cx="3925800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3"/>
          </p:nvPr>
        </p:nvSpPr>
        <p:spPr>
          <a:xfrm>
            <a:off x="334975" y="648400"/>
            <a:ext cx="1516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PREMIERE PARTIE</a:t>
            </a:r>
            <a:endParaRPr dirty="0"/>
          </a:p>
        </p:txBody>
      </p:sp>
      <p:pic>
        <p:nvPicPr>
          <p:cNvPr id="3074" name="Picture 2" descr="RÃ©sultat de recherche d'images pour &quot;satoshi nakamoto&quot;">
            <a:extLst>
              <a:ext uri="{FF2B5EF4-FFF2-40B4-BE49-F238E27FC236}">
                <a16:creationId xmlns:a16="http://schemas.microsoft.com/office/drawing/2014/main" id="{97FDDFFB-012F-44E6-B553-54A76699A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893" y="510989"/>
            <a:ext cx="2988403" cy="168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journals.openedition.org/ilcea/docannexe/image/1151/img-2.png">
            <a:extLst>
              <a:ext uri="{FF2B5EF4-FFF2-40B4-BE49-F238E27FC236}">
                <a16:creationId xmlns:a16="http://schemas.microsoft.com/office/drawing/2014/main" id="{807304CE-4E47-4F66-A3A7-52136728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926" y="2392239"/>
            <a:ext cx="3140336" cy="196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42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9000" y="301500"/>
            <a:ext cx="8185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21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94703" y="906639"/>
            <a:ext cx="3553179" cy="14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Etude pratique</a:t>
            </a:r>
            <a:br>
              <a:rPr lang="fr-FR" dirty="0"/>
            </a:br>
            <a:r>
              <a:rPr lang="fr-FR" sz="2800" dirty="0"/>
              <a:t>Le cas </a:t>
            </a:r>
            <a:r>
              <a:rPr lang="fr-FR" sz="2800" dirty="0" err="1"/>
              <a:t>Ethereum</a:t>
            </a:r>
            <a:endParaRPr sz="2800"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34962" y="2392363"/>
            <a:ext cx="4012919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3"/>
          </p:nvPr>
        </p:nvSpPr>
        <p:spPr>
          <a:xfrm>
            <a:off x="334975" y="648400"/>
            <a:ext cx="1516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SECONDE PARTIE</a:t>
            </a:r>
            <a:endParaRPr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5164A43-7FB3-4043-95A2-F0045300A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748" y="236110"/>
            <a:ext cx="2711899" cy="6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6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49000" y="301500"/>
            <a:ext cx="81855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38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794703" y="906639"/>
            <a:ext cx="3553179" cy="14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smart </a:t>
            </a:r>
            <a:r>
              <a:rPr lang="fr-FR" dirty="0" err="1"/>
              <a:t>contracts</a:t>
            </a:r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34962" y="2392363"/>
            <a:ext cx="4012919" cy="18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Shape 81"/>
          <p:cNvSpPr txBox="1">
            <a:spLocks noGrp="1"/>
          </p:cNvSpPr>
          <p:nvPr>
            <p:ph type="subTitle" idx="3"/>
          </p:nvPr>
        </p:nvSpPr>
        <p:spPr>
          <a:xfrm>
            <a:off x="334975" y="648400"/>
            <a:ext cx="1516200" cy="3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TROISIEME PARTIE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4587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résentation SOA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ADC90E"/>
      </a:accent1>
      <a:accent2>
        <a:srgbClr val="63BDA2"/>
      </a:accent2>
      <a:accent3>
        <a:srgbClr val="50C1E2"/>
      </a:accent3>
      <a:accent4>
        <a:srgbClr val="82A0D3"/>
      </a:accent4>
      <a:accent5>
        <a:srgbClr val="D691BF"/>
      </a:accent5>
      <a:accent6>
        <a:srgbClr val="F9B233"/>
      </a:accent6>
      <a:hlink>
        <a:srgbClr val="4B4B4B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72</Words>
  <Application>Microsoft Office PowerPoint</Application>
  <PresentationFormat>Affichage à l'écran (16:9)</PresentationFormat>
  <Paragraphs>29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Merriweather Sans</vt:lpstr>
      <vt:lpstr>Raleway</vt:lpstr>
      <vt:lpstr>Raleway Light</vt:lpstr>
      <vt:lpstr>Arial</vt:lpstr>
      <vt:lpstr>Thème Office</vt:lpstr>
      <vt:lpstr>Blockchain 101 Bienvenue dans le web 3.0 </vt:lpstr>
      <vt:lpstr>Une histoire de cailloux</vt:lpstr>
      <vt:lpstr>Transaction </vt:lpstr>
      <vt:lpstr>La décentralisation </vt:lpstr>
      <vt:lpstr>Blockchain Principes et enjeux</vt:lpstr>
      <vt:lpstr>Présentation PowerPoint</vt:lpstr>
      <vt:lpstr>Etude pratique Le cas Ethereum</vt:lpstr>
      <vt:lpstr>Présentation PowerPoint</vt:lpstr>
      <vt:lpstr>Les smart contracts</vt:lpstr>
      <vt:lpstr>Présentation PowerPoint</vt:lpstr>
      <vt:lpstr>A vous de jouer !</vt:lpstr>
      <vt:lpstr>Lab #1 –Votre premier token</vt:lpstr>
      <vt:lpstr>Lab #2 - </vt:lpstr>
      <vt:lpstr>Lab #3 – </vt:lpstr>
      <vt:lpstr>Et après ?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Paul Fasola</dc:creator>
  <cp:lastModifiedBy>Paul Fasola</cp:lastModifiedBy>
  <cp:revision>18</cp:revision>
  <dcterms:modified xsi:type="dcterms:W3CDTF">2018-04-02T19:01:07Z</dcterms:modified>
</cp:coreProperties>
</file>