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9" r:id="rId3"/>
    <p:sldId id="260" r:id="rId4"/>
    <p:sldId id="262" r:id="rId5"/>
    <p:sldId id="264" r:id="rId6"/>
    <p:sldId id="265" r:id="rId7"/>
    <p:sldId id="266" r:id="rId8"/>
    <p:sldId id="268" r:id="rId9"/>
    <p:sldId id="269" r:id="rId10"/>
    <p:sldId id="270" r:id="rId11"/>
    <p:sldId id="274" r:id="rId12"/>
    <p:sldId id="271"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5B220-3979-4B19-8264-6EABC50AD4A1}" type="doc">
      <dgm:prSet loTypeId="urn:microsoft.com/office/officeart/2005/8/layout/vList2" loCatId="list" qsTypeId="urn:microsoft.com/office/officeart/2005/8/quickstyle/3d1" qsCatId="3D" csTypeId="urn:microsoft.com/office/officeart/2005/8/colors/colorful1" csCatId="colorful" phldr="1"/>
      <dgm:spPr/>
      <dgm:t>
        <a:bodyPr/>
        <a:lstStyle/>
        <a:p>
          <a:endParaRPr lang="es-MX"/>
        </a:p>
      </dgm:t>
    </dgm:pt>
    <dgm:pt modelId="{D30AFED0-4B90-4BF7-846E-C3F7B18247FC}">
      <dgm:prSet phldrT="[Text]"/>
      <dgm:spPr/>
      <dgm:t>
        <a:bodyPr/>
        <a:lstStyle/>
        <a:p>
          <a:pPr>
            <a:buFont typeface="+mj-lt"/>
            <a:buAutoNum type="arabicPeriod"/>
          </a:pPr>
          <a:r>
            <a:rPr lang="en-US" b="0" i="0" dirty="0"/>
            <a:t>How many commercial chains are monitored, and therefore, included in this database?</a:t>
          </a:r>
          <a:endParaRPr lang="es-MX" dirty="0"/>
        </a:p>
      </dgm:t>
    </dgm:pt>
    <dgm:pt modelId="{C2491254-39B3-44AB-9813-E4C34D54FBA5}" type="parTrans" cxnId="{58BB48FF-25CE-4335-9A2B-5D1CEA092060}">
      <dgm:prSet/>
      <dgm:spPr/>
      <dgm:t>
        <a:bodyPr/>
        <a:lstStyle/>
        <a:p>
          <a:endParaRPr lang="es-MX"/>
        </a:p>
      </dgm:t>
    </dgm:pt>
    <dgm:pt modelId="{2A1E4333-2695-4A06-8F17-5274731D0779}" type="sibTrans" cxnId="{58BB48FF-25CE-4335-9A2B-5D1CEA092060}">
      <dgm:prSet/>
      <dgm:spPr/>
      <dgm:t>
        <a:bodyPr/>
        <a:lstStyle/>
        <a:p>
          <a:endParaRPr lang="es-MX"/>
        </a:p>
      </dgm:t>
    </dgm:pt>
    <dgm:pt modelId="{55E220FD-B638-4AAD-B2C2-5C4F6EA15DBE}">
      <dgm:prSet phldrT="[Text]"/>
      <dgm:spPr/>
      <dgm:t>
        <a:bodyPr/>
        <a:lstStyle/>
        <a:p>
          <a:endParaRPr lang="es-MX" dirty="0"/>
        </a:p>
      </dgm:t>
    </dgm:pt>
    <dgm:pt modelId="{F8F37539-DE43-4189-B58C-C670D31868D5}" type="parTrans" cxnId="{6F681970-79AF-4637-8C93-EF2D6DAC3CF6}">
      <dgm:prSet/>
      <dgm:spPr/>
      <dgm:t>
        <a:bodyPr/>
        <a:lstStyle/>
        <a:p>
          <a:endParaRPr lang="es-MX"/>
        </a:p>
      </dgm:t>
    </dgm:pt>
    <dgm:pt modelId="{D038CE59-956E-448E-A575-CD4D78508B59}" type="sibTrans" cxnId="{6F681970-79AF-4637-8C93-EF2D6DAC3CF6}">
      <dgm:prSet/>
      <dgm:spPr/>
      <dgm:t>
        <a:bodyPr/>
        <a:lstStyle/>
        <a:p>
          <a:endParaRPr lang="es-MX"/>
        </a:p>
      </dgm:t>
    </dgm:pt>
    <dgm:pt modelId="{CE5499AD-B6EC-429C-BE49-1E47208D1A0C}">
      <dgm:prSet phldrT="[Text]"/>
      <dgm:spPr/>
      <dgm:t>
        <a:bodyPr/>
        <a:lstStyle/>
        <a:p>
          <a:pPr>
            <a:buFont typeface="+mj-lt"/>
            <a:buAutoNum type="arabicPeriod"/>
          </a:pPr>
          <a:r>
            <a:rPr lang="en-US" b="0" i="0" dirty="0"/>
            <a:t>What are the top 10 monitored products by State?</a:t>
          </a:r>
          <a:endParaRPr lang="es-MX" dirty="0"/>
        </a:p>
      </dgm:t>
    </dgm:pt>
    <dgm:pt modelId="{9F601476-D61B-448B-91A6-4FF5C89294D9}" type="parTrans" cxnId="{9E68C4BE-D204-4263-A60D-ADCE197F5834}">
      <dgm:prSet/>
      <dgm:spPr/>
      <dgm:t>
        <a:bodyPr/>
        <a:lstStyle/>
        <a:p>
          <a:endParaRPr lang="es-MX"/>
        </a:p>
      </dgm:t>
    </dgm:pt>
    <dgm:pt modelId="{3FA11B44-0E76-496B-9573-4E323AAECB5E}" type="sibTrans" cxnId="{9E68C4BE-D204-4263-A60D-ADCE197F5834}">
      <dgm:prSet/>
      <dgm:spPr/>
      <dgm:t>
        <a:bodyPr/>
        <a:lstStyle/>
        <a:p>
          <a:endParaRPr lang="es-MX"/>
        </a:p>
      </dgm:t>
    </dgm:pt>
    <dgm:pt modelId="{60820407-F58F-419F-88C2-35821BEED105}">
      <dgm:prSet phldrT="[Text]"/>
      <dgm:spPr/>
      <dgm:t>
        <a:bodyPr/>
        <a:lstStyle/>
        <a:p>
          <a:endParaRPr lang="es-MX" dirty="0"/>
        </a:p>
      </dgm:t>
    </dgm:pt>
    <dgm:pt modelId="{C7DD7DCB-FF01-4EAB-BEFA-1CEA3BA5ED42}" type="parTrans" cxnId="{7CD91CC0-A0FE-45A5-9CE6-078967803DEE}">
      <dgm:prSet/>
      <dgm:spPr/>
      <dgm:t>
        <a:bodyPr/>
        <a:lstStyle/>
        <a:p>
          <a:endParaRPr lang="es-MX"/>
        </a:p>
      </dgm:t>
    </dgm:pt>
    <dgm:pt modelId="{6AAE8164-ECA5-4EA8-98ED-6B4B1800A264}" type="sibTrans" cxnId="{7CD91CC0-A0FE-45A5-9CE6-078967803DEE}">
      <dgm:prSet/>
      <dgm:spPr/>
      <dgm:t>
        <a:bodyPr/>
        <a:lstStyle/>
        <a:p>
          <a:endParaRPr lang="es-MX"/>
        </a:p>
      </dgm:t>
    </dgm:pt>
    <dgm:pt modelId="{B486D9AF-3DA6-4A82-9019-203CE24DF0AD}">
      <dgm:prSet/>
      <dgm:spPr/>
      <dgm:t>
        <a:bodyPr/>
        <a:lstStyle/>
        <a:p>
          <a:pPr>
            <a:buFont typeface="+mj-lt"/>
            <a:buAutoNum type="arabicPeriod"/>
          </a:pPr>
          <a:r>
            <a:rPr lang="en-US" b="0" i="0" dirty="0"/>
            <a:t>Use the data to find an interesting fact.</a:t>
          </a:r>
          <a:endParaRPr lang="es-MX" dirty="0"/>
        </a:p>
      </dgm:t>
    </dgm:pt>
    <dgm:pt modelId="{7AEFE831-DC2E-40C6-889A-0B6EB670060B}" type="parTrans" cxnId="{018E9EB7-3BFA-469D-9C59-F557586327EE}">
      <dgm:prSet/>
      <dgm:spPr/>
      <dgm:t>
        <a:bodyPr/>
        <a:lstStyle/>
        <a:p>
          <a:endParaRPr lang="es-MX"/>
        </a:p>
      </dgm:t>
    </dgm:pt>
    <dgm:pt modelId="{24BE49E1-D6C2-4091-99AA-D1BA8B9F6C73}" type="sibTrans" cxnId="{018E9EB7-3BFA-469D-9C59-F557586327EE}">
      <dgm:prSet/>
      <dgm:spPr/>
      <dgm:t>
        <a:bodyPr/>
        <a:lstStyle/>
        <a:p>
          <a:endParaRPr lang="es-MX"/>
        </a:p>
      </dgm:t>
    </dgm:pt>
    <dgm:pt modelId="{5B017474-3425-477D-A379-059872F40A03}">
      <dgm:prSet/>
      <dgm:spPr/>
      <dgm:t>
        <a:bodyPr/>
        <a:lstStyle/>
        <a:p>
          <a:pPr>
            <a:buFont typeface="+mj-lt"/>
            <a:buAutoNum type="arabicPeriod"/>
          </a:pPr>
          <a:r>
            <a:rPr lang="en-US" b="0" i="0" dirty="0"/>
            <a:t>Which is the commercial chain with the highest number of monitored products?</a:t>
          </a:r>
          <a:endParaRPr lang="es-MX" dirty="0"/>
        </a:p>
      </dgm:t>
    </dgm:pt>
    <dgm:pt modelId="{53CC64B1-80D8-4821-8C4F-F3BAC87836D9}" type="parTrans" cxnId="{36105975-00B3-43F0-99C5-1108F795B816}">
      <dgm:prSet/>
      <dgm:spPr/>
      <dgm:t>
        <a:bodyPr/>
        <a:lstStyle/>
        <a:p>
          <a:endParaRPr lang="es-MX"/>
        </a:p>
      </dgm:t>
    </dgm:pt>
    <dgm:pt modelId="{9C24BBC4-FA00-4D62-ADEE-0DEFFFF421F6}" type="sibTrans" cxnId="{36105975-00B3-43F0-99C5-1108F795B816}">
      <dgm:prSet/>
      <dgm:spPr/>
      <dgm:t>
        <a:bodyPr/>
        <a:lstStyle/>
        <a:p>
          <a:endParaRPr lang="es-MX"/>
        </a:p>
      </dgm:t>
    </dgm:pt>
    <dgm:pt modelId="{AB795199-3AA4-4E0E-8E45-020430B8F175}">
      <dgm:prSet/>
      <dgm:spPr/>
      <dgm:t>
        <a:bodyPr/>
        <a:lstStyle/>
        <a:p>
          <a:endParaRPr lang="es-MX" dirty="0"/>
        </a:p>
      </dgm:t>
    </dgm:pt>
    <dgm:pt modelId="{C901B008-7F55-4018-851B-C2766ED696BC}" type="parTrans" cxnId="{E184978B-2DFE-40BE-A80E-22ED308B6360}">
      <dgm:prSet/>
      <dgm:spPr/>
      <dgm:t>
        <a:bodyPr/>
        <a:lstStyle/>
        <a:p>
          <a:endParaRPr lang="es-MX"/>
        </a:p>
      </dgm:t>
    </dgm:pt>
    <dgm:pt modelId="{CB141B34-96E9-4E82-AAC4-3D903FD25A97}" type="sibTrans" cxnId="{E184978B-2DFE-40BE-A80E-22ED308B6360}">
      <dgm:prSet/>
      <dgm:spPr/>
      <dgm:t>
        <a:bodyPr/>
        <a:lstStyle/>
        <a:p>
          <a:endParaRPr lang="es-MX"/>
        </a:p>
      </dgm:t>
    </dgm:pt>
    <dgm:pt modelId="{5442DB48-130A-425D-9D66-854E1995C8AB}">
      <dgm:prSet/>
      <dgm:spPr/>
      <dgm:t>
        <a:bodyPr/>
        <a:lstStyle/>
        <a:p>
          <a:endParaRPr lang="es-MX"/>
        </a:p>
      </dgm:t>
    </dgm:pt>
    <dgm:pt modelId="{613D48A2-4CA1-4082-8634-74D14B2C2D47}" type="parTrans" cxnId="{9E4DB782-0CD9-4F86-AE2E-9782BCD4446D}">
      <dgm:prSet/>
      <dgm:spPr/>
      <dgm:t>
        <a:bodyPr/>
        <a:lstStyle/>
        <a:p>
          <a:endParaRPr lang="es-MX"/>
        </a:p>
      </dgm:t>
    </dgm:pt>
    <dgm:pt modelId="{6A0EF051-0D0B-4B54-A30E-8CFD4469DFF9}" type="sibTrans" cxnId="{9E4DB782-0CD9-4F86-AE2E-9782BCD4446D}">
      <dgm:prSet/>
      <dgm:spPr/>
      <dgm:t>
        <a:bodyPr/>
        <a:lstStyle/>
        <a:p>
          <a:endParaRPr lang="es-MX"/>
        </a:p>
      </dgm:t>
    </dgm:pt>
    <dgm:pt modelId="{C0CF9BDC-A9C9-473D-9279-694E14383AFD}">
      <dgm:prSet/>
      <dgm:spPr/>
      <dgm:t>
        <a:bodyPr/>
        <a:lstStyle/>
        <a:p>
          <a:pPr>
            <a:buFont typeface="+mj-lt"/>
            <a:buAutoNum type="arabicPeriod"/>
          </a:pPr>
          <a:r>
            <a:rPr lang="en-US" b="0" i="0" dirty="0"/>
            <a:t>What are the lessons learned from this exercise?</a:t>
          </a:r>
          <a:endParaRPr lang="es-MX" dirty="0"/>
        </a:p>
      </dgm:t>
    </dgm:pt>
    <dgm:pt modelId="{C1B950AD-59E0-4C1D-A17C-5FD126C24440}" type="parTrans" cxnId="{86DE83B9-DDB4-4375-9FD6-2EBB0C28734A}">
      <dgm:prSet/>
      <dgm:spPr/>
      <dgm:t>
        <a:bodyPr/>
        <a:lstStyle/>
        <a:p>
          <a:endParaRPr lang="es-MX"/>
        </a:p>
      </dgm:t>
    </dgm:pt>
    <dgm:pt modelId="{BFDFA239-6519-49F9-B28C-5F49AC73B6DF}" type="sibTrans" cxnId="{86DE83B9-DDB4-4375-9FD6-2EBB0C28734A}">
      <dgm:prSet/>
      <dgm:spPr/>
      <dgm:t>
        <a:bodyPr/>
        <a:lstStyle/>
        <a:p>
          <a:endParaRPr lang="es-MX"/>
        </a:p>
      </dgm:t>
    </dgm:pt>
    <dgm:pt modelId="{424CD00B-E7FF-4F97-8C22-660C5EA8739D}" type="pres">
      <dgm:prSet presAssocID="{C085B220-3979-4B19-8264-6EABC50AD4A1}" presName="linear" presStyleCnt="0">
        <dgm:presLayoutVars>
          <dgm:animLvl val="lvl"/>
          <dgm:resizeHandles val="exact"/>
        </dgm:presLayoutVars>
      </dgm:prSet>
      <dgm:spPr/>
    </dgm:pt>
    <dgm:pt modelId="{D207BAB8-DA98-4B48-B357-03D091D67757}" type="pres">
      <dgm:prSet presAssocID="{D30AFED0-4B90-4BF7-846E-C3F7B18247FC}" presName="parentText" presStyleLbl="node1" presStyleIdx="0" presStyleCnt="5">
        <dgm:presLayoutVars>
          <dgm:chMax val="0"/>
          <dgm:bulletEnabled val="1"/>
        </dgm:presLayoutVars>
      </dgm:prSet>
      <dgm:spPr/>
    </dgm:pt>
    <dgm:pt modelId="{99A3CDE2-4E2A-4C39-A1D5-BD0588F179F8}" type="pres">
      <dgm:prSet presAssocID="{D30AFED0-4B90-4BF7-846E-C3F7B18247FC}" presName="childText" presStyleLbl="revTx" presStyleIdx="0" presStyleCnt="4">
        <dgm:presLayoutVars>
          <dgm:bulletEnabled val="1"/>
        </dgm:presLayoutVars>
      </dgm:prSet>
      <dgm:spPr/>
    </dgm:pt>
    <dgm:pt modelId="{96A05875-20D6-4F86-860C-535A86147471}" type="pres">
      <dgm:prSet presAssocID="{CE5499AD-B6EC-429C-BE49-1E47208D1A0C}" presName="parentText" presStyleLbl="node1" presStyleIdx="1" presStyleCnt="5">
        <dgm:presLayoutVars>
          <dgm:chMax val="0"/>
          <dgm:bulletEnabled val="1"/>
        </dgm:presLayoutVars>
      </dgm:prSet>
      <dgm:spPr/>
    </dgm:pt>
    <dgm:pt modelId="{D9B0E01E-35FB-4424-A954-9FBF9E48A0AF}" type="pres">
      <dgm:prSet presAssocID="{CE5499AD-B6EC-429C-BE49-1E47208D1A0C}" presName="childText" presStyleLbl="revTx" presStyleIdx="1" presStyleCnt="4">
        <dgm:presLayoutVars>
          <dgm:bulletEnabled val="1"/>
        </dgm:presLayoutVars>
      </dgm:prSet>
      <dgm:spPr/>
    </dgm:pt>
    <dgm:pt modelId="{5F113C1A-E2C9-4AD6-8594-463A8F001DFA}" type="pres">
      <dgm:prSet presAssocID="{5B017474-3425-477D-A379-059872F40A03}" presName="parentText" presStyleLbl="node1" presStyleIdx="2" presStyleCnt="5">
        <dgm:presLayoutVars>
          <dgm:chMax val="0"/>
          <dgm:bulletEnabled val="1"/>
        </dgm:presLayoutVars>
      </dgm:prSet>
      <dgm:spPr/>
    </dgm:pt>
    <dgm:pt modelId="{12023159-2152-44ED-87B2-E40B75CE2982}" type="pres">
      <dgm:prSet presAssocID="{5B017474-3425-477D-A379-059872F40A03}" presName="childText" presStyleLbl="revTx" presStyleIdx="2" presStyleCnt="4">
        <dgm:presLayoutVars>
          <dgm:bulletEnabled val="1"/>
        </dgm:presLayoutVars>
      </dgm:prSet>
      <dgm:spPr/>
    </dgm:pt>
    <dgm:pt modelId="{10CAA46B-E615-4768-BFB0-8439D6BA7356}" type="pres">
      <dgm:prSet presAssocID="{B486D9AF-3DA6-4A82-9019-203CE24DF0AD}" presName="parentText" presStyleLbl="node1" presStyleIdx="3" presStyleCnt="5">
        <dgm:presLayoutVars>
          <dgm:chMax val="0"/>
          <dgm:bulletEnabled val="1"/>
        </dgm:presLayoutVars>
      </dgm:prSet>
      <dgm:spPr/>
    </dgm:pt>
    <dgm:pt modelId="{1F57475C-12F2-4BF5-BF74-DDB049F01BCC}" type="pres">
      <dgm:prSet presAssocID="{B486D9AF-3DA6-4A82-9019-203CE24DF0AD}" presName="childText" presStyleLbl="revTx" presStyleIdx="3" presStyleCnt="4">
        <dgm:presLayoutVars>
          <dgm:bulletEnabled val="1"/>
        </dgm:presLayoutVars>
      </dgm:prSet>
      <dgm:spPr/>
    </dgm:pt>
    <dgm:pt modelId="{90D27CFB-7BDE-416B-9D15-F6ECCC5F8935}" type="pres">
      <dgm:prSet presAssocID="{C0CF9BDC-A9C9-473D-9279-694E14383AFD}" presName="parentText" presStyleLbl="node1" presStyleIdx="4" presStyleCnt="5">
        <dgm:presLayoutVars>
          <dgm:chMax val="0"/>
          <dgm:bulletEnabled val="1"/>
        </dgm:presLayoutVars>
      </dgm:prSet>
      <dgm:spPr/>
    </dgm:pt>
  </dgm:ptLst>
  <dgm:cxnLst>
    <dgm:cxn modelId="{2D78440A-9ABB-489F-9E33-AD7A0C1FAF42}" type="presOf" srcId="{60820407-F58F-419F-88C2-35821BEED105}" destId="{D9B0E01E-35FB-4424-A954-9FBF9E48A0AF}" srcOrd="0" destOrd="0" presId="urn:microsoft.com/office/officeart/2005/8/layout/vList2"/>
    <dgm:cxn modelId="{2E24443E-0CD1-4FA1-B398-7B09F7E4FFF4}" type="presOf" srcId="{D30AFED0-4B90-4BF7-846E-C3F7B18247FC}" destId="{D207BAB8-DA98-4B48-B357-03D091D67757}" srcOrd="0" destOrd="0" presId="urn:microsoft.com/office/officeart/2005/8/layout/vList2"/>
    <dgm:cxn modelId="{6F681970-79AF-4637-8C93-EF2D6DAC3CF6}" srcId="{D30AFED0-4B90-4BF7-846E-C3F7B18247FC}" destId="{55E220FD-B638-4AAD-B2C2-5C4F6EA15DBE}" srcOrd="0" destOrd="0" parTransId="{F8F37539-DE43-4189-B58C-C670D31868D5}" sibTransId="{D038CE59-956E-448E-A575-CD4D78508B59}"/>
    <dgm:cxn modelId="{36105975-00B3-43F0-99C5-1108F795B816}" srcId="{C085B220-3979-4B19-8264-6EABC50AD4A1}" destId="{5B017474-3425-477D-A379-059872F40A03}" srcOrd="2" destOrd="0" parTransId="{53CC64B1-80D8-4821-8C4F-F3BAC87836D9}" sibTransId="{9C24BBC4-FA00-4D62-ADEE-0DEFFFF421F6}"/>
    <dgm:cxn modelId="{32A26F57-177F-4F06-8760-6EBDA5C9EE2B}" type="presOf" srcId="{CE5499AD-B6EC-429C-BE49-1E47208D1A0C}" destId="{96A05875-20D6-4F86-860C-535A86147471}" srcOrd="0" destOrd="0" presId="urn:microsoft.com/office/officeart/2005/8/layout/vList2"/>
    <dgm:cxn modelId="{5EA45477-052D-40FB-90E2-3CA6262F90D3}" type="presOf" srcId="{B486D9AF-3DA6-4A82-9019-203CE24DF0AD}" destId="{10CAA46B-E615-4768-BFB0-8439D6BA7356}" srcOrd="0" destOrd="0" presId="urn:microsoft.com/office/officeart/2005/8/layout/vList2"/>
    <dgm:cxn modelId="{2C029E80-9962-4CC2-9529-AA4F1ECCF353}" type="presOf" srcId="{5B017474-3425-477D-A379-059872F40A03}" destId="{5F113C1A-E2C9-4AD6-8594-463A8F001DFA}" srcOrd="0" destOrd="0" presId="urn:microsoft.com/office/officeart/2005/8/layout/vList2"/>
    <dgm:cxn modelId="{9E4DB782-0CD9-4F86-AE2E-9782BCD4446D}" srcId="{B486D9AF-3DA6-4A82-9019-203CE24DF0AD}" destId="{5442DB48-130A-425D-9D66-854E1995C8AB}" srcOrd="0" destOrd="0" parTransId="{613D48A2-4CA1-4082-8634-74D14B2C2D47}" sibTransId="{6A0EF051-0D0B-4B54-A30E-8CFD4469DFF9}"/>
    <dgm:cxn modelId="{E184978B-2DFE-40BE-A80E-22ED308B6360}" srcId="{5B017474-3425-477D-A379-059872F40A03}" destId="{AB795199-3AA4-4E0E-8E45-020430B8F175}" srcOrd="0" destOrd="0" parTransId="{C901B008-7F55-4018-851B-C2766ED696BC}" sibTransId="{CB141B34-96E9-4E82-AAC4-3D903FD25A97}"/>
    <dgm:cxn modelId="{E4DA78AB-82DF-4A3B-9F05-4AED0053B20E}" type="presOf" srcId="{AB795199-3AA4-4E0E-8E45-020430B8F175}" destId="{12023159-2152-44ED-87B2-E40B75CE2982}" srcOrd="0" destOrd="0" presId="urn:microsoft.com/office/officeart/2005/8/layout/vList2"/>
    <dgm:cxn modelId="{880DCEAD-DDBD-450F-8644-C2056D13D212}" type="presOf" srcId="{C0CF9BDC-A9C9-473D-9279-694E14383AFD}" destId="{90D27CFB-7BDE-416B-9D15-F6ECCC5F8935}" srcOrd="0" destOrd="0" presId="urn:microsoft.com/office/officeart/2005/8/layout/vList2"/>
    <dgm:cxn modelId="{09CF52AF-F3D3-4F40-8935-C176032EBF5C}" type="presOf" srcId="{C085B220-3979-4B19-8264-6EABC50AD4A1}" destId="{424CD00B-E7FF-4F97-8C22-660C5EA8739D}" srcOrd="0" destOrd="0" presId="urn:microsoft.com/office/officeart/2005/8/layout/vList2"/>
    <dgm:cxn modelId="{018E9EB7-3BFA-469D-9C59-F557586327EE}" srcId="{C085B220-3979-4B19-8264-6EABC50AD4A1}" destId="{B486D9AF-3DA6-4A82-9019-203CE24DF0AD}" srcOrd="3" destOrd="0" parTransId="{7AEFE831-DC2E-40C6-889A-0B6EB670060B}" sibTransId="{24BE49E1-D6C2-4091-99AA-D1BA8B9F6C73}"/>
    <dgm:cxn modelId="{86DE83B9-DDB4-4375-9FD6-2EBB0C28734A}" srcId="{C085B220-3979-4B19-8264-6EABC50AD4A1}" destId="{C0CF9BDC-A9C9-473D-9279-694E14383AFD}" srcOrd="4" destOrd="0" parTransId="{C1B950AD-59E0-4C1D-A17C-5FD126C24440}" sibTransId="{BFDFA239-6519-49F9-B28C-5F49AC73B6DF}"/>
    <dgm:cxn modelId="{9E68C4BE-D204-4263-A60D-ADCE197F5834}" srcId="{C085B220-3979-4B19-8264-6EABC50AD4A1}" destId="{CE5499AD-B6EC-429C-BE49-1E47208D1A0C}" srcOrd="1" destOrd="0" parTransId="{9F601476-D61B-448B-91A6-4FF5C89294D9}" sibTransId="{3FA11B44-0E76-496B-9573-4E323AAECB5E}"/>
    <dgm:cxn modelId="{7CD91CC0-A0FE-45A5-9CE6-078967803DEE}" srcId="{CE5499AD-B6EC-429C-BE49-1E47208D1A0C}" destId="{60820407-F58F-419F-88C2-35821BEED105}" srcOrd="0" destOrd="0" parTransId="{C7DD7DCB-FF01-4EAB-BEFA-1CEA3BA5ED42}" sibTransId="{6AAE8164-ECA5-4EA8-98ED-6B4B1800A264}"/>
    <dgm:cxn modelId="{F315B3C9-D000-4265-9609-1D88D9D59E21}" type="presOf" srcId="{5442DB48-130A-425D-9D66-854E1995C8AB}" destId="{1F57475C-12F2-4BF5-BF74-DDB049F01BCC}" srcOrd="0" destOrd="0" presId="urn:microsoft.com/office/officeart/2005/8/layout/vList2"/>
    <dgm:cxn modelId="{55EE9BED-84F7-463C-B7CA-DCF2A6301B5B}" type="presOf" srcId="{55E220FD-B638-4AAD-B2C2-5C4F6EA15DBE}" destId="{99A3CDE2-4E2A-4C39-A1D5-BD0588F179F8}" srcOrd="0" destOrd="0" presId="urn:microsoft.com/office/officeart/2005/8/layout/vList2"/>
    <dgm:cxn modelId="{58BB48FF-25CE-4335-9A2B-5D1CEA092060}" srcId="{C085B220-3979-4B19-8264-6EABC50AD4A1}" destId="{D30AFED0-4B90-4BF7-846E-C3F7B18247FC}" srcOrd="0" destOrd="0" parTransId="{C2491254-39B3-44AB-9813-E4C34D54FBA5}" sibTransId="{2A1E4333-2695-4A06-8F17-5274731D0779}"/>
    <dgm:cxn modelId="{752C0F46-3C25-4179-9DE3-E7B804895125}" type="presParOf" srcId="{424CD00B-E7FF-4F97-8C22-660C5EA8739D}" destId="{D207BAB8-DA98-4B48-B357-03D091D67757}" srcOrd="0" destOrd="0" presId="urn:microsoft.com/office/officeart/2005/8/layout/vList2"/>
    <dgm:cxn modelId="{04C85159-FB94-48CF-A3A2-64B5A1A0C3C4}" type="presParOf" srcId="{424CD00B-E7FF-4F97-8C22-660C5EA8739D}" destId="{99A3CDE2-4E2A-4C39-A1D5-BD0588F179F8}" srcOrd="1" destOrd="0" presId="urn:microsoft.com/office/officeart/2005/8/layout/vList2"/>
    <dgm:cxn modelId="{2399C3C9-558A-473D-963A-788114962812}" type="presParOf" srcId="{424CD00B-E7FF-4F97-8C22-660C5EA8739D}" destId="{96A05875-20D6-4F86-860C-535A86147471}" srcOrd="2" destOrd="0" presId="urn:microsoft.com/office/officeart/2005/8/layout/vList2"/>
    <dgm:cxn modelId="{C6F29EFC-5BAA-4DB6-8558-86BAE2D6A977}" type="presParOf" srcId="{424CD00B-E7FF-4F97-8C22-660C5EA8739D}" destId="{D9B0E01E-35FB-4424-A954-9FBF9E48A0AF}" srcOrd="3" destOrd="0" presId="urn:microsoft.com/office/officeart/2005/8/layout/vList2"/>
    <dgm:cxn modelId="{018F78B1-460A-415E-94A8-2E63BA482319}" type="presParOf" srcId="{424CD00B-E7FF-4F97-8C22-660C5EA8739D}" destId="{5F113C1A-E2C9-4AD6-8594-463A8F001DFA}" srcOrd="4" destOrd="0" presId="urn:microsoft.com/office/officeart/2005/8/layout/vList2"/>
    <dgm:cxn modelId="{C753B295-7703-49D9-AA41-3D7F6423A36D}" type="presParOf" srcId="{424CD00B-E7FF-4F97-8C22-660C5EA8739D}" destId="{12023159-2152-44ED-87B2-E40B75CE2982}" srcOrd="5" destOrd="0" presId="urn:microsoft.com/office/officeart/2005/8/layout/vList2"/>
    <dgm:cxn modelId="{73B0FA4E-851B-4988-BD16-43D22A24AF9E}" type="presParOf" srcId="{424CD00B-E7FF-4F97-8C22-660C5EA8739D}" destId="{10CAA46B-E615-4768-BFB0-8439D6BA7356}" srcOrd="6" destOrd="0" presId="urn:microsoft.com/office/officeart/2005/8/layout/vList2"/>
    <dgm:cxn modelId="{5FB2FF3F-7481-44FE-98A4-C37700E81023}" type="presParOf" srcId="{424CD00B-E7FF-4F97-8C22-660C5EA8739D}" destId="{1F57475C-12F2-4BF5-BF74-DDB049F01BCC}" srcOrd="7" destOrd="0" presId="urn:microsoft.com/office/officeart/2005/8/layout/vList2"/>
    <dgm:cxn modelId="{DEE05EDA-103D-4CAB-BC5E-85469550F3EB}" type="presParOf" srcId="{424CD00B-E7FF-4F97-8C22-660C5EA8739D}" destId="{90D27CFB-7BDE-416B-9D15-F6ECCC5F893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7BAB8-DA98-4B48-B357-03D091D67757}">
      <dsp:nvSpPr>
        <dsp:cNvPr id="0" name=""/>
        <dsp:cNvSpPr/>
      </dsp:nvSpPr>
      <dsp:spPr>
        <a:xfrm>
          <a:off x="0" y="44284"/>
          <a:ext cx="7568268" cy="65637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Font typeface="+mj-lt"/>
            <a:buNone/>
          </a:pPr>
          <a:r>
            <a:rPr lang="en-US" sz="1700" b="0" i="0" kern="1200" dirty="0"/>
            <a:t>How many commercial chains are monitored, and therefore, included in this database?</a:t>
          </a:r>
          <a:endParaRPr lang="es-MX" sz="1700" kern="1200" dirty="0"/>
        </a:p>
      </dsp:txBody>
      <dsp:txXfrm>
        <a:off x="32041" y="76325"/>
        <a:ext cx="7504186" cy="592288"/>
      </dsp:txXfrm>
    </dsp:sp>
    <dsp:sp modelId="{99A3CDE2-4E2A-4C39-A1D5-BD0588F179F8}">
      <dsp:nvSpPr>
        <dsp:cNvPr id="0" name=""/>
        <dsp:cNvSpPr/>
      </dsp:nvSpPr>
      <dsp:spPr>
        <a:xfrm>
          <a:off x="0" y="700654"/>
          <a:ext cx="7568268"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293" tIns="21590" rIns="120904" bIns="21590" numCol="1" spcCol="1270" anchor="t" anchorCtr="0">
          <a:noAutofit/>
        </a:bodyPr>
        <a:lstStyle/>
        <a:p>
          <a:pPr marL="114300" lvl="1" indent="-114300" algn="l" defTabSz="577850">
            <a:lnSpc>
              <a:spcPct val="90000"/>
            </a:lnSpc>
            <a:spcBef>
              <a:spcPct val="0"/>
            </a:spcBef>
            <a:spcAft>
              <a:spcPct val="20000"/>
            </a:spcAft>
            <a:buChar char="•"/>
          </a:pPr>
          <a:endParaRPr lang="es-MX" sz="1300" kern="1200" dirty="0"/>
        </a:p>
      </dsp:txBody>
      <dsp:txXfrm>
        <a:off x="0" y="700654"/>
        <a:ext cx="7568268" cy="281520"/>
      </dsp:txXfrm>
    </dsp:sp>
    <dsp:sp modelId="{96A05875-20D6-4F86-860C-535A86147471}">
      <dsp:nvSpPr>
        <dsp:cNvPr id="0" name=""/>
        <dsp:cNvSpPr/>
      </dsp:nvSpPr>
      <dsp:spPr>
        <a:xfrm>
          <a:off x="0" y="982174"/>
          <a:ext cx="7568268" cy="656370"/>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Font typeface="+mj-lt"/>
            <a:buNone/>
          </a:pPr>
          <a:r>
            <a:rPr lang="en-US" sz="1700" b="0" i="0" kern="1200" dirty="0"/>
            <a:t>What are the top 10 monitored products by State?</a:t>
          </a:r>
          <a:endParaRPr lang="es-MX" sz="1700" kern="1200" dirty="0"/>
        </a:p>
      </dsp:txBody>
      <dsp:txXfrm>
        <a:off x="32041" y="1014215"/>
        <a:ext cx="7504186" cy="592288"/>
      </dsp:txXfrm>
    </dsp:sp>
    <dsp:sp modelId="{D9B0E01E-35FB-4424-A954-9FBF9E48A0AF}">
      <dsp:nvSpPr>
        <dsp:cNvPr id="0" name=""/>
        <dsp:cNvSpPr/>
      </dsp:nvSpPr>
      <dsp:spPr>
        <a:xfrm>
          <a:off x="0" y="1638544"/>
          <a:ext cx="7568268"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293" tIns="21590" rIns="120904" bIns="21590" numCol="1" spcCol="1270" anchor="t" anchorCtr="0">
          <a:noAutofit/>
        </a:bodyPr>
        <a:lstStyle/>
        <a:p>
          <a:pPr marL="114300" lvl="1" indent="-114300" algn="l" defTabSz="577850">
            <a:lnSpc>
              <a:spcPct val="90000"/>
            </a:lnSpc>
            <a:spcBef>
              <a:spcPct val="0"/>
            </a:spcBef>
            <a:spcAft>
              <a:spcPct val="20000"/>
            </a:spcAft>
            <a:buChar char="•"/>
          </a:pPr>
          <a:endParaRPr lang="es-MX" sz="1300" kern="1200" dirty="0"/>
        </a:p>
      </dsp:txBody>
      <dsp:txXfrm>
        <a:off x="0" y="1638544"/>
        <a:ext cx="7568268" cy="281520"/>
      </dsp:txXfrm>
    </dsp:sp>
    <dsp:sp modelId="{5F113C1A-E2C9-4AD6-8594-463A8F001DFA}">
      <dsp:nvSpPr>
        <dsp:cNvPr id="0" name=""/>
        <dsp:cNvSpPr/>
      </dsp:nvSpPr>
      <dsp:spPr>
        <a:xfrm>
          <a:off x="0" y="1920064"/>
          <a:ext cx="7568268" cy="656370"/>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Font typeface="+mj-lt"/>
            <a:buNone/>
          </a:pPr>
          <a:r>
            <a:rPr lang="en-US" sz="1700" b="0" i="0" kern="1200" dirty="0"/>
            <a:t>Which is the commercial chain with the highest number of monitored products?</a:t>
          </a:r>
          <a:endParaRPr lang="es-MX" sz="1700" kern="1200" dirty="0"/>
        </a:p>
      </dsp:txBody>
      <dsp:txXfrm>
        <a:off x="32041" y="1952105"/>
        <a:ext cx="7504186" cy="592288"/>
      </dsp:txXfrm>
    </dsp:sp>
    <dsp:sp modelId="{12023159-2152-44ED-87B2-E40B75CE2982}">
      <dsp:nvSpPr>
        <dsp:cNvPr id="0" name=""/>
        <dsp:cNvSpPr/>
      </dsp:nvSpPr>
      <dsp:spPr>
        <a:xfrm>
          <a:off x="0" y="2576434"/>
          <a:ext cx="7568268"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293" tIns="21590" rIns="120904" bIns="21590" numCol="1" spcCol="1270" anchor="t" anchorCtr="0">
          <a:noAutofit/>
        </a:bodyPr>
        <a:lstStyle/>
        <a:p>
          <a:pPr marL="114300" lvl="1" indent="-114300" algn="l" defTabSz="577850">
            <a:lnSpc>
              <a:spcPct val="90000"/>
            </a:lnSpc>
            <a:spcBef>
              <a:spcPct val="0"/>
            </a:spcBef>
            <a:spcAft>
              <a:spcPct val="20000"/>
            </a:spcAft>
            <a:buChar char="•"/>
          </a:pPr>
          <a:endParaRPr lang="es-MX" sz="1300" kern="1200" dirty="0"/>
        </a:p>
      </dsp:txBody>
      <dsp:txXfrm>
        <a:off x="0" y="2576434"/>
        <a:ext cx="7568268" cy="281520"/>
      </dsp:txXfrm>
    </dsp:sp>
    <dsp:sp modelId="{10CAA46B-E615-4768-BFB0-8439D6BA7356}">
      <dsp:nvSpPr>
        <dsp:cNvPr id="0" name=""/>
        <dsp:cNvSpPr/>
      </dsp:nvSpPr>
      <dsp:spPr>
        <a:xfrm>
          <a:off x="0" y="2857954"/>
          <a:ext cx="7568268" cy="656370"/>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Font typeface="+mj-lt"/>
            <a:buNone/>
          </a:pPr>
          <a:r>
            <a:rPr lang="en-US" sz="1700" b="0" i="0" kern="1200" dirty="0"/>
            <a:t>Use the data to find an interesting fact.</a:t>
          </a:r>
          <a:endParaRPr lang="es-MX" sz="1700" kern="1200" dirty="0"/>
        </a:p>
      </dsp:txBody>
      <dsp:txXfrm>
        <a:off x="32041" y="2889995"/>
        <a:ext cx="7504186" cy="592288"/>
      </dsp:txXfrm>
    </dsp:sp>
    <dsp:sp modelId="{1F57475C-12F2-4BF5-BF74-DDB049F01BCC}">
      <dsp:nvSpPr>
        <dsp:cNvPr id="0" name=""/>
        <dsp:cNvSpPr/>
      </dsp:nvSpPr>
      <dsp:spPr>
        <a:xfrm>
          <a:off x="0" y="3514324"/>
          <a:ext cx="7568268"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293" tIns="21590" rIns="120904" bIns="21590" numCol="1" spcCol="1270" anchor="t" anchorCtr="0">
          <a:noAutofit/>
        </a:bodyPr>
        <a:lstStyle/>
        <a:p>
          <a:pPr marL="114300" lvl="1" indent="-114300" algn="l" defTabSz="577850">
            <a:lnSpc>
              <a:spcPct val="90000"/>
            </a:lnSpc>
            <a:spcBef>
              <a:spcPct val="0"/>
            </a:spcBef>
            <a:spcAft>
              <a:spcPct val="20000"/>
            </a:spcAft>
            <a:buChar char="•"/>
          </a:pPr>
          <a:endParaRPr lang="es-MX" sz="1300" kern="1200"/>
        </a:p>
      </dsp:txBody>
      <dsp:txXfrm>
        <a:off x="0" y="3514324"/>
        <a:ext cx="7568268" cy="281520"/>
      </dsp:txXfrm>
    </dsp:sp>
    <dsp:sp modelId="{90D27CFB-7BDE-416B-9D15-F6ECCC5F8935}">
      <dsp:nvSpPr>
        <dsp:cNvPr id="0" name=""/>
        <dsp:cNvSpPr/>
      </dsp:nvSpPr>
      <dsp:spPr>
        <a:xfrm>
          <a:off x="0" y="3795844"/>
          <a:ext cx="7568268" cy="656370"/>
        </a:xfrm>
        <a:prstGeom prst="round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Font typeface="+mj-lt"/>
            <a:buNone/>
          </a:pPr>
          <a:r>
            <a:rPr lang="en-US" sz="1700" b="0" i="0" kern="1200" dirty="0"/>
            <a:t>What are the lessons learned from this exercise?</a:t>
          </a:r>
          <a:endParaRPr lang="es-MX" sz="1700" kern="1200" dirty="0"/>
        </a:p>
      </dsp:txBody>
      <dsp:txXfrm>
        <a:off x="32041" y="3827885"/>
        <a:ext cx="7504186" cy="5922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CF34F3-72E0-4294-8A1E-3FFD5776BA28}" type="datetimeFigureOut">
              <a:rPr lang="es-MX" smtClean="0"/>
              <a:t>12/10/2021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35E846-FE4B-4F6A-981A-701659AD662E}" type="slidenum">
              <a:rPr lang="es-MX" smtClean="0"/>
              <a:t>‹#›</a:t>
            </a:fld>
            <a:endParaRPr lang="es-MX"/>
          </a:p>
        </p:txBody>
      </p:sp>
    </p:spTree>
    <p:extLst>
      <p:ext uri="{BB962C8B-B14F-4D97-AF65-F5344CB8AC3E}">
        <p14:creationId xmlns:p14="http://schemas.microsoft.com/office/powerpoint/2010/main" val="72037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CF34F3-72E0-4294-8A1E-3FFD5776BA28}" type="datetimeFigureOut">
              <a:rPr lang="es-MX" smtClean="0"/>
              <a:t>12/10/2021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35E846-FE4B-4F6A-981A-701659AD662E}" type="slidenum">
              <a:rPr lang="es-MX" smtClean="0"/>
              <a:t>‹#›</a:t>
            </a:fld>
            <a:endParaRPr lang="es-MX"/>
          </a:p>
        </p:txBody>
      </p:sp>
    </p:spTree>
    <p:extLst>
      <p:ext uri="{BB962C8B-B14F-4D97-AF65-F5344CB8AC3E}">
        <p14:creationId xmlns:p14="http://schemas.microsoft.com/office/powerpoint/2010/main" val="3756480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CF34F3-72E0-4294-8A1E-3FFD5776BA28}" type="datetimeFigureOut">
              <a:rPr lang="es-MX" smtClean="0"/>
              <a:t>12/10/2021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35E846-FE4B-4F6A-981A-701659AD662E}" type="slidenum">
              <a:rPr lang="es-MX" smtClean="0"/>
              <a:t>‹#›</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21583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CF34F3-72E0-4294-8A1E-3FFD5776BA28}" type="datetimeFigureOut">
              <a:rPr lang="es-MX" smtClean="0"/>
              <a:t>12/10/2021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35E846-FE4B-4F6A-981A-701659AD662E}" type="slidenum">
              <a:rPr lang="es-MX" smtClean="0"/>
              <a:t>‹#›</a:t>
            </a:fld>
            <a:endParaRPr lang="es-MX"/>
          </a:p>
        </p:txBody>
      </p:sp>
    </p:spTree>
    <p:extLst>
      <p:ext uri="{BB962C8B-B14F-4D97-AF65-F5344CB8AC3E}">
        <p14:creationId xmlns:p14="http://schemas.microsoft.com/office/powerpoint/2010/main" val="978572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CF34F3-72E0-4294-8A1E-3FFD5776BA28}" type="datetimeFigureOut">
              <a:rPr lang="es-MX" smtClean="0"/>
              <a:t>12/10/2021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35E846-FE4B-4F6A-981A-701659AD662E}" type="slidenum">
              <a:rPr lang="es-MX" smtClean="0"/>
              <a:t>‹#›</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7020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CF34F3-72E0-4294-8A1E-3FFD5776BA28}" type="datetimeFigureOut">
              <a:rPr lang="es-MX" smtClean="0"/>
              <a:t>12/10/2021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35E846-FE4B-4F6A-981A-701659AD662E}" type="slidenum">
              <a:rPr lang="es-MX" smtClean="0"/>
              <a:t>‹#›</a:t>
            </a:fld>
            <a:endParaRPr lang="es-MX"/>
          </a:p>
        </p:txBody>
      </p:sp>
    </p:spTree>
    <p:extLst>
      <p:ext uri="{BB962C8B-B14F-4D97-AF65-F5344CB8AC3E}">
        <p14:creationId xmlns:p14="http://schemas.microsoft.com/office/powerpoint/2010/main" val="1636360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F34F3-72E0-4294-8A1E-3FFD5776BA28}" type="datetimeFigureOut">
              <a:rPr lang="es-MX" smtClean="0"/>
              <a:t>12/10/2021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35E846-FE4B-4F6A-981A-701659AD662E}" type="slidenum">
              <a:rPr lang="es-MX" smtClean="0"/>
              <a:t>‹#›</a:t>
            </a:fld>
            <a:endParaRPr lang="es-MX"/>
          </a:p>
        </p:txBody>
      </p:sp>
    </p:spTree>
    <p:extLst>
      <p:ext uri="{BB962C8B-B14F-4D97-AF65-F5344CB8AC3E}">
        <p14:creationId xmlns:p14="http://schemas.microsoft.com/office/powerpoint/2010/main" val="1709329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F34F3-72E0-4294-8A1E-3FFD5776BA28}" type="datetimeFigureOut">
              <a:rPr lang="es-MX" smtClean="0"/>
              <a:t>12/10/2021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35E846-FE4B-4F6A-981A-701659AD662E}" type="slidenum">
              <a:rPr lang="es-MX" smtClean="0"/>
              <a:t>‹#›</a:t>
            </a:fld>
            <a:endParaRPr lang="es-MX"/>
          </a:p>
        </p:txBody>
      </p:sp>
    </p:spTree>
    <p:extLst>
      <p:ext uri="{BB962C8B-B14F-4D97-AF65-F5344CB8AC3E}">
        <p14:creationId xmlns:p14="http://schemas.microsoft.com/office/powerpoint/2010/main" val="108010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F34F3-72E0-4294-8A1E-3FFD5776BA28}" type="datetimeFigureOut">
              <a:rPr lang="es-MX" smtClean="0"/>
              <a:t>12/10/2021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35E846-FE4B-4F6A-981A-701659AD662E}" type="slidenum">
              <a:rPr lang="es-MX" smtClean="0"/>
              <a:t>‹#›</a:t>
            </a:fld>
            <a:endParaRPr lang="es-MX"/>
          </a:p>
        </p:txBody>
      </p:sp>
    </p:spTree>
    <p:extLst>
      <p:ext uri="{BB962C8B-B14F-4D97-AF65-F5344CB8AC3E}">
        <p14:creationId xmlns:p14="http://schemas.microsoft.com/office/powerpoint/2010/main" val="80324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CF34F3-72E0-4294-8A1E-3FFD5776BA28}" type="datetimeFigureOut">
              <a:rPr lang="es-MX" smtClean="0"/>
              <a:t>12/10/2021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35E846-FE4B-4F6A-981A-701659AD662E}" type="slidenum">
              <a:rPr lang="es-MX" smtClean="0"/>
              <a:t>‹#›</a:t>
            </a:fld>
            <a:endParaRPr lang="es-MX"/>
          </a:p>
        </p:txBody>
      </p:sp>
    </p:spTree>
    <p:extLst>
      <p:ext uri="{BB962C8B-B14F-4D97-AF65-F5344CB8AC3E}">
        <p14:creationId xmlns:p14="http://schemas.microsoft.com/office/powerpoint/2010/main" val="2775182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CF34F3-72E0-4294-8A1E-3FFD5776BA28}" type="datetimeFigureOut">
              <a:rPr lang="es-MX" smtClean="0"/>
              <a:t>12/10/2021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D35E846-FE4B-4F6A-981A-701659AD662E}" type="slidenum">
              <a:rPr lang="es-MX" smtClean="0"/>
              <a:t>‹#›</a:t>
            </a:fld>
            <a:endParaRPr lang="es-MX"/>
          </a:p>
        </p:txBody>
      </p:sp>
    </p:spTree>
    <p:extLst>
      <p:ext uri="{BB962C8B-B14F-4D97-AF65-F5344CB8AC3E}">
        <p14:creationId xmlns:p14="http://schemas.microsoft.com/office/powerpoint/2010/main" val="76226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CF34F3-72E0-4294-8A1E-3FFD5776BA28}" type="datetimeFigureOut">
              <a:rPr lang="es-MX" smtClean="0"/>
              <a:t>12/10/2021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D35E846-FE4B-4F6A-981A-701659AD662E}" type="slidenum">
              <a:rPr lang="es-MX" smtClean="0"/>
              <a:t>‹#›</a:t>
            </a:fld>
            <a:endParaRPr lang="es-MX"/>
          </a:p>
        </p:txBody>
      </p:sp>
    </p:spTree>
    <p:extLst>
      <p:ext uri="{BB962C8B-B14F-4D97-AF65-F5344CB8AC3E}">
        <p14:creationId xmlns:p14="http://schemas.microsoft.com/office/powerpoint/2010/main" val="360495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CF34F3-72E0-4294-8A1E-3FFD5776BA28}" type="datetimeFigureOut">
              <a:rPr lang="es-MX" smtClean="0"/>
              <a:t>12/10/2021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D35E846-FE4B-4F6A-981A-701659AD662E}" type="slidenum">
              <a:rPr lang="es-MX" smtClean="0"/>
              <a:t>‹#›</a:t>
            </a:fld>
            <a:endParaRPr lang="es-MX"/>
          </a:p>
        </p:txBody>
      </p:sp>
    </p:spTree>
    <p:extLst>
      <p:ext uri="{BB962C8B-B14F-4D97-AF65-F5344CB8AC3E}">
        <p14:creationId xmlns:p14="http://schemas.microsoft.com/office/powerpoint/2010/main" val="995948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F34F3-72E0-4294-8A1E-3FFD5776BA28}" type="datetimeFigureOut">
              <a:rPr lang="es-MX" smtClean="0"/>
              <a:t>12/10/2021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D35E846-FE4B-4F6A-981A-701659AD662E}" type="slidenum">
              <a:rPr lang="es-MX" smtClean="0"/>
              <a:t>‹#›</a:t>
            </a:fld>
            <a:endParaRPr lang="es-MX"/>
          </a:p>
        </p:txBody>
      </p:sp>
    </p:spTree>
    <p:extLst>
      <p:ext uri="{BB962C8B-B14F-4D97-AF65-F5344CB8AC3E}">
        <p14:creationId xmlns:p14="http://schemas.microsoft.com/office/powerpoint/2010/main" val="51748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CF34F3-72E0-4294-8A1E-3FFD5776BA28}" type="datetimeFigureOut">
              <a:rPr lang="es-MX" smtClean="0"/>
              <a:t>12/10/2021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D35E846-FE4B-4F6A-981A-701659AD662E}" type="slidenum">
              <a:rPr lang="es-MX" smtClean="0"/>
              <a:t>‹#›</a:t>
            </a:fld>
            <a:endParaRPr lang="es-MX"/>
          </a:p>
        </p:txBody>
      </p:sp>
    </p:spTree>
    <p:extLst>
      <p:ext uri="{BB962C8B-B14F-4D97-AF65-F5344CB8AC3E}">
        <p14:creationId xmlns:p14="http://schemas.microsoft.com/office/powerpoint/2010/main" val="3053235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CF34F3-72E0-4294-8A1E-3FFD5776BA28}" type="datetimeFigureOut">
              <a:rPr lang="es-MX" smtClean="0"/>
              <a:t>12/10/2021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D35E846-FE4B-4F6A-981A-701659AD662E}" type="slidenum">
              <a:rPr lang="es-MX" smtClean="0"/>
              <a:t>‹#›</a:t>
            </a:fld>
            <a:endParaRPr lang="es-MX"/>
          </a:p>
        </p:txBody>
      </p:sp>
    </p:spTree>
    <p:extLst>
      <p:ext uri="{BB962C8B-B14F-4D97-AF65-F5344CB8AC3E}">
        <p14:creationId xmlns:p14="http://schemas.microsoft.com/office/powerpoint/2010/main" val="3388300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CF34F3-72E0-4294-8A1E-3FFD5776BA28}" type="datetimeFigureOut">
              <a:rPr lang="es-MX" smtClean="0"/>
              <a:t>12/10/2021</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35E846-FE4B-4F6A-981A-701659AD662E}" type="slidenum">
              <a:rPr lang="es-MX" smtClean="0"/>
              <a:t>‹#›</a:t>
            </a:fld>
            <a:endParaRPr lang="es-MX"/>
          </a:p>
        </p:txBody>
      </p:sp>
    </p:spTree>
    <p:extLst>
      <p:ext uri="{BB962C8B-B14F-4D97-AF65-F5344CB8AC3E}">
        <p14:creationId xmlns:p14="http://schemas.microsoft.com/office/powerpoint/2010/main" val="1237333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71833-52B3-42F8-87A2-FB5FB93CD923}"/>
              </a:ext>
            </a:extLst>
          </p:cNvPr>
          <p:cNvSpPr>
            <a:spLocks noGrp="1"/>
          </p:cNvSpPr>
          <p:nvPr>
            <p:ph type="ctrTitle"/>
          </p:nvPr>
        </p:nvSpPr>
        <p:spPr>
          <a:xfrm>
            <a:off x="4419136" y="1020871"/>
            <a:ext cx="6960759" cy="2849671"/>
          </a:xfrm>
        </p:spPr>
        <p:txBody>
          <a:bodyPr>
            <a:normAutofit/>
          </a:bodyPr>
          <a:lstStyle/>
          <a:p>
            <a:pPr algn="l">
              <a:lnSpc>
                <a:spcPct val="90000"/>
              </a:lnSpc>
            </a:pPr>
            <a:r>
              <a:rPr lang="en-US" sz="4700" dirty="0" err="1">
                <a:solidFill>
                  <a:srgbClr val="FFFFFF"/>
                </a:solidFill>
              </a:rPr>
              <a:t>Wizeline</a:t>
            </a:r>
            <a:r>
              <a:rPr lang="en-US" sz="4700" dirty="0">
                <a:solidFill>
                  <a:srgbClr val="FFFFFF"/>
                </a:solidFill>
              </a:rPr>
              <a:t> Data Engineering Bootcamp Challenge</a:t>
            </a:r>
            <a:br>
              <a:rPr lang="en-US" sz="4700" b="1" i="0" dirty="0">
                <a:solidFill>
                  <a:srgbClr val="FFFFFF"/>
                </a:solidFill>
                <a:effectLst/>
                <a:latin typeface="-apple-system"/>
              </a:rPr>
            </a:br>
            <a:endParaRPr lang="es-MX" sz="4700" dirty="0">
              <a:solidFill>
                <a:srgbClr val="FFFFFF"/>
              </a:solidFill>
            </a:endParaRPr>
          </a:p>
        </p:txBody>
      </p:sp>
      <p:sp>
        <p:nvSpPr>
          <p:cNvPr id="3" name="Subtitle 2">
            <a:extLst>
              <a:ext uri="{FF2B5EF4-FFF2-40B4-BE49-F238E27FC236}">
                <a16:creationId xmlns:a16="http://schemas.microsoft.com/office/drawing/2014/main" id="{A9F1FBB4-7139-4C27-9470-ADA4F4316342}"/>
              </a:ext>
            </a:extLst>
          </p:cNvPr>
          <p:cNvSpPr>
            <a:spLocks noGrp="1"/>
          </p:cNvSpPr>
          <p:nvPr>
            <p:ph type="subTitle" idx="1"/>
          </p:nvPr>
        </p:nvSpPr>
        <p:spPr>
          <a:xfrm>
            <a:off x="4548104" y="3962088"/>
            <a:ext cx="6112077" cy="1186108"/>
          </a:xfrm>
        </p:spPr>
        <p:txBody>
          <a:bodyPr>
            <a:normAutofit/>
          </a:bodyPr>
          <a:lstStyle/>
          <a:p>
            <a:pPr algn="l"/>
            <a:r>
              <a:rPr lang="es-MX">
                <a:solidFill>
                  <a:srgbClr val="FFFFFF">
                    <a:alpha val="70000"/>
                  </a:srgbClr>
                </a:solidFill>
              </a:rPr>
              <a:t>Paul Ricardo Felix Trujillo </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461894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E456D31-F42F-4694-89D0-44381E999107}"/>
              </a:ext>
            </a:extLst>
          </p:cNvPr>
          <p:cNvSpPr>
            <a:spLocks noGrp="1"/>
          </p:cNvSpPr>
          <p:nvPr>
            <p:ph type="title"/>
          </p:nvPr>
        </p:nvSpPr>
        <p:spPr>
          <a:xfrm>
            <a:off x="677334" y="609600"/>
            <a:ext cx="3843375" cy="5175624"/>
          </a:xfrm>
        </p:spPr>
        <p:txBody>
          <a:bodyPr anchor="ctr">
            <a:normAutofit/>
          </a:bodyPr>
          <a:lstStyle/>
          <a:p>
            <a:r>
              <a:rPr lang="en-US" dirty="0"/>
              <a:t>Use the data to find an interesting fact.</a:t>
            </a:r>
            <a:br>
              <a:rPr lang="es-MX" dirty="0">
                <a:solidFill>
                  <a:schemeClr val="tx1">
                    <a:lumMod val="85000"/>
                    <a:lumOff val="15000"/>
                  </a:schemeClr>
                </a:solidFill>
              </a:rPr>
            </a:br>
            <a:br>
              <a:rPr lang="es-MX" dirty="0">
                <a:solidFill>
                  <a:schemeClr val="tx1">
                    <a:lumMod val="85000"/>
                    <a:lumOff val="15000"/>
                  </a:schemeClr>
                </a:solidFill>
              </a:rPr>
            </a:br>
            <a:endParaRPr lang="es-MX" dirty="0">
              <a:solidFill>
                <a:schemeClr val="tx1">
                  <a:lumMod val="85000"/>
                  <a:lumOff val="15000"/>
                </a:schemeClr>
              </a:solidFill>
            </a:endParaRPr>
          </a:p>
        </p:txBody>
      </p:sp>
      <p:sp>
        <p:nvSpPr>
          <p:cNvPr id="38" name="Freeform: Shape 3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TextBox 15">
            <a:extLst>
              <a:ext uri="{FF2B5EF4-FFF2-40B4-BE49-F238E27FC236}">
                <a16:creationId xmlns:a16="http://schemas.microsoft.com/office/drawing/2014/main" id="{7A74F480-5C11-4189-B19D-10A0ED67B12C}"/>
              </a:ext>
            </a:extLst>
          </p:cNvPr>
          <p:cNvSpPr txBox="1"/>
          <p:nvPr/>
        </p:nvSpPr>
        <p:spPr>
          <a:xfrm>
            <a:off x="5929308" y="1785140"/>
            <a:ext cx="5295400" cy="830997"/>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b="0" i="0" dirty="0">
                <a:solidFill>
                  <a:srgbClr val="008000"/>
                </a:solidFill>
                <a:effectLst/>
                <a:latin typeface="Courier New" panose="02070309020205020404" pitchFamily="49" charset="0"/>
              </a:rPr>
              <a:t>print</a:t>
            </a:r>
            <a:r>
              <a:rPr lang="en-US" sz="1600" b="0" i="0" dirty="0">
                <a:solidFill>
                  <a:srgbClr val="333333"/>
                </a:solidFill>
                <a:effectLst/>
                <a:latin typeface="Courier New" panose="02070309020205020404" pitchFamily="49" charset="0"/>
              </a:rPr>
              <a:t>(</a:t>
            </a:r>
            <a:r>
              <a:rPr lang="en-US" sz="1600" b="0" i="0" dirty="0">
                <a:solidFill>
                  <a:srgbClr val="BA2121"/>
                </a:solidFill>
                <a:effectLst/>
                <a:latin typeface="Courier New" panose="02070309020205020404" pitchFamily="49" charset="0"/>
              </a:rPr>
              <a:t>"number of commercial chains monitored: "</a:t>
            </a:r>
            <a:r>
              <a:rPr lang="en-US" sz="1600" b="0" i="0" dirty="0">
                <a:solidFill>
                  <a:srgbClr val="333333"/>
                </a:solidFill>
                <a:effectLst/>
                <a:latin typeface="Courier New" panose="02070309020205020404" pitchFamily="49" charset="0"/>
              </a:rPr>
              <a:t>) </a:t>
            </a:r>
            <a:r>
              <a:rPr lang="en-US" sz="1600" b="0" i="0" dirty="0" err="1">
                <a:solidFill>
                  <a:srgbClr val="333333"/>
                </a:solidFill>
                <a:effectLst/>
                <a:latin typeface="Courier New" panose="02070309020205020404" pitchFamily="49" charset="0"/>
              </a:rPr>
              <a:t>df</a:t>
            </a:r>
            <a:r>
              <a:rPr lang="en-US" sz="1600" b="0" i="0" dirty="0" err="1">
                <a:solidFill>
                  <a:srgbClr val="666666"/>
                </a:solidFill>
                <a:effectLst/>
                <a:latin typeface="Courier New" panose="02070309020205020404" pitchFamily="49" charset="0"/>
              </a:rPr>
              <a:t>.</a:t>
            </a:r>
            <a:r>
              <a:rPr lang="en-US" sz="1600" b="0" i="0" dirty="0" err="1">
                <a:solidFill>
                  <a:srgbClr val="333333"/>
                </a:solidFill>
                <a:effectLst/>
                <a:latin typeface="Courier New" panose="02070309020205020404" pitchFamily="49" charset="0"/>
              </a:rPr>
              <a:t>cadenaComercial</a:t>
            </a:r>
            <a:r>
              <a:rPr lang="en-US" sz="1600" b="0" i="0" dirty="0" err="1">
                <a:solidFill>
                  <a:srgbClr val="666666"/>
                </a:solidFill>
                <a:effectLst/>
                <a:latin typeface="Courier New" panose="02070309020205020404" pitchFamily="49" charset="0"/>
              </a:rPr>
              <a:t>.</a:t>
            </a:r>
            <a:r>
              <a:rPr lang="en-US" sz="1600" b="0" i="0" dirty="0" err="1">
                <a:solidFill>
                  <a:srgbClr val="333333"/>
                </a:solidFill>
                <a:effectLst/>
                <a:latin typeface="Courier New" panose="02070309020205020404" pitchFamily="49" charset="0"/>
              </a:rPr>
              <a:t>nunique</a:t>
            </a:r>
            <a:r>
              <a:rPr lang="en-US" sz="1600" b="0" i="0" dirty="0">
                <a:solidFill>
                  <a:srgbClr val="333333"/>
                </a:solidFill>
                <a:effectLst/>
                <a:latin typeface="Courier New" panose="02070309020205020404" pitchFamily="49" charset="0"/>
              </a:rPr>
              <a:t>()</a:t>
            </a:r>
            <a:endParaRPr lang="es-MX" sz="1600" dirty="0"/>
          </a:p>
        </p:txBody>
      </p:sp>
      <p:sp>
        <p:nvSpPr>
          <p:cNvPr id="17" name="TextBox 16">
            <a:extLst>
              <a:ext uri="{FF2B5EF4-FFF2-40B4-BE49-F238E27FC236}">
                <a16:creationId xmlns:a16="http://schemas.microsoft.com/office/drawing/2014/main" id="{6C9B5375-D7D7-4047-B800-34A880A16F5E}"/>
              </a:ext>
            </a:extLst>
          </p:cNvPr>
          <p:cNvSpPr txBox="1"/>
          <p:nvPr/>
        </p:nvSpPr>
        <p:spPr>
          <a:xfrm>
            <a:off x="5929308" y="2884199"/>
            <a:ext cx="2302849" cy="3754874"/>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rtlCol="0">
            <a:spAutoFit/>
          </a:bodyPr>
          <a:lstStyle/>
          <a:p>
            <a:r>
              <a:rPr lang="es-MX" sz="700" dirty="0">
                <a:solidFill>
                  <a:srgbClr val="333333"/>
                </a:solidFill>
                <a:latin typeface="Courier New" panose="02070309020205020404" pitchFamily="49" charset="0"/>
              </a:rPr>
              <a:t>estado</a:t>
            </a:r>
          </a:p>
          <a:p>
            <a:r>
              <a:rPr lang="es-MX" sz="700" dirty="0">
                <a:solidFill>
                  <a:srgbClr val="333333"/>
                </a:solidFill>
                <a:latin typeface="Courier New" panose="02070309020205020404" pitchFamily="49" charset="0"/>
              </a:rPr>
              <a:t>TLAXCALA                           105</a:t>
            </a:r>
          </a:p>
          <a:p>
            <a:r>
              <a:rPr lang="es-MX" sz="700" dirty="0">
                <a:solidFill>
                  <a:srgbClr val="333333"/>
                </a:solidFill>
                <a:latin typeface="Courier New" panose="02070309020205020404" pitchFamily="49" charset="0"/>
              </a:rPr>
              <a:t>JALISCO                             86</a:t>
            </a:r>
          </a:p>
          <a:p>
            <a:r>
              <a:rPr lang="es-MX" sz="700" dirty="0">
                <a:solidFill>
                  <a:srgbClr val="333333"/>
                </a:solidFill>
                <a:latin typeface="Courier New" panose="02070309020205020404" pitchFamily="49" charset="0"/>
              </a:rPr>
              <a:t>DISTRITO FEDERAL                    83</a:t>
            </a:r>
          </a:p>
          <a:p>
            <a:r>
              <a:rPr lang="es-MX" sz="700" dirty="0">
                <a:solidFill>
                  <a:srgbClr val="333333"/>
                </a:solidFill>
                <a:latin typeface="Courier New" panose="02070309020205020404" pitchFamily="49" charset="0"/>
              </a:rPr>
              <a:t>MÉXICO                              80</a:t>
            </a:r>
          </a:p>
          <a:p>
            <a:r>
              <a:rPr lang="es-MX" sz="700" dirty="0">
                <a:solidFill>
                  <a:srgbClr val="333333"/>
                </a:solidFill>
                <a:latin typeface="Courier New" panose="02070309020205020404" pitchFamily="49" charset="0"/>
              </a:rPr>
              <a:t>COAHUILA DE ZARAGOZA                72</a:t>
            </a:r>
          </a:p>
          <a:p>
            <a:r>
              <a:rPr lang="es-MX" sz="700" dirty="0">
                <a:solidFill>
                  <a:srgbClr val="333333"/>
                </a:solidFill>
                <a:latin typeface="Courier New" panose="02070309020205020404" pitchFamily="49" charset="0"/>
              </a:rPr>
              <a:t>SONORA                              72</a:t>
            </a:r>
          </a:p>
          <a:p>
            <a:r>
              <a:rPr lang="es-MX" sz="700" dirty="0">
                <a:solidFill>
                  <a:srgbClr val="333333"/>
                </a:solidFill>
                <a:latin typeface="Courier New" panose="02070309020205020404" pitchFamily="49" charset="0"/>
              </a:rPr>
              <a:t>MICHOACÁN DE OCAMPO                 70</a:t>
            </a:r>
          </a:p>
          <a:p>
            <a:r>
              <a:rPr lang="es-MX" sz="700" dirty="0">
                <a:solidFill>
                  <a:srgbClr val="333333"/>
                </a:solidFill>
                <a:latin typeface="Courier New" panose="02070309020205020404" pitchFamily="49" charset="0"/>
              </a:rPr>
              <a:t>NUEVO LEÓN                          67</a:t>
            </a:r>
          </a:p>
          <a:p>
            <a:r>
              <a:rPr lang="es-MX" sz="700" dirty="0">
                <a:solidFill>
                  <a:srgbClr val="333333"/>
                </a:solidFill>
                <a:latin typeface="Courier New" panose="02070309020205020404" pitchFamily="49" charset="0"/>
              </a:rPr>
              <a:t>QUINTANA ROO                        59</a:t>
            </a:r>
          </a:p>
          <a:p>
            <a:r>
              <a:rPr lang="es-MX" sz="700" dirty="0">
                <a:solidFill>
                  <a:srgbClr val="333333"/>
                </a:solidFill>
                <a:latin typeface="Courier New" panose="02070309020205020404" pitchFamily="49" charset="0"/>
              </a:rPr>
              <a:t>TABASCO                             58</a:t>
            </a:r>
          </a:p>
          <a:p>
            <a:r>
              <a:rPr lang="es-MX" sz="700" dirty="0">
                <a:solidFill>
                  <a:srgbClr val="333333"/>
                </a:solidFill>
                <a:latin typeface="Courier New" panose="02070309020205020404" pitchFamily="49" charset="0"/>
              </a:rPr>
              <a:t>GUANAJUATO                          58</a:t>
            </a:r>
          </a:p>
          <a:p>
            <a:r>
              <a:rPr lang="es-MX" sz="700" dirty="0">
                <a:solidFill>
                  <a:srgbClr val="333333"/>
                </a:solidFill>
                <a:latin typeface="Courier New" panose="02070309020205020404" pitchFamily="49" charset="0"/>
              </a:rPr>
              <a:t>SINALOA                             58</a:t>
            </a:r>
          </a:p>
          <a:p>
            <a:r>
              <a:rPr lang="es-MX" sz="700" dirty="0">
                <a:solidFill>
                  <a:srgbClr val="333333"/>
                </a:solidFill>
                <a:latin typeface="Courier New" panose="02070309020205020404" pitchFamily="49" charset="0"/>
              </a:rPr>
              <a:t>YUCATÁN                             54</a:t>
            </a:r>
          </a:p>
          <a:p>
            <a:r>
              <a:rPr lang="es-MX" sz="700" dirty="0">
                <a:solidFill>
                  <a:srgbClr val="333333"/>
                </a:solidFill>
                <a:latin typeface="Courier New" panose="02070309020205020404" pitchFamily="49" charset="0"/>
              </a:rPr>
              <a:t>HIDALGO                             53</a:t>
            </a:r>
          </a:p>
          <a:p>
            <a:r>
              <a:rPr lang="es-MX" sz="700" dirty="0">
                <a:solidFill>
                  <a:srgbClr val="333333"/>
                </a:solidFill>
                <a:latin typeface="Courier New" panose="02070309020205020404" pitchFamily="49" charset="0"/>
              </a:rPr>
              <a:t>PUEBLA                              53</a:t>
            </a:r>
          </a:p>
          <a:p>
            <a:r>
              <a:rPr lang="es-MX" sz="700" dirty="0">
                <a:solidFill>
                  <a:srgbClr val="333333"/>
                </a:solidFill>
                <a:latin typeface="Courier New" panose="02070309020205020404" pitchFamily="49" charset="0"/>
              </a:rPr>
              <a:t>CHIHUAHUA                           52</a:t>
            </a:r>
          </a:p>
          <a:p>
            <a:r>
              <a:rPr lang="es-MX" sz="700" dirty="0">
                <a:solidFill>
                  <a:srgbClr val="333333"/>
                </a:solidFill>
                <a:latin typeface="Courier New" panose="02070309020205020404" pitchFamily="49" charset="0"/>
              </a:rPr>
              <a:t>QUERÉTARO                           52</a:t>
            </a:r>
          </a:p>
          <a:p>
            <a:r>
              <a:rPr lang="es-MX" sz="700" dirty="0">
                <a:solidFill>
                  <a:srgbClr val="333333"/>
                </a:solidFill>
                <a:latin typeface="Courier New" panose="02070309020205020404" pitchFamily="49" charset="0"/>
              </a:rPr>
              <a:t>VERACRUZ DE IGNACIO DE LA LLAVE     50</a:t>
            </a:r>
          </a:p>
          <a:p>
            <a:r>
              <a:rPr lang="es-MX" sz="700" dirty="0">
                <a:solidFill>
                  <a:srgbClr val="333333"/>
                </a:solidFill>
                <a:latin typeface="Courier New" panose="02070309020205020404" pitchFamily="49" charset="0"/>
              </a:rPr>
              <a:t>AGUASCALIENTES                      47</a:t>
            </a:r>
          </a:p>
          <a:p>
            <a:r>
              <a:rPr lang="es-MX" sz="700" dirty="0">
                <a:solidFill>
                  <a:srgbClr val="333333"/>
                </a:solidFill>
                <a:latin typeface="Courier New" panose="02070309020205020404" pitchFamily="49" charset="0"/>
              </a:rPr>
              <a:t>BAJA CALIFORNIA SUR                 45</a:t>
            </a:r>
          </a:p>
          <a:p>
            <a:r>
              <a:rPr lang="es-MX" sz="700" dirty="0">
                <a:solidFill>
                  <a:srgbClr val="333333"/>
                </a:solidFill>
                <a:latin typeface="Courier New" panose="02070309020205020404" pitchFamily="49" charset="0"/>
              </a:rPr>
              <a:t>BAJA CALIFORNIA                     44</a:t>
            </a:r>
          </a:p>
          <a:p>
            <a:r>
              <a:rPr lang="es-MX" sz="700" dirty="0">
                <a:solidFill>
                  <a:srgbClr val="333333"/>
                </a:solidFill>
                <a:latin typeface="Courier New" panose="02070309020205020404" pitchFamily="49" charset="0"/>
              </a:rPr>
              <a:t>COLIMA                              44</a:t>
            </a:r>
          </a:p>
          <a:p>
            <a:r>
              <a:rPr lang="es-MX" sz="700" dirty="0">
                <a:solidFill>
                  <a:srgbClr val="333333"/>
                </a:solidFill>
                <a:latin typeface="Courier New" panose="02070309020205020404" pitchFamily="49" charset="0"/>
              </a:rPr>
              <a:t>ZACATECAS                           42</a:t>
            </a:r>
          </a:p>
          <a:p>
            <a:r>
              <a:rPr lang="es-MX" sz="700" dirty="0">
                <a:solidFill>
                  <a:srgbClr val="333333"/>
                </a:solidFill>
                <a:latin typeface="Courier New" panose="02070309020205020404" pitchFamily="49" charset="0"/>
              </a:rPr>
              <a:t>OAXACA                              41</a:t>
            </a:r>
          </a:p>
          <a:p>
            <a:r>
              <a:rPr lang="es-MX" sz="700" dirty="0">
                <a:solidFill>
                  <a:srgbClr val="333333"/>
                </a:solidFill>
                <a:latin typeface="Courier New" panose="02070309020205020404" pitchFamily="49" charset="0"/>
              </a:rPr>
              <a:t>TAMAULIPAS                          37</a:t>
            </a:r>
          </a:p>
          <a:p>
            <a:r>
              <a:rPr lang="es-MX" sz="700" dirty="0">
                <a:solidFill>
                  <a:srgbClr val="333333"/>
                </a:solidFill>
                <a:latin typeface="Courier New" panose="02070309020205020404" pitchFamily="49" charset="0"/>
              </a:rPr>
              <a:t>MORELOS                             35</a:t>
            </a:r>
          </a:p>
          <a:p>
            <a:r>
              <a:rPr lang="es-MX" sz="700" dirty="0">
                <a:solidFill>
                  <a:srgbClr val="333333"/>
                </a:solidFill>
                <a:latin typeface="Courier New" panose="02070309020205020404" pitchFamily="49" charset="0"/>
              </a:rPr>
              <a:t>SAN LUIS POTOSÍ                     35</a:t>
            </a:r>
          </a:p>
          <a:p>
            <a:r>
              <a:rPr lang="es-MX" sz="700" dirty="0">
                <a:solidFill>
                  <a:srgbClr val="333333"/>
                </a:solidFill>
                <a:latin typeface="Courier New" panose="02070309020205020404" pitchFamily="49" charset="0"/>
              </a:rPr>
              <a:t>DURANGO                             35</a:t>
            </a:r>
          </a:p>
          <a:p>
            <a:r>
              <a:rPr lang="es-MX" sz="700" dirty="0">
                <a:solidFill>
                  <a:srgbClr val="333333"/>
                </a:solidFill>
                <a:latin typeface="Courier New" panose="02070309020205020404" pitchFamily="49" charset="0"/>
              </a:rPr>
              <a:t>CHIAPAS                             31</a:t>
            </a:r>
          </a:p>
          <a:p>
            <a:r>
              <a:rPr lang="es-MX" sz="700" dirty="0">
                <a:solidFill>
                  <a:srgbClr val="333333"/>
                </a:solidFill>
                <a:latin typeface="Courier New" panose="02070309020205020404" pitchFamily="49" charset="0"/>
              </a:rPr>
              <a:t>CAMPECHE                            30</a:t>
            </a:r>
          </a:p>
          <a:p>
            <a:r>
              <a:rPr lang="es-MX" sz="700" dirty="0">
                <a:solidFill>
                  <a:srgbClr val="333333"/>
                </a:solidFill>
                <a:latin typeface="Courier New" panose="02070309020205020404" pitchFamily="49" charset="0"/>
              </a:rPr>
              <a:t>GUERRERO                            27</a:t>
            </a:r>
          </a:p>
          <a:p>
            <a:r>
              <a:rPr lang="es-MX" sz="700" dirty="0">
                <a:solidFill>
                  <a:srgbClr val="333333"/>
                </a:solidFill>
                <a:latin typeface="Courier New" panose="02070309020205020404" pitchFamily="49" charset="0"/>
              </a:rPr>
              <a:t>NAYARIT                             25</a:t>
            </a:r>
          </a:p>
          <a:p>
            <a:r>
              <a:rPr lang="es-MX" sz="700" dirty="0">
                <a:solidFill>
                  <a:srgbClr val="333333"/>
                </a:solidFill>
                <a:latin typeface="Courier New" panose="02070309020205020404" pitchFamily="49" charset="0"/>
              </a:rPr>
              <a:t>estado                               1</a:t>
            </a:r>
          </a:p>
        </p:txBody>
      </p:sp>
      <p:sp>
        <p:nvSpPr>
          <p:cNvPr id="18" name="Content Placeholder 2">
            <a:extLst>
              <a:ext uri="{FF2B5EF4-FFF2-40B4-BE49-F238E27FC236}">
                <a16:creationId xmlns:a16="http://schemas.microsoft.com/office/drawing/2014/main" id="{D885ABD5-915A-4295-A01E-18803A57843D}"/>
              </a:ext>
            </a:extLst>
          </p:cNvPr>
          <p:cNvSpPr>
            <a:spLocks noGrp="1"/>
          </p:cNvSpPr>
          <p:nvPr>
            <p:ph idx="1"/>
          </p:nvPr>
        </p:nvSpPr>
        <p:spPr>
          <a:xfrm>
            <a:off x="5734021" y="159035"/>
            <a:ext cx="5511296" cy="1621871"/>
          </a:xfrm>
        </p:spPr>
        <p:txBody>
          <a:bodyPr anchor="ctr">
            <a:normAutofit fontScale="92500" lnSpcReduction="10000"/>
          </a:bodyPr>
          <a:lstStyle/>
          <a:p>
            <a:endParaRPr lang="en-US" dirty="0">
              <a:solidFill>
                <a:srgbClr val="FFFFFF"/>
              </a:solidFill>
            </a:endParaRPr>
          </a:p>
          <a:p>
            <a:r>
              <a:rPr lang="en-US" dirty="0">
                <a:solidFill>
                  <a:srgbClr val="FFFFFF"/>
                </a:solidFill>
              </a:rPr>
              <a:t>Another piece of information that may be interesting would be to know if the number of commercial chains is similar for each state and if it is not, see their distribution to identify uncommon tendencies  </a:t>
            </a:r>
          </a:p>
          <a:p>
            <a:endParaRPr lang="es-MX" dirty="0">
              <a:solidFill>
                <a:srgbClr val="FFFFFF"/>
              </a:solidFill>
            </a:endParaRPr>
          </a:p>
        </p:txBody>
      </p:sp>
      <p:sp>
        <p:nvSpPr>
          <p:cNvPr id="5" name="Rectangle: Rounded Corners 4">
            <a:extLst>
              <a:ext uri="{FF2B5EF4-FFF2-40B4-BE49-F238E27FC236}">
                <a16:creationId xmlns:a16="http://schemas.microsoft.com/office/drawing/2014/main" id="{CF7A70C8-1958-447E-B8A3-A93A949F53F8}"/>
              </a:ext>
            </a:extLst>
          </p:cNvPr>
          <p:cNvSpPr/>
          <p:nvPr/>
        </p:nvSpPr>
        <p:spPr>
          <a:xfrm>
            <a:off x="5929308" y="3003550"/>
            <a:ext cx="2224791" cy="154454"/>
          </a:xfrm>
          <a:prstGeom prst="roundRect">
            <a:avLst/>
          </a:prstGeom>
          <a:noFill/>
          <a:ln w="28575" cap="flat" cmpd="sng" algn="ctr">
            <a:solidFill>
              <a:schemeClr val="accent3"/>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MX"/>
          </a:p>
        </p:txBody>
      </p:sp>
    </p:spTree>
    <p:extLst>
      <p:ext uri="{BB962C8B-B14F-4D97-AF65-F5344CB8AC3E}">
        <p14:creationId xmlns:p14="http://schemas.microsoft.com/office/powerpoint/2010/main" val="378958185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5" name="Rectangle 7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Freeform: Shape 9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70" name="Picture 2">
            <a:extLst>
              <a:ext uri="{FF2B5EF4-FFF2-40B4-BE49-F238E27FC236}">
                <a16:creationId xmlns:a16="http://schemas.microsoft.com/office/drawing/2014/main" id="{4B4732C4-054B-41C1-BFCF-C6EAED0429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0" y="1231378"/>
            <a:ext cx="4691049" cy="5454126"/>
          </a:xfrm>
          <a:prstGeom prst="rect">
            <a:avLst/>
          </a:prstGeom>
          <a:noFill/>
          <a:extLst>
            <a:ext uri="{909E8E84-426E-40DD-AFC4-6F175D3DCCD1}">
              <a14:hiddenFill xmlns:a14="http://schemas.microsoft.com/office/drawing/2010/main">
                <a:solidFill>
                  <a:srgbClr val="FFFFFF"/>
                </a:solidFill>
              </a14:hiddenFill>
            </a:ext>
          </a:extLst>
        </p:spPr>
      </p:pic>
      <p:sp>
        <p:nvSpPr>
          <p:cNvPr id="7174" name="Content Placeholder 7173">
            <a:extLst>
              <a:ext uri="{FF2B5EF4-FFF2-40B4-BE49-F238E27FC236}">
                <a16:creationId xmlns:a16="http://schemas.microsoft.com/office/drawing/2014/main" id="{42DA01C0-5F91-4515-9C0E-FB26F9B3FC73}"/>
              </a:ext>
            </a:extLst>
          </p:cNvPr>
          <p:cNvSpPr>
            <a:spLocks noGrp="1"/>
          </p:cNvSpPr>
          <p:nvPr>
            <p:ph idx="1"/>
          </p:nvPr>
        </p:nvSpPr>
        <p:spPr>
          <a:xfrm>
            <a:off x="6832528" y="1389031"/>
            <a:ext cx="4512988" cy="3317938"/>
          </a:xfrm>
        </p:spPr>
        <p:txBody>
          <a:bodyPr anchor="t">
            <a:normAutofit/>
          </a:bodyPr>
          <a:lstStyle/>
          <a:p>
            <a:r>
              <a:rPr lang="en-US" dirty="0">
                <a:solidFill>
                  <a:srgbClr val="FFFFFF"/>
                </a:solidFill>
              </a:rPr>
              <a:t>Showing entities such as Jalisco and DF with a greater number of monitored commercial chains would be expected but seeing </a:t>
            </a:r>
            <a:r>
              <a:rPr lang="en-US" i="1" dirty="0">
                <a:solidFill>
                  <a:srgbClr val="FFFFFF"/>
                </a:solidFill>
                <a:effectLst>
                  <a:outerShdw blurRad="38100" dist="38100" dir="2700000" algn="tl">
                    <a:srgbClr val="000000">
                      <a:alpha val="43137"/>
                    </a:srgbClr>
                  </a:outerShdw>
                </a:effectLst>
              </a:rPr>
              <a:t>Tlaxcala</a:t>
            </a:r>
            <a:r>
              <a:rPr lang="en-US" dirty="0">
                <a:solidFill>
                  <a:srgbClr val="FFFFFF"/>
                </a:solidFill>
              </a:rPr>
              <a:t> as the top estate with the most commercial chains could indicate investment projects in the area or a strategic location.</a:t>
            </a:r>
          </a:p>
        </p:txBody>
      </p:sp>
    </p:spTree>
    <p:extLst>
      <p:ext uri="{BB962C8B-B14F-4D97-AF65-F5344CB8AC3E}">
        <p14:creationId xmlns:p14="http://schemas.microsoft.com/office/powerpoint/2010/main" val="1951619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5BD3-A21B-4FE1-A762-60F489E537D6}"/>
              </a:ext>
            </a:extLst>
          </p:cNvPr>
          <p:cNvSpPr>
            <a:spLocks noGrp="1"/>
          </p:cNvSpPr>
          <p:nvPr>
            <p:ph type="title"/>
          </p:nvPr>
        </p:nvSpPr>
        <p:spPr/>
        <p:txBody>
          <a:bodyPr>
            <a:normAutofit fontScale="90000"/>
          </a:bodyPr>
          <a:lstStyle/>
          <a:p>
            <a:r>
              <a:rPr lang="en-US" sz="4000" dirty="0"/>
              <a:t>What are the lessons learned from this exercise?</a:t>
            </a:r>
            <a:br>
              <a:rPr lang="en-US" b="1" i="0" dirty="0">
                <a:solidFill>
                  <a:srgbClr val="000000"/>
                </a:solidFill>
                <a:effectLst/>
                <a:latin typeface="Helvetica Neue"/>
              </a:rPr>
            </a:br>
            <a:endParaRPr lang="es-MX" dirty="0"/>
          </a:p>
        </p:txBody>
      </p:sp>
      <p:sp>
        <p:nvSpPr>
          <p:cNvPr id="3" name="Content Placeholder 2">
            <a:extLst>
              <a:ext uri="{FF2B5EF4-FFF2-40B4-BE49-F238E27FC236}">
                <a16:creationId xmlns:a16="http://schemas.microsoft.com/office/drawing/2014/main" id="{37B98EF8-8829-4B8B-BC16-51DA2735D58A}"/>
              </a:ext>
            </a:extLst>
          </p:cNvPr>
          <p:cNvSpPr>
            <a:spLocks noGrp="1"/>
          </p:cNvSpPr>
          <p:nvPr>
            <p:ph idx="1"/>
          </p:nvPr>
        </p:nvSpPr>
        <p:spPr/>
        <p:txBody>
          <a:bodyPr/>
          <a:lstStyle/>
          <a:p>
            <a:r>
              <a:rPr lang="en-US" b="0" i="0" dirty="0">
                <a:solidFill>
                  <a:srgbClr val="000000"/>
                </a:solidFill>
                <a:effectLst/>
                <a:latin typeface="Helvetica Neue"/>
              </a:rPr>
              <a:t>Knowing how to manipulate large data sets will be a fundamental part of the analysis processes, especially for national and international companies. Although having knowledge of programming and statistical analysis is important, being able to apply it in large-scale projects becomes just as important.</a:t>
            </a:r>
            <a:endParaRPr lang="es-MX" dirty="0"/>
          </a:p>
        </p:txBody>
      </p:sp>
    </p:spTree>
    <p:extLst>
      <p:ext uri="{BB962C8B-B14F-4D97-AF65-F5344CB8AC3E}">
        <p14:creationId xmlns:p14="http://schemas.microsoft.com/office/powerpoint/2010/main" val="14883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3F0E-F446-42C0-BCEE-6CF57691AD1C}"/>
              </a:ext>
            </a:extLst>
          </p:cNvPr>
          <p:cNvSpPr>
            <a:spLocks noGrp="1"/>
          </p:cNvSpPr>
          <p:nvPr>
            <p:ph type="title"/>
          </p:nvPr>
        </p:nvSpPr>
        <p:spPr/>
        <p:txBody>
          <a:bodyPr>
            <a:normAutofit fontScale="90000"/>
          </a:bodyPr>
          <a:lstStyle/>
          <a:p>
            <a:r>
              <a:rPr lang="en-US" sz="4000" dirty="0"/>
              <a:t>Can you identify other ways to approach this problem?</a:t>
            </a:r>
            <a:br>
              <a:rPr lang="en-US" b="1" i="0" dirty="0">
                <a:solidFill>
                  <a:srgbClr val="000000"/>
                </a:solidFill>
                <a:effectLst/>
                <a:latin typeface="Helvetica Neue"/>
              </a:rPr>
            </a:br>
            <a:endParaRPr lang="es-MX" dirty="0"/>
          </a:p>
        </p:txBody>
      </p:sp>
      <p:sp>
        <p:nvSpPr>
          <p:cNvPr id="3" name="Content Placeholder 2">
            <a:extLst>
              <a:ext uri="{FF2B5EF4-FFF2-40B4-BE49-F238E27FC236}">
                <a16:creationId xmlns:a16="http://schemas.microsoft.com/office/drawing/2014/main" id="{6D9BDC70-C1B5-4177-B27F-2EB17F24751E}"/>
              </a:ext>
            </a:extLst>
          </p:cNvPr>
          <p:cNvSpPr>
            <a:spLocks noGrp="1"/>
          </p:cNvSpPr>
          <p:nvPr>
            <p:ph idx="1"/>
          </p:nvPr>
        </p:nvSpPr>
        <p:spPr/>
        <p:txBody>
          <a:bodyPr>
            <a:normAutofit lnSpcReduction="10000"/>
          </a:bodyPr>
          <a:lstStyle/>
          <a:p>
            <a:endParaRPr lang="en-US" b="0" i="0" dirty="0">
              <a:solidFill>
                <a:srgbClr val="000000"/>
              </a:solidFill>
              <a:effectLst/>
              <a:latin typeface="Helvetica Neue"/>
            </a:endParaRPr>
          </a:p>
          <a:p>
            <a:r>
              <a:rPr lang="en-US" b="0" i="0" dirty="0">
                <a:solidFill>
                  <a:srgbClr val="000000"/>
                </a:solidFill>
                <a:effectLst/>
                <a:latin typeface="Helvetica Neue"/>
              </a:rPr>
              <a:t>Another way to approach a big data file  would be to make a function that splits the data set into more manageable units (depending to the hardware limits) making a for loop with the chunks for each questions. Even though The split approach will reduce data processing certain evaluation like ranking (that evaluates the whole list) and plotting will be susceptible to error while merging split´s results.</a:t>
            </a:r>
          </a:p>
          <a:p>
            <a:r>
              <a:rPr lang="en-US" b="0" i="0" dirty="0">
                <a:solidFill>
                  <a:srgbClr val="000000"/>
                </a:solidFill>
                <a:effectLst/>
                <a:latin typeface="Helvetica Neue"/>
              </a:rPr>
              <a:t>Despite the flexibility of python with the use of different libraries to deal with most programming and data manipulation problems. The alternatives should be chosen according to the capabilities of the tool and specialization for the language, for example most people chooses “R” for  statistical analysis. </a:t>
            </a:r>
            <a:r>
              <a:rPr lang="en-US" dirty="0">
                <a:solidFill>
                  <a:srgbClr val="000000"/>
                </a:solidFill>
                <a:latin typeface="Helvetica Neue"/>
              </a:rPr>
              <a:t>Other languages specializes on </a:t>
            </a:r>
            <a:r>
              <a:rPr lang="en-US" b="0" i="0" dirty="0">
                <a:solidFill>
                  <a:srgbClr val="000000"/>
                </a:solidFill>
                <a:effectLst/>
                <a:latin typeface="Helvetica Neue"/>
              </a:rPr>
              <a:t>relational databases and have a better support in cloud servers like SQL.</a:t>
            </a:r>
            <a:endParaRPr lang="es-MX" dirty="0"/>
          </a:p>
        </p:txBody>
      </p:sp>
    </p:spTree>
    <p:extLst>
      <p:ext uri="{BB962C8B-B14F-4D97-AF65-F5344CB8AC3E}">
        <p14:creationId xmlns:p14="http://schemas.microsoft.com/office/powerpoint/2010/main" val="298350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Shape 4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6D6DEC-785D-4A88-BF34-B49AC1948103}"/>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Exploratory Analysis</a:t>
            </a:r>
          </a:p>
        </p:txBody>
      </p:sp>
      <p:pic>
        <p:nvPicPr>
          <p:cNvPr id="6" name="Content Placeholder 5" descr="Text&#10;&#10;Description automatically generated">
            <a:extLst>
              <a:ext uri="{FF2B5EF4-FFF2-40B4-BE49-F238E27FC236}">
                <a16:creationId xmlns:a16="http://schemas.microsoft.com/office/drawing/2014/main" id="{F05004F4-28F2-4579-B7E4-079EFC36544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7251" y="2827439"/>
            <a:ext cx="3856774" cy="1292020"/>
          </a:xfrm>
          <a:prstGeom prst="rect">
            <a:avLst/>
          </a:prstGeom>
        </p:spPr>
      </p:pic>
      <p:sp>
        <p:nvSpPr>
          <p:cNvPr id="3" name="Content Placeholder 2">
            <a:extLst>
              <a:ext uri="{FF2B5EF4-FFF2-40B4-BE49-F238E27FC236}">
                <a16:creationId xmlns:a16="http://schemas.microsoft.com/office/drawing/2014/main" id="{3A4416FC-D725-44F9-87FD-49A64BD20DD3}"/>
              </a:ext>
            </a:extLst>
          </p:cNvPr>
          <p:cNvSpPr>
            <a:spLocks noGrp="1"/>
          </p:cNvSpPr>
          <p:nvPr>
            <p:ph sz="half" idx="1"/>
          </p:nvPr>
        </p:nvSpPr>
        <p:spPr>
          <a:xfrm>
            <a:off x="7181725" y="2837329"/>
            <a:ext cx="4512988" cy="3317938"/>
          </a:xfrm>
        </p:spPr>
        <p:txBody>
          <a:bodyPr vert="horz" lIns="91440" tIns="45720" rIns="91440" bIns="45720" rtlCol="0" anchor="t">
            <a:normAutofit/>
          </a:bodyPr>
          <a:lstStyle/>
          <a:p>
            <a:r>
              <a:rPr lang="en-US" b="0" i="0">
                <a:solidFill>
                  <a:srgbClr val="FFFFFF"/>
                </a:solidFill>
                <a:effectLst/>
              </a:rPr>
              <a:t>The Customer Service team at Profeco (Mexican Consumer Protection Agency) wants to analyze the monitored products in Mexico.</a:t>
            </a:r>
            <a:endParaRPr lang="en-US">
              <a:solidFill>
                <a:srgbClr val="FFFFFF"/>
              </a:solidFill>
            </a:endParaRPr>
          </a:p>
        </p:txBody>
      </p:sp>
    </p:spTree>
    <p:extLst>
      <p:ext uri="{BB962C8B-B14F-4D97-AF65-F5344CB8AC3E}">
        <p14:creationId xmlns:p14="http://schemas.microsoft.com/office/powerpoint/2010/main" val="72640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4" name="Straight Connector 3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895FC5CF-8CAF-4659-AC10-4E511971EF3F}"/>
              </a:ext>
            </a:extLst>
          </p:cNvPr>
          <p:cNvSpPr>
            <a:spLocks noGrp="1"/>
          </p:cNvSpPr>
          <p:nvPr>
            <p:ph type="subTitle" idx="1"/>
          </p:nvPr>
        </p:nvSpPr>
        <p:spPr>
          <a:xfrm>
            <a:off x="1507067" y="1070266"/>
            <a:ext cx="7766936" cy="655633"/>
          </a:xfrm>
        </p:spPr>
        <p:txBody>
          <a:bodyPr>
            <a:normAutofit/>
          </a:bodyPr>
          <a:lstStyle/>
          <a:p>
            <a:r>
              <a:rPr lang="en-US" b="0" i="0" dirty="0">
                <a:solidFill>
                  <a:schemeClr val="tx1"/>
                </a:solidFill>
                <a:effectLst/>
                <a:latin typeface="-apple-system"/>
              </a:rPr>
              <a:t>Processing the data and creating an exploratory analysis with Python Pandas without using pure Python functions</a:t>
            </a:r>
            <a:endParaRPr lang="es-MX" dirty="0">
              <a:solidFill>
                <a:schemeClr val="tx1"/>
              </a:solidFill>
            </a:endParaRPr>
          </a:p>
        </p:txBody>
      </p:sp>
      <p:sp>
        <p:nvSpPr>
          <p:cNvPr id="2" name="Title 1">
            <a:extLst>
              <a:ext uri="{FF2B5EF4-FFF2-40B4-BE49-F238E27FC236}">
                <a16:creationId xmlns:a16="http://schemas.microsoft.com/office/drawing/2014/main" id="{295B2D71-8D8E-4808-B41F-88395BBBD991}"/>
              </a:ext>
            </a:extLst>
          </p:cNvPr>
          <p:cNvSpPr>
            <a:spLocks noGrp="1"/>
          </p:cNvSpPr>
          <p:nvPr>
            <p:ph type="ctrTitle"/>
          </p:nvPr>
        </p:nvSpPr>
        <p:spPr>
          <a:xfrm>
            <a:off x="1507067" y="-8468"/>
            <a:ext cx="7766936" cy="984019"/>
          </a:xfrm>
        </p:spPr>
        <p:txBody>
          <a:bodyPr>
            <a:normAutofit/>
          </a:bodyPr>
          <a:lstStyle/>
          <a:p>
            <a:r>
              <a:rPr lang="en-US" dirty="0"/>
              <a:t>Objectives</a:t>
            </a:r>
          </a:p>
        </p:txBody>
      </p:sp>
      <p:graphicFrame>
        <p:nvGraphicFramePr>
          <p:cNvPr id="6" name="Diagram 5">
            <a:extLst>
              <a:ext uri="{FF2B5EF4-FFF2-40B4-BE49-F238E27FC236}">
                <a16:creationId xmlns:a16="http://schemas.microsoft.com/office/drawing/2014/main" id="{46F70BB3-9684-42D5-B3EF-CDF0F9255FF7}"/>
              </a:ext>
            </a:extLst>
          </p:cNvPr>
          <p:cNvGraphicFramePr/>
          <p:nvPr>
            <p:extLst>
              <p:ext uri="{D42A27DB-BD31-4B8C-83A1-F6EECF244321}">
                <p14:modId xmlns:p14="http://schemas.microsoft.com/office/powerpoint/2010/main" val="1264363071"/>
              </p:ext>
            </p:extLst>
          </p:nvPr>
        </p:nvGraphicFramePr>
        <p:xfrm>
          <a:off x="2032000" y="1988191"/>
          <a:ext cx="7568268" cy="4496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28996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5CC2D7-8AC8-4EF3-A2D7-D6B2BC55B856}"/>
              </a:ext>
            </a:extLst>
          </p:cNvPr>
          <p:cNvSpPr>
            <a:spLocks noGrp="1"/>
          </p:cNvSpPr>
          <p:nvPr>
            <p:ph type="title"/>
          </p:nvPr>
        </p:nvSpPr>
        <p:spPr>
          <a:xfrm>
            <a:off x="1286933" y="620792"/>
            <a:ext cx="10197494" cy="1099457"/>
          </a:xfrm>
        </p:spPr>
        <p:txBody>
          <a:bodyPr vert="horz" lIns="91440" tIns="45720" rIns="91440" bIns="45720" rtlCol="0" anchor="t">
            <a:normAutofit/>
          </a:bodyPr>
          <a:lstStyle/>
          <a:p>
            <a:pPr>
              <a:lnSpc>
                <a:spcPct val="90000"/>
              </a:lnSpc>
            </a:pPr>
            <a:r>
              <a:rPr lang="es-MX" dirty="0" err="1"/>
              <a:t>Model</a:t>
            </a:r>
            <a:r>
              <a:rPr lang="es-MX" dirty="0"/>
              <a:t> </a:t>
            </a:r>
            <a:r>
              <a:rPr lang="es-MX" dirty="0" err="1"/>
              <a:t>structure</a:t>
            </a:r>
            <a:br>
              <a:rPr lang="es-MX" dirty="0"/>
            </a:br>
            <a:endParaRPr lang="es-MX" dirty="0"/>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5">
            <a:extLst>
              <a:ext uri="{FF2B5EF4-FFF2-40B4-BE49-F238E27FC236}">
                <a16:creationId xmlns:a16="http://schemas.microsoft.com/office/drawing/2014/main" id="{5A49D45E-3EF3-49A7-A6D9-D999C13E2345}"/>
              </a:ext>
            </a:extLst>
          </p:cNvPr>
          <p:cNvGraphicFramePr>
            <a:graphicFrameLocks noGrp="1"/>
          </p:cNvGraphicFramePr>
          <p:nvPr>
            <p:ph idx="1"/>
            <p:extLst>
              <p:ext uri="{D42A27DB-BD31-4B8C-83A1-F6EECF244321}">
                <p14:modId xmlns:p14="http://schemas.microsoft.com/office/powerpoint/2010/main" val="3453436688"/>
              </p:ext>
            </p:extLst>
          </p:nvPr>
        </p:nvGraphicFramePr>
        <p:xfrm>
          <a:off x="775084" y="3084039"/>
          <a:ext cx="10641832" cy="1700949"/>
        </p:xfrm>
        <a:graphic>
          <a:graphicData uri="http://schemas.openxmlformats.org/drawingml/2006/table">
            <a:tbl>
              <a:tblPr firstRow="1" bandRow="1">
                <a:tableStyleId>{C083E6E3-FA7D-4D7B-A595-EF9225AFEA82}</a:tableStyleId>
              </a:tblPr>
              <a:tblGrid>
                <a:gridCol w="673505">
                  <a:extLst>
                    <a:ext uri="{9D8B030D-6E8A-4147-A177-3AD203B41FA5}">
                      <a16:colId xmlns:a16="http://schemas.microsoft.com/office/drawing/2014/main" val="2572696564"/>
                    </a:ext>
                  </a:extLst>
                </a:gridCol>
                <a:gridCol w="820490">
                  <a:extLst>
                    <a:ext uri="{9D8B030D-6E8A-4147-A177-3AD203B41FA5}">
                      <a16:colId xmlns:a16="http://schemas.microsoft.com/office/drawing/2014/main" val="476860217"/>
                    </a:ext>
                  </a:extLst>
                </a:gridCol>
                <a:gridCol w="585314">
                  <a:extLst>
                    <a:ext uri="{9D8B030D-6E8A-4147-A177-3AD203B41FA5}">
                      <a16:colId xmlns:a16="http://schemas.microsoft.com/office/drawing/2014/main" val="867381049"/>
                    </a:ext>
                  </a:extLst>
                </a:gridCol>
                <a:gridCol w="626470">
                  <a:extLst>
                    <a:ext uri="{9D8B030D-6E8A-4147-A177-3AD203B41FA5}">
                      <a16:colId xmlns:a16="http://schemas.microsoft.com/office/drawing/2014/main" val="780938989"/>
                    </a:ext>
                  </a:extLst>
                </a:gridCol>
                <a:gridCol w="710741">
                  <a:extLst>
                    <a:ext uri="{9D8B030D-6E8A-4147-A177-3AD203B41FA5}">
                      <a16:colId xmlns:a16="http://schemas.microsoft.com/office/drawing/2014/main" val="1367163579"/>
                    </a:ext>
                  </a:extLst>
                </a:gridCol>
                <a:gridCol w="468706">
                  <a:extLst>
                    <a:ext uri="{9D8B030D-6E8A-4147-A177-3AD203B41FA5}">
                      <a16:colId xmlns:a16="http://schemas.microsoft.com/office/drawing/2014/main" val="246029798"/>
                    </a:ext>
                  </a:extLst>
                </a:gridCol>
                <a:gridCol w="869485">
                  <a:extLst>
                    <a:ext uri="{9D8B030D-6E8A-4147-A177-3AD203B41FA5}">
                      <a16:colId xmlns:a16="http://schemas.microsoft.com/office/drawing/2014/main" val="2507956720"/>
                    </a:ext>
                  </a:extLst>
                </a:gridCol>
                <a:gridCol w="1046846">
                  <a:extLst>
                    <a:ext uri="{9D8B030D-6E8A-4147-A177-3AD203B41FA5}">
                      <a16:colId xmlns:a16="http://schemas.microsoft.com/office/drawing/2014/main" val="1823087054"/>
                    </a:ext>
                  </a:extLst>
                </a:gridCol>
                <a:gridCol w="619923">
                  <a:extLst>
                    <a:ext uri="{9D8B030D-6E8A-4147-A177-3AD203B41FA5}">
                      <a16:colId xmlns:a16="http://schemas.microsoft.com/office/drawing/2014/main" val="2806607890"/>
                    </a:ext>
                  </a:extLst>
                </a:gridCol>
                <a:gridCol w="1072323">
                  <a:extLst>
                    <a:ext uri="{9D8B030D-6E8A-4147-A177-3AD203B41FA5}">
                      <a16:colId xmlns:a16="http://schemas.microsoft.com/office/drawing/2014/main" val="2339471915"/>
                    </a:ext>
                  </a:extLst>
                </a:gridCol>
                <a:gridCol w="778354">
                  <a:extLst>
                    <a:ext uri="{9D8B030D-6E8A-4147-A177-3AD203B41FA5}">
                      <a16:colId xmlns:a16="http://schemas.microsoft.com/office/drawing/2014/main" val="1403440862"/>
                    </a:ext>
                  </a:extLst>
                </a:gridCol>
                <a:gridCol w="576495">
                  <a:extLst>
                    <a:ext uri="{9D8B030D-6E8A-4147-A177-3AD203B41FA5}">
                      <a16:colId xmlns:a16="http://schemas.microsoft.com/office/drawing/2014/main" val="2828347968"/>
                    </a:ext>
                  </a:extLst>
                </a:gridCol>
                <a:gridCol w="656847">
                  <a:extLst>
                    <a:ext uri="{9D8B030D-6E8A-4147-A177-3AD203B41FA5}">
                      <a16:colId xmlns:a16="http://schemas.microsoft.com/office/drawing/2014/main" val="1260502961"/>
                    </a:ext>
                  </a:extLst>
                </a:gridCol>
                <a:gridCol w="526521">
                  <a:extLst>
                    <a:ext uri="{9D8B030D-6E8A-4147-A177-3AD203B41FA5}">
                      <a16:colId xmlns:a16="http://schemas.microsoft.com/office/drawing/2014/main" val="375791096"/>
                    </a:ext>
                  </a:extLst>
                </a:gridCol>
                <a:gridCol w="609812">
                  <a:extLst>
                    <a:ext uri="{9D8B030D-6E8A-4147-A177-3AD203B41FA5}">
                      <a16:colId xmlns:a16="http://schemas.microsoft.com/office/drawing/2014/main" val="3243317972"/>
                    </a:ext>
                  </a:extLst>
                </a:gridCol>
              </a:tblGrid>
              <a:tr h="241461">
                <a:tc>
                  <a:txBody>
                    <a:bodyPr/>
                    <a:lstStyle/>
                    <a:p>
                      <a:r>
                        <a:rPr lang="es-MX" sz="800" b="1" cap="none" spc="0" dirty="0">
                          <a:solidFill>
                            <a:schemeClr val="bg2">
                              <a:lumMod val="25000"/>
                            </a:schemeClr>
                          </a:solidFill>
                          <a:effectLst/>
                        </a:rPr>
                        <a:t>producto</a:t>
                      </a:r>
                    </a:p>
                  </a:txBody>
                  <a:tcPr marL="35709" marR="25506" marT="51013" marB="51013" anchor="ctr">
                    <a:cell3D prstMaterial="dkEdge">
                      <a:bevel/>
                      <a:lightRig rig="flood" dir="t"/>
                    </a:cell3D>
                  </a:tcPr>
                </a:tc>
                <a:tc>
                  <a:txBody>
                    <a:bodyPr/>
                    <a:lstStyle/>
                    <a:p>
                      <a:r>
                        <a:rPr lang="es-MX" sz="800" b="1" cap="none" spc="0" dirty="0" err="1">
                          <a:solidFill>
                            <a:schemeClr val="bg2">
                              <a:lumMod val="25000"/>
                            </a:schemeClr>
                          </a:solidFill>
                          <a:effectLst/>
                        </a:rPr>
                        <a:t>presentacion</a:t>
                      </a:r>
                      <a:endParaRPr lang="es-MX" sz="800" b="1" cap="none" spc="0" dirty="0">
                        <a:solidFill>
                          <a:schemeClr val="bg2">
                            <a:lumMod val="25000"/>
                          </a:schemeClr>
                        </a:solidFill>
                        <a:effectLst/>
                      </a:endParaRPr>
                    </a:p>
                  </a:txBody>
                  <a:tcPr marL="35709" marR="25506" marT="51013" marB="51013" anchor="ctr">
                    <a:cell3D prstMaterial="dkEdge">
                      <a:bevel/>
                      <a:lightRig rig="flood" dir="t"/>
                    </a:cell3D>
                  </a:tcPr>
                </a:tc>
                <a:tc>
                  <a:txBody>
                    <a:bodyPr/>
                    <a:lstStyle/>
                    <a:p>
                      <a:r>
                        <a:rPr lang="es-MX" sz="800" b="1" cap="none" spc="0" dirty="0">
                          <a:solidFill>
                            <a:schemeClr val="bg2">
                              <a:lumMod val="25000"/>
                            </a:schemeClr>
                          </a:solidFill>
                          <a:effectLst/>
                        </a:rPr>
                        <a:t>marca</a:t>
                      </a:r>
                    </a:p>
                  </a:txBody>
                  <a:tcPr marL="35709" marR="25506" marT="51013" marB="51013" anchor="ctr">
                    <a:cell3D prstMaterial="dkEdge">
                      <a:bevel/>
                      <a:lightRig rig="flood" dir="t"/>
                    </a:cell3D>
                  </a:tcPr>
                </a:tc>
                <a:tc>
                  <a:txBody>
                    <a:bodyPr/>
                    <a:lstStyle/>
                    <a:p>
                      <a:r>
                        <a:rPr lang="es-MX" sz="800" b="1" cap="none" spc="0">
                          <a:solidFill>
                            <a:schemeClr val="bg2">
                              <a:lumMod val="25000"/>
                            </a:schemeClr>
                          </a:solidFill>
                          <a:effectLst/>
                        </a:rPr>
                        <a:t>categoria</a:t>
                      </a:r>
                    </a:p>
                  </a:txBody>
                  <a:tcPr marL="35709" marR="25506" marT="51013" marB="51013" anchor="ctr">
                    <a:cell3D prstMaterial="dkEdge">
                      <a:bevel/>
                      <a:lightRig rig="flood" dir="t"/>
                    </a:cell3D>
                  </a:tcPr>
                </a:tc>
                <a:tc>
                  <a:txBody>
                    <a:bodyPr/>
                    <a:lstStyle/>
                    <a:p>
                      <a:r>
                        <a:rPr lang="es-MX" sz="800" b="1" cap="none" spc="0" dirty="0">
                          <a:solidFill>
                            <a:schemeClr val="bg2">
                              <a:lumMod val="25000"/>
                            </a:schemeClr>
                          </a:solidFill>
                          <a:effectLst/>
                        </a:rPr>
                        <a:t>catalogo</a:t>
                      </a:r>
                    </a:p>
                  </a:txBody>
                  <a:tcPr marL="35709" marR="25506" marT="51013" marB="51013" anchor="ctr">
                    <a:cell3D prstMaterial="dkEdge">
                      <a:bevel/>
                      <a:lightRig rig="flood" dir="t"/>
                    </a:cell3D>
                  </a:tcPr>
                </a:tc>
                <a:tc>
                  <a:txBody>
                    <a:bodyPr/>
                    <a:lstStyle/>
                    <a:p>
                      <a:r>
                        <a:rPr lang="es-MX" sz="800" b="1" cap="none" spc="0">
                          <a:solidFill>
                            <a:schemeClr val="bg2">
                              <a:lumMod val="25000"/>
                            </a:schemeClr>
                          </a:solidFill>
                          <a:effectLst/>
                        </a:rPr>
                        <a:t>precio</a:t>
                      </a:r>
                    </a:p>
                  </a:txBody>
                  <a:tcPr marL="35709" marR="25506" marT="51013" marB="51013" anchor="ctr">
                    <a:cell3D prstMaterial="dkEdge">
                      <a:bevel/>
                      <a:lightRig rig="flood" dir="t"/>
                    </a:cell3D>
                  </a:tcPr>
                </a:tc>
                <a:tc>
                  <a:txBody>
                    <a:bodyPr/>
                    <a:lstStyle/>
                    <a:p>
                      <a:r>
                        <a:rPr lang="es-MX" sz="800" b="1" cap="none" spc="0" dirty="0" err="1">
                          <a:solidFill>
                            <a:schemeClr val="bg2">
                              <a:lumMod val="25000"/>
                            </a:schemeClr>
                          </a:solidFill>
                          <a:effectLst/>
                        </a:rPr>
                        <a:t>fechaRegistro</a:t>
                      </a:r>
                      <a:endParaRPr lang="es-MX" sz="800" b="1" cap="none" spc="0" dirty="0">
                        <a:solidFill>
                          <a:schemeClr val="bg2">
                            <a:lumMod val="25000"/>
                          </a:schemeClr>
                        </a:solidFill>
                        <a:effectLst/>
                      </a:endParaRPr>
                    </a:p>
                  </a:txBody>
                  <a:tcPr marL="35709" marR="25506" marT="51013" marB="51013" anchor="ctr">
                    <a:cell3D prstMaterial="dkEdge">
                      <a:bevel/>
                      <a:lightRig rig="flood" dir="t"/>
                    </a:cell3D>
                  </a:tcPr>
                </a:tc>
                <a:tc>
                  <a:txBody>
                    <a:bodyPr/>
                    <a:lstStyle/>
                    <a:p>
                      <a:r>
                        <a:rPr lang="es-MX" sz="800" b="1" cap="none" spc="0" dirty="0" err="1">
                          <a:solidFill>
                            <a:schemeClr val="bg2">
                              <a:lumMod val="25000"/>
                            </a:schemeClr>
                          </a:solidFill>
                          <a:effectLst/>
                        </a:rPr>
                        <a:t>cadenaComercial</a:t>
                      </a:r>
                      <a:endParaRPr lang="es-MX" sz="800" b="1" cap="none" spc="0" dirty="0">
                        <a:solidFill>
                          <a:schemeClr val="bg2">
                            <a:lumMod val="25000"/>
                          </a:schemeClr>
                        </a:solidFill>
                        <a:effectLst/>
                      </a:endParaRPr>
                    </a:p>
                  </a:txBody>
                  <a:tcPr marL="35709" marR="25506" marT="51013" marB="51013" anchor="ctr">
                    <a:cell3D prstMaterial="dkEdge">
                      <a:bevel/>
                      <a:lightRig rig="flood" dir="t"/>
                    </a:cell3D>
                  </a:tcPr>
                </a:tc>
                <a:tc>
                  <a:txBody>
                    <a:bodyPr/>
                    <a:lstStyle/>
                    <a:p>
                      <a:r>
                        <a:rPr lang="es-MX" sz="800" b="1" cap="none" spc="0" dirty="0">
                          <a:solidFill>
                            <a:schemeClr val="bg2">
                              <a:lumMod val="25000"/>
                            </a:schemeClr>
                          </a:solidFill>
                          <a:effectLst/>
                        </a:rPr>
                        <a:t>giro</a:t>
                      </a:r>
                    </a:p>
                  </a:txBody>
                  <a:tcPr marL="35709" marR="25506" marT="51013" marB="51013" anchor="ctr">
                    <a:cell3D prstMaterial="dkEdge">
                      <a:bevel/>
                      <a:lightRig rig="flood" dir="t"/>
                    </a:cell3D>
                  </a:tcPr>
                </a:tc>
                <a:tc>
                  <a:txBody>
                    <a:bodyPr/>
                    <a:lstStyle/>
                    <a:p>
                      <a:r>
                        <a:rPr lang="es-MX" sz="800" b="1" cap="none" spc="0">
                          <a:solidFill>
                            <a:schemeClr val="bg2">
                              <a:lumMod val="25000"/>
                            </a:schemeClr>
                          </a:solidFill>
                          <a:effectLst/>
                        </a:rPr>
                        <a:t>nombreComercial</a:t>
                      </a:r>
                    </a:p>
                  </a:txBody>
                  <a:tcPr marL="35709" marR="25506" marT="51013" marB="51013" anchor="ctr">
                    <a:cell3D prstMaterial="dkEdge">
                      <a:bevel/>
                      <a:lightRig rig="flood" dir="t"/>
                    </a:cell3D>
                  </a:tcPr>
                </a:tc>
                <a:tc>
                  <a:txBody>
                    <a:bodyPr/>
                    <a:lstStyle/>
                    <a:p>
                      <a:r>
                        <a:rPr lang="es-MX" sz="800" b="1" cap="none" spc="0">
                          <a:solidFill>
                            <a:schemeClr val="bg2">
                              <a:lumMod val="25000"/>
                            </a:schemeClr>
                          </a:solidFill>
                          <a:effectLst/>
                        </a:rPr>
                        <a:t>direccion</a:t>
                      </a:r>
                    </a:p>
                  </a:txBody>
                  <a:tcPr marL="35709" marR="25506" marT="51013" marB="51013" anchor="ctr">
                    <a:cell3D prstMaterial="dkEdge">
                      <a:bevel/>
                      <a:lightRig rig="flood" dir="t"/>
                    </a:cell3D>
                  </a:tcPr>
                </a:tc>
                <a:tc>
                  <a:txBody>
                    <a:bodyPr/>
                    <a:lstStyle/>
                    <a:p>
                      <a:r>
                        <a:rPr lang="es-MX" sz="800" b="1" cap="none" spc="0">
                          <a:solidFill>
                            <a:schemeClr val="bg2">
                              <a:lumMod val="25000"/>
                            </a:schemeClr>
                          </a:solidFill>
                          <a:effectLst/>
                        </a:rPr>
                        <a:t>estado</a:t>
                      </a:r>
                    </a:p>
                  </a:txBody>
                  <a:tcPr marL="35709" marR="25506" marT="51013" marB="51013" anchor="ctr">
                    <a:cell3D prstMaterial="dkEdge">
                      <a:bevel/>
                      <a:lightRig rig="flood" dir="t"/>
                    </a:cell3D>
                  </a:tcPr>
                </a:tc>
                <a:tc>
                  <a:txBody>
                    <a:bodyPr/>
                    <a:lstStyle/>
                    <a:p>
                      <a:r>
                        <a:rPr lang="es-MX" sz="800" b="1" cap="none" spc="0">
                          <a:solidFill>
                            <a:schemeClr val="bg2">
                              <a:lumMod val="25000"/>
                            </a:schemeClr>
                          </a:solidFill>
                          <a:effectLst/>
                        </a:rPr>
                        <a:t>municipio</a:t>
                      </a:r>
                    </a:p>
                  </a:txBody>
                  <a:tcPr marL="35709" marR="25506" marT="51013" marB="51013" anchor="ctr">
                    <a:cell3D prstMaterial="dkEdge">
                      <a:bevel/>
                      <a:lightRig rig="flood" dir="t"/>
                    </a:cell3D>
                  </a:tcPr>
                </a:tc>
                <a:tc>
                  <a:txBody>
                    <a:bodyPr/>
                    <a:lstStyle/>
                    <a:p>
                      <a:r>
                        <a:rPr lang="es-MX" sz="800" b="1" cap="none" spc="0">
                          <a:solidFill>
                            <a:schemeClr val="bg2">
                              <a:lumMod val="25000"/>
                            </a:schemeClr>
                          </a:solidFill>
                          <a:effectLst/>
                        </a:rPr>
                        <a:t>latitud</a:t>
                      </a:r>
                    </a:p>
                  </a:txBody>
                  <a:tcPr marL="35709" marR="25506" marT="51013" marB="51013" anchor="ctr">
                    <a:cell3D prstMaterial="dkEdge">
                      <a:bevel/>
                      <a:lightRig rig="flood" dir="t"/>
                    </a:cell3D>
                  </a:tcPr>
                </a:tc>
                <a:tc>
                  <a:txBody>
                    <a:bodyPr/>
                    <a:lstStyle/>
                    <a:p>
                      <a:r>
                        <a:rPr lang="es-MX" sz="800" b="1" cap="none" spc="0" dirty="0">
                          <a:solidFill>
                            <a:schemeClr val="bg2">
                              <a:lumMod val="25000"/>
                            </a:schemeClr>
                          </a:solidFill>
                          <a:effectLst/>
                        </a:rPr>
                        <a:t>longitud</a:t>
                      </a:r>
                    </a:p>
                  </a:txBody>
                  <a:tcPr marL="35709" marR="25506" marT="51013" marB="51013" anchor="ctr">
                    <a:cell3D prstMaterial="dkEdge">
                      <a:bevel/>
                      <a:lightRig rig="flood" dir="t"/>
                    </a:cell3D>
                  </a:tcPr>
                </a:tc>
                <a:extLst>
                  <a:ext uri="{0D108BD9-81ED-4DB2-BD59-A6C34878D82A}">
                    <a16:rowId xmlns:a16="http://schemas.microsoft.com/office/drawing/2014/main" val="419473757"/>
                  </a:ext>
                </a:extLst>
              </a:tr>
              <a:tr h="486496">
                <a:tc>
                  <a:txBody>
                    <a:bodyPr/>
                    <a:lstStyle/>
                    <a:p>
                      <a:r>
                        <a:rPr lang="es-MX" sz="700" cap="none" spc="0">
                          <a:solidFill>
                            <a:schemeClr val="tx1"/>
                          </a:solidFill>
                          <a:effectLst/>
                        </a:rPr>
                        <a:t>CUADERNO FORMA ITALIANA</a:t>
                      </a:r>
                    </a:p>
                  </a:txBody>
                  <a:tcPr marL="35709" marR="25506" marT="6976" marB="51013" anchor="ctr">
                    <a:cell3D prstMaterial="dkEdge">
                      <a:bevel/>
                      <a:lightRig rig="flood" dir="t"/>
                    </a:cell3D>
                  </a:tcPr>
                </a:tc>
                <a:tc>
                  <a:txBody>
                    <a:bodyPr/>
                    <a:lstStyle/>
                    <a:p>
                      <a:r>
                        <a:rPr lang="es-MX" sz="700" cap="none" spc="0">
                          <a:solidFill>
                            <a:schemeClr val="tx1"/>
                          </a:solidFill>
                          <a:effectLst/>
                        </a:rPr>
                        <a:t>96 HOJAS PASTA DURA. CUADRICULA CHICA</a:t>
                      </a:r>
                    </a:p>
                  </a:txBody>
                  <a:tcPr marL="35709" marR="25506" marT="6976" marB="51013" anchor="ctr">
                    <a:cell3D prstMaterial="dkEdge">
                      <a:bevel/>
                      <a:lightRig rig="flood" dir="t"/>
                    </a:cell3D>
                  </a:tcPr>
                </a:tc>
                <a:tc>
                  <a:txBody>
                    <a:bodyPr/>
                    <a:lstStyle/>
                    <a:p>
                      <a:r>
                        <a:rPr lang="es-MX" sz="700" cap="none" spc="0">
                          <a:solidFill>
                            <a:schemeClr val="tx1"/>
                          </a:solidFill>
                          <a:effectLst/>
                        </a:rPr>
                        <a:t>ESTRELLA</a:t>
                      </a:r>
                    </a:p>
                  </a:txBody>
                  <a:tcPr marL="35709" marR="25506" marT="6976" marB="51013" anchor="ctr">
                    <a:cell3D prstMaterial="dkEdge">
                      <a:bevel/>
                      <a:lightRig rig="flood" dir="t"/>
                    </a:cell3D>
                  </a:tcPr>
                </a:tc>
                <a:tc>
                  <a:txBody>
                    <a:bodyPr/>
                    <a:lstStyle/>
                    <a:p>
                      <a:r>
                        <a:rPr lang="es-MX" sz="700" cap="none" spc="0">
                          <a:solidFill>
                            <a:schemeClr val="tx1"/>
                          </a:solidFill>
                          <a:effectLst/>
                        </a:rPr>
                        <a:t>MATERIAL ESCOLAR</a:t>
                      </a:r>
                    </a:p>
                  </a:txBody>
                  <a:tcPr marL="35709" marR="25506" marT="6976" marB="51013" anchor="ctr">
                    <a:cell3D prstMaterial="dkEdge">
                      <a:bevel/>
                      <a:lightRig rig="flood" dir="t"/>
                    </a:cell3D>
                  </a:tcPr>
                </a:tc>
                <a:tc>
                  <a:txBody>
                    <a:bodyPr/>
                    <a:lstStyle/>
                    <a:p>
                      <a:r>
                        <a:rPr lang="es-MX" sz="700" cap="none" spc="0">
                          <a:solidFill>
                            <a:schemeClr val="tx1"/>
                          </a:solidFill>
                          <a:effectLst/>
                        </a:rPr>
                        <a:t>UTILES ESCOLARES</a:t>
                      </a:r>
                    </a:p>
                  </a:txBody>
                  <a:tcPr marL="35709" marR="25506" marT="6976" marB="51013" anchor="ctr">
                    <a:cell3D prstMaterial="dkEdge">
                      <a:bevel/>
                      <a:lightRig rig="flood" dir="t"/>
                    </a:cell3D>
                  </a:tcPr>
                </a:tc>
                <a:tc>
                  <a:txBody>
                    <a:bodyPr/>
                    <a:lstStyle/>
                    <a:p>
                      <a:r>
                        <a:rPr lang="es-MX" sz="700" cap="none" spc="0">
                          <a:solidFill>
                            <a:schemeClr val="tx1"/>
                          </a:solidFill>
                          <a:effectLst/>
                        </a:rPr>
                        <a:t>25.9</a:t>
                      </a:r>
                    </a:p>
                  </a:txBody>
                  <a:tcPr marL="35709" marR="25506" marT="6976" marB="51013" anchor="ctr">
                    <a:cell3D prstMaterial="dkEdge">
                      <a:bevel/>
                      <a:lightRig rig="flood" dir="t"/>
                    </a:cell3D>
                  </a:tcPr>
                </a:tc>
                <a:tc>
                  <a:txBody>
                    <a:bodyPr/>
                    <a:lstStyle/>
                    <a:p>
                      <a:r>
                        <a:rPr lang="es-MX" sz="700" cap="none" spc="0">
                          <a:solidFill>
                            <a:schemeClr val="tx1"/>
                          </a:solidFill>
                          <a:effectLst/>
                        </a:rPr>
                        <a:t>2011-05-18 0:00:00</a:t>
                      </a:r>
                    </a:p>
                  </a:txBody>
                  <a:tcPr marL="35709" marR="25506" marT="6976" marB="51013" anchor="ctr">
                    <a:cell3D prstMaterial="dkEdge">
                      <a:bevel/>
                      <a:lightRig rig="flood" dir="t"/>
                    </a:cell3D>
                  </a:tcPr>
                </a:tc>
                <a:tc>
                  <a:txBody>
                    <a:bodyPr/>
                    <a:lstStyle/>
                    <a:p>
                      <a:r>
                        <a:rPr lang="es-MX" sz="700" cap="none" spc="0" dirty="0">
                          <a:solidFill>
                            <a:schemeClr val="tx1"/>
                          </a:solidFill>
                          <a:effectLst/>
                        </a:rPr>
                        <a:t>ABASTECEDORA LUMEN</a:t>
                      </a:r>
                    </a:p>
                  </a:txBody>
                  <a:tcPr marL="35709" marR="25506" marT="6976" marB="51013" anchor="ctr">
                    <a:cell3D prstMaterial="dkEdge">
                      <a:bevel/>
                      <a:lightRig rig="flood" dir="t"/>
                    </a:cell3D>
                  </a:tcPr>
                </a:tc>
                <a:tc>
                  <a:txBody>
                    <a:bodyPr/>
                    <a:lstStyle/>
                    <a:p>
                      <a:r>
                        <a:rPr lang="es-MX" sz="700" cap="none" spc="0">
                          <a:solidFill>
                            <a:schemeClr val="tx1"/>
                          </a:solidFill>
                          <a:effectLst/>
                        </a:rPr>
                        <a:t>PAPELERIAS</a:t>
                      </a:r>
                    </a:p>
                  </a:txBody>
                  <a:tcPr marL="35709" marR="25506" marT="6976" marB="51013" anchor="ctr">
                    <a:cell3D prstMaterial="dkEdge">
                      <a:bevel/>
                      <a:lightRig rig="flood" dir="t"/>
                    </a:cell3D>
                  </a:tcPr>
                </a:tc>
                <a:tc>
                  <a:txBody>
                    <a:bodyPr/>
                    <a:lstStyle/>
                    <a:p>
                      <a:r>
                        <a:rPr lang="es-MX" sz="700" cap="none" spc="0" dirty="0">
                          <a:solidFill>
                            <a:schemeClr val="tx1"/>
                          </a:solidFill>
                          <a:effectLst/>
                        </a:rPr>
                        <a:t>ABASTECEDORA LUMEN SUCURSAL VILLA COAPA</a:t>
                      </a:r>
                    </a:p>
                  </a:txBody>
                  <a:tcPr marL="35709" marR="25506" marT="6976" marB="51013" anchor="ctr">
                    <a:cell3D prstMaterial="dkEdge">
                      <a:bevel/>
                      <a:lightRig rig="flood" dir="t"/>
                    </a:cell3D>
                  </a:tcPr>
                </a:tc>
                <a:tc>
                  <a:txBody>
                    <a:bodyPr/>
                    <a:lstStyle/>
                    <a:p>
                      <a:r>
                        <a:rPr lang="es-MX" sz="700" cap="none" spc="0" dirty="0">
                          <a:solidFill>
                            <a:schemeClr val="tx1"/>
                          </a:solidFill>
                          <a:effectLst/>
                        </a:rPr>
                        <a:t>CANNES No. 6 ESQ. CANAL DE MIRAMONTES</a:t>
                      </a:r>
                    </a:p>
                  </a:txBody>
                  <a:tcPr marL="35709" marR="25506" marT="6976" marB="51013" anchor="ctr">
                    <a:cell3D prstMaterial="dkEdge">
                      <a:bevel/>
                      <a:lightRig rig="flood" dir="t"/>
                    </a:cell3D>
                  </a:tcPr>
                </a:tc>
                <a:tc>
                  <a:txBody>
                    <a:bodyPr/>
                    <a:lstStyle/>
                    <a:p>
                      <a:r>
                        <a:rPr lang="es-MX" sz="700" cap="none" spc="0" dirty="0">
                          <a:solidFill>
                            <a:schemeClr val="tx1"/>
                          </a:solidFill>
                          <a:effectLst/>
                        </a:rPr>
                        <a:t>DISTRITO FEDERAL</a:t>
                      </a:r>
                    </a:p>
                  </a:txBody>
                  <a:tcPr marL="35709" marR="25506" marT="6976" marB="51013" anchor="ctr">
                    <a:cell3D prstMaterial="dkEdge">
                      <a:bevel/>
                      <a:lightRig rig="flood" dir="t"/>
                    </a:cell3D>
                  </a:tcPr>
                </a:tc>
                <a:tc>
                  <a:txBody>
                    <a:bodyPr/>
                    <a:lstStyle/>
                    <a:p>
                      <a:r>
                        <a:rPr lang="es-MX" sz="700" cap="none" spc="0" dirty="0">
                          <a:solidFill>
                            <a:schemeClr val="tx1"/>
                          </a:solidFill>
                          <a:effectLst/>
                        </a:rPr>
                        <a:t>TLALPAN</a:t>
                      </a:r>
                    </a:p>
                  </a:txBody>
                  <a:tcPr marL="35709" marR="25506" marT="6976" marB="51013" anchor="ctr">
                    <a:cell3D prstMaterial="dkEdge">
                      <a:bevel/>
                      <a:lightRig rig="flood" dir="t"/>
                    </a:cell3D>
                  </a:tcPr>
                </a:tc>
                <a:tc>
                  <a:txBody>
                    <a:bodyPr/>
                    <a:lstStyle/>
                    <a:p>
                      <a:r>
                        <a:rPr lang="es-MX" sz="700" cap="none" spc="0" dirty="0">
                          <a:solidFill>
                            <a:schemeClr val="tx1"/>
                          </a:solidFill>
                          <a:effectLst/>
                        </a:rPr>
                        <a:t>19.29699</a:t>
                      </a:r>
                    </a:p>
                  </a:txBody>
                  <a:tcPr marL="35709" marR="25506" marT="6976" marB="51013" anchor="ctr">
                    <a:cell3D prstMaterial="dkEdge">
                      <a:bevel/>
                      <a:lightRig rig="flood" dir="t"/>
                    </a:cell3D>
                  </a:tcPr>
                </a:tc>
                <a:tc>
                  <a:txBody>
                    <a:bodyPr/>
                    <a:lstStyle/>
                    <a:p>
                      <a:r>
                        <a:rPr lang="es-MX" sz="700" cap="none" spc="0" dirty="0">
                          <a:solidFill>
                            <a:schemeClr val="tx1"/>
                          </a:solidFill>
                          <a:effectLst/>
                        </a:rPr>
                        <a:t>-99.125417</a:t>
                      </a:r>
                    </a:p>
                  </a:txBody>
                  <a:tcPr marL="35709" marR="25506" marT="6976" marB="51013" anchor="ctr">
                    <a:cell3D prstMaterial="dkEdge">
                      <a:bevel/>
                      <a:lightRig rig="flood" dir="t"/>
                    </a:cell3D>
                  </a:tcPr>
                </a:tc>
                <a:extLst>
                  <a:ext uri="{0D108BD9-81ED-4DB2-BD59-A6C34878D82A}">
                    <a16:rowId xmlns:a16="http://schemas.microsoft.com/office/drawing/2014/main" val="1580338783"/>
                  </a:ext>
                </a:extLst>
              </a:tr>
              <a:tr h="486496">
                <a:tc>
                  <a:txBody>
                    <a:bodyPr/>
                    <a:lstStyle/>
                    <a:p>
                      <a:r>
                        <a:rPr lang="es-MX" sz="700" cap="none" spc="0">
                          <a:solidFill>
                            <a:schemeClr val="tx1"/>
                          </a:solidFill>
                          <a:effectLst/>
                        </a:rPr>
                        <a:t>CRAYONES</a:t>
                      </a:r>
                    </a:p>
                  </a:txBody>
                  <a:tcPr marL="35709" marR="25506" marT="6976" marB="51013" anchor="ctr">
                    <a:cell3D prstMaterial="dkEdge">
                      <a:bevel/>
                      <a:lightRig rig="flood" dir="t"/>
                    </a:cell3D>
                  </a:tcPr>
                </a:tc>
                <a:tc>
                  <a:txBody>
                    <a:bodyPr/>
                    <a:lstStyle/>
                    <a:p>
                      <a:r>
                        <a:rPr lang="es-MX" sz="700" cap="none" spc="0">
                          <a:solidFill>
                            <a:schemeClr val="tx1"/>
                          </a:solidFill>
                          <a:effectLst/>
                        </a:rPr>
                        <a:t>CAJA 12 CERAS. JUMBO. C.B. 201423</a:t>
                      </a:r>
                    </a:p>
                  </a:txBody>
                  <a:tcPr marL="35709" marR="25506" marT="6976" marB="51013" anchor="ctr">
                    <a:cell3D prstMaterial="dkEdge">
                      <a:bevel/>
                      <a:lightRig rig="flood" dir="t"/>
                    </a:cell3D>
                  </a:tcPr>
                </a:tc>
                <a:tc>
                  <a:txBody>
                    <a:bodyPr/>
                    <a:lstStyle/>
                    <a:p>
                      <a:r>
                        <a:rPr lang="es-MX" sz="700" cap="none" spc="0">
                          <a:solidFill>
                            <a:schemeClr val="tx1"/>
                          </a:solidFill>
                          <a:effectLst/>
                        </a:rPr>
                        <a:t>CRAYOLA</a:t>
                      </a:r>
                    </a:p>
                  </a:txBody>
                  <a:tcPr marL="35709" marR="25506" marT="6976" marB="51013" anchor="ctr">
                    <a:cell3D prstMaterial="dkEdge">
                      <a:bevel/>
                      <a:lightRig rig="flood" dir="t"/>
                    </a:cell3D>
                  </a:tcPr>
                </a:tc>
                <a:tc>
                  <a:txBody>
                    <a:bodyPr/>
                    <a:lstStyle/>
                    <a:p>
                      <a:r>
                        <a:rPr lang="es-MX" sz="700" cap="none" spc="0">
                          <a:solidFill>
                            <a:schemeClr val="tx1"/>
                          </a:solidFill>
                          <a:effectLst/>
                        </a:rPr>
                        <a:t>MATERIAL ESCOLAR</a:t>
                      </a:r>
                    </a:p>
                  </a:txBody>
                  <a:tcPr marL="35709" marR="25506" marT="6976" marB="51013" anchor="ctr">
                    <a:cell3D prstMaterial="dkEdge">
                      <a:bevel/>
                      <a:lightRig rig="flood" dir="t"/>
                    </a:cell3D>
                  </a:tcPr>
                </a:tc>
                <a:tc>
                  <a:txBody>
                    <a:bodyPr/>
                    <a:lstStyle/>
                    <a:p>
                      <a:r>
                        <a:rPr lang="es-MX" sz="700" cap="none" spc="0">
                          <a:solidFill>
                            <a:schemeClr val="tx1"/>
                          </a:solidFill>
                          <a:effectLst/>
                        </a:rPr>
                        <a:t>UTILES ESCOLARES</a:t>
                      </a:r>
                    </a:p>
                  </a:txBody>
                  <a:tcPr marL="35709" marR="25506" marT="6976" marB="51013" anchor="ctr">
                    <a:cell3D prstMaterial="dkEdge">
                      <a:bevel/>
                      <a:lightRig rig="flood" dir="t"/>
                    </a:cell3D>
                  </a:tcPr>
                </a:tc>
                <a:tc>
                  <a:txBody>
                    <a:bodyPr/>
                    <a:lstStyle/>
                    <a:p>
                      <a:r>
                        <a:rPr lang="es-MX" sz="700" cap="none" spc="0">
                          <a:solidFill>
                            <a:schemeClr val="tx1"/>
                          </a:solidFill>
                          <a:effectLst/>
                        </a:rPr>
                        <a:t>27.5</a:t>
                      </a:r>
                    </a:p>
                  </a:txBody>
                  <a:tcPr marL="35709" marR="25506" marT="6976" marB="51013" anchor="ctr">
                    <a:cell3D prstMaterial="dkEdge">
                      <a:bevel/>
                      <a:lightRig rig="flood" dir="t"/>
                    </a:cell3D>
                  </a:tcPr>
                </a:tc>
                <a:tc>
                  <a:txBody>
                    <a:bodyPr/>
                    <a:lstStyle/>
                    <a:p>
                      <a:r>
                        <a:rPr lang="es-MX" sz="700" cap="none" spc="0">
                          <a:solidFill>
                            <a:schemeClr val="tx1"/>
                          </a:solidFill>
                          <a:effectLst/>
                        </a:rPr>
                        <a:t>2011-05-18 0:00:00</a:t>
                      </a:r>
                    </a:p>
                  </a:txBody>
                  <a:tcPr marL="35709" marR="25506" marT="6976" marB="51013" anchor="ctr">
                    <a:cell3D prstMaterial="dkEdge">
                      <a:bevel/>
                      <a:lightRig rig="flood" dir="t"/>
                    </a:cell3D>
                  </a:tcPr>
                </a:tc>
                <a:tc>
                  <a:txBody>
                    <a:bodyPr/>
                    <a:lstStyle/>
                    <a:p>
                      <a:r>
                        <a:rPr lang="es-MX" sz="700" cap="none" spc="0">
                          <a:solidFill>
                            <a:schemeClr val="tx1"/>
                          </a:solidFill>
                          <a:effectLst/>
                        </a:rPr>
                        <a:t>ABASTECEDORA LUMEN</a:t>
                      </a:r>
                    </a:p>
                  </a:txBody>
                  <a:tcPr marL="35709" marR="25506" marT="6976" marB="51013" anchor="ctr">
                    <a:cell3D prstMaterial="dkEdge">
                      <a:bevel/>
                      <a:lightRig rig="flood" dir="t"/>
                    </a:cell3D>
                  </a:tcPr>
                </a:tc>
                <a:tc>
                  <a:txBody>
                    <a:bodyPr/>
                    <a:lstStyle/>
                    <a:p>
                      <a:r>
                        <a:rPr lang="es-MX" sz="700" cap="none" spc="0">
                          <a:solidFill>
                            <a:schemeClr val="tx1"/>
                          </a:solidFill>
                          <a:effectLst/>
                        </a:rPr>
                        <a:t>PAPELERIAS</a:t>
                      </a:r>
                    </a:p>
                  </a:txBody>
                  <a:tcPr marL="35709" marR="25506" marT="6976" marB="51013" anchor="ctr">
                    <a:cell3D prstMaterial="dkEdge">
                      <a:bevel/>
                      <a:lightRig rig="flood" dir="t"/>
                    </a:cell3D>
                  </a:tcPr>
                </a:tc>
                <a:tc>
                  <a:txBody>
                    <a:bodyPr/>
                    <a:lstStyle/>
                    <a:p>
                      <a:r>
                        <a:rPr lang="es-MX" sz="700" cap="none" spc="0">
                          <a:solidFill>
                            <a:schemeClr val="tx1"/>
                          </a:solidFill>
                          <a:effectLst/>
                        </a:rPr>
                        <a:t>ABASTECEDORA LUMEN SUCURSAL VILLA COAPA</a:t>
                      </a:r>
                    </a:p>
                  </a:txBody>
                  <a:tcPr marL="35709" marR="25506" marT="6976" marB="51013" anchor="ctr">
                    <a:cell3D prstMaterial="dkEdge">
                      <a:bevel/>
                      <a:lightRig rig="flood" dir="t"/>
                    </a:cell3D>
                  </a:tcPr>
                </a:tc>
                <a:tc>
                  <a:txBody>
                    <a:bodyPr/>
                    <a:lstStyle/>
                    <a:p>
                      <a:r>
                        <a:rPr lang="es-MX" sz="700" cap="none" spc="0">
                          <a:solidFill>
                            <a:schemeClr val="tx1"/>
                          </a:solidFill>
                          <a:effectLst/>
                        </a:rPr>
                        <a:t>CANNES No. 6 ESQ. CANAL DE MIRAMONTES</a:t>
                      </a:r>
                    </a:p>
                  </a:txBody>
                  <a:tcPr marL="35709" marR="25506" marT="6976" marB="51013" anchor="ctr">
                    <a:cell3D prstMaterial="dkEdge">
                      <a:bevel/>
                      <a:lightRig rig="flood" dir="t"/>
                    </a:cell3D>
                  </a:tcPr>
                </a:tc>
                <a:tc>
                  <a:txBody>
                    <a:bodyPr/>
                    <a:lstStyle/>
                    <a:p>
                      <a:r>
                        <a:rPr lang="es-MX" sz="700" cap="none" spc="0">
                          <a:solidFill>
                            <a:schemeClr val="tx1"/>
                          </a:solidFill>
                          <a:effectLst/>
                        </a:rPr>
                        <a:t>DISTRITO FEDERAL</a:t>
                      </a:r>
                    </a:p>
                  </a:txBody>
                  <a:tcPr marL="35709" marR="25506" marT="6976" marB="51013" anchor="ctr">
                    <a:cell3D prstMaterial="dkEdge">
                      <a:bevel/>
                      <a:lightRig rig="flood" dir="t"/>
                    </a:cell3D>
                  </a:tcPr>
                </a:tc>
                <a:tc>
                  <a:txBody>
                    <a:bodyPr/>
                    <a:lstStyle/>
                    <a:p>
                      <a:r>
                        <a:rPr lang="es-MX" sz="700" cap="none" spc="0">
                          <a:solidFill>
                            <a:schemeClr val="tx1"/>
                          </a:solidFill>
                          <a:effectLst/>
                        </a:rPr>
                        <a:t>TLALPAN</a:t>
                      </a:r>
                    </a:p>
                  </a:txBody>
                  <a:tcPr marL="35709" marR="25506" marT="6976" marB="51013" anchor="ctr">
                    <a:cell3D prstMaterial="dkEdge">
                      <a:bevel/>
                      <a:lightRig rig="flood" dir="t"/>
                    </a:cell3D>
                  </a:tcPr>
                </a:tc>
                <a:tc>
                  <a:txBody>
                    <a:bodyPr/>
                    <a:lstStyle/>
                    <a:p>
                      <a:r>
                        <a:rPr lang="es-MX" sz="700" cap="none" spc="0">
                          <a:solidFill>
                            <a:schemeClr val="tx1"/>
                          </a:solidFill>
                          <a:effectLst/>
                        </a:rPr>
                        <a:t>19.29699</a:t>
                      </a:r>
                    </a:p>
                  </a:txBody>
                  <a:tcPr marL="35709" marR="25506" marT="6976" marB="51013" anchor="ctr">
                    <a:cell3D prstMaterial="dkEdge">
                      <a:bevel/>
                      <a:lightRig rig="flood" dir="t"/>
                    </a:cell3D>
                  </a:tcPr>
                </a:tc>
                <a:tc>
                  <a:txBody>
                    <a:bodyPr/>
                    <a:lstStyle/>
                    <a:p>
                      <a:r>
                        <a:rPr lang="es-MX" sz="700" cap="none" spc="0">
                          <a:solidFill>
                            <a:schemeClr val="tx1"/>
                          </a:solidFill>
                          <a:effectLst/>
                        </a:rPr>
                        <a:t>-99.125417</a:t>
                      </a:r>
                    </a:p>
                  </a:txBody>
                  <a:tcPr marL="35709" marR="25506" marT="6976" marB="51013" anchor="ctr">
                    <a:cell3D prstMaterial="dkEdge">
                      <a:bevel/>
                      <a:lightRig rig="flood" dir="t"/>
                    </a:cell3D>
                  </a:tcPr>
                </a:tc>
                <a:extLst>
                  <a:ext uri="{0D108BD9-81ED-4DB2-BD59-A6C34878D82A}">
                    <a16:rowId xmlns:a16="http://schemas.microsoft.com/office/drawing/2014/main" val="3248930922"/>
                  </a:ext>
                </a:extLst>
              </a:tr>
              <a:tr h="486496">
                <a:tc>
                  <a:txBody>
                    <a:bodyPr/>
                    <a:lstStyle/>
                    <a:p>
                      <a:r>
                        <a:rPr lang="es-MX" sz="700" cap="none" spc="0">
                          <a:solidFill>
                            <a:schemeClr val="tx1"/>
                          </a:solidFill>
                          <a:effectLst/>
                        </a:rPr>
                        <a:t>CRAYONES</a:t>
                      </a:r>
                    </a:p>
                  </a:txBody>
                  <a:tcPr marL="35709" marR="25506" marT="6976" marB="51013" anchor="ctr">
                    <a:cell3D prstMaterial="dkEdge">
                      <a:bevel/>
                      <a:lightRig rig="flood" dir="t"/>
                    </a:cell3D>
                  </a:tcPr>
                </a:tc>
                <a:tc>
                  <a:txBody>
                    <a:bodyPr/>
                    <a:lstStyle/>
                    <a:p>
                      <a:r>
                        <a:rPr lang="es-MX" sz="700" cap="none" spc="0">
                          <a:solidFill>
                            <a:schemeClr val="tx1"/>
                          </a:solidFill>
                          <a:effectLst/>
                        </a:rPr>
                        <a:t>CAJA 12 CERAS. TAMANO REGULAR C.B. 201034</a:t>
                      </a:r>
                    </a:p>
                  </a:txBody>
                  <a:tcPr marL="35709" marR="25506" marT="6976" marB="51013" anchor="ctr">
                    <a:cell3D prstMaterial="dkEdge">
                      <a:bevel/>
                      <a:lightRig rig="flood" dir="t"/>
                    </a:cell3D>
                  </a:tcPr>
                </a:tc>
                <a:tc>
                  <a:txBody>
                    <a:bodyPr/>
                    <a:lstStyle/>
                    <a:p>
                      <a:r>
                        <a:rPr lang="es-MX" sz="700" cap="none" spc="0">
                          <a:solidFill>
                            <a:schemeClr val="tx1"/>
                          </a:solidFill>
                          <a:effectLst/>
                        </a:rPr>
                        <a:t>CRAYOLA</a:t>
                      </a:r>
                    </a:p>
                  </a:txBody>
                  <a:tcPr marL="35709" marR="25506" marT="6976" marB="51013" anchor="ctr">
                    <a:cell3D prstMaterial="dkEdge">
                      <a:bevel/>
                      <a:lightRig rig="flood" dir="t"/>
                    </a:cell3D>
                  </a:tcPr>
                </a:tc>
                <a:tc>
                  <a:txBody>
                    <a:bodyPr/>
                    <a:lstStyle/>
                    <a:p>
                      <a:r>
                        <a:rPr lang="es-MX" sz="700" cap="none" spc="0">
                          <a:solidFill>
                            <a:schemeClr val="tx1"/>
                          </a:solidFill>
                          <a:effectLst/>
                        </a:rPr>
                        <a:t>MATERIAL ESCOLAR</a:t>
                      </a:r>
                    </a:p>
                  </a:txBody>
                  <a:tcPr marL="35709" marR="25506" marT="6976" marB="51013" anchor="ctr">
                    <a:cell3D prstMaterial="dkEdge">
                      <a:bevel/>
                      <a:lightRig rig="flood" dir="t"/>
                    </a:cell3D>
                  </a:tcPr>
                </a:tc>
                <a:tc>
                  <a:txBody>
                    <a:bodyPr/>
                    <a:lstStyle/>
                    <a:p>
                      <a:r>
                        <a:rPr lang="es-MX" sz="700" cap="none" spc="0">
                          <a:solidFill>
                            <a:schemeClr val="tx1"/>
                          </a:solidFill>
                          <a:effectLst/>
                        </a:rPr>
                        <a:t>UTILES ESCOLARES</a:t>
                      </a:r>
                    </a:p>
                  </a:txBody>
                  <a:tcPr marL="35709" marR="25506" marT="6976" marB="51013" anchor="ctr">
                    <a:cell3D prstMaterial="dkEdge">
                      <a:bevel/>
                      <a:lightRig rig="flood" dir="t"/>
                    </a:cell3D>
                  </a:tcPr>
                </a:tc>
                <a:tc>
                  <a:txBody>
                    <a:bodyPr/>
                    <a:lstStyle/>
                    <a:p>
                      <a:r>
                        <a:rPr lang="es-MX" sz="700" cap="none" spc="0">
                          <a:solidFill>
                            <a:schemeClr val="tx1"/>
                          </a:solidFill>
                          <a:effectLst/>
                        </a:rPr>
                        <a:t>13.9</a:t>
                      </a:r>
                    </a:p>
                  </a:txBody>
                  <a:tcPr marL="35709" marR="25506" marT="6976" marB="51013" anchor="ctr">
                    <a:cell3D prstMaterial="dkEdge">
                      <a:bevel/>
                      <a:lightRig rig="flood" dir="t"/>
                    </a:cell3D>
                  </a:tcPr>
                </a:tc>
                <a:tc>
                  <a:txBody>
                    <a:bodyPr/>
                    <a:lstStyle/>
                    <a:p>
                      <a:r>
                        <a:rPr lang="es-MX" sz="700" cap="none" spc="0">
                          <a:solidFill>
                            <a:schemeClr val="tx1"/>
                          </a:solidFill>
                          <a:effectLst/>
                        </a:rPr>
                        <a:t>2011-05-18 0:00:00</a:t>
                      </a:r>
                    </a:p>
                  </a:txBody>
                  <a:tcPr marL="35709" marR="25506" marT="6976" marB="51013" anchor="ctr">
                    <a:cell3D prstMaterial="dkEdge">
                      <a:bevel/>
                      <a:lightRig rig="flood" dir="t"/>
                    </a:cell3D>
                  </a:tcPr>
                </a:tc>
                <a:tc>
                  <a:txBody>
                    <a:bodyPr/>
                    <a:lstStyle/>
                    <a:p>
                      <a:r>
                        <a:rPr lang="es-MX" sz="700" cap="none" spc="0">
                          <a:solidFill>
                            <a:schemeClr val="tx1"/>
                          </a:solidFill>
                          <a:effectLst/>
                        </a:rPr>
                        <a:t>ABASTECEDORA LUMEN</a:t>
                      </a:r>
                    </a:p>
                  </a:txBody>
                  <a:tcPr marL="35709" marR="25506" marT="6976" marB="51013" anchor="ctr">
                    <a:cell3D prstMaterial="dkEdge">
                      <a:bevel/>
                      <a:lightRig rig="flood" dir="t"/>
                    </a:cell3D>
                  </a:tcPr>
                </a:tc>
                <a:tc>
                  <a:txBody>
                    <a:bodyPr/>
                    <a:lstStyle/>
                    <a:p>
                      <a:r>
                        <a:rPr lang="es-MX" sz="700" cap="none" spc="0">
                          <a:solidFill>
                            <a:schemeClr val="tx1"/>
                          </a:solidFill>
                          <a:effectLst/>
                        </a:rPr>
                        <a:t>PAPELERIAS</a:t>
                      </a:r>
                    </a:p>
                  </a:txBody>
                  <a:tcPr marL="35709" marR="25506" marT="6976" marB="51013" anchor="ctr">
                    <a:cell3D prstMaterial="dkEdge">
                      <a:bevel/>
                      <a:lightRig rig="flood" dir="t"/>
                    </a:cell3D>
                  </a:tcPr>
                </a:tc>
                <a:tc>
                  <a:txBody>
                    <a:bodyPr/>
                    <a:lstStyle/>
                    <a:p>
                      <a:r>
                        <a:rPr lang="es-MX" sz="700" cap="none" spc="0">
                          <a:solidFill>
                            <a:schemeClr val="tx1"/>
                          </a:solidFill>
                          <a:effectLst/>
                        </a:rPr>
                        <a:t>ABASTECEDORA LUMEN SUCURSAL VILLA COAPA</a:t>
                      </a:r>
                    </a:p>
                  </a:txBody>
                  <a:tcPr marL="35709" marR="25506" marT="6976" marB="51013" anchor="ctr">
                    <a:cell3D prstMaterial="dkEdge">
                      <a:bevel/>
                      <a:lightRig rig="flood" dir="t"/>
                    </a:cell3D>
                  </a:tcPr>
                </a:tc>
                <a:tc>
                  <a:txBody>
                    <a:bodyPr/>
                    <a:lstStyle/>
                    <a:p>
                      <a:r>
                        <a:rPr lang="es-MX" sz="700" cap="none" spc="0">
                          <a:solidFill>
                            <a:schemeClr val="tx1"/>
                          </a:solidFill>
                          <a:effectLst/>
                        </a:rPr>
                        <a:t>CANNES No. 6 ESQ. CANAL DE MIRAMONTES</a:t>
                      </a:r>
                    </a:p>
                  </a:txBody>
                  <a:tcPr marL="35709" marR="25506" marT="6976" marB="51013" anchor="ctr">
                    <a:cell3D prstMaterial="dkEdge">
                      <a:bevel/>
                      <a:lightRig rig="flood" dir="t"/>
                    </a:cell3D>
                  </a:tcPr>
                </a:tc>
                <a:tc>
                  <a:txBody>
                    <a:bodyPr/>
                    <a:lstStyle/>
                    <a:p>
                      <a:r>
                        <a:rPr lang="es-MX" sz="700" cap="none" spc="0">
                          <a:solidFill>
                            <a:schemeClr val="tx1"/>
                          </a:solidFill>
                          <a:effectLst/>
                        </a:rPr>
                        <a:t>DISTRITO FEDERAL</a:t>
                      </a:r>
                    </a:p>
                  </a:txBody>
                  <a:tcPr marL="35709" marR="25506" marT="6976" marB="51013" anchor="ctr">
                    <a:cell3D prstMaterial="dkEdge">
                      <a:bevel/>
                      <a:lightRig rig="flood" dir="t"/>
                    </a:cell3D>
                  </a:tcPr>
                </a:tc>
                <a:tc>
                  <a:txBody>
                    <a:bodyPr/>
                    <a:lstStyle/>
                    <a:p>
                      <a:r>
                        <a:rPr lang="es-MX" sz="700" cap="none" spc="0">
                          <a:solidFill>
                            <a:schemeClr val="tx1"/>
                          </a:solidFill>
                          <a:effectLst/>
                        </a:rPr>
                        <a:t>TLALPAN</a:t>
                      </a:r>
                    </a:p>
                  </a:txBody>
                  <a:tcPr marL="35709" marR="25506" marT="6976" marB="51013" anchor="ctr">
                    <a:cell3D prstMaterial="dkEdge">
                      <a:bevel/>
                      <a:lightRig rig="flood" dir="t"/>
                    </a:cell3D>
                  </a:tcPr>
                </a:tc>
                <a:tc>
                  <a:txBody>
                    <a:bodyPr/>
                    <a:lstStyle/>
                    <a:p>
                      <a:r>
                        <a:rPr lang="es-MX" sz="700" cap="none" spc="0">
                          <a:solidFill>
                            <a:schemeClr val="tx1"/>
                          </a:solidFill>
                          <a:effectLst/>
                        </a:rPr>
                        <a:t>19.29699</a:t>
                      </a:r>
                    </a:p>
                  </a:txBody>
                  <a:tcPr marL="35709" marR="25506" marT="6976" marB="51013" anchor="ctr">
                    <a:cell3D prstMaterial="dkEdge">
                      <a:bevel/>
                      <a:lightRig rig="flood" dir="t"/>
                    </a:cell3D>
                  </a:tcPr>
                </a:tc>
                <a:tc>
                  <a:txBody>
                    <a:bodyPr/>
                    <a:lstStyle/>
                    <a:p>
                      <a:r>
                        <a:rPr lang="es-MX" sz="700" cap="none" spc="0" dirty="0">
                          <a:solidFill>
                            <a:schemeClr val="tx1"/>
                          </a:solidFill>
                          <a:effectLst/>
                        </a:rPr>
                        <a:t>-99.125417</a:t>
                      </a:r>
                    </a:p>
                  </a:txBody>
                  <a:tcPr marL="35709" marR="25506" marT="6976" marB="51013" anchor="ctr">
                    <a:cell3D prstMaterial="dkEdge">
                      <a:bevel/>
                      <a:lightRig rig="flood" dir="t"/>
                    </a:cell3D>
                  </a:tcPr>
                </a:tc>
                <a:extLst>
                  <a:ext uri="{0D108BD9-81ED-4DB2-BD59-A6C34878D82A}">
                    <a16:rowId xmlns:a16="http://schemas.microsoft.com/office/drawing/2014/main" val="401430795"/>
                  </a:ext>
                </a:extLst>
              </a:tr>
            </a:tbl>
          </a:graphicData>
        </a:graphic>
      </p:graphicFrame>
      <p:sp>
        <p:nvSpPr>
          <p:cNvPr id="10" name="Content Placeholder 2">
            <a:extLst>
              <a:ext uri="{FF2B5EF4-FFF2-40B4-BE49-F238E27FC236}">
                <a16:creationId xmlns:a16="http://schemas.microsoft.com/office/drawing/2014/main" id="{2F052AB2-BCB2-4587-940C-DF77DA640A3C}"/>
              </a:ext>
            </a:extLst>
          </p:cNvPr>
          <p:cNvSpPr txBox="1">
            <a:spLocks/>
          </p:cNvSpPr>
          <p:nvPr/>
        </p:nvSpPr>
        <p:spPr>
          <a:xfrm>
            <a:off x="707573" y="1467598"/>
            <a:ext cx="8596668" cy="8510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s-MX" dirty="0"/>
          </a:p>
        </p:txBody>
      </p:sp>
      <p:sp>
        <p:nvSpPr>
          <p:cNvPr id="12" name="Content Placeholder 2">
            <a:extLst>
              <a:ext uri="{FF2B5EF4-FFF2-40B4-BE49-F238E27FC236}">
                <a16:creationId xmlns:a16="http://schemas.microsoft.com/office/drawing/2014/main" id="{16352FE5-2EFA-4021-992F-831AE197A4C9}"/>
              </a:ext>
            </a:extLst>
          </p:cNvPr>
          <p:cNvSpPr txBox="1">
            <a:spLocks/>
          </p:cNvSpPr>
          <p:nvPr/>
        </p:nvSpPr>
        <p:spPr>
          <a:xfrm>
            <a:off x="707573" y="1669633"/>
            <a:ext cx="10641831" cy="116344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As a first approach, I analyzed the sample data to find the general structure and identified the data type in each column. On this stage I also started a superficial analysis for the big file and found out that it had around 62 million rows, so I had to create a workaround to efficiently process the data choosing key columns to answer the challenge questions.</a:t>
            </a:r>
          </a:p>
        </p:txBody>
      </p:sp>
      <p:sp>
        <p:nvSpPr>
          <p:cNvPr id="7" name="Rectangle: Rounded Corners 6">
            <a:extLst>
              <a:ext uri="{FF2B5EF4-FFF2-40B4-BE49-F238E27FC236}">
                <a16:creationId xmlns:a16="http://schemas.microsoft.com/office/drawing/2014/main" id="{4D073D94-8647-4B6A-816A-38C0DC5E7EF9}"/>
              </a:ext>
            </a:extLst>
          </p:cNvPr>
          <p:cNvSpPr/>
          <p:nvPr/>
        </p:nvSpPr>
        <p:spPr>
          <a:xfrm>
            <a:off x="637563" y="2936147"/>
            <a:ext cx="1728132" cy="2130803"/>
          </a:xfrm>
          <a:prstGeom prst="roundRect">
            <a:avLst/>
          </a:prstGeom>
          <a:noFill/>
          <a:ln w="38100" cap="flat" cmpd="sng" algn="ctr">
            <a:solidFill>
              <a:schemeClr val="accent3"/>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MX"/>
          </a:p>
        </p:txBody>
      </p:sp>
      <p:sp>
        <p:nvSpPr>
          <p:cNvPr id="14" name="Rectangle: Rounded Corners 13">
            <a:extLst>
              <a:ext uri="{FF2B5EF4-FFF2-40B4-BE49-F238E27FC236}">
                <a16:creationId xmlns:a16="http://schemas.microsoft.com/office/drawing/2014/main" id="{87805AB8-2BA9-4EC5-9AEE-5FABE6B6B87F}"/>
              </a:ext>
            </a:extLst>
          </p:cNvPr>
          <p:cNvSpPr/>
          <p:nvPr/>
        </p:nvSpPr>
        <p:spPr>
          <a:xfrm>
            <a:off x="5428866" y="2936146"/>
            <a:ext cx="1240382" cy="2130803"/>
          </a:xfrm>
          <a:prstGeom prst="roundRect">
            <a:avLst/>
          </a:prstGeom>
          <a:noFill/>
          <a:ln w="38100" cap="flat" cmpd="sng" algn="ctr">
            <a:solidFill>
              <a:schemeClr val="accent3"/>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MX"/>
          </a:p>
        </p:txBody>
      </p:sp>
      <p:sp>
        <p:nvSpPr>
          <p:cNvPr id="16" name="Rectangle: Rounded Corners 15">
            <a:extLst>
              <a:ext uri="{FF2B5EF4-FFF2-40B4-BE49-F238E27FC236}">
                <a16:creationId xmlns:a16="http://schemas.microsoft.com/office/drawing/2014/main" id="{B833E685-42BF-4FD9-BAC2-2CAFE4474932}"/>
              </a:ext>
            </a:extLst>
          </p:cNvPr>
          <p:cNvSpPr/>
          <p:nvPr/>
        </p:nvSpPr>
        <p:spPr>
          <a:xfrm>
            <a:off x="8889821" y="2869111"/>
            <a:ext cx="842598" cy="2130803"/>
          </a:xfrm>
          <a:prstGeom prst="roundRect">
            <a:avLst/>
          </a:prstGeom>
          <a:noFill/>
          <a:ln w="38100" cap="flat" cmpd="sng" algn="ctr">
            <a:solidFill>
              <a:schemeClr val="accent3"/>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MX"/>
          </a:p>
        </p:txBody>
      </p:sp>
    </p:spTree>
    <p:extLst>
      <p:ext uri="{BB962C8B-B14F-4D97-AF65-F5344CB8AC3E}">
        <p14:creationId xmlns:p14="http://schemas.microsoft.com/office/powerpoint/2010/main" val="187059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95CC2D7-8AC8-4EF3-A2D7-D6B2BC55B856}"/>
              </a:ext>
            </a:extLst>
          </p:cNvPr>
          <p:cNvSpPr>
            <a:spLocks noGrp="1"/>
          </p:cNvSpPr>
          <p:nvPr>
            <p:ph type="title"/>
          </p:nvPr>
        </p:nvSpPr>
        <p:spPr>
          <a:xfrm>
            <a:off x="673754" y="643467"/>
            <a:ext cx="4203045" cy="1375608"/>
          </a:xfrm>
        </p:spPr>
        <p:txBody>
          <a:bodyPr anchor="ctr">
            <a:normAutofit/>
          </a:bodyPr>
          <a:lstStyle/>
          <a:p>
            <a:r>
              <a:rPr lang="es-MX" dirty="0" err="1">
                <a:solidFill>
                  <a:schemeClr val="bg1"/>
                </a:solidFill>
              </a:rPr>
              <a:t>Selecting</a:t>
            </a:r>
            <a:r>
              <a:rPr lang="es-MX" dirty="0">
                <a:solidFill>
                  <a:schemeClr val="bg1"/>
                </a:solidFill>
              </a:rPr>
              <a:t> variables</a:t>
            </a:r>
            <a:br>
              <a:rPr lang="es-MX" dirty="0">
                <a:solidFill>
                  <a:schemeClr val="bg1"/>
                </a:solidFill>
              </a:rPr>
            </a:br>
            <a:endParaRPr lang="es-MX" dirty="0">
              <a:solidFill>
                <a:schemeClr val="bg1"/>
              </a:solidFill>
            </a:endParaRPr>
          </a:p>
        </p:txBody>
      </p:sp>
      <p:sp>
        <p:nvSpPr>
          <p:cNvPr id="11" name="Content Placeholder 10">
            <a:extLst>
              <a:ext uri="{FF2B5EF4-FFF2-40B4-BE49-F238E27FC236}">
                <a16:creationId xmlns:a16="http://schemas.microsoft.com/office/drawing/2014/main" id="{345CE690-4CBB-46C8-BC75-8E22CB89CC6F}"/>
              </a:ext>
            </a:extLst>
          </p:cNvPr>
          <p:cNvSpPr>
            <a:spLocks noGrp="1"/>
          </p:cNvSpPr>
          <p:nvPr>
            <p:ph idx="1"/>
          </p:nvPr>
        </p:nvSpPr>
        <p:spPr>
          <a:xfrm>
            <a:off x="673754" y="2160590"/>
            <a:ext cx="3973943" cy="1446676"/>
          </a:xfrm>
        </p:spPr>
        <p:txBody>
          <a:bodyPr>
            <a:normAutofit/>
          </a:bodyPr>
          <a:lstStyle/>
          <a:p>
            <a:r>
              <a:rPr lang="en-US" dirty="0">
                <a:solidFill>
                  <a:schemeClr val="bg1"/>
                </a:solidFill>
              </a:rPr>
              <a:t>The next step  was to read the csv in pandas. In this case I limited the read to the key columns </a:t>
            </a:r>
          </a:p>
        </p:txBody>
      </p:sp>
      <p:sp>
        <p:nvSpPr>
          <p:cNvPr id="20" name="Isosceles Triangle 1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9" name="Content Placeholder 5">
            <a:extLst>
              <a:ext uri="{FF2B5EF4-FFF2-40B4-BE49-F238E27FC236}">
                <a16:creationId xmlns:a16="http://schemas.microsoft.com/office/drawing/2014/main" id="{5A49D45E-3EF3-49A7-A6D9-D999C13E2345}"/>
              </a:ext>
            </a:extLst>
          </p:cNvPr>
          <p:cNvGraphicFramePr>
            <a:graphicFrameLocks/>
          </p:cNvGraphicFramePr>
          <p:nvPr>
            <p:extLst>
              <p:ext uri="{D42A27DB-BD31-4B8C-83A1-F6EECF244321}">
                <p14:modId xmlns:p14="http://schemas.microsoft.com/office/powerpoint/2010/main" val="2078110420"/>
              </p:ext>
            </p:extLst>
          </p:nvPr>
        </p:nvGraphicFramePr>
        <p:xfrm>
          <a:off x="6096001" y="2247386"/>
          <a:ext cx="5143502" cy="2350714"/>
        </p:xfrm>
        <a:graphic>
          <a:graphicData uri="http://schemas.openxmlformats.org/drawingml/2006/table">
            <a:tbl>
              <a:tblPr firstRow="1" bandRow="1">
                <a:tableStyleId>{C083E6E3-FA7D-4D7B-A595-EF9225AFEA82}</a:tableStyleId>
              </a:tblPr>
              <a:tblGrid>
                <a:gridCol w="1084975">
                  <a:extLst>
                    <a:ext uri="{9D8B030D-6E8A-4147-A177-3AD203B41FA5}">
                      <a16:colId xmlns:a16="http://schemas.microsoft.com/office/drawing/2014/main" val="2572696564"/>
                    </a:ext>
                  </a:extLst>
                </a:gridCol>
                <a:gridCol w="1690831">
                  <a:extLst>
                    <a:ext uri="{9D8B030D-6E8A-4147-A177-3AD203B41FA5}">
                      <a16:colId xmlns:a16="http://schemas.microsoft.com/office/drawing/2014/main" val="476860217"/>
                    </a:ext>
                  </a:extLst>
                </a:gridCol>
                <a:gridCol w="1451253">
                  <a:extLst>
                    <a:ext uri="{9D8B030D-6E8A-4147-A177-3AD203B41FA5}">
                      <a16:colId xmlns:a16="http://schemas.microsoft.com/office/drawing/2014/main" val="1823087054"/>
                    </a:ext>
                  </a:extLst>
                </a:gridCol>
                <a:gridCol w="916443">
                  <a:extLst>
                    <a:ext uri="{9D8B030D-6E8A-4147-A177-3AD203B41FA5}">
                      <a16:colId xmlns:a16="http://schemas.microsoft.com/office/drawing/2014/main" val="2828347968"/>
                    </a:ext>
                  </a:extLst>
                </a:gridCol>
              </a:tblGrid>
              <a:tr h="363618">
                <a:tc>
                  <a:txBody>
                    <a:bodyPr/>
                    <a:lstStyle/>
                    <a:p>
                      <a:r>
                        <a:rPr lang="es-MX" sz="1200" b="0" cap="none" spc="0" dirty="0">
                          <a:solidFill>
                            <a:schemeClr val="bg2">
                              <a:lumMod val="25000"/>
                            </a:schemeClr>
                          </a:solidFill>
                          <a:effectLst/>
                        </a:rPr>
                        <a:t>producto</a:t>
                      </a:r>
                    </a:p>
                  </a:txBody>
                  <a:tcPr marL="99867" marR="21428" marT="76821" marB="76821" anchor="ctr">
                    <a:cell3D prstMaterial="dkEdge">
                      <a:bevel/>
                      <a:lightRig rig="flood" dir="t"/>
                    </a:cell3D>
                  </a:tcPr>
                </a:tc>
                <a:tc>
                  <a:txBody>
                    <a:bodyPr/>
                    <a:lstStyle/>
                    <a:p>
                      <a:r>
                        <a:rPr lang="es-MX" sz="1200" b="0" cap="none" spc="0" err="1">
                          <a:solidFill>
                            <a:schemeClr val="bg2">
                              <a:lumMod val="25000"/>
                            </a:schemeClr>
                          </a:solidFill>
                          <a:effectLst/>
                        </a:rPr>
                        <a:t>presentacion</a:t>
                      </a:r>
                      <a:endParaRPr lang="es-MX" sz="1200" b="0" cap="none" spc="0">
                        <a:solidFill>
                          <a:schemeClr val="bg2">
                            <a:lumMod val="25000"/>
                          </a:schemeClr>
                        </a:solidFill>
                        <a:effectLst/>
                      </a:endParaRPr>
                    </a:p>
                  </a:txBody>
                  <a:tcPr marL="99867" marR="21428" marT="76821" marB="76821" anchor="ctr">
                    <a:cell3D prstMaterial="dkEdge">
                      <a:bevel/>
                      <a:lightRig rig="flood" dir="t"/>
                    </a:cell3D>
                  </a:tcPr>
                </a:tc>
                <a:tc>
                  <a:txBody>
                    <a:bodyPr/>
                    <a:lstStyle/>
                    <a:p>
                      <a:r>
                        <a:rPr lang="es-MX" sz="1200" b="0" cap="none" spc="0" err="1">
                          <a:solidFill>
                            <a:schemeClr val="bg2">
                              <a:lumMod val="25000"/>
                            </a:schemeClr>
                          </a:solidFill>
                          <a:effectLst/>
                        </a:rPr>
                        <a:t>cadenaComercial</a:t>
                      </a:r>
                      <a:endParaRPr lang="es-MX" sz="1200" b="0" cap="none" spc="0">
                        <a:solidFill>
                          <a:schemeClr val="bg2">
                            <a:lumMod val="25000"/>
                          </a:schemeClr>
                        </a:solidFill>
                        <a:effectLst/>
                      </a:endParaRPr>
                    </a:p>
                  </a:txBody>
                  <a:tcPr marL="99867" marR="21428" marT="76821" marB="76821" anchor="ctr">
                    <a:cell3D prstMaterial="dkEdge">
                      <a:bevel/>
                      <a:lightRig rig="flood" dir="t"/>
                    </a:cell3D>
                  </a:tcPr>
                </a:tc>
                <a:tc>
                  <a:txBody>
                    <a:bodyPr/>
                    <a:lstStyle/>
                    <a:p>
                      <a:r>
                        <a:rPr lang="es-MX" sz="1200" b="0" cap="none" spc="0" dirty="0">
                          <a:solidFill>
                            <a:schemeClr val="bg2">
                              <a:lumMod val="25000"/>
                            </a:schemeClr>
                          </a:solidFill>
                          <a:effectLst/>
                        </a:rPr>
                        <a:t>estado</a:t>
                      </a:r>
                    </a:p>
                  </a:txBody>
                  <a:tcPr marL="99867" marR="21428" marT="76821" marB="76821" anchor="ctr">
                    <a:cell3D prstMaterial="dkEdge">
                      <a:bevel/>
                      <a:lightRig rig="flood" dir="t"/>
                    </a:cell3D>
                  </a:tcPr>
                </a:tc>
                <a:extLst>
                  <a:ext uri="{0D108BD9-81ED-4DB2-BD59-A6C34878D82A}">
                    <a16:rowId xmlns:a16="http://schemas.microsoft.com/office/drawing/2014/main" val="419473757"/>
                  </a:ext>
                </a:extLst>
              </a:tr>
              <a:tr h="722115">
                <a:tc>
                  <a:txBody>
                    <a:bodyPr/>
                    <a:lstStyle/>
                    <a:p>
                      <a:r>
                        <a:rPr lang="es-MX" sz="1200" cap="none" spc="0" dirty="0">
                          <a:solidFill>
                            <a:schemeClr val="tx1"/>
                          </a:solidFill>
                          <a:effectLst/>
                        </a:rPr>
                        <a:t>CUADERNO FORMA ITALIANA</a:t>
                      </a:r>
                    </a:p>
                  </a:txBody>
                  <a:tcPr marL="99867" marR="21428" marT="76821" marB="76821" anchor="ctr">
                    <a:cell3D prstMaterial="dkEdge">
                      <a:bevel/>
                      <a:lightRig rig="flood" dir="t"/>
                    </a:cell3D>
                  </a:tcPr>
                </a:tc>
                <a:tc>
                  <a:txBody>
                    <a:bodyPr/>
                    <a:lstStyle/>
                    <a:p>
                      <a:r>
                        <a:rPr lang="es-MX" sz="1200" cap="none" spc="0" dirty="0">
                          <a:solidFill>
                            <a:schemeClr val="tx1"/>
                          </a:solidFill>
                          <a:effectLst/>
                        </a:rPr>
                        <a:t>96 HOJAS PASTA DURA. CUADRICULA CHICA</a:t>
                      </a:r>
                    </a:p>
                  </a:txBody>
                  <a:tcPr marL="99867" marR="21428" marT="76821" marB="76821" anchor="ctr">
                    <a:cell3D prstMaterial="dkEdge">
                      <a:bevel/>
                      <a:lightRig rig="flood" dir="t"/>
                    </a:cell3D>
                  </a:tcPr>
                </a:tc>
                <a:tc>
                  <a:txBody>
                    <a:bodyPr/>
                    <a:lstStyle/>
                    <a:p>
                      <a:r>
                        <a:rPr lang="es-MX" sz="1200" cap="none" spc="0">
                          <a:solidFill>
                            <a:schemeClr val="tx1"/>
                          </a:solidFill>
                          <a:effectLst/>
                        </a:rPr>
                        <a:t>ABASTECEDORA LUMEN</a:t>
                      </a:r>
                    </a:p>
                  </a:txBody>
                  <a:tcPr marL="99867" marR="21428" marT="76821" marB="76821" anchor="ctr">
                    <a:cell3D prstMaterial="dkEdge">
                      <a:bevel/>
                      <a:lightRig rig="flood" dir="t"/>
                    </a:cell3D>
                  </a:tcPr>
                </a:tc>
                <a:tc>
                  <a:txBody>
                    <a:bodyPr/>
                    <a:lstStyle/>
                    <a:p>
                      <a:r>
                        <a:rPr lang="es-MX" sz="1200" cap="none" spc="0">
                          <a:solidFill>
                            <a:schemeClr val="tx1"/>
                          </a:solidFill>
                          <a:effectLst/>
                        </a:rPr>
                        <a:t>DISTRITO FEDERAL</a:t>
                      </a:r>
                    </a:p>
                  </a:txBody>
                  <a:tcPr marL="99867" marR="21428" marT="76821" marB="76821" anchor="ctr">
                    <a:cell3D prstMaterial="dkEdge">
                      <a:bevel/>
                      <a:lightRig rig="flood" dir="t"/>
                    </a:cell3D>
                  </a:tcPr>
                </a:tc>
                <a:extLst>
                  <a:ext uri="{0D108BD9-81ED-4DB2-BD59-A6C34878D82A}">
                    <a16:rowId xmlns:a16="http://schemas.microsoft.com/office/drawing/2014/main" val="1580338783"/>
                  </a:ext>
                </a:extLst>
              </a:tr>
              <a:tr h="542866">
                <a:tc>
                  <a:txBody>
                    <a:bodyPr/>
                    <a:lstStyle/>
                    <a:p>
                      <a:r>
                        <a:rPr lang="es-MX" sz="1200" cap="none" spc="0">
                          <a:solidFill>
                            <a:schemeClr val="tx1"/>
                          </a:solidFill>
                          <a:effectLst/>
                        </a:rPr>
                        <a:t>CRAYONES</a:t>
                      </a:r>
                    </a:p>
                  </a:txBody>
                  <a:tcPr marL="99867" marR="21428" marT="76821" marB="76821" anchor="ctr">
                    <a:cell3D prstMaterial="dkEdge">
                      <a:bevel/>
                      <a:lightRig rig="flood" dir="t"/>
                    </a:cell3D>
                  </a:tcPr>
                </a:tc>
                <a:tc>
                  <a:txBody>
                    <a:bodyPr/>
                    <a:lstStyle/>
                    <a:p>
                      <a:r>
                        <a:rPr lang="es-MX" sz="1200" cap="none" spc="0">
                          <a:solidFill>
                            <a:schemeClr val="tx1"/>
                          </a:solidFill>
                          <a:effectLst/>
                        </a:rPr>
                        <a:t>CAJA 12 CERAS. JUMBO. C.B. 201423</a:t>
                      </a:r>
                    </a:p>
                  </a:txBody>
                  <a:tcPr marL="99867" marR="21428" marT="76821" marB="76821" anchor="ctr">
                    <a:cell3D prstMaterial="dkEdge">
                      <a:bevel/>
                      <a:lightRig rig="flood" dir="t"/>
                    </a:cell3D>
                  </a:tcPr>
                </a:tc>
                <a:tc>
                  <a:txBody>
                    <a:bodyPr/>
                    <a:lstStyle/>
                    <a:p>
                      <a:r>
                        <a:rPr lang="es-MX" sz="1200" cap="none" spc="0">
                          <a:solidFill>
                            <a:schemeClr val="tx1"/>
                          </a:solidFill>
                          <a:effectLst/>
                        </a:rPr>
                        <a:t>ABASTECEDORA LUMEN</a:t>
                      </a:r>
                    </a:p>
                  </a:txBody>
                  <a:tcPr marL="99867" marR="21428" marT="76821" marB="76821" anchor="ctr">
                    <a:cell3D prstMaterial="dkEdge">
                      <a:bevel/>
                      <a:lightRig rig="flood" dir="t"/>
                    </a:cell3D>
                  </a:tcPr>
                </a:tc>
                <a:tc>
                  <a:txBody>
                    <a:bodyPr/>
                    <a:lstStyle/>
                    <a:p>
                      <a:r>
                        <a:rPr lang="es-MX" sz="1200" cap="none" spc="0">
                          <a:solidFill>
                            <a:schemeClr val="tx1"/>
                          </a:solidFill>
                          <a:effectLst/>
                        </a:rPr>
                        <a:t>DISTRITO FEDERAL</a:t>
                      </a:r>
                    </a:p>
                  </a:txBody>
                  <a:tcPr marL="99867" marR="21428" marT="76821" marB="76821" anchor="ctr">
                    <a:cell3D prstMaterial="dkEdge">
                      <a:bevel/>
                      <a:lightRig rig="flood" dir="t"/>
                    </a:cell3D>
                  </a:tcPr>
                </a:tc>
                <a:extLst>
                  <a:ext uri="{0D108BD9-81ED-4DB2-BD59-A6C34878D82A}">
                    <a16:rowId xmlns:a16="http://schemas.microsoft.com/office/drawing/2014/main" val="3248930922"/>
                  </a:ext>
                </a:extLst>
              </a:tr>
              <a:tr h="722115">
                <a:tc>
                  <a:txBody>
                    <a:bodyPr/>
                    <a:lstStyle/>
                    <a:p>
                      <a:r>
                        <a:rPr lang="es-MX" sz="1200" cap="none" spc="0">
                          <a:solidFill>
                            <a:schemeClr val="tx1"/>
                          </a:solidFill>
                          <a:effectLst/>
                        </a:rPr>
                        <a:t>CRAYONES</a:t>
                      </a:r>
                    </a:p>
                  </a:txBody>
                  <a:tcPr marL="99867" marR="21428" marT="76821" marB="76821" anchor="ctr">
                    <a:cell3D prstMaterial="dkEdge">
                      <a:bevel/>
                      <a:lightRig rig="flood" dir="t"/>
                    </a:cell3D>
                  </a:tcPr>
                </a:tc>
                <a:tc>
                  <a:txBody>
                    <a:bodyPr/>
                    <a:lstStyle/>
                    <a:p>
                      <a:r>
                        <a:rPr lang="es-MX" sz="1200" cap="none" spc="0">
                          <a:solidFill>
                            <a:schemeClr val="tx1"/>
                          </a:solidFill>
                          <a:effectLst/>
                        </a:rPr>
                        <a:t>CAJA 12 CERAS. TAMANO REGULAR C.B. 201034</a:t>
                      </a:r>
                    </a:p>
                  </a:txBody>
                  <a:tcPr marL="99867" marR="21428" marT="76821" marB="76821" anchor="ctr">
                    <a:cell3D prstMaterial="dkEdge">
                      <a:bevel/>
                      <a:lightRig rig="flood" dir="t"/>
                    </a:cell3D>
                  </a:tcPr>
                </a:tc>
                <a:tc>
                  <a:txBody>
                    <a:bodyPr/>
                    <a:lstStyle/>
                    <a:p>
                      <a:r>
                        <a:rPr lang="es-MX" sz="1200" cap="none" spc="0">
                          <a:solidFill>
                            <a:schemeClr val="tx1"/>
                          </a:solidFill>
                          <a:effectLst/>
                        </a:rPr>
                        <a:t>ABASTECEDORA LUMEN</a:t>
                      </a:r>
                    </a:p>
                  </a:txBody>
                  <a:tcPr marL="99867" marR="21428" marT="76821" marB="76821" anchor="ctr">
                    <a:cell3D prstMaterial="dkEdge">
                      <a:bevel/>
                      <a:lightRig rig="flood" dir="t"/>
                    </a:cell3D>
                  </a:tcPr>
                </a:tc>
                <a:tc>
                  <a:txBody>
                    <a:bodyPr/>
                    <a:lstStyle/>
                    <a:p>
                      <a:r>
                        <a:rPr lang="es-MX" sz="1200" cap="none" spc="0" dirty="0">
                          <a:solidFill>
                            <a:schemeClr val="tx1"/>
                          </a:solidFill>
                          <a:effectLst/>
                        </a:rPr>
                        <a:t>DISTRITO FEDERAL</a:t>
                      </a:r>
                    </a:p>
                  </a:txBody>
                  <a:tcPr marL="99867" marR="21428" marT="76821" marB="76821" anchor="ctr">
                    <a:cell3D prstMaterial="dkEdge">
                      <a:bevel/>
                      <a:lightRig rig="flood" dir="t"/>
                    </a:cell3D>
                  </a:tcPr>
                </a:tc>
                <a:extLst>
                  <a:ext uri="{0D108BD9-81ED-4DB2-BD59-A6C34878D82A}">
                    <a16:rowId xmlns:a16="http://schemas.microsoft.com/office/drawing/2014/main" val="401430795"/>
                  </a:ext>
                </a:extLst>
              </a:tr>
            </a:tbl>
          </a:graphicData>
        </a:graphic>
      </p:graphicFrame>
      <p:sp>
        <p:nvSpPr>
          <p:cNvPr id="12" name="TextBox 11">
            <a:extLst>
              <a:ext uri="{FF2B5EF4-FFF2-40B4-BE49-F238E27FC236}">
                <a16:creationId xmlns:a16="http://schemas.microsoft.com/office/drawing/2014/main" id="{47F08F69-8CE2-4FB9-9A95-52FB1EC65624}"/>
              </a:ext>
            </a:extLst>
          </p:cNvPr>
          <p:cNvSpPr txBox="1"/>
          <p:nvPr/>
        </p:nvSpPr>
        <p:spPr>
          <a:xfrm>
            <a:off x="421472" y="4182601"/>
            <a:ext cx="4251083" cy="1569660"/>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b="0" i="0" dirty="0" err="1">
                <a:solidFill>
                  <a:schemeClr val="tx1"/>
                </a:solidFill>
                <a:effectLst/>
                <a:latin typeface="Courier New" panose="02070309020205020404" pitchFamily="49" charset="0"/>
              </a:rPr>
              <a:t>col_list</a:t>
            </a:r>
            <a:r>
              <a:rPr lang="en-US" sz="1600" b="0" i="0" dirty="0">
                <a:solidFill>
                  <a:schemeClr val="tx1"/>
                </a:solidFill>
                <a:effectLst/>
                <a:latin typeface="Courier New" panose="02070309020205020404" pitchFamily="49" charset="0"/>
              </a:rPr>
              <a:t> = [</a:t>
            </a:r>
            <a:r>
              <a:rPr lang="en-US" sz="1600" b="0" i="0" dirty="0">
                <a:solidFill>
                  <a:srgbClr val="C00000"/>
                </a:solidFill>
                <a:effectLst/>
                <a:latin typeface="Courier New" panose="02070309020205020404" pitchFamily="49" charset="0"/>
              </a:rPr>
              <a:t>"</a:t>
            </a:r>
            <a:r>
              <a:rPr lang="en-US" sz="1600" b="0" i="0" dirty="0" err="1">
                <a:solidFill>
                  <a:srgbClr val="C00000"/>
                </a:solidFill>
                <a:effectLst/>
                <a:latin typeface="Courier New" panose="02070309020205020404" pitchFamily="49" charset="0"/>
              </a:rPr>
              <a:t>producto</a:t>
            </a:r>
            <a:r>
              <a:rPr lang="en-US" sz="1600" b="0" i="0" dirty="0">
                <a:solidFill>
                  <a:srgbClr val="C00000"/>
                </a:solidFill>
                <a:effectLst/>
                <a:latin typeface="Courier New" panose="02070309020205020404" pitchFamily="49" charset="0"/>
              </a:rPr>
              <a:t>","</a:t>
            </a:r>
            <a:r>
              <a:rPr lang="en-US" sz="1600" b="0" i="0" dirty="0" err="1">
                <a:solidFill>
                  <a:srgbClr val="C00000"/>
                </a:solidFill>
                <a:effectLst/>
                <a:latin typeface="Courier New" panose="02070309020205020404" pitchFamily="49" charset="0"/>
              </a:rPr>
              <a:t>estado</a:t>
            </a:r>
            <a:r>
              <a:rPr lang="en-US" sz="1600" b="0" i="0" dirty="0">
                <a:solidFill>
                  <a:srgbClr val="C00000"/>
                </a:solidFill>
                <a:effectLst/>
                <a:latin typeface="Courier New" panose="02070309020205020404" pitchFamily="49" charset="0"/>
              </a:rPr>
              <a:t>","</a:t>
            </a:r>
            <a:r>
              <a:rPr lang="en-US" sz="1600" b="0" i="0" dirty="0" err="1">
                <a:solidFill>
                  <a:srgbClr val="C00000"/>
                </a:solidFill>
                <a:effectLst/>
                <a:latin typeface="Courier New" panose="02070309020205020404" pitchFamily="49" charset="0"/>
              </a:rPr>
              <a:t>cadenaComercial</a:t>
            </a:r>
            <a:r>
              <a:rPr lang="en-US" sz="1600" b="0" i="0" dirty="0">
                <a:solidFill>
                  <a:srgbClr val="C00000"/>
                </a:solidFill>
                <a:effectLst/>
                <a:latin typeface="Courier New" panose="02070309020205020404" pitchFamily="49" charset="0"/>
              </a:rPr>
              <a:t>","</a:t>
            </a:r>
            <a:r>
              <a:rPr lang="en-US" sz="1600" b="0" i="0" dirty="0" err="1">
                <a:solidFill>
                  <a:srgbClr val="C00000"/>
                </a:solidFill>
                <a:effectLst/>
                <a:latin typeface="Courier New" panose="02070309020205020404" pitchFamily="49" charset="0"/>
              </a:rPr>
              <a:t>presentacion</a:t>
            </a:r>
            <a:r>
              <a:rPr lang="en-US" sz="1600" b="0" i="0" dirty="0">
                <a:solidFill>
                  <a:srgbClr val="C00000"/>
                </a:solidFill>
                <a:effectLst/>
                <a:latin typeface="Courier New" panose="02070309020205020404" pitchFamily="49" charset="0"/>
              </a:rPr>
              <a:t>"</a:t>
            </a:r>
            <a:r>
              <a:rPr lang="en-US" sz="1600" b="0" i="0" dirty="0">
                <a:solidFill>
                  <a:schemeClr val="tx1"/>
                </a:solidFill>
                <a:effectLst/>
                <a:latin typeface="Courier New" panose="02070309020205020404" pitchFamily="49" charset="0"/>
              </a:rPr>
              <a:t>]</a:t>
            </a:r>
          </a:p>
          <a:p>
            <a:r>
              <a:rPr lang="en-US" sz="1600" b="0" i="0" dirty="0" err="1">
                <a:solidFill>
                  <a:schemeClr val="tx1"/>
                </a:solidFill>
                <a:effectLst/>
                <a:latin typeface="Courier New" panose="02070309020205020404" pitchFamily="49" charset="0"/>
              </a:rPr>
              <a:t>data_url</a:t>
            </a:r>
            <a:r>
              <a:rPr lang="en-US" sz="1600" b="0" i="0" dirty="0">
                <a:solidFill>
                  <a:schemeClr val="tx1"/>
                </a:solidFill>
                <a:effectLst/>
                <a:latin typeface="Courier New" panose="02070309020205020404" pitchFamily="49" charset="0"/>
              </a:rPr>
              <a:t> = </a:t>
            </a:r>
            <a:r>
              <a:rPr lang="en-US" sz="1600" b="0" i="0" dirty="0">
                <a:solidFill>
                  <a:srgbClr val="C00000"/>
                </a:solidFill>
                <a:effectLst/>
                <a:latin typeface="Courier New" panose="02070309020205020404" pitchFamily="49" charset="0"/>
              </a:rPr>
              <a:t>'all_data.csv'</a:t>
            </a:r>
          </a:p>
          <a:p>
            <a:r>
              <a:rPr lang="en-US" sz="1600" b="0" i="0" dirty="0">
                <a:solidFill>
                  <a:schemeClr val="tx1"/>
                </a:solidFill>
                <a:effectLst/>
                <a:latin typeface="Courier New" panose="02070309020205020404" pitchFamily="49" charset="0"/>
              </a:rPr>
              <a:t>df = </a:t>
            </a:r>
            <a:r>
              <a:rPr lang="en-US" sz="1600" b="0" i="0" dirty="0" err="1">
                <a:solidFill>
                  <a:schemeClr val="tx1"/>
                </a:solidFill>
                <a:effectLst/>
                <a:latin typeface="Courier New" panose="02070309020205020404" pitchFamily="49" charset="0"/>
              </a:rPr>
              <a:t>pd.read_csv</a:t>
            </a:r>
            <a:r>
              <a:rPr lang="en-US" sz="1600" b="0" i="0" dirty="0">
                <a:solidFill>
                  <a:schemeClr val="tx1"/>
                </a:solidFill>
                <a:effectLst/>
                <a:latin typeface="Courier New" panose="02070309020205020404" pitchFamily="49" charset="0"/>
              </a:rPr>
              <a:t>(</a:t>
            </a:r>
            <a:r>
              <a:rPr lang="en-US" sz="1600" b="0" i="0" dirty="0" err="1">
                <a:solidFill>
                  <a:schemeClr val="tx1"/>
                </a:solidFill>
                <a:effectLst/>
                <a:latin typeface="Courier New" panose="02070309020205020404" pitchFamily="49" charset="0"/>
              </a:rPr>
              <a:t>data_url</a:t>
            </a:r>
            <a:r>
              <a:rPr lang="en-US" sz="1600" b="0" i="0" dirty="0">
                <a:solidFill>
                  <a:schemeClr val="tx1"/>
                </a:solidFill>
                <a:effectLst/>
                <a:latin typeface="Courier New" panose="02070309020205020404" pitchFamily="49" charset="0"/>
              </a:rPr>
              <a:t>, </a:t>
            </a:r>
            <a:r>
              <a:rPr lang="en-US" sz="1600" b="0" i="0" dirty="0" err="1">
                <a:solidFill>
                  <a:schemeClr val="tx1"/>
                </a:solidFill>
                <a:effectLst/>
                <a:latin typeface="Courier New" panose="02070309020205020404" pitchFamily="49" charset="0"/>
              </a:rPr>
              <a:t>usecols</a:t>
            </a:r>
            <a:r>
              <a:rPr lang="en-US" sz="1600" b="0" i="0" dirty="0">
                <a:solidFill>
                  <a:schemeClr val="tx1"/>
                </a:solidFill>
                <a:effectLst/>
                <a:latin typeface="Courier New" panose="02070309020205020404" pitchFamily="49" charset="0"/>
              </a:rPr>
              <a:t>=</a:t>
            </a:r>
            <a:r>
              <a:rPr lang="en-US" sz="1600" b="0" i="0" dirty="0" err="1">
                <a:solidFill>
                  <a:schemeClr val="tx1"/>
                </a:solidFill>
                <a:effectLst/>
                <a:latin typeface="Courier New" panose="02070309020205020404" pitchFamily="49" charset="0"/>
              </a:rPr>
              <a:t>col_list</a:t>
            </a:r>
            <a:r>
              <a:rPr lang="en-US" sz="1600" b="0" i="0" dirty="0">
                <a:solidFill>
                  <a:schemeClr val="tx1"/>
                </a:solidFill>
                <a:effectLst/>
                <a:latin typeface="Courier New" panose="02070309020205020404" pitchFamily="49" charset="0"/>
              </a:rPr>
              <a:t>)</a:t>
            </a:r>
            <a:endParaRPr lang="es-MX" sz="1600" dirty="0">
              <a:solidFill>
                <a:schemeClr val="tx1"/>
              </a:solidFill>
            </a:endParaRPr>
          </a:p>
        </p:txBody>
      </p:sp>
    </p:spTree>
    <p:extLst>
      <p:ext uri="{BB962C8B-B14F-4D97-AF65-F5344CB8AC3E}">
        <p14:creationId xmlns:p14="http://schemas.microsoft.com/office/powerpoint/2010/main" val="278124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E456D31-F42F-4694-89D0-44381E999107}"/>
              </a:ext>
            </a:extLst>
          </p:cNvPr>
          <p:cNvSpPr>
            <a:spLocks noGrp="1"/>
          </p:cNvSpPr>
          <p:nvPr>
            <p:ph type="title"/>
          </p:nvPr>
        </p:nvSpPr>
        <p:spPr>
          <a:xfrm>
            <a:off x="677334" y="609600"/>
            <a:ext cx="3843375" cy="5175624"/>
          </a:xfrm>
        </p:spPr>
        <p:txBody>
          <a:bodyPr anchor="ctr">
            <a:normAutofit/>
          </a:bodyPr>
          <a:lstStyle/>
          <a:p>
            <a:r>
              <a:rPr lang="en-US" b="0" i="0" dirty="0"/>
              <a:t>How many commercial chains are monitored, and therefore, included in this database?</a:t>
            </a:r>
            <a:br>
              <a:rPr lang="es-MX" dirty="0"/>
            </a:br>
            <a:endParaRPr lang="es-MX" dirty="0">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007EF88-87AF-4ED9-A686-CA0B60A1528C}"/>
              </a:ext>
            </a:extLst>
          </p:cNvPr>
          <p:cNvSpPr>
            <a:spLocks noGrp="1"/>
          </p:cNvSpPr>
          <p:nvPr>
            <p:ph idx="1"/>
          </p:nvPr>
        </p:nvSpPr>
        <p:spPr>
          <a:xfrm>
            <a:off x="5510967" y="692133"/>
            <a:ext cx="5511296" cy="1715389"/>
          </a:xfrm>
        </p:spPr>
        <p:txBody>
          <a:bodyPr anchor="ctr">
            <a:normAutofit fontScale="70000" lnSpcReduction="20000"/>
          </a:bodyPr>
          <a:lstStyle/>
          <a:p>
            <a:r>
              <a:rPr lang="en-US" dirty="0">
                <a:solidFill>
                  <a:srgbClr val="FFFFFF"/>
                </a:solidFill>
              </a:rPr>
              <a:t>For the first question, que only need to search all the unique values in the "</a:t>
            </a:r>
            <a:r>
              <a:rPr lang="en-US" dirty="0" err="1">
                <a:solidFill>
                  <a:srgbClr val="FFFFFF"/>
                </a:solidFill>
              </a:rPr>
              <a:t>cadenaComercial</a:t>
            </a:r>
            <a:r>
              <a:rPr lang="en-US" dirty="0">
                <a:solidFill>
                  <a:srgbClr val="FFFFFF"/>
                </a:solidFill>
              </a:rPr>
              <a:t>"  column.  </a:t>
            </a:r>
          </a:p>
          <a:p>
            <a:r>
              <a:rPr lang="en-US" dirty="0">
                <a:solidFill>
                  <a:srgbClr val="FFFFFF"/>
                </a:solidFill>
              </a:rPr>
              <a:t>Even though I was searching for unique values, The command unique () was discarded because I needed the number of not repetitive values.</a:t>
            </a:r>
          </a:p>
          <a:p>
            <a:r>
              <a:rPr lang="en-US" dirty="0">
                <a:solidFill>
                  <a:srgbClr val="FFFFFF"/>
                </a:solidFill>
              </a:rPr>
              <a:t>The command </a:t>
            </a:r>
            <a:r>
              <a:rPr lang="en-US" dirty="0" err="1">
                <a:solidFill>
                  <a:srgbClr val="FFFFFF"/>
                </a:solidFill>
              </a:rPr>
              <a:t>nunique</a:t>
            </a:r>
            <a:r>
              <a:rPr lang="en-US" dirty="0">
                <a:solidFill>
                  <a:srgbClr val="FFFFFF"/>
                </a:solidFill>
              </a:rPr>
              <a:t>() was used because it count the number of unique values in the column, just need to select the header </a:t>
            </a:r>
            <a:r>
              <a:rPr lang="en-US" sz="1900" dirty="0">
                <a:solidFill>
                  <a:srgbClr val="FFFFFF"/>
                </a:solidFill>
              </a:rPr>
              <a:t>“</a:t>
            </a:r>
            <a:r>
              <a:rPr lang="en-US" sz="1900" dirty="0" err="1">
                <a:solidFill>
                  <a:srgbClr val="FFFFFF"/>
                </a:solidFill>
              </a:rPr>
              <a:t>cadenaComercial</a:t>
            </a:r>
            <a:r>
              <a:rPr lang="en-US" sz="1900" dirty="0">
                <a:solidFill>
                  <a:srgbClr val="FFFFFF"/>
                </a:solidFill>
              </a:rPr>
              <a:t>”.</a:t>
            </a:r>
            <a:endParaRPr lang="es-MX" sz="1900" dirty="0">
              <a:solidFill>
                <a:srgbClr val="FFFFFF"/>
              </a:solidFill>
            </a:endParaRPr>
          </a:p>
        </p:txBody>
      </p:sp>
      <p:sp>
        <p:nvSpPr>
          <p:cNvPr id="4" name="TextBox 3">
            <a:extLst>
              <a:ext uri="{FF2B5EF4-FFF2-40B4-BE49-F238E27FC236}">
                <a16:creationId xmlns:a16="http://schemas.microsoft.com/office/drawing/2014/main" id="{3F452F50-8FEE-4B58-84F2-8A524445A8F8}"/>
              </a:ext>
            </a:extLst>
          </p:cNvPr>
          <p:cNvSpPr txBox="1"/>
          <p:nvPr/>
        </p:nvSpPr>
        <p:spPr>
          <a:xfrm>
            <a:off x="5929308" y="2684156"/>
            <a:ext cx="5295400" cy="830997"/>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b="0" i="0" dirty="0">
                <a:solidFill>
                  <a:srgbClr val="008000"/>
                </a:solidFill>
                <a:effectLst/>
                <a:latin typeface="Courier New" panose="02070309020205020404" pitchFamily="49" charset="0"/>
              </a:rPr>
              <a:t>print</a:t>
            </a:r>
            <a:r>
              <a:rPr lang="en-US" sz="1600" b="0" i="0" dirty="0">
                <a:solidFill>
                  <a:srgbClr val="333333"/>
                </a:solidFill>
                <a:effectLst/>
                <a:latin typeface="Courier New" panose="02070309020205020404" pitchFamily="49" charset="0"/>
              </a:rPr>
              <a:t>(</a:t>
            </a:r>
            <a:r>
              <a:rPr lang="en-US" sz="1600" b="0" i="0" dirty="0">
                <a:solidFill>
                  <a:srgbClr val="BA2121"/>
                </a:solidFill>
                <a:effectLst/>
                <a:latin typeface="Courier New" panose="02070309020205020404" pitchFamily="49" charset="0"/>
              </a:rPr>
              <a:t>"number of commercial chains monitored: "</a:t>
            </a:r>
            <a:r>
              <a:rPr lang="en-US" sz="1600" b="0" i="0" dirty="0">
                <a:solidFill>
                  <a:srgbClr val="333333"/>
                </a:solidFill>
                <a:effectLst/>
                <a:latin typeface="Courier New" panose="02070309020205020404" pitchFamily="49" charset="0"/>
              </a:rPr>
              <a:t>) </a:t>
            </a:r>
            <a:r>
              <a:rPr lang="en-US" sz="1600" b="0" i="0" dirty="0" err="1">
                <a:solidFill>
                  <a:srgbClr val="333333"/>
                </a:solidFill>
                <a:effectLst/>
                <a:latin typeface="Courier New" panose="02070309020205020404" pitchFamily="49" charset="0"/>
              </a:rPr>
              <a:t>df</a:t>
            </a:r>
            <a:r>
              <a:rPr lang="en-US" sz="1600" b="0" i="0" dirty="0" err="1">
                <a:solidFill>
                  <a:srgbClr val="666666"/>
                </a:solidFill>
                <a:effectLst/>
                <a:latin typeface="Courier New" panose="02070309020205020404" pitchFamily="49" charset="0"/>
              </a:rPr>
              <a:t>.</a:t>
            </a:r>
            <a:r>
              <a:rPr lang="en-US" sz="1600" b="0" i="0" dirty="0" err="1">
                <a:solidFill>
                  <a:srgbClr val="333333"/>
                </a:solidFill>
                <a:effectLst/>
                <a:latin typeface="Courier New" panose="02070309020205020404" pitchFamily="49" charset="0"/>
              </a:rPr>
              <a:t>cadenaComercial</a:t>
            </a:r>
            <a:r>
              <a:rPr lang="en-US" sz="1600" b="0" i="0" dirty="0" err="1">
                <a:solidFill>
                  <a:srgbClr val="666666"/>
                </a:solidFill>
                <a:effectLst/>
                <a:latin typeface="Courier New" panose="02070309020205020404" pitchFamily="49" charset="0"/>
              </a:rPr>
              <a:t>.</a:t>
            </a:r>
            <a:r>
              <a:rPr lang="en-US" sz="1600" b="0" i="0" dirty="0" err="1">
                <a:solidFill>
                  <a:srgbClr val="333333"/>
                </a:solidFill>
                <a:effectLst/>
                <a:latin typeface="Courier New" panose="02070309020205020404" pitchFamily="49" charset="0"/>
              </a:rPr>
              <a:t>nunique</a:t>
            </a:r>
            <a:r>
              <a:rPr lang="en-US" sz="1600" b="0" i="0" dirty="0">
                <a:solidFill>
                  <a:srgbClr val="333333"/>
                </a:solidFill>
                <a:effectLst/>
                <a:latin typeface="Courier New" panose="02070309020205020404" pitchFamily="49" charset="0"/>
              </a:rPr>
              <a:t>()</a:t>
            </a:r>
            <a:endParaRPr lang="es-MX" sz="1600" dirty="0"/>
          </a:p>
        </p:txBody>
      </p:sp>
      <p:sp>
        <p:nvSpPr>
          <p:cNvPr id="15" name="TextBox 14">
            <a:extLst>
              <a:ext uri="{FF2B5EF4-FFF2-40B4-BE49-F238E27FC236}">
                <a16:creationId xmlns:a16="http://schemas.microsoft.com/office/drawing/2014/main" id="{00AD8BE7-4DB5-47B7-B832-F639E7622941}"/>
              </a:ext>
            </a:extLst>
          </p:cNvPr>
          <p:cNvSpPr txBox="1"/>
          <p:nvPr/>
        </p:nvSpPr>
        <p:spPr>
          <a:xfrm>
            <a:off x="5929308" y="3789124"/>
            <a:ext cx="5295400" cy="584775"/>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rtlCol="0">
            <a:spAutoFit/>
          </a:bodyPr>
          <a:lstStyle/>
          <a:p>
            <a:r>
              <a:rPr lang="es-MX" sz="1600" dirty="0" err="1">
                <a:solidFill>
                  <a:srgbClr val="333333"/>
                </a:solidFill>
                <a:latin typeface="Courier New" panose="02070309020205020404" pitchFamily="49" charset="0"/>
              </a:rPr>
              <a:t>Number</a:t>
            </a:r>
            <a:r>
              <a:rPr lang="es-MX" sz="1600" dirty="0">
                <a:solidFill>
                  <a:srgbClr val="333333"/>
                </a:solidFill>
                <a:latin typeface="Courier New" panose="02070309020205020404" pitchFamily="49" charset="0"/>
              </a:rPr>
              <a:t> </a:t>
            </a:r>
            <a:r>
              <a:rPr lang="es-MX" sz="1600" dirty="0" err="1">
                <a:solidFill>
                  <a:srgbClr val="333333"/>
                </a:solidFill>
                <a:latin typeface="Courier New" panose="02070309020205020404" pitchFamily="49" charset="0"/>
              </a:rPr>
              <a:t>of</a:t>
            </a:r>
            <a:r>
              <a:rPr lang="es-MX" sz="1600" dirty="0">
                <a:solidFill>
                  <a:srgbClr val="333333"/>
                </a:solidFill>
                <a:latin typeface="Courier New" panose="02070309020205020404" pitchFamily="49" charset="0"/>
              </a:rPr>
              <a:t> </a:t>
            </a:r>
            <a:r>
              <a:rPr lang="es-MX" sz="1600" dirty="0" err="1">
                <a:solidFill>
                  <a:srgbClr val="333333"/>
                </a:solidFill>
                <a:latin typeface="Courier New" panose="02070309020205020404" pitchFamily="49" charset="0"/>
              </a:rPr>
              <a:t>commercial</a:t>
            </a:r>
            <a:r>
              <a:rPr lang="es-MX" sz="1600" dirty="0">
                <a:solidFill>
                  <a:srgbClr val="333333"/>
                </a:solidFill>
                <a:latin typeface="Courier New" panose="02070309020205020404" pitchFamily="49" charset="0"/>
              </a:rPr>
              <a:t> </a:t>
            </a:r>
            <a:r>
              <a:rPr lang="es-MX" sz="1600" dirty="0" err="1">
                <a:solidFill>
                  <a:srgbClr val="333333"/>
                </a:solidFill>
                <a:latin typeface="Courier New" panose="02070309020205020404" pitchFamily="49" charset="0"/>
              </a:rPr>
              <a:t>chains</a:t>
            </a:r>
            <a:r>
              <a:rPr lang="es-MX" sz="1600" dirty="0">
                <a:solidFill>
                  <a:srgbClr val="333333"/>
                </a:solidFill>
                <a:latin typeface="Courier New" panose="02070309020205020404" pitchFamily="49" charset="0"/>
              </a:rPr>
              <a:t> </a:t>
            </a:r>
            <a:r>
              <a:rPr lang="es-MX" sz="1600" dirty="0" err="1">
                <a:solidFill>
                  <a:srgbClr val="333333"/>
                </a:solidFill>
                <a:latin typeface="Courier New" panose="02070309020205020404" pitchFamily="49" charset="0"/>
              </a:rPr>
              <a:t>monitored</a:t>
            </a:r>
            <a:r>
              <a:rPr lang="es-MX" sz="1600" dirty="0">
                <a:solidFill>
                  <a:srgbClr val="333333"/>
                </a:solidFill>
                <a:latin typeface="Courier New" panose="02070309020205020404" pitchFamily="49" charset="0"/>
              </a:rPr>
              <a:t>:</a:t>
            </a:r>
          </a:p>
          <a:p>
            <a:r>
              <a:rPr lang="es-MX" sz="1600" dirty="0">
                <a:solidFill>
                  <a:srgbClr val="333333"/>
                </a:solidFill>
                <a:latin typeface="Courier New" panose="02070309020205020404" pitchFamily="49" charset="0"/>
              </a:rPr>
              <a:t>705</a:t>
            </a:r>
          </a:p>
        </p:txBody>
      </p:sp>
    </p:spTree>
    <p:extLst>
      <p:ext uri="{BB962C8B-B14F-4D97-AF65-F5344CB8AC3E}">
        <p14:creationId xmlns:p14="http://schemas.microsoft.com/office/powerpoint/2010/main" val="5154480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E456D31-F42F-4694-89D0-44381E999107}"/>
              </a:ext>
            </a:extLst>
          </p:cNvPr>
          <p:cNvSpPr>
            <a:spLocks noGrp="1"/>
          </p:cNvSpPr>
          <p:nvPr>
            <p:ph type="title"/>
          </p:nvPr>
        </p:nvSpPr>
        <p:spPr>
          <a:xfrm>
            <a:off x="677335" y="609600"/>
            <a:ext cx="3642996" cy="5175624"/>
          </a:xfrm>
        </p:spPr>
        <p:txBody>
          <a:bodyPr anchor="ctr">
            <a:normAutofit/>
          </a:bodyPr>
          <a:lstStyle/>
          <a:p>
            <a:r>
              <a:rPr lang="en-US" b="0" i="0" dirty="0"/>
              <a:t>What are the top 10 monitored products by State?</a:t>
            </a:r>
            <a:br>
              <a:rPr lang="es-MX" dirty="0"/>
            </a:br>
            <a:br>
              <a:rPr lang="es-MX" dirty="0">
                <a:solidFill>
                  <a:schemeClr val="tx1">
                    <a:lumMod val="85000"/>
                    <a:lumOff val="15000"/>
                  </a:schemeClr>
                </a:solidFill>
              </a:rPr>
            </a:br>
            <a:endParaRPr lang="es-MX" dirty="0">
              <a:solidFill>
                <a:schemeClr val="tx1">
                  <a:lumMod val="85000"/>
                  <a:lumOff val="15000"/>
                </a:schemeClr>
              </a:solidFill>
            </a:endParaRPr>
          </a:p>
        </p:txBody>
      </p:sp>
      <p:sp>
        <p:nvSpPr>
          <p:cNvPr id="38" name="Freeform: Shape 3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007EF88-87AF-4ED9-A686-CA0B60A1528C}"/>
              </a:ext>
            </a:extLst>
          </p:cNvPr>
          <p:cNvSpPr>
            <a:spLocks noGrp="1"/>
          </p:cNvSpPr>
          <p:nvPr>
            <p:ph idx="1"/>
          </p:nvPr>
        </p:nvSpPr>
        <p:spPr>
          <a:xfrm>
            <a:off x="5449109" y="609600"/>
            <a:ext cx="5511296" cy="1028372"/>
          </a:xfrm>
        </p:spPr>
        <p:txBody>
          <a:bodyPr anchor="ctr">
            <a:normAutofit fontScale="85000" lnSpcReduction="20000"/>
          </a:bodyPr>
          <a:lstStyle/>
          <a:p>
            <a:r>
              <a:rPr lang="en-US" dirty="0">
                <a:solidFill>
                  <a:srgbClr val="FFFFFF"/>
                </a:solidFill>
              </a:rPr>
              <a:t>Continuing with the second question, I made a code to group the states with a count group of products to make a table. because  </a:t>
            </a:r>
            <a:r>
              <a:rPr lang="en-US" dirty="0" err="1">
                <a:solidFill>
                  <a:srgbClr val="FFFFFF"/>
                </a:solidFill>
              </a:rPr>
              <a:t>value_counts</a:t>
            </a:r>
            <a:r>
              <a:rPr lang="en-US" dirty="0">
                <a:solidFill>
                  <a:srgbClr val="FFFFFF"/>
                </a:solidFill>
              </a:rPr>
              <a:t>() is already sorted, I just need to adjust the number of entries using head ()  with the desired value, in this case 10.</a:t>
            </a:r>
            <a:endParaRPr lang="es-MX" dirty="0">
              <a:solidFill>
                <a:srgbClr val="FFFFFF"/>
              </a:solidFill>
            </a:endParaRPr>
          </a:p>
        </p:txBody>
      </p:sp>
      <p:sp>
        <p:nvSpPr>
          <p:cNvPr id="25" name="TextBox 24">
            <a:extLst>
              <a:ext uri="{FF2B5EF4-FFF2-40B4-BE49-F238E27FC236}">
                <a16:creationId xmlns:a16="http://schemas.microsoft.com/office/drawing/2014/main" id="{7E997DE1-F15B-4663-85EE-11D8F6BA608B}"/>
              </a:ext>
            </a:extLst>
          </p:cNvPr>
          <p:cNvSpPr txBox="1"/>
          <p:nvPr/>
        </p:nvSpPr>
        <p:spPr>
          <a:xfrm>
            <a:off x="5929308" y="1785140"/>
            <a:ext cx="5295400" cy="1077218"/>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b="0" i="0" dirty="0">
                <a:solidFill>
                  <a:srgbClr val="008000"/>
                </a:solidFill>
                <a:effectLst/>
                <a:latin typeface="Courier New" panose="02070309020205020404" pitchFamily="49" charset="0"/>
              </a:rPr>
              <a:t>print</a:t>
            </a:r>
            <a:r>
              <a:rPr lang="en-US" sz="1600" b="0" i="0" dirty="0">
                <a:solidFill>
                  <a:srgbClr val="333333"/>
                </a:solidFill>
                <a:effectLst/>
                <a:latin typeface="Courier New" panose="02070309020205020404" pitchFamily="49" charset="0"/>
              </a:rPr>
              <a:t>(</a:t>
            </a:r>
            <a:r>
              <a:rPr lang="en-US" sz="1600" b="0" i="0" dirty="0">
                <a:solidFill>
                  <a:srgbClr val="BA2121"/>
                </a:solidFill>
                <a:effectLst/>
                <a:latin typeface="Courier New" panose="02070309020205020404" pitchFamily="49" charset="0"/>
              </a:rPr>
              <a:t>"</a:t>
            </a:r>
            <a:r>
              <a:rPr lang="en-US" sz="1600" dirty="0">
                <a:solidFill>
                  <a:srgbClr val="BA2121"/>
                </a:solidFill>
                <a:latin typeface="Courier New" panose="02070309020205020404" pitchFamily="49" charset="0"/>
              </a:rPr>
              <a:t>Top</a:t>
            </a:r>
            <a:r>
              <a:rPr lang="en-US" sz="1600" b="0" i="0" dirty="0">
                <a:solidFill>
                  <a:srgbClr val="BA2121"/>
                </a:solidFill>
                <a:effectLst/>
                <a:latin typeface="Courier New" panose="02070309020205020404" pitchFamily="49" charset="0"/>
              </a:rPr>
              <a:t> 10 products by state"</a:t>
            </a:r>
            <a:r>
              <a:rPr lang="en-US" sz="1600" b="0" i="0" dirty="0">
                <a:solidFill>
                  <a:srgbClr val="333333"/>
                </a:solidFill>
                <a:effectLst/>
                <a:latin typeface="Courier New" panose="02070309020205020404" pitchFamily="49" charset="0"/>
              </a:rPr>
              <a:t>) </a:t>
            </a:r>
            <a:r>
              <a:rPr lang="en-US" sz="1600" b="0" i="0" dirty="0" err="1">
                <a:solidFill>
                  <a:srgbClr val="333333"/>
                </a:solidFill>
                <a:effectLst/>
                <a:latin typeface="Courier New" panose="02070309020205020404" pitchFamily="49" charset="0"/>
              </a:rPr>
              <a:t>df</a:t>
            </a:r>
            <a:r>
              <a:rPr lang="en-US" sz="1600" b="0" i="0" dirty="0" err="1">
                <a:solidFill>
                  <a:srgbClr val="666666"/>
                </a:solidFill>
                <a:effectLst/>
                <a:latin typeface="Courier New" panose="02070309020205020404" pitchFamily="49" charset="0"/>
              </a:rPr>
              <a:t>.</a:t>
            </a:r>
            <a:r>
              <a:rPr lang="en-US" sz="1600" b="0" i="0" dirty="0" err="1">
                <a:solidFill>
                  <a:srgbClr val="333333"/>
                </a:solidFill>
                <a:effectLst/>
                <a:latin typeface="Courier New" panose="02070309020205020404" pitchFamily="49" charset="0"/>
              </a:rPr>
              <a:t>groupby</a:t>
            </a:r>
            <a:r>
              <a:rPr lang="en-US" sz="1600" b="0" i="0" dirty="0">
                <a:solidFill>
                  <a:srgbClr val="333333"/>
                </a:solidFill>
                <a:effectLst/>
                <a:latin typeface="Courier New" panose="02070309020205020404" pitchFamily="49" charset="0"/>
              </a:rPr>
              <a:t>([</a:t>
            </a:r>
            <a:r>
              <a:rPr lang="en-US" sz="1600" b="0" i="0" dirty="0">
                <a:solidFill>
                  <a:srgbClr val="BA2121"/>
                </a:solidFill>
                <a:effectLst/>
                <a:latin typeface="Courier New" panose="02070309020205020404" pitchFamily="49" charset="0"/>
              </a:rPr>
              <a:t>'</a:t>
            </a:r>
            <a:r>
              <a:rPr lang="en-US" sz="1600" b="0" i="0" dirty="0" err="1">
                <a:solidFill>
                  <a:srgbClr val="BA2121"/>
                </a:solidFill>
                <a:effectLst/>
                <a:latin typeface="Courier New" panose="02070309020205020404" pitchFamily="49" charset="0"/>
              </a:rPr>
              <a:t>estado</a:t>
            </a:r>
            <a:r>
              <a:rPr lang="en-US" sz="1600" b="0" i="0" dirty="0">
                <a:solidFill>
                  <a:srgbClr val="BA2121"/>
                </a:solidFill>
                <a:effectLst/>
                <a:latin typeface="Courier New" panose="02070309020205020404" pitchFamily="49" charset="0"/>
              </a:rPr>
              <a:t>'</a:t>
            </a:r>
            <a:r>
              <a:rPr lang="en-US" sz="1600" b="0" i="0" dirty="0">
                <a:solidFill>
                  <a:srgbClr val="333333"/>
                </a:solidFill>
                <a:effectLst/>
                <a:latin typeface="Courier New" panose="02070309020205020404" pitchFamily="49" charset="0"/>
              </a:rPr>
              <a:t>])</a:t>
            </a:r>
            <a:r>
              <a:rPr lang="en-US" sz="1600" b="0" i="0" dirty="0">
                <a:solidFill>
                  <a:srgbClr val="666666"/>
                </a:solidFill>
                <a:effectLst/>
                <a:latin typeface="Courier New" panose="02070309020205020404" pitchFamily="49" charset="0"/>
              </a:rPr>
              <a:t>.</a:t>
            </a:r>
            <a:r>
              <a:rPr lang="en-US" sz="1600" b="0" i="0" dirty="0" err="1">
                <a:solidFill>
                  <a:srgbClr val="333333"/>
                </a:solidFill>
                <a:effectLst/>
                <a:latin typeface="Courier New" panose="02070309020205020404" pitchFamily="49" charset="0"/>
              </a:rPr>
              <a:t>producto</a:t>
            </a:r>
            <a:r>
              <a:rPr lang="en-US" sz="1600" b="0" i="0" dirty="0" err="1">
                <a:solidFill>
                  <a:srgbClr val="666666"/>
                </a:solidFill>
                <a:effectLst/>
                <a:latin typeface="Courier New" panose="02070309020205020404" pitchFamily="49" charset="0"/>
              </a:rPr>
              <a:t>.</a:t>
            </a:r>
            <a:r>
              <a:rPr lang="en-US" sz="1600" b="0" i="0" dirty="0" err="1">
                <a:solidFill>
                  <a:srgbClr val="333333"/>
                </a:solidFill>
                <a:effectLst/>
                <a:latin typeface="Courier New" panose="02070309020205020404" pitchFamily="49" charset="0"/>
              </a:rPr>
              <a:t>value_counts</a:t>
            </a:r>
            <a:r>
              <a:rPr lang="en-US" sz="1600" b="0" i="0" dirty="0">
                <a:solidFill>
                  <a:srgbClr val="333333"/>
                </a:solidFill>
                <a:effectLst/>
                <a:latin typeface="Courier New" panose="02070309020205020404" pitchFamily="49" charset="0"/>
              </a:rPr>
              <a:t>()</a:t>
            </a:r>
            <a:r>
              <a:rPr lang="en-US" sz="1600" b="0" i="0" dirty="0">
                <a:solidFill>
                  <a:srgbClr val="666666"/>
                </a:solidFill>
                <a:effectLst/>
                <a:latin typeface="Courier New" panose="02070309020205020404" pitchFamily="49" charset="0"/>
              </a:rPr>
              <a:t>.</a:t>
            </a:r>
            <a:r>
              <a:rPr lang="en-US" sz="1600" b="0" i="0" dirty="0" err="1">
                <a:solidFill>
                  <a:srgbClr val="333333"/>
                </a:solidFill>
                <a:effectLst/>
                <a:latin typeface="Courier New" panose="02070309020205020404" pitchFamily="49" charset="0"/>
              </a:rPr>
              <a:t>groupby</a:t>
            </a:r>
            <a:r>
              <a:rPr lang="en-US" sz="1600" b="0" i="0" dirty="0">
                <a:solidFill>
                  <a:srgbClr val="333333"/>
                </a:solidFill>
                <a:effectLst/>
                <a:latin typeface="Courier New" panose="02070309020205020404" pitchFamily="49" charset="0"/>
              </a:rPr>
              <a:t>(level</a:t>
            </a:r>
            <a:r>
              <a:rPr lang="en-US" sz="1600" b="0" i="0" dirty="0">
                <a:solidFill>
                  <a:srgbClr val="666666"/>
                </a:solidFill>
                <a:effectLst/>
                <a:latin typeface="Courier New" panose="02070309020205020404" pitchFamily="49" charset="0"/>
              </a:rPr>
              <a:t>=0</a:t>
            </a:r>
            <a:r>
              <a:rPr lang="en-US" sz="1600" b="0" i="0" dirty="0">
                <a:solidFill>
                  <a:srgbClr val="333333"/>
                </a:solidFill>
                <a:effectLst/>
                <a:latin typeface="Courier New" panose="02070309020205020404" pitchFamily="49" charset="0"/>
              </a:rPr>
              <a:t>, </a:t>
            </a:r>
            <a:r>
              <a:rPr lang="en-US" sz="1600" b="0" i="0" dirty="0" err="1">
                <a:solidFill>
                  <a:srgbClr val="333333"/>
                </a:solidFill>
                <a:effectLst/>
                <a:latin typeface="Courier New" panose="02070309020205020404" pitchFamily="49" charset="0"/>
              </a:rPr>
              <a:t>group_keys</a:t>
            </a:r>
            <a:r>
              <a:rPr lang="en-US" sz="1600" b="0" i="0" dirty="0">
                <a:solidFill>
                  <a:srgbClr val="666666"/>
                </a:solidFill>
                <a:effectLst/>
                <a:latin typeface="Courier New" panose="02070309020205020404" pitchFamily="49" charset="0"/>
              </a:rPr>
              <a:t>=</a:t>
            </a:r>
            <a:r>
              <a:rPr lang="en-US" sz="1600" b="1" i="0" dirty="0">
                <a:solidFill>
                  <a:srgbClr val="008000"/>
                </a:solidFill>
                <a:effectLst/>
                <a:latin typeface="Courier New" panose="02070309020205020404" pitchFamily="49" charset="0"/>
              </a:rPr>
              <a:t>False</a:t>
            </a:r>
            <a:r>
              <a:rPr lang="en-US" sz="1600" b="0" i="0" dirty="0">
                <a:solidFill>
                  <a:srgbClr val="333333"/>
                </a:solidFill>
                <a:effectLst/>
                <a:latin typeface="Courier New" panose="02070309020205020404" pitchFamily="49" charset="0"/>
              </a:rPr>
              <a:t>)</a:t>
            </a:r>
            <a:r>
              <a:rPr lang="en-US" sz="1600" b="0" i="0" dirty="0">
                <a:solidFill>
                  <a:srgbClr val="666666"/>
                </a:solidFill>
                <a:effectLst/>
                <a:latin typeface="Courier New" panose="02070309020205020404" pitchFamily="49" charset="0"/>
              </a:rPr>
              <a:t>.</a:t>
            </a:r>
            <a:r>
              <a:rPr lang="en-US" sz="1600" b="0" i="0" dirty="0">
                <a:solidFill>
                  <a:srgbClr val="333333"/>
                </a:solidFill>
                <a:effectLst/>
                <a:latin typeface="Courier New" panose="02070309020205020404" pitchFamily="49" charset="0"/>
              </a:rPr>
              <a:t>head(</a:t>
            </a:r>
            <a:r>
              <a:rPr lang="en-US" sz="1600" b="0" i="0" dirty="0">
                <a:solidFill>
                  <a:srgbClr val="666666"/>
                </a:solidFill>
                <a:effectLst/>
                <a:latin typeface="Courier New" panose="02070309020205020404" pitchFamily="49" charset="0"/>
              </a:rPr>
              <a:t>10</a:t>
            </a:r>
            <a:r>
              <a:rPr lang="en-US" sz="1600" b="0" i="0" dirty="0">
                <a:solidFill>
                  <a:srgbClr val="333333"/>
                </a:solidFill>
                <a:effectLst/>
                <a:latin typeface="Courier New" panose="02070309020205020404" pitchFamily="49" charset="0"/>
              </a:rPr>
              <a:t>)</a:t>
            </a:r>
            <a:endParaRPr lang="es-MX" sz="1600" dirty="0"/>
          </a:p>
        </p:txBody>
      </p:sp>
      <p:sp>
        <p:nvSpPr>
          <p:cNvPr id="35" name="TextBox 34">
            <a:extLst>
              <a:ext uri="{FF2B5EF4-FFF2-40B4-BE49-F238E27FC236}">
                <a16:creationId xmlns:a16="http://schemas.microsoft.com/office/drawing/2014/main" id="{0553A8BC-2C77-41D1-BDBB-901DE297D59C}"/>
              </a:ext>
            </a:extLst>
          </p:cNvPr>
          <p:cNvSpPr txBox="1"/>
          <p:nvPr/>
        </p:nvSpPr>
        <p:spPr>
          <a:xfrm>
            <a:off x="5929308" y="3080202"/>
            <a:ext cx="4129650" cy="3539430"/>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rtlCol="0">
            <a:spAutoFit/>
          </a:bodyPr>
          <a:lstStyle/>
          <a:p>
            <a:r>
              <a:rPr lang="es-MX" sz="700" dirty="0">
                <a:solidFill>
                  <a:srgbClr val="333333"/>
                </a:solidFill>
                <a:latin typeface="Courier New" panose="02070309020205020404" pitchFamily="49" charset="0"/>
              </a:rPr>
              <a:t>Top 10 </a:t>
            </a:r>
            <a:r>
              <a:rPr lang="es-MX" sz="700" dirty="0" err="1">
                <a:solidFill>
                  <a:srgbClr val="333333"/>
                </a:solidFill>
                <a:latin typeface="Courier New" panose="02070309020205020404" pitchFamily="49" charset="0"/>
              </a:rPr>
              <a:t>products</a:t>
            </a:r>
            <a:r>
              <a:rPr lang="es-MX" sz="700" dirty="0">
                <a:solidFill>
                  <a:srgbClr val="333333"/>
                </a:solidFill>
                <a:latin typeface="Courier New" panose="02070309020205020404" pitchFamily="49" charset="0"/>
              </a:rPr>
              <a:t> </a:t>
            </a:r>
            <a:r>
              <a:rPr lang="es-MX" sz="700" dirty="0" err="1">
                <a:solidFill>
                  <a:srgbClr val="333333"/>
                </a:solidFill>
                <a:latin typeface="Courier New" panose="02070309020205020404" pitchFamily="49" charset="0"/>
              </a:rPr>
              <a:t>by</a:t>
            </a:r>
            <a:r>
              <a:rPr lang="es-MX" sz="700" dirty="0">
                <a:solidFill>
                  <a:srgbClr val="333333"/>
                </a:solidFill>
                <a:latin typeface="Courier New" panose="02070309020205020404" pitchFamily="49" charset="0"/>
              </a:rPr>
              <a:t> </a:t>
            </a:r>
            <a:r>
              <a:rPr lang="es-MX" sz="700" dirty="0" err="1">
                <a:solidFill>
                  <a:srgbClr val="333333"/>
                </a:solidFill>
                <a:latin typeface="Courier New" panose="02070309020205020404" pitchFamily="49" charset="0"/>
              </a:rPr>
              <a:t>state</a:t>
            </a:r>
            <a:endParaRPr lang="es-MX" sz="700" dirty="0">
              <a:solidFill>
                <a:srgbClr val="333333"/>
              </a:solidFill>
              <a:latin typeface="Courier New" panose="02070309020205020404" pitchFamily="49" charset="0"/>
            </a:endParaRPr>
          </a:p>
          <a:p>
            <a:r>
              <a:rPr lang="es-MX" sz="700" dirty="0">
                <a:solidFill>
                  <a:srgbClr val="333333"/>
                </a:solidFill>
                <a:latin typeface="Courier New" panose="02070309020205020404" pitchFamily="49" charset="0"/>
              </a:rPr>
              <a:t>estado                           producto               </a:t>
            </a:r>
          </a:p>
          <a:p>
            <a:r>
              <a:rPr lang="es-MX" sz="700" dirty="0">
                <a:solidFill>
                  <a:srgbClr val="333333"/>
                </a:solidFill>
                <a:latin typeface="Courier New" panose="02070309020205020404" pitchFamily="49" charset="0"/>
              </a:rPr>
              <a:t>AGUASCALIENTES                   FUD                         12005</a:t>
            </a:r>
          </a:p>
          <a:p>
            <a:r>
              <a:rPr lang="es-MX" sz="700" dirty="0">
                <a:solidFill>
                  <a:srgbClr val="333333"/>
                </a:solidFill>
                <a:latin typeface="Courier New" panose="02070309020205020404" pitchFamily="49" charset="0"/>
              </a:rPr>
              <a:t>                                 DETERGENTE P/ROPA           10188</a:t>
            </a:r>
          </a:p>
          <a:p>
            <a:r>
              <a:rPr lang="es-MX" sz="700" dirty="0">
                <a:solidFill>
                  <a:srgbClr val="333333"/>
                </a:solidFill>
                <a:latin typeface="Courier New" panose="02070309020205020404" pitchFamily="49" charset="0"/>
              </a:rPr>
              <a:t>                                 LECHE ULTRAPASTEURIZADA      9824</a:t>
            </a:r>
          </a:p>
          <a:p>
            <a:r>
              <a:rPr lang="es-MX" sz="700" dirty="0">
                <a:solidFill>
                  <a:srgbClr val="333333"/>
                </a:solidFill>
                <a:latin typeface="Courier New" panose="02070309020205020404" pitchFamily="49" charset="0"/>
              </a:rPr>
              <a:t>                                 SHAMPOO                      9654</a:t>
            </a:r>
          </a:p>
          <a:p>
            <a:r>
              <a:rPr lang="es-MX" sz="700" dirty="0">
                <a:solidFill>
                  <a:srgbClr val="333333"/>
                </a:solidFill>
                <a:latin typeface="Courier New" panose="02070309020205020404" pitchFamily="49" charset="0"/>
              </a:rPr>
              <a:t>                                 REFRESCO                     9481</a:t>
            </a:r>
          </a:p>
          <a:p>
            <a:r>
              <a:rPr lang="es-MX" sz="700" dirty="0">
                <a:solidFill>
                  <a:srgbClr val="333333"/>
                </a:solidFill>
                <a:latin typeface="Courier New" panose="02070309020205020404" pitchFamily="49" charset="0"/>
              </a:rPr>
              <a:t>                                 DESODORANTE                  8859</a:t>
            </a:r>
          </a:p>
          <a:p>
            <a:r>
              <a:rPr lang="es-MX" sz="700" dirty="0">
                <a:solidFill>
                  <a:srgbClr val="333333"/>
                </a:solidFill>
                <a:latin typeface="Courier New" panose="02070309020205020404" pitchFamily="49" charset="0"/>
              </a:rPr>
              <a:t>                                 JABON DE TOCADOR             8517</a:t>
            </a:r>
          </a:p>
          <a:p>
            <a:r>
              <a:rPr lang="es-MX" sz="700" dirty="0">
                <a:solidFill>
                  <a:srgbClr val="333333"/>
                </a:solidFill>
                <a:latin typeface="Courier New" panose="02070309020205020404" pitchFamily="49" charset="0"/>
              </a:rPr>
              <a:t>                                 CHILES EN LATA               7946</a:t>
            </a:r>
          </a:p>
          <a:p>
            <a:r>
              <a:rPr lang="es-MX" sz="700" dirty="0">
                <a:solidFill>
                  <a:srgbClr val="333333"/>
                </a:solidFill>
                <a:latin typeface="Courier New" panose="02070309020205020404" pitchFamily="49" charset="0"/>
              </a:rPr>
              <a:t>                                 YOGHURT                      7401</a:t>
            </a:r>
          </a:p>
          <a:p>
            <a:r>
              <a:rPr lang="es-MX" sz="700" dirty="0">
                <a:solidFill>
                  <a:srgbClr val="333333"/>
                </a:solidFill>
                <a:latin typeface="Courier New" panose="02070309020205020404" pitchFamily="49" charset="0"/>
              </a:rPr>
              <a:t>                                 MAYONESA                     7173</a:t>
            </a:r>
          </a:p>
          <a:p>
            <a:r>
              <a:rPr lang="es-MX" sz="700" dirty="0">
                <a:solidFill>
                  <a:srgbClr val="333333"/>
                </a:solidFill>
                <a:latin typeface="Courier New" panose="02070309020205020404" pitchFamily="49" charset="0"/>
              </a:rPr>
              <a:t>BAJA CALIFORNIA                  REFRESCO                    37243</a:t>
            </a:r>
          </a:p>
          <a:p>
            <a:r>
              <a:rPr lang="es-MX" sz="700" dirty="0">
                <a:solidFill>
                  <a:srgbClr val="333333"/>
                </a:solidFill>
                <a:latin typeface="Courier New" panose="02070309020205020404" pitchFamily="49" charset="0"/>
              </a:rPr>
              <a:t>                                 DETERGENTE P/ROPA           23395</a:t>
            </a:r>
          </a:p>
          <a:p>
            <a:r>
              <a:rPr lang="es-MX" sz="700" dirty="0">
                <a:solidFill>
                  <a:srgbClr val="333333"/>
                </a:solidFill>
                <a:latin typeface="Courier New" panose="02070309020205020404" pitchFamily="49" charset="0"/>
              </a:rPr>
              <a:t>                                 FUD                         19967</a:t>
            </a:r>
          </a:p>
          <a:p>
            <a:r>
              <a:rPr lang="es-MX" sz="700" dirty="0">
                <a:solidFill>
                  <a:srgbClr val="333333"/>
                </a:solidFill>
                <a:latin typeface="Courier New" panose="02070309020205020404" pitchFamily="49" charset="0"/>
              </a:rPr>
              <a:t>                                 SHAMPOO                     19123</a:t>
            </a:r>
          </a:p>
          <a:p>
            <a:r>
              <a:rPr lang="es-MX" sz="700" dirty="0">
                <a:solidFill>
                  <a:srgbClr val="333333"/>
                </a:solidFill>
                <a:latin typeface="Courier New" panose="02070309020205020404" pitchFamily="49" charset="0"/>
              </a:rPr>
              <a:t>                                 JABON DE TOCADOR            18348</a:t>
            </a:r>
          </a:p>
          <a:p>
            <a:r>
              <a:rPr lang="es-MX" sz="700" dirty="0">
                <a:solidFill>
                  <a:srgbClr val="333333"/>
                </a:solidFill>
                <a:latin typeface="Courier New" panose="02070309020205020404" pitchFamily="49" charset="0"/>
              </a:rPr>
              <a:t>                                 CHILES EN LATA              16676</a:t>
            </a:r>
          </a:p>
          <a:p>
            <a:r>
              <a:rPr lang="es-MX" sz="700" dirty="0">
                <a:solidFill>
                  <a:srgbClr val="333333"/>
                </a:solidFill>
                <a:latin typeface="Courier New" panose="02070309020205020404" pitchFamily="49" charset="0"/>
              </a:rPr>
              <a:t>                                 GALLETAS                    15873</a:t>
            </a:r>
          </a:p>
          <a:p>
            <a:r>
              <a:rPr lang="es-MX" sz="700" dirty="0">
                <a:solidFill>
                  <a:srgbClr val="333333"/>
                </a:solidFill>
                <a:latin typeface="Courier New" panose="02070309020205020404" pitchFamily="49" charset="0"/>
              </a:rPr>
              <a:t>                                 PANTALLAS                   15703</a:t>
            </a:r>
          </a:p>
          <a:p>
            <a:r>
              <a:rPr lang="es-MX" sz="700" dirty="0">
                <a:solidFill>
                  <a:srgbClr val="333333"/>
                </a:solidFill>
                <a:latin typeface="Courier New" panose="02070309020205020404" pitchFamily="49" charset="0"/>
              </a:rPr>
              <a:t>                                 CEREALES                    15398</a:t>
            </a:r>
          </a:p>
          <a:p>
            <a:r>
              <a:rPr lang="es-MX" sz="700" dirty="0">
                <a:solidFill>
                  <a:srgbClr val="333333"/>
                </a:solidFill>
                <a:latin typeface="Courier New" panose="02070309020205020404" pitchFamily="49" charset="0"/>
              </a:rPr>
              <a:t>                                 DESODORANTE                 14748</a:t>
            </a:r>
          </a:p>
          <a:p>
            <a:r>
              <a:rPr lang="es-MX" sz="700" dirty="0">
                <a:solidFill>
                  <a:srgbClr val="333333"/>
                </a:solidFill>
                <a:latin typeface="Courier New" panose="02070309020205020404" pitchFamily="49" charset="0"/>
              </a:rPr>
              <a:t>BAJA CALIFORNIA SUR              REFRESCO                    27770</a:t>
            </a:r>
          </a:p>
          <a:p>
            <a:r>
              <a:rPr lang="es-MX" sz="700" dirty="0">
                <a:solidFill>
                  <a:srgbClr val="333333"/>
                </a:solidFill>
                <a:latin typeface="Courier New" panose="02070309020205020404" pitchFamily="49" charset="0"/>
              </a:rPr>
              <a:t>                                 FUD                         17776</a:t>
            </a:r>
          </a:p>
          <a:p>
            <a:r>
              <a:rPr lang="es-MX" sz="700" dirty="0">
                <a:solidFill>
                  <a:srgbClr val="333333"/>
                </a:solidFill>
                <a:latin typeface="Courier New" panose="02070309020205020404" pitchFamily="49" charset="0"/>
              </a:rPr>
              <a:t>                                 PANTALLAS                   17383</a:t>
            </a:r>
          </a:p>
          <a:p>
            <a:r>
              <a:rPr lang="es-MX" sz="700" dirty="0">
                <a:solidFill>
                  <a:srgbClr val="333333"/>
                </a:solidFill>
                <a:latin typeface="Courier New" panose="02070309020205020404" pitchFamily="49" charset="0"/>
              </a:rPr>
              <a:t>                                 DETERGENTE P/ROPA           15510</a:t>
            </a:r>
          </a:p>
          <a:p>
            <a:r>
              <a:rPr lang="es-MX" sz="700" dirty="0">
                <a:solidFill>
                  <a:srgbClr val="333333"/>
                </a:solidFill>
                <a:latin typeface="Courier New" panose="02070309020205020404" pitchFamily="49" charset="0"/>
              </a:rPr>
              <a:t>                                 LAVADORAS                   13242</a:t>
            </a:r>
          </a:p>
          <a:p>
            <a:r>
              <a:rPr lang="es-MX" sz="700" dirty="0">
                <a:solidFill>
                  <a:srgbClr val="333333"/>
                </a:solidFill>
                <a:latin typeface="Courier New" panose="02070309020205020404" pitchFamily="49" charset="0"/>
              </a:rPr>
              <a:t>                                 SHAMPOO                     12844</a:t>
            </a:r>
          </a:p>
          <a:p>
            <a:r>
              <a:rPr lang="es-MX" sz="700" dirty="0">
                <a:solidFill>
                  <a:srgbClr val="333333"/>
                </a:solidFill>
                <a:latin typeface="Courier New" panose="02070309020205020404" pitchFamily="49" charset="0"/>
              </a:rPr>
              <a:t>                                 JABON DE TOCADOR            12799</a:t>
            </a:r>
          </a:p>
          <a:p>
            <a:r>
              <a:rPr lang="es-MX" sz="700" dirty="0">
                <a:solidFill>
                  <a:srgbClr val="333333"/>
                </a:solidFill>
                <a:latin typeface="Courier New" panose="02070309020205020404" pitchFamily="49" charset="0"/>
              </a:rPr>
              <a:t>                                 CHILES EN LATA              11537</a:t>
            </a:r>
          </a:p>
          <a:p>
            <a:r>
              <a:rPr lang="es-MX" sz="700" dirty="0">
                <a:solidFill>
                  <a:srgbClr val="333333"/>
                </a:solidFill>
                <a:latin typeface="Courier New" panose="02070309020205020404" pitchFamily="49" charset="0"/>
              </a:rPr>
              <a:t>                                 PLANCHAS                    11301</a:t>
            </a:r>
          </a:p>
          <a:p>
            <a:r>
              <a:rPr lang="es-MX" sz="700" dirty="0">
                <a:solidFill>
                  <a:srgbClr val="333333"/>
                </a:solidFill>
                <a:latin typeface="Courier New" panose="02070309020205020404" pitchFamily="49" charset="0"/>
              </a:rPr>
              <a:t>                                 COMPONENTES DE AUDIO        11036</a:t>
            </a:r>
          </a:p>
        </p:txBody>
      </p:sp>
    </p:spTree>
    <p:extLst>
      <p:ext uri="{BB962C8B-B14F-4D97-AF65-F5344CB8AC3E}">
        <p14:creationId xmlns:p14="http://schemas.microsoft.com/office/powerpoint/2010/main" val="274994932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E456D31-F42F-4694-89D0-44381E999107}"/>
              </a:ext>
            </a:extLst>
          </p:cNvPr>
          <p:cNvSpPr>
            <a:spLocks noGrp="1"/>
          </p:cNvSpPr>
          <p:nvPr>
            <p:ph type="title"/>
          </p:nvPr>
        </p:nvSpPr>
        <p:spPr>
          <a:xfrm>
            <a:off x="677334" y="609600"/>
            <a:ext cx="3843375" cy="5175624"/>
          </a:xfrm>
        </p:spPr>
        <p:txBody>
          <a:bodyPr anchor="ctr">
            <a:normAutofit/>
          </a:bodyPr>
          <a:lstStyle/>
          <a:p>
            <a:r>
              <a:rPr lang="en-US" b="0" i="0" dirty="0"/>
              <a:t>Which is the commercial chain with the highest number of monitored products?</a:t>
            </a:r>
            <a:br>
              <a:rPr lang="es-MX" dirty="0"/>
            </a:br>
            <a:br>
              <a:rPr lang="es-MX" dirty="0">
                <a:solidFill>
                  <a:schemeClr val="tx1">
                    <a:lumMod val="85000"/>
                    <a:lumOff val="15000"/>
                  </a:schemeClr>
                </a:solidFill>
              </a:rPr>
            </a:br>
            <a:endParaRPr lang="es-MX" dirty="0">
              <a:solidFill>
                <a:schemeClr val="tx1">
                  <a:lumMod val="85000"/>
                  <a:lumOff val="15000"/>
                </a:schemeClr>
              </a:solidFill>
            </a:endParaRPr>
          </a:p>
        </p:txBody>
      </p:sp>
      <p:sp>
        <p:nvSpPr>
          <p:cNvPr id="38" name="Freeform: Shape 3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007EF88-87AF-4ED9-A686-CA0B60A1528C}"/>
              </a:ext>
            </a:extLst>
          </p:cNvPr>
          <p:cNvSpPr>
            <a:spLocks noGrp="1"/>
          </p:cNvSpPr>
          <p:nvPr>
            <p:ph idx="1"/>
          </p:nvPr>
        </p:nvSpPr>
        <p:spPr>
          <a:xfrm>
            <a:off x="5562411" y="742795"/>
            <a:ext cx="5511296" cy="1714149"/>
          </a:xfrm>
        </p:spPr>
        <p:txBody>
          <a:bodyPr anchor="ctr">
            <a:normAutofit fontScale="92500" lnSpcReduction="20000"/>
          </a:bodyPr>
          <a:lstStyle/>
          <a:p>
            <a:r>
              <a:rPr lang="en-US" dirty="0">
                <a:solidFill>
                  <a:srgbClr val="FFFFFF"/>
                </a:solidFill>
              </a:rPr>
              <a:t>Similar to the last question, I made a group of commercial chains with a count group of products (but using </a:t>
            </a:r>
            <a:r>
              <a:rPr lang="en-US" i="1" dirty="0">
                <a:solidFill>
                  <a:srgbClr val="FFFFFF"/>
                </a:solidFill>
                <a:effectLst>
                  <a:outerShdw blurRad="38100" dist="38100" dir="2700000" algn="tl">
                    <a:srgbClr val="000000">
                      <a:alpha val="43137"/>
                    </a:srgbClr>
                  </a:outerShdw>
                </a:effectLst>
              </a:rPr>
              <a:t>count() </a:t>
            </a:r>
            <a:r>
              <a:rPr lang="en-US" dirty="0">
                <a:solidFill>
                  <a:srgbClr val="FFFFFF"/>
                </a:solidFill>
              </a:rPr>
              <a:t>instead of  </a:t>
            </a:r>
            <a:r>
              <a:rPr lang="en-US" i="1" dirty="0" err="1">
                <a:solidFill>
                  <a:srgbClr val="FFFFFF"/>
                </a:solidFill>
                <a:effectLst>
                  <a:outerShdw blurRad="38100" dist="38100" dir="2700000" algn="tl">
                    <a:srgbClr val="000000">
                      <a:alpha val="43137"/>
                    </a:srgbClr>
                  </a:outerShdw>
                </a:effectLst>
              </a:rPr>
              <a:t>value_counts</a:t>
            </a:r>
            <a:r>
              <a:rPr lang="en-US" i="1" dirty="0">
                <a:solidFill>
                  <a:srgbClr val="FFFFFF"/>
                </a:solidFill>
                <a:effectLst>
                  <a:outerShdw blurRad="38100" dist="38100" dir="2700000" algn="tl">
                    <a:srgbClr val="000000">
                      <a:alpha val="43137"/>
                    </a:srgbClr>
                  </a:outerShdw>
                </a:effectLst>
              </a:rPr>
              <a:t>() </a:t>
            </a:r>
            <a:r>
              <a:rPr lang="en-US" dirty="0">
                <a:solidFill>
                  <a:srgbClr val="FFFFFF"/>
                </a:solidFill>
              </a:rPr>
              <a:t>to count all the cells ) give me a list of unique commercial chains and its products. then I reduced the result to 1 and sort it in descending order with </a:t>
            </a:r>
            <a:r>
              <a:rPr lang="en-US" dirty="0">
                <a:solidFill>
                  <a:srgbClr val="FFFFFF"/>
                </a:solidFill>
                <a:effectLst>
                  <a:outerShdw blurRad="38100" dist="38100" dir="2700000" algn="tl">
                    <a:srgbClr val="000000">
                      <a:alpha val="43137"/>
                    </a:srgbClr>
                  </a:outerShdw>
                </a:effectLst>
              </a:rPr>
              <a:t>.</a:t>
            </a:r>
            <a:r>
              <a:rPr lang="en-US" i="1" dirty="0" err="1">
                <a:solidFill>
                  <a:srgbClr val="FFFFFF"/>
                </a:solidFill>
                <a:effectLst>
                  <a:outerShdw blurRad="38100" dist="38100" dir="2700000" algn="tl">
                    <a:srgbClr val="000000">
                      <a:alpha val="43137"/>
                    </a:srgbClr>
                  </a:outerShdw>
                </a:effectLst>
              </a:rPr>
              <a:t>sort_values</a:t>
            </a:r>
            <a:r>
              <a:rPr lang="en-US" i="1" dirty="0">
                <a:solidFill>
                  <a:srgbClr val="FFFFFF"/>
                </a:solidFill>
                <a:effectLst>
                  <a:outerShdw blurRad="38100" dist="38100" dir="2700000" algn="tl">
                    <a:srgbClr val="000000">
                      <a:alpha val="43137"/>
                    </a:srgbClr>
                  </a:outerShdw>
                </a:effectLst>
              </a:rPr>
              <a:t>(ascending=False).head(1) </a:t>
            </a:r>
            <a:r>
              <a:rPr lang="en-US" dirty="0">
                <a:solidFill>
                  <a:srgbClr val="FFFFFF"/>
                </a:solidFill>
                <a:effectLst>
                  <a:outerShdw blurRad="38100" dist="38100" dir="2700000" algn="tl">
                    <a:srgbClr val="000000">
                      <a:alpha val="43137"/>
                    </a:srgbClr>
                  </a:outerShdw>
                </a:effectLst>
              </a:rPr>
              <a:t>.</a:t>
            </a:r>
            <a:endParaRPr lang="es-MX" dirty="0">
              <a:solidFill>
                <a:srgbClr val="FFFFFF"/>
              </a:solidFill>
              <a:effectLst>
                <a:outerShdw blurRad="38100" dist="38100" dir="2700000" algn="tl">
                  <a:srgbClr val="000000">
                    <a:alpha val="43137"/>
                  </a:srgbClr>
                </a:outerShdw>
              </a:effectLst>
            </a:endParaRPr>
          </a:p>
        </p:txBody>
      </p:sp>
      <p:sp>
        <p:nvSpPr>
          <p:cNvPr id="16" name="TextBox 15">
            <a:extLst>
              <a:ext uri="{FF2B5EF4-FFF2-40B4-BE49-F238E27FC236}">
                <a16:creationId xmlns:a16="http://schemas.microsoft.com/office/drawing/2014/main" id="{60E141F9-23FA-4796-B8FF-33B7D735BEB8}"/>
              </a:ext>
            </a:extLst>
          </p:cNvPr>
          <p:cNvSpPr txBox="1"/>
          <p:nvPr/>
        </p:nvSpPr>
        <p:spPr>
          <a:xfrm>
            <a:off x="5929308" y="2979490"/>
            <a:ext cx="5295400" cy="1323439"/>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solidFill>
                  <a:srgbClr val="008000"/>
                </a:solidFill>
                <a:latin typeface="Courier New" panose="02070309020205020404" pitchFamily="49" charset="0"/>
              </a:rPr>
              <a:t>print</a:t>
            </a:r>
            <a:r>
              <a:rPr lang="en-US" sz="1600" b="0" i="0" dirty="0">
                <a:solidFill>
                  <a:schemeClr val="bg1"/>
                </a:solidFill>
                <a:effectLst/>
                <a:latin typeface="Courier New" panose="02070309020205020404" pitchFamily="49" charset="0"/>
              </a:rPr>
              <a:t>(</a:t>
            </a:r>
            <a:r>
              <a:rPr lang="en-US" sz="1600" dirty="0">
                <a:solidFill>
                  <a:srgbClr val="BA2121"/>
                </a:solidFill>
                <a:latin typeface="Courier New" panose="02070309020205020404" pitchFamily="49" charset="0"/>
              </a:rPr>
              <a:t>"Commercial chain with the highest number of monitored products:"</a:t>
            </a:r>
            <a:r>
              <a:rPr lang="en-US" sz="1600" b="0" i="0" dirty="0">
                <a:solidFill>
                  <a:schemeClr val="bg1"/>
                </a:solidFill>
                <a:effectLst/>
                <a:latin typeface="Courier New" panose="02070309020205020404" pitchFamily="49" charset="0"/>
              </a:rPr>
              <a:t>)</a:t>
            </a:r>
          </a:p>
          <a:p>
            <a:r>
              <a:rPr lang="en-US" sz="1600" b="0" i="0" dirty="0" err="1">
                <a:solidFill>
                  <a:schemeClr val="bg1"/>
                </a:solidFill>
                <a:effectLst/>
                <a:latin typeface="Courier New" panose="02070309020205020404" pitchFamily="49" charset="0"/>
              </a:rPr>
              <a:t>df.groupby</a:t>
            </a:r>
            <a:r>
              <a:rPr lang="en-US" sz="1600" b="0" i="0" dirty="0">
                <a:solidFill>
                  <a:schemeClr val="bg1"/>
                </a:solidFill>
                <a:effectLst/>
                <a:latin typeface="Courier New" panose="02070309020205020404" pitchFamily="49" charset="0"/>
              </a:rPr>
              <a:t>([</a:t>
            </a:r>
            <a:r>
              <a:rPr lang="en-US" sz="1600" dirty="0">
                <a:solidFill>
                  <a:srgbClr val="BA2121"/>
                </a:solidFill>
                <a:latin typeface="Courier New" panose="02070309020205020404" pitchFamily="49" charset="0"/>
              </a:rPr>
              <a:t>'</a:t>
            </a:r>
            <a:r>
              <a:rPr lang="en-US" sz="1600" dirty="0" err="1">
                <a:solidFill>
                  <a:srgbClr val="BA2121"/>
                </a:solidFill>
                <a:latin typeface="Courier New" panose="02070309020205020404" pitchFamily="49" charset="0"/>
              </a:rPr>
              <a:t>cadenaComercial</a:t>
            </a:r>
            <a:r>
              <a:rPr lang="en-US" sz="1600" dirty="0">
                <a:solidFill>
                  <a:srgbClr val="BA2121"/>
                </a:solidFill>
                <a:latin typeface="Courier New" panose="02070309020205020404" pitchFamily="49" charset="0"/>
              </a:rPr>
              <a:t>'</a:t>
            </a:r>
            <a:r>
              <a:rPr lang="en-US" sz="1600" b="0" i="0" dirty="0">
                <a:solidFill>
                  <a:schemeClr val="bg1"/>
                </a:solidFill>
                <a:effectLst/>
                <a:latin typeface="Courier New" panose="02070309020205020404" pitchFamily="49" charset="0"/>
              </a:rPr>
              <a:t>]).</a:t>
            </a:r>
            <a:r>
              <a:rPr lang="en-US" sz="1600" b="0" i="0" dirty="0" err="1">
                <a:solidFill>
                  <a:schemeClr val="bg1"/>
                </a:solidFill>
                <a:effectLst/>
                <a:latin typeface="Courier New" panose="02070309020205020404" pitchFamily="49" charset="0"/>
              </a:rPr>
              <a:t>producto.count</a:t>
            </a:r>
            <a:r>
              <a:rPr lang="en-US" sz="1600" b="0" i="0" dirty="0">
                <a:solidFill>
                  <a:schemeClr val="bg1"/>
                </a:solidFill>
                <a:effectLst/>
                <a:latin typeface="Courier New" panose="02070309020205020404" pitchFamily="49" charset="0"/>
              </a:rPr>
              <a:t>().</a:t>
            </a:r>
            <a:r>
              <a:rPr lang="en-US" sz="1600" b="0" i="0" dirty="0" err="1">
                <a:solidFill>
                  <a:schemeClr val="bg1"/>
                </a:solidFill>
                <a:effectLst/>
                <a:latin typeface="Courier New" panose="02070309020205020404" pitchFamily="49" charset="0"/>
              </a:rPr>
              <a:t>sort_values</a:t>
            </a:r>
            <a:r>
              <a:rPr lang="en-US" sz="1600" b="0" i="0" dirty="0">
                <a:solidFill>
                  <a:schemeClr val="bg1"/>
                </a:solidFill>
                <a:effectLst/>
                <a:latin typeface="Courier New" panose="02070309020205020404" pitchFamily="49" charset="0"/>
              </a:rPr>
              <a:t>(ascending=</a:t>
            </a:r>
            <a:r>
              <a:rPr lang="en-US" sz="1600" dirty="0">
                <a:solidFill>
                  <a:srgbClr val="008000"/>
                </a:solidFill>
                <a:latin typeface="Courier New" panose="02070309020205020404" pitchFamily="49" charset="0"/>
              </a:rPr>
              <a:t>False</a:t>
            </a:r>
            <a:r>
              <a:rPr lang="en-US" sz="1600" b="0" i="0" dirty="0">
                <a:solidFill>
                  <a:schemeClr val="bg1"/>
                </a:solidFill>
                <a:effectLst/>
                <a:latin typeface="Courier New" panose="02070309020205020404" pitchFamily="49" charset="0"/>
              </a:rPr>
              <a:t>).head(</a:t>
            </a:r>
            <a:r>
              <a:rPr lang="en-US" sz="1600" dirty="0">
                <a:solidFill>
                  <a:srgbClr val="008000"/>
                </a:solidFill>
                <a:latin typeface="Courier New" panose="02070309020205020404" pitchFamily="49" charset="0"/>
              </a:rPr>
              <a:t>1</a:t>
            </a:r>
            <a:r>
              <a:rPr lang="en-US" sz="1600" b="0" i="0" dirty="0">
                <a:solidFill>
                  <a:schemeClr val="bg1"/>
                </a:solidFill>
                <a:effectLst/>
                <a:latin typeface="Courier New" panose="02070309020205020404" pitchFamily="49" charset="0"/>
              </a:rPr>
              <a:t>)</a:t>
            </a:r>
            <a:endParaRPr lang="es-MX" sz="1600" dirty="0">
              <a:solidFill>
                <a:schemeClr val="bg1"/>
              </a:solidFill>
            </a:endParaRPr>
          </a:p>
        </p:txBody>
      </p:sp>
      <p:sp>
        <p:nvSpPr>
          <p:cNvPr id="17" name="TextBox 16">
            <a:extLst>
              <a:ext uri="{FF2B5EF4-FFF2-40B4-BE49-F238E27FC236}">
                <a16:creationId xmlns:a16="http://schemas.microsoft.com/office/drawing/2014/main" id="{20321F36-C267-440F-A461-5DB9DCDB8200}"/>
              </a:ext>
            </a:extLst>
          </p:cNvPr>
          <p:cNvSpPr txBox="1"/>
          <p:nvPr/>
        </p:nvSpPr>
        <p:spPr>
          <a:xfrm>
            <a:off x="5929308" y="4461785"/>
            <a:ext cx="5295400" cy="1323439"/>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solidFill>
                  <a:srgbClr val="333333"/>
                </a:solidFill>
                <a:latin typeface="Courier New" panose="02070309020205020404" pitchFamily="49" charset="0"/>
              </a:rPr>
              <a:t>Commercial chain with the highest number of monitored products:</a:t>
            </a:r>
          </a:p>
          <a:p>
            <a:endParaRPr lang="en-US" sz="1600" dirty="0">
              <a:solidFill>
                <a:srgbClr val="333333"/>
              </a:solidFill>
              <a:latin typeface="Courier New" panose="02070309020205020404" pitchFamily="49" charset="0"/>
            </a:endParaRPr>
          </a:p>
          <a:p>
            <a:r>
              <a:rPr lang="en-US" sz="1600" dirty="0" err="1">
                <a:solidFill>
                  <a:srgbClr val="333333"/>
                </a:solidFill>
                <a:latin typeface="Courier New" panose="02070309020205020404" pitchFamily="49" charset="0"/>
              </a:rPr>
              <a:t>cadenaComercial</a:t>
            </a:r>
            <a:endParaRPr lang="en-US" sz="1600" dirty="0">
              <a:solidFill>
                <a:srgbClr val="333333"/>
              </a:solidFill>
              <a:latin typeface="Courier New" panose="02070309020205020404" pitchFamily="49" charset="0"/>
            </a:endParaRPr>
          </a:p>
          <a:p>
            <a:r>
              <a:rPr lang="en-US" sz="1600" dirty="0">
                <a:solidFill>
                  <a:srgbClr val="333333"/>
                </a:solidFill>
                <a:latin typeface="Courier New" panose="02070309020205020404" pitchFamily="49" charset="0"/>
              </a:rPr>
              <a:t>WAL-MART    8643133</a:t>
            </a:r>
            <a:endParaRPr lang="es-MX" sz="1600" dirty="0">
              <a:solidFill>
                <a:srgbClr val="333333"/>
              </a:solidFill>
              <a:latin typeface="Courier New" panose="02070309020205020404" pitchFamily="49" charset="0"/>
            </a:endParaRPr>
          </a:p>
        </p:txBody>
      </p:sp>
    </p:spTree>
    <p:extLst>
      <p:ext uri="{BB962C8B-B14F-4D97-AF65-F5344CB8AC3E}">
        <p14:creationId xmlns:p14="http://schemas.microsoft.com/office/powerpoint/2010/main" val="130955762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E456D31-F42F-4694-89D0-44381E999107}"/>
              </a:ext>
            </a:extLst>
          </p:cNvPr>
          <p:cNvSpPr>
            <a:spLocks noGrp="1"/>
          </p:cNvSpPr>
          <p:nvPr>
            <p:ph type="title"/>
          </p:nvPr>
        </p:nvSpPr>
        <p:spPr>
          <a:xfrm>
            <a:off x="677334" y="609600"/>
            <a:ext cx="3843375" cy="5175624"/>
          </a:xfrm>
        </p:spPr>
        <p:txBody>
          <a:bodyPr anchor="ctr">
            <a:normAutofit/>
          </a:bodyPr>
          <a:lstStyle/>
          <a:p>
            <a:r>
              <a:rPr lang="en-US" b="0" i="0" dirty="0"/>
              <a:t>Use the data to find an interesting fact.</a:t>
            </a:r>
            <a:br>
              <a:rPr lang="es-MX" dirty="0"/>
            </a:br>
            <a:br>
              <a:rPr lang="es-MX" dirty="0">
                <a:solidFill>
                  <a:schemeClr val="tx1">
                    <a:lumMod val="85000"/>
                    <a:lumOff val="15000"/>
                  </a:schemeClr>
                </a:solidFill>
              </a:rPr>
            </a:br>
            <a:endParaRPr lang="es-MX" dirty="0">
              <a:solidFill>
                <a:schemeClr val="tx1">
                  <a:lumMod val="85000"/>
                  <a:lumOff val="15000"/>
                </a:schemeClr>
              </a:solidFill>
            </a:endParaRPr>
          </a:p>
        </p:txBody>
      </p:sp>
      <p:sp>
        <p:nvSpPr>
          <p:cNvPr id="38" name="Freeform: Shape 3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007EF88-87AF-4ED9-A686-CA0B60A1528C}"/>
              </a:ext>
            </a:extLst>
          </p:cNvPr>
          <p:cNvSpPr>
            <a:spLocks noGrp="1"/>
          </p:cNvSpPr>
          <p:nvPr>
            <p:ph idx="1"/>
          </p:nvPr>
        </p:nvSpPr>
        <p:spPr>
          <a:xfrm>
            <a:off x="5929308" y="117496"/>
            <a:ext cx="5511296" cy="1621871"/>
          </a:xfrm>
        </p:spPr>
        <p:txBody>
          <a:bodyPr anchor="ctr">
            <a:normAutofit fontScale="77500" lnSpcReduction="20000"/>
          </a:bodyPr>
          <a:lstStyle/>
          <a:p>
            <a:endParaRPr lang="en-US" dirty="0">
              <a:solidFill>
                <a:srgbClr val="FFFFFF"/>
              </a:solidFill>
            </a:endParaRPr>
          </a:p>
          <a:p>
            <a:r>
              <a:rPr lang="en-US" dirty="0">
                <a:solidFill>
                  <a:srgbClr val="FFFFFF"/>
                </a:solidFill>
              </a:rPr>
              <a:t>Because the size of the file I suspected that the 'presentation' greatly increases the dataset making the type of product more precise. it could be interesting to find which products have the most presentations for future analysis considering headers like </a:t>
            </a:r>
            <a:r>
              <a:rPr lang="en-US" i="1" dirty="0">
                <a:solidFill>
                  <a:srgbClr val="FFFFFF"/>
                </a:solidFill>
                <a:effectLst>
                  <a:outerShdw blurRad="38100" dist="38100" dir="2700000" algn="tl">
                    <a:srgbClr val="000000">
                      <a:alpha val="43137"/>
                    </a:srgbClr>
                  </a:outerShdw>
                </a:effectLst>
              </a:rPr>
              <a:t> categories.</a:t>
            </a:r>
            <a:endParaRPr lang="en-US" dirty="0">
              <a:solidFill>
                <a:srgbClr val="FFFFFF"/>
              </a:solidFill>
            </a:endParaRPr>
          </a:p>
          <a:p>
            <a:r>
              <a:rPr lang="en-US" dirty="0">
                <a:solidFill>
                  <a:srgbClr val="FFFFFF"/>
                </a:solidFill>
              </a:rPr>
              <a:t> </a:t>
            </a:r>
            <a:endParaRPr lang="es-MX" dirty="0">
              <a:solidFill>
                <a:srgbClr val="FFFFFF"/>
              </a:solidFill>
            </a:endParaRPr>
          </a:p>
        </p:txBody>
      </p:sp>
      <p:sp>
        <p:nvSpPr>
          <p:cNvPr id="16" name="TextBox 15">
            <a:extLst>
              <a:ext uri="{FF2B5EF4-FFF2-40B4-BE49-F238E27FC236}">
                <a16:creationId xmlns:a16="http://schemas.microsoft.com/office/drawing/2014/main" id="{130B964D-7371-4BFE-8DDF-3128BBD3FE0B}"/>
              </a:ext>
            </a:extLst>
          </p:cNvPr>
          <p:cNvSpPr txBox="1"/>
          <p:nvPr/>
        </p:nvSpPr>
        <p:spPr>
          <a:xfrm>
            <a:off x="5929308" y="1785140"/>
            <a:ext cx="5295400" cy="584775"/>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b="0" i="0" dirty="0" err="1">
                <a:solidFill>
                  <a:schemeClr val="bg1"/>
                </a:solidFill>
                <a:effectLst/>
                <a:latin typeface="Courier New" panose="02070309020205020404" pitchFamily="49" charset="0"/>
              </a:rPr>
              <a:t>df.groupby</a:t>
            </a:r>
            <a:r>
              <a:rPr lang="en-US" sz="1600" b="0" i="0" dirty="0">
                <a:solidFill>
                  <a:schemeClr val="bg1"/>
                </a:solidFill>
                <a:effectLst/>
                <a:latin typeface="Courier New" panose="02070309020205020404" pitchFamily="49" charset="0"/>
              </a:rPr>
              <a:t>([</a:t>
            </a:r>
            <a:r>
              <a:rPr lang="en-US" sz="1600" b="0" i="0" dirty="0">
                <a:solidFill>
                  <a:srgbClr val="C00000"/>
                </a:solidFill>
                <a:effectLst/>
                <a:latin typeface="Courier New" panose="02070309020205020404" pitchFamily="49" charset="0"/>
              </a:rPr>
              <a:t>'</a:t>
            </a:r>
            <a:r>
              <a:rPr lang="en-US" sz="1600" b="0" i="0" dirty="0" err="1">
                <a:solidFill>
                  <a:srgbClr val="C00000"/>
                </a:solidFill>
                <a:effectLst/>
                <a:latin typeface="Courier New" panose="02070309020205020404" pitchFamily="49" charset="0"/>
              </a:rPr>
              <a:t>estado</a:t>
            </a:r>
            <a:r>
              <a:rPr lang="en-US" sz="1600" b="0" i="0" dirty="0">
                <a:solidFill>
                  <a:srgbClr val="C00000"/>
                </a:solidFill>
                <a:effectLst/>
                <a:latin typeface="Courier New" panose="02070309020205020404" pitchFamily="49" charset="0"/>
              </a:rPr>
              <a:t>'</a:t>
            </a:r>
            <a:r>
              <a:rPr lang="en-US" sz="1600" b="0" i="0" dirty="0">
                <a:solidFill>
                  <a:schemeClr val="bg1"/>
                </a:solidFill>
                <a:effectLst/>
                <a:latin typeface="Courier New" panose="02070309020205020404" pitchFamily="49" charset="0"/>
              </a:rPr>
              <a:t>]).</a:t>
            </a:r>
            <a:r>
              <a:rPr lang="en-US" sz="1600" b="0" i="0" dirty="0" err="1">
                <a:solidFill>
                  <a:schemeClr val="bg1"/>
                </a:solidFill>
                <a:effectLst/>
                <a:latin typeface="Courier New" panose="02070309020205020404" pitchFamily="49" charset="0"/>
              </a:rPr>
              <a:t>cadenaComercial.nunique</a:t>
            </a:r>
            <a:r>
              <a:rPr lang="en-US" sz="1600" b="0" i="0" dirty="0">
                <a:solidFill>
                  <a:schemeClr val="bg1"/>
                </a:solidFill>
                <a:effectLst/>
                <a:latin typeface="Courier New" panose="02070309020205020404" pitchFamily="49" charset="0"/>
              </a:rPr>
              <a:t>().</a:t>
            </a:r>
            <a:r>
              <a:rPr lang="en-US" sz="1600" b="0" i="0" dirty="0" err="1">
                <a:solidFill>
                  <a:schemeClr val="bg1"/>
                </a:solidFill>
                <a:effectLst/>
                <a:latin typeface="Courier New" panose="02070309020205020404" pitchFamily="49" charset="0"/>
              </a:rPr>
              <a:t>sort_values</a:t>
            </a:r>
            <a:r>
              <a:rPr lang="en-US" sz="1600" b="0" i="0" dirty="0">
                <a:solidFill>
                  <a:schemeClr val="bg1"/>
                </a:solidFill>
                <a:effectLst/>
                <a:latin typeface="Courier New" panose="02070309020205020404" pitchFamily="49" charset="0"/>
              </a:rPr>
              <a:t>(ascending=</a:t>
            </a:r>
            <a:r>
              <a:rPr lang="en-US" sz="1600" b="0" i="0" dirty="0">
                <a:solidFill>
                  <a:srgbClr val="00B050"/>
                </a:solidFill>
                <a:effectLst/>
                <a:latin typeface="Courier New" panose="02070309020205020404" pitchFamily="49" charset="0"/>
              </a:rPr>
              <a:t>False</a:t>
            </a:r>
            <a:r>
              <a:rPr lang="en-US" sz="1600" b="0" i="0" dirty="0">
                <a:solidFill>
                  <a:schemeClr val="bg1"/>
                </a:solidFill>
                <a:effectLst/>
                <a:latin typeface="Courier New" panose="02070309020205020404" pitchFamily="49" charset="0"/>
              </a:rPr>
              <a:t>)</a:t>
            </a:r>
            <a:endParaRPr lang="es-MX" sz="1600" dirty="0">
              <a:solidFill>
                <a:schemeClr val="bg1"/>
              </a:solidFill>
            </a:endParaRPr>
          </a:p>
        </p:txBody>
      </p:sp>
      <p:sp>
        <p:nvSpPr>
          <p:cNvPr id="17" name="TextBox 16">
            <a:extLst>
              <a:ext uri="{FF2B5EF4-FFF2-40B4-BE49-F238E27FC236}">
                <a16:creationId xmlns:a16="http://schemas.microsoft.com/office/drawing/2014/main" id="{E18A11F5-16AA-489E-9464-281E448DE966}"/>
              </a:ext>
            </a:extLst>
          </p:cNvPr>
          <p:cNvSpPr txBox="1"/>
          <p:nvPr/>
        </p:nvSpPr>
        <p:spPr>
          <a:xfrm>
            <a:off x="5929308" y="2884199"/>
            <a:ext cx="3365446" cy="1954381"/>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rtlCol="0">
            <a:spAutoFit/>
          </a:bodyPr>
          <a:lstStyle/>
          <a:p>
            <a:r>
              <a:rPr lang="es-MX" sz="1100" dirty="0">
                <a:solidFill>
                  <a:srgbClr val="333333"/>
                </a:solidFill>
                <a:latin typeface="Courier New" panose="02070309020205020404" pitchFamily="49" charset="0"/>
              </a:rPr>
              <a:t>producto</a:t>
            </a:r>
          </a:p>
          <a:p>
            <a:r>
              <a:rPr lang="es-MX" sz="1100" dirty="0">
                <a:solidFill>
                  <a:srgbClr val="333333"/>
                </a:solidFill>
                <a:latin typeface="Courier New" panose="02070309020205020404" pitchFamily="49" charset="0"/>
              </a:rPr>
              <a:t>VARIOS                           755</a:t>
            </a:r>
          </a:p>
          <a:p>
            <a:r>
              <a:rPr lang="es-MX" sz="1100" dirty="0">
                <a:solidFill>
                  <a:srgbClr val="333333"/>
                </a:solidFill>
                <a:latin typeface="Courier New" panose="02070309020205020404" pitchFamily="49" charset="0"/>
              </a:rPr>
              <a:t>MUÑECAS                          344</a:t>
            </a:r>
          </a:p>
          <a:p>
            <a:r>
              <a:rPr lang="es-MX" sz="1100" dirty="0">
                <a:solidFill>
                  <a:srgbClr val="333333"/>
                </a:solidFill>
                <a:latin typeface="Courier New" panose="02070309020205020404" pitchFamily="49" charset="0"/>
              </a:rPr>
              <a:t>PANTALLAS                        257</a:t>
            </a:r>
          </a:p>
          <a:p>
            <a:r>
              <a:rPr lang="es-MX" sz="1100" dirty="0">
                <a:solidFill>
                  <a:srgbClr val="333333"/>
                </a:solidFill>
                <a:latin typeface="Courier New" panose="02070309020205020404" pitchFamily="49" charset="0"/>
              </a:rPr>
              <a:t>JUGUETES ARMABLES                214</a:t>
            </a:r>
          </a:p>
          <a:p>
            <a:r>
              <a:rPr lang="es-MX" sz="1100" dirty="0">
                <a:solidFill>
                  <a:srgbClr val="333333"/>
                </a:solidFill>
                <a:latin typeface="Courier New" panose="02070309020205020404" pitchFamily="49" charset="0"/>
              </a:rPr>
              <a:t>LAVADORAS                        214</a:t>
            </a:r>
          </a:p>
          <a:p>
            <a:r>
              <a:rPr lang="es-MX" sz="1100" dirty="0">
                <a:solidFill>
                  <a:srgbClr val="333333"/>
                </a:solidFill>
                <a:latin typeface="Courier New" panose="02070309020205020404" pitchFamily="49" charset="0"/>
              </a:rPr>
              <a:t>MUÑECOS                          208</a:t>
            </a:r>
          </a:p>
          <a:p>
            <a:r>
              <a:rPr lang="es-MX" sz="1100" dirty="0">
                <a:solidFill>
                  <a:srgbClr val="333333"/>
                </a:solidFill>
                <a:latin typeface="Courier New" panose="02070309020205020404" pitchFamily="49" charset="0"/>
              </a:rPr>
              <a:t>TELEVISORES                      173</a:t>
            </a:r>
          </a:p>
          <a:p>
            <a:r>
              <a:rPr lang="es-MX" sz="1100" dirty="0">
                <a:solidFill>
                  <a:srgbClr val="333333"/>
                </a:solidFill>
                <a:latin typeface="Courier New" panose="02070309020205020404" pitchFamily="49" charset="0"/>
              </a:rPr>
              <a:t>CAMARAS DIGITALES                168</a:t>
            </a:r>
          </a:p>
          <a:p>
            <a:r>
              <a:rPr lang="es-MX" sz="1100" dirty="0">
                <a:solidFill>
                  <a:srgbClr val="333333"/>
                </a:solidFill>
                <a:latin typeface="Courier New" panose="02070309020205020404" pitchFamily="49" charset="0"/>
              </a:rPr>
              <a:t>LIBRO DE TEXTO DE MATEMATICAS    156</a:t>
            </a:r>
          </a:p>
          <a:p>
            <a:r>
              <a:rPr lang="es-MX" sz="1100" dirty="0">
                <a:solidFill>
                  <a:srgbClr val="333333"/>
                </a:solidFill>
                <a:latin typeface="Courier New" panose="02070309020205020404" pitchFamily="49" charset="0"/>
              </a:rPr>
              <a:t>COMPONENTES DE AUDIO             147</a:t>
            </a:r>
          </a:p>
        </p:txBody>
      </p:sp>
    </p:spTree>
    <p:extLst>
      <p:ext uri="{BB962C8B-B14F-4D97-AF65-F5344CB8AC3E}">
        <p14:creationId xmlns:p14="http://schemas.microsoft.com/office/powerpoint/2010/main" val="308447840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305</TotalTime>
  <Words>1416</Words>
  <Application>Microsoft Office PowerPoint</Application>
  <PresentationFormat>Widescreen</PresentationFormat>
  <Paragraphs>205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Helvetica Neue</vt:lpstr>
      <vt:lpstr>Arial</vt:lpstr>
      <vt:lpstr>Courier New</vt:lpstr>
      <vt:lpstr>Trebuchet MS</vt:lpstr>
      <vt:lpstr>Wingdings 3</vt:lpstr>
      <vt:lpstr>Facet</vt:lpstr>
      <vt:lpstr>Wizeline Data Engineering Bootcamp Challenge </vt:lpstr>
      <vt:lpstr>Exploratory Analysis</vt:lpstr>
      <vt:lpstr>Objectives</vt:lpstr>
      <vt:lpstr>Model structure </vt:lpstr>
      <vt:lpstr>Selecting variables </vt:lpstr>
      <vt:lpstr>How many commercial chains are monitored, and therefore, included in this database? </vt:lpstr>
      <vt:lpstr>What are the top 10 monitored products by State?  </vt:lpstr>
      <vt:lpstr>Which is the commercial chain with the highest number of monitored products?  </vt:lpstr>
      <vt:lpstr>Use the data to find an interesting fact.  </vt:lpstr>
      <vt:lpstr>Use the data to find an interesting fact.  </vt:lpstr>
      <vt:lpstr>PowerPoint Presentation</vt:lpstr>
      <vt:lpstr>What are the lessons learned from this exercise? </vt:lpstr>
      <vt:lpstr>Can you identify other ways to approach this problem?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Wizeline Data Engineering Bootcamp Challenge </dc:title>
  <dc:creator>Paul Ricardo Felix Trujillo</dc:creator>
  <cp:lastModifiedBy>Paul Ricardo Felix Trujillo</cp:lastModifiedBy>
  <cp:revision>6</cp:revision>
  <dcterms:created xsi:type="dcterms:W3CDTF">2021-10-12T22:55:29Z</dcterms:created>
  <dcterms:modified xsi:type="dcterms:W3CDTF">2021-10-13T04:01:13Z</dcterms:modified>
</cp:coreProperties>
</file>