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3f28cecc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3f28cecc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3f28cecc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3f28cecc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3f28cecc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3f28cecc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3f28cecc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3f28cecc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3f28cecc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3f28cecc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3f28cecc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3f28cecc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3f28cecc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3f28cecc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Increasing Revenue at Big Mountain Resort: A Data-Driven Recommendation</a:t>
            </a:r>
            <a:endParaRPr/>
          </a:p>
        </p:txBody>
      </p:sp>
      <p:sp>
        <p:nvSpPr>
          <p:cNvPr id="135" name="Google Shape;135;p13"/>
          <p:cNvSpPr txBox="1"/>
          <p:nvPr>
            <p:ph idx="1" type="subTitle"/>
          </p:nvPr>
        </p:nvSpPr>
        <p:spPr>
          <a:xfrm>
            <a:off x="311700" y="3977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Paul Haefele</a:t>
            </a:r>
            <a:endParaRPr b="1" sz="1700"/>
          </a:p>
          <a:p>
            <a:pPr indent="0" lvl="0" marL="0" rtl="0" algn="l">
              <a:spcBef>
                <a:spcPts val="0"/>
              </a:spcBef>
              <a:spcAft>
                <a:spcPts val="0"/>
              </a:spcAft>
              <a:buNone/>
            </a:pPr>
            <a:r>
              <a:rPr b="1" lang="en" sz="1700"/>
              <a:t>Data Scientist</a:t>
            </a:r>
            <a:endParaRPr b="1"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Identification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Current Situation: </a:t>
            </a:r>
            <a:r>
              <a:rPr lang="en" sz="1700"/>
              <a:t>Big Mountain Resort charges a premium above the average price of resorts in its market segment, but they suspect they are not capitalizing on their facilities as much as they could. The resort wants to implement a more data-driven business strategy to select a better value for their ticket price.</a:t>
            </a:r>
            <a:endParaRPr sz="1700"/>
          </a:p>
          <a:p>
            <a:pPr indent="-336550" lvl="0" marL="457200" rtl="0" algn="l">
              <a:spcBef>
                <a:spcPts val="0"/>
              </a:spcBef>
              <a:spcAft>
                <a:spcPts val="0"/>
              </a:spcAft>
              <a:buSzPts val="1700"/>
              <a:buChar char="●"/>
            </a:pPr>
            <a:r>
              <a:rPr lang="en" sz="1700"/>
              <a:t>Objective: To increase revenue for Big Mountain Resort through a combination of optimizing pricing, cutting costs efficiently, and upgrading/adding facilities </a:t>
            </a:r>
            <a:r>
              <a:rPr lang="en" sz="1700"/>
              <a:t>according to a data-driven prediction model.</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 and Key Findings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Recommendation: Increase ticket prices from the current price of $81 to $95.87, which is in line with the predicted value from our model.</a:t>
            </a:r>
            <a:endParaRPr sz="1700"/>
          </a:p>
          <a:p>
            <a:pPr indent="-336550" lvl="0" marL="457200" rtl="0" algn="l">
              <a:spcBef>
                <a:spcPts val="0"/>
              </a:spcBef>
              <a:spcAft>
                <a:spcPts val="0"/>
              </a:spcAft>
              <a:buSzPts val="1700"/>
              <a:buChar char="●"/>
            </a:pPr>
            <a:r>
              <a:rPr lang="en" sz="1700"/>
              <a:t>Key findings:</a:t>
            </a:r>
            <a:endParaRPr sz="1700"/>
          </a:p>
          <a:p>
            <a:pPr indent="-323850" lvl="1" marL="914400" rtl="0" algn="l">
              <a:spcBef>
                <a:spcPts val="0"/>
              </a:spcBef>
              <a:spcAft>
                <a:spcPts val="0"/>
              </a:spcAft>
              <a:buSzPts val="1500"/>
              <a:buChar char="○"/>
            </a:pPr>
            <a:r>
              <a:rPr lang="en" sz="1500"/>
              <a:t>The resort offers above-average facilities compared to other resorts in the region.</a:t>
            </a:r>
            <a:endParaRPr sz="1500"/>
          </a:p>
          <a:p>
            <a:pPr indent="-323850" lvl="1" marL="914400" rtl="0" algn="l">
              <a:spcBef>
                <a:spcPts val="0"/>
              </a:spcBef>
              <a:spcAft>
                <a:spcPts val="0"/>
              </a:spcAft>
              <a:buSzPts val="1500"/>
              <a:buChar char="○"/>
            </a:pPr>
            <a:r>
              <a:rPr lang="en" sz="1500"/>
              <a:t>The resort's current ticket prices are lower than the modeled price.</a:t>
            </a:r>
            <a:endParaRPr sz="1500"/>
          </a:p>
          <a:p>
            <a:pPr indent="-323850" lvl="1" marL="914400" rtl="0" algn="l">
              <a:spcBef>
                <a:spcPts val="0"/>
              </a:spcBef>
              <a:spcAft>
                <a:spcPts val="0"/>
              </a:spcAft>
              <a:buSzPts val="1500"/>
              <a:buChar char="○"/>
            </a:pPr>
            <a:r>
              <a:rPr lang="en" sz="1500"/>
              <a:t>Increasing ticket prices to the predicted value is expected to result in increased revenue for the resort.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and analysis - Part 1</a:t>
            </a:r>
            <a:endParaRPr/>
          </a:p>
        </p:txBody>
      </p:sp>
      <p:sp>
        <p:nvSpPr>
          <p:cNvPr id="153" name="Google Shape;153;p16"/>
          <p:cNvSpPr txBox="1"/>
          <p:nvPr>
            <p:ph idx="1" type="body"/>
          </p:nvPr>
        </p:nvSpPr>
        <p:spPr>
          <a:xfrm>
            <a:off x="1297500" y="1415150"/>
            <a:ext cx="7038900" cy="2911200"/>
          </a:xfrm>
          <a:prstGeom prst="rect">
            <a:avLst/>
          </a:prstGeom>
        </p:spPr>
        <p:txBody>
          <a:bodyPr anchorCtr="0" anchor="t" bIns="91425" lIns="91425" spcFirstLastPara="1" rIns="91425" wrap="square" tIns="91425">
            <a:noAutofit/>
          </a:bodyPr>
          <a:lstStyle/>
          <a:p>
            <a:pPr indent="-305435" lvl="0" marL="457200" rtl="0" algn="l">
              <a:lnSpc>
                <a:spcPct val="95000"/>
              </a:lnSpc>
              <a:spcBef>
                <a:spcPts val="0"/>
              </a:spcBef>
              <a:spcAft>
                <a:spcPts val="0"/>
              </a:spcAft>
              <a:buSzPts val="1210"/>
              <a:buChar char="●"/>
            </a:pPr>
            <a:r>
              <a:rPr lang="en" sz="1210"/>
              <a:t>Description of the key features used in the model:</a:t>
            </a:r>
            <a:endParaRPr sz="1210"/>
          </a:p>
          <a:p>
            <a:pPr indent="-296544" lvl="1" marL="914400" rtl="0" algn="l">
              <a:lnSpc>
                <a:spcPct val="95000"/>
              </a:lnSpc>
              <a:spcBef>
                <a:spcPts val="0"/>
              </a:spcBef>
              <a:spcAft>
                <a:spcPts val="0"/>
              </a:spcAft>
              <a:buSzPts val="1070"/>
              <a:buChar char="○"/>
            </a:pPr>
            <a:r>
              <a:rPr lang="en" sz="1070"/>
              <a:t>AdultWeekend: Ticket price for adults on the weekend</a:t>
            </a:r>
            <a:endParaRPr sz="1070"/>
          </a:p>
          <a:p>
            <a:pPr indent="-296544" lvl="1" marL="914400" rtl="0" algn="l">
              <a:lnSpc>
                <a:spcPct val="95000"/>
              </a:lnSpc>
              <a:spcBef>
                <a:spcPts val="0"/>
              </a:spcBef>
              <a:spcAft>
                <a:spcPts val="0"/>
              </a:spcAft>
              <a:buSzPts val="1070"/>
              <a:buChar char="○"/>
            </a:pPr>
            <a:r>
              <a:rPr lang="en" sz="1070"/>
              <a:t>Snow Making_ac: Total acres covered by snow making</a:t>
            </a:r>
            <a:endParaRPr sz="1070"/>
          </a:p>
          <a:p>
            <a:pPr indent="-296544" lvl="1" marL="914400" rtl="0" algn="l">
              <a:lnSpc>
                <a:spcPct val="95000"/>
              </a:lnSpc>
              <a:spcBef>
                <a:spcPts val="0"/>
              </a:spcBef>
              <a:spcAft>
                <a:spcPts val="0"/>
              </a:spcAft>
              <a:buSzPts val="1070"/>
              <a:buChar char="○"/>
            </a:pPr>
            <a:r>
              <a:rPr lang="en" sz="1070"/>
              <a:t>LongestRun_mi: Length of the longest run in miles</a:t>
            </a:r>
            <a:endParaRPr sz="1070"/>
          </a:p>
          <a:p>
            <a:pPr indent="-296544" lvl="1" marL="914400" rtl="0" algn="l">
              <a:lnSpc>
                <a:spcPct val="95000"/>
              </a:lnSpc>
              <a:spcBef>
                <a:spcPts val="0"/>
              </a:spcBef>
              <a:spcAft>
                <a:spcPts val="0"/>
              </a:spcAft>
              <a:buSzPts val="1070"/>
              <a:buChar char="○"/>
            </a:pPr>
            <a:r>
              <a:rPr lang="en" sz="1070"/>
              <a:t>fastQuads: Number of fast quad chairlifts</a:t>
            </a:r>
            <a:endParaRPr sz="1070"/>
          </a:p>
          <a:p>
            <a:pPr indent="-296544" lvl="1" marL="914400" rtl="0" algn="l">
              <a:lnSpc>
                <a:spcPct val="95000"/>
              </a:lnSpc>
              <a:spcBef>
                <a:spcPts val="0"/>
              </a:spcBef>
              <a:spcAft>
                <a:spcPts val="0"/>
              </a:spcAft>
              <a:buSzPts val="1070"/>
              <a:buChar char="○"/>
            </a:pPr>
            <a:r>
              <a:rPr lang="en" sz="1070"/>
              <a:t>vertical_drop: Height from summit to base(from highest lift-point)</a:t>
            </a:r>
            <a:endParaRPr sz="1070"/>
          </a:p>
          <a:p>
            <a:pPr indent="0" lvl="0" marL="0" rtl="0" algn="l">
              <a:lnSpc>
                <a:spcPct val="95000"/>
              </a:lnSpc>
              <a:spcBef>
                <a:spcPts val="1200"/>
              </a:spcBef>
              <a:spcAft>
                <a:spcPts val="0"/>
              </a:spcAft>
              <a:buSzPts val="770"/>
              <a:buNone/>
            </a:pPr>
            <a:r>
              <a:t/>
            </a:r>
            <a:endParaRPr sz="1210"/>
          </a:p>
          <a:p>
            <a:pPr indent="-305435" lvl="0" marL="457200" rtl="0" algn="l">
              <a:lnSpc>
                <a:spcPct val="95000"/>
              </a:lnSpc>
              <a:spcBef>
                <a:spcPts val="1200"/>
              </a:spcBef>
              <a:spcAft>
                <a:spcPts val="0"/>
              </a:spcAft>
              <a:buSzPts val="1210"/>
              <a:buChar char="●"/>
            </a:pPr>
            <a:r>
              <a:rPr lang="en" sz="1210"/>
              <a:t>Model performance metrics:</a:t>
            </a:r>
            <a:endParaRPr sz="1210"/>
          </a:p>
          <a:p>
            <a:pPr indent="-296544" lvl="1" marL="914400" rtl="0" algn="l">
              <a:lnSpc>
                <a:spcPct val="95000"/>
              </a:lnSpc>
              <a:spcBef>
                <a:spcPts val="0"/>
              </a:spcBef>
              <a:spcAft>
                <a:spcPts val="0"/>
              </a:spcAft>
              <a:buSzPts val="1070"/>
              <a:buChar char="○"/>
            </a:pPr>
            <a:r>
              <a:rPr lang="en" sz="1070"/>
              <a:t>Initial MAE: 19.13</a:t>
            </a:r>
            <a:endParaRPr sz="1070"/>
          </a:p>
          <a:p>
            <a:pPr indent="-296544" lvl="1" marL="914400" rtl="0" algn="l">
              <a:lnSpc>
                <a:spcPct val="95000"/>
              </a:lnSpc>
              <a:spcBef>
                <a:spcPts val="0"/>
              </a:spcBef>
              <a:spcAft>
                <a:spcPts val="0"/>
              </a:spcAft>
              <a:buSzPts val="1070"/>
              <a:buChar char="○"/>
            </a:pPr>
            <a:r>
              <a:rPr lang="en" sz="1070"/>
              <a:t>Final MAE: 10.39</a:t>
            </a:r>
            <a:endParaRPr sz="1070"/>
          </a:p>
          <a:p>
            <a:pPr indent="-305435" lvl="0" marL="457200" rtl="0" algn="l">
              <a:lnSpc>
                <a:spcPct val="95000"/>
              </a:lnSpc>
              <a:spcBef>
                <a:spcPts val="0"/>
              </a:spcBef>
              <a:spcAft>
                <a:spcPts val="0"/>
              </a:spcAft>
              <a:buSzPts val="1210"/>
              <a:buChar char="●"/>
            </a:pPr>
            <a:r>
              <a:rPr lang="en" sz="1210"/>
              <a:t>Random Forest Regressor most important features:</a:t>
            </a:r>
            <a:endParaRPr sz="1210"/>
          </a:p>
          <a:p>
            <a:pPr indent="-296544" lvl="1" marL="914400" rtl="0" algn="l">
              <a:lnSpc>
                <a:spcPct val="95000"/>
              </a:lnSpc>
              <a:spcBef>
                <a:spcPts val="0"/>
              </a:spcBef>
              <a:spcAft>
                <a:spcPts val="0"/>
              </a:spcAft>
              <a:buSzPts val="1070"/>
              <a:buChar char="○"/>
            </a:pPr>
            <a:r>
              <a:rPr lang="en" sz="1070"/>
              <a:t>Fast Quads</a:t>
            </a:r>
            <a:endParaRPr sz="1070"/>
          </a:p>
          <a:p>
            <a:pPr indent="-296544" lvl="1" marL="914400" rtl="0" algn="l">
              <a:lnSpc>
                <a:spcPct val="95000"/>
              </a:lnSpc>
              <a:spcBef>
                <a:spcPts val="0"/>
              </a:spcBef>
              <a:spcAft>
                <a:spcPts val="0"/>
              </a:spcAft>
              <a:buSzPts val="1070"/>
              <a:buChar char="○"/>
            </a:pPr>
            <a:r>
              <a:rPr lang="en" sz="1070"/>
              <a:t>Runs</a:t>
            </a:r>
            <a:endParaRPr sz="1070"/>
          </a:p>
          <a:p>
            <a:pPr indent="-296544" lvl="1" marL="914400" rtl="0" algn="l">
              <a:lnSpc>
                <a:spcPct val="95000"/>
              </a:lnSpc>
              <a:spcBef>
                <a:spcPts val="0"/>
              </a:spcBef>
              <a:spcAft>
                <a:spcPts val="0"/>
              </a:spcAft>
              <a:buSzPts val="1070"/>
              <a:buChar char="○"/>
            </a:pPr>
            <a:r>
              <a:rPr lang="en" sz="1070"/>
              <a:t>Snow Making Area</a:t>
            </a:r>
            <a:endParaRPr sz="1070"/>
          </a:p>
          <a:p>
            <a:pPr indent="-296544" lvl="1" marL="914400" rtl="0" algn="l">
              <a:lnSpc>
                <a:spcPct val="95000"/>
              </a:lnSpc>
              <a:spcBef>
                <a:spcPts val="0"/>
              </a:spcBef>
              <a:spcAft>
                <a:spcPts val="0"/>
              </a:spcAft>
              <a:buSzPts val="1070"/>
              <a:buChar char="○"/>
            </a:pPr>
            <a:r>
              <a:rPr lang="en" sz="1070"/>
              <a:t>Vertical Drop</a:t>
            </a:r>
            <a:endParaRPr sz="1070"/>
          </a:p>
          <a:p>
            <a:pPr indent="0" lvl="0" marL="0" rtl="0" algn="l">
              <a:lnSpc>
                <a:spcPct val="95000"/>
              </a:lnSpc>
              <a:spcBef>
                <a:spcPts val="1200"/>
              </a:spcBef>
              <a:spcAft>
                <a:spcPts val="0"/>
              </a:spcAft>
              <a:buSzPts val="770"/>
              <a:buNone/>
            </a:pPr>
            <a:r>
              <a:t/>
            </a:r>
            <a:endParaRPr sz="1210"/>
          </a:p>
          <a:p>
            <a:pPr indent="0" lvl="0" marL="0" rtl="0" algn="l">
              <a:lnSpc>
                <a:spcPct val="95000"/>
              </a:lnSpc>
              <a:spcBef>
                <a:spcPts val="1200"/>
              </a:spcBef>
              <a:spcAft>
                <a:spcPts val="1200"/>
              </a:spcAft>
              <a:buSzPts val="770"/>
              <a:buNone/>
            </a:pPr>
            <a:r>
              <a:t/>
            </a:r>
            <a:endParaRPr sz="12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 Part 2</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Big Mountain Resort compared to its competitors in key ticket price predicting features.</a:t>
            </a:r>
            <a:endParaRPr/>
          </a:p>
        </p:txBody>
      </p:sp>
      <p:pic>
        <p:nvPicPr>
          <p:cNvPr id="160" name="Google Shape;160;p17"/>
          <p:cNvPicPr preferRelativeResize="0"/>
          <p:nvPr/>
        </p:nvPicPr>
        <p:blipFill>
          <a:blip r:embed="rId3">
            <a:alphaModFix/>
          </a:blip>
          <a:stretch>
            <a:fillRect/>
          </a:stretch>
        </p:blipFill>
        <p:spPr>
          <a:xfrm>
            <a:off x="960800" y="1998149"/>
            <a:ext cx="3688276" cy="2050000"/>
          </a:xfrm>
          <a:prstGeom prst="rect">
            <a:avLst/>
          </a:prstGeom>
          <a:noFill/>
          <a:ln>
            <a:noFill/>
          </a:ln>
        </p:spPr>
      </p:pic>
      <p:pic>
        <p:nvPicPr>
          <p:cNvPr id="161" name="Google Shape;161;p17"/>
          <p:cNvPicPr preferRelativeResize="0"/>
          <p:nvPr/>
        </p:nvPicPr>
        <p:blipFill>
          <a:blip r:embed="rId4">
            <a:alphaModFix/>
          </a:blip>
          <a:stretch>
            <a:fillRect/>
          </a:stretch>
        </p:blipFill>
        <p:spPr>
          <a:xfrm>
            <a:off x="4800000" y="1998149"/>
            <a:ext cx="3723289" cy="205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 Part 3</a:t>
            </a:r>
            <a:endParaRPr/>
          </a:p>
          <a:p>
            <a:pPr indent="0" lvl="0" marL="0" rtl="0" algn="l">
              <a:spcBef>
                <a:spcPts val="0"/>
              </a:spcBef>
              <a:spcAft>
                <a:spcPts val="0"/>
              </a:spcAft>
              <a:buNone/>
            </a:pPr>
            <a:r>
              <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Scenario 1:</a:t>
            </a:r>
            <a:r>
              <a:rPr lang="en"/>
              <a:t> Permanently closing down up to 10 of the least used runs. </a:t>
            </a:r>
            <a:endParaRPr/>
          </a:p>
        </p:txBody>
      </p:sp>
      <p:pic>
        <p:nvPicPr>
          <p:cNvPr id="168" name="Google Shape;168;p18"/>
          <p:cNvPicPr preferRelativeResize="0"/>
          <p:nvPr/>
        </p:nvPicPr>
        <p:blipFill>
          <a:blip r:embed="rId3">
            <a:alphaModFix/>
          </a:blip>
          <a:stretch>
            <a:fillRect/>
          </a:stretch>
        </p:blipFill>
        <p:spPr>
          <a:xfrm>
            <a:off x="2527213" y="2176650"/>
            <a:ext cx="4089575" cy="221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 Part 4</a:t>
            </a:r>
            <a:endParaRPr/>
          </a:p>
          <a:p>
            <a:pPr indent="0" lvl="0" marL="0" rtl="0" algn="l">
              <a:spcBef>
                <a:spcPts val="0"/>
              </a:spcBef>
              <a:spcAft>
                <a:spcPts val="0"/>
              </a:spcAft>
              <a:buNone/>
            </a:pPr>
            <a:r>
              <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Scenario 2: Adding a run, increasing the vertical drop by 150 feet, and installing an additional chair lift</a:t>
            </a:r>
            <a:endParaRPr/>
          </a:p>
          <a:p>
            <a:pPr indent="-298450" lvl="1" marL="914400" rtl="0" algn="l">
              <a:spcBef>
                <a:spcPts val="0"/>
              </a:spcBef>
              <a:spcAft>
                <a:spcPts val="0"/>
              </a:spcAft>
              <a:buSzPts val="1100"/>
              <a:buChar char="○"/>
            </a:pPr>
            <a:r>
              <a:rPr lang="en"/>
              <a:t>Increase in ticket price by 1.99</a:t>
            </a:r>
            <a:endParaRPr/>
          </a:p>
          <a:p>
            <a:pPr indent="-298450" lvl="1" marL="914400" rtl="0" algn="l">
              <a:spcBef>
                <a:spcPts val="0"/>
              </a:spcBef>
              <a:spcAft>
                <a:spcPts val="0"/>
              </a:spcAft>
              <a:buSzPts val="1100"/>
              <a:buChar char="○"/>
            </a:pPr>
            <a:r>
              <a:rPr lang="en"/>
              <a:t>Increase in revenue by  $3,474,638</a:t>
            </a:r>
            <a:endParaRPr/>
          </a:p>
          <a:p>
            <a:pPr indent="-298450" lvl="1" marL="914400" rtl="0" algn="l">
              <a:spcBef>
                <a:spcPts val="0"/>
              </a:spcBef>
              <a:spcAft>
                <a:spcPts val="0"/>
              </a:spcAft>
              <a:buSzPts val="1100"/>
              <a:buChar char="○"/>
            </a:pPr>
            <a:r>
              <a:rPr lang="en"/>
              <a:t>Increase in operating costs by$1,540,000</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combination of raising ticket prices to the optimal level according to current facilities, upgrading facilities based on scenario 2, and potentially cutting costs based on scenario 1 on the previous slide would be the most efficient way of increasing profits for Big Mountain Resort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Conclusion</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Recap of the problem, recommendation, and key findings</a:t>
            </a:r>
            <a:endParaRPr sz="1600"/>
          </a:p>
          <a:p>
            <a:pPr indent="-330200" lvl="0" marL="457200" rtl="0" algn="l">
              <a:spcBef>
                <a:spcPts val="0"/>
              </a:spcBef>
              <a:spcAft>
                <a:spcPts val="0"/>
              </a:spcAft>
              <a:buSzPts val="1600"/>
              <a:buChar char="●"/>
            </a:pPr>
            <a:r>
              <a:rPr lang="en" sz="1600"/>
              <a:t>Discussion of the potential impact of the recommendation on revenue and profitability</a:t>
            </a:r>
            <a:endParaRPr sz="1600"/>
          </a:p>
          <a:p>
            <a:pPr indent="-330200" lvl="0" marL="457200" rtl="0" algn="l">
              <a:spcBef>
                <a:spcPts val="0"/>
              </a:spcBef>
              <a:spcAft>
                <a:spcPts val="0"/>
              </a:spcAft>
              <a:buSzPts val="1600"/>
              <a:buChar char="●"/>
            </a:pPr>
            <a:r>
              <a:rPr lang="en" sz="1600"/>
              <a:t>Call to action: Implement the recommended ticket price increase and monitor its impact on revenue, and gather more cost information to refine the model and make more accurate recommendations.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