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2" showSpecialPlsOnTitleSld="0" strictFirstAndLastChars="0" saveSubsetFonts="1">
  <p:sldMasterIdLst>
    <p:sldMasterId id="2147483665" r:id="rId1"/>
  </p:sldMasterIdLst>
  <p:notesMasterIdLst>
    <p:notesMasterId r:id="rId44"/>
  </p:notesMasterIdLst>
  <p:handoutMasterIdLst>
    <p:handoutMasterId r:id="rId45"/>
  </p:handoutMasterIdLst>
  <p:sldIdLst>
    <p:sldId id="256" r:id="rId2"/>
    <p:sldId id="441" r:id="rId3"/>
    <p:sldId id="364" r:id="rId4"/>
    <p:sldId id="433" r:id="rId5"/>
    <p:sldId id="434" r:id="rId6"/>
    <p:sldId id="413" r:id="rId7"/>
    <p:sldId id="383" r:id="rId8"/>
    <p:sldId id="384" r:id="rId9"/>
    <p:sldId id="385" r:id="rId10"/>
    <p:sldId id="368" r:id="rId11"/>
    <p:sldId id="389" r:id="rId12"/>
    <p:sldId id="397" r:id="rId13"/>
    <p:sldId id="387" r:id="rId14"/>
    <p:sldId id="417" r:id="rId15"/>
    <p:sldId id="399" r:id="rId16"/>
    <p:sldId id="391" r:id="rId17"/>
    <p:sldId id="406" r:id="rId18"/>
    <p:sldId id="370" r:id="rId19"/>
    <p:sldId id="407" r:id="rId20"/>
    <p:sldId id="408" r:id="rId21"/>
    <p:sldId id="412" r:id="rId22"/>
    <p:sldId id="409" r:id="rId23"/>
    <p:sldId id="369" r:id="rId24"/>
    <p:sldId id="416" r:id="rId25"/>
    <p:sldId id="440" r:id="rId26"/>
    <p:sldId id="403" r:id="rId27"/>
    <p:sldId id="372" r:id="rId28"/>
    <p:sldId id="439" r:id="rId29"/>
    <p:sldId id="426" r:id="rId30"/>
    <p:sldId id="435" r:id="rId31"/>
    <p:sldId id="430" r:id="rId32"/>
    <p:sldId id="427" r:id="rId33"/>
    <p:sldId id="428" r:id="rId34"/>
    <p:sldId id="424" r:id="rId35"/>
    <p:sldId id="436" r:id="rId36"/>
    <p:sldId id="437" r:id="rId37"/>
    <p:sldId id="438" r:id="rId38"/>
    <p:sldId id="429" r:id="rId39"/>
    <p:sldId id="377" r:id="rId40"/>
    <p:sldId id="380" r:id="rId41"/>
    <p:sldId id="431" r:id="rId42"/>
    <p:sldId id="432" r:id="rId43"/>
  </p:sldIdLst>
  <p:sldSz cx="9144000" cy="6858000" type="screen4x3"/>
  <p:notesSz cx="7010400" cy="9296400"/>
  <p:defaultTextStyle>
    <a:defPPr>
      <a:defRPr lang="en-GB"/>
    </a:defPPr>
    <a:lvl1pPr algn="l" defTabSz="457200" rtl="0" eaLnBrk="0" fontAlgn="base" hangingPunct="0">
      <a:spcBef>
        <a:spcPct val="0"/>
      </a:spcBef>
      <a:spcAft>
        <a:spcPct val="0"/>
      </a:spcAft>
      <a:buClr>
        <a:srgbClr val="000000"/>
      </a:buClr>
      <a:buSzPct val="100000"/>
      <a:buFont typeface="Times New Roman" pitchFamily="18" charset="0"/>
      <a:defRPr sz="2400" kern="1200">
        <a:solidFill>
          <a:schemeClr val="bg1"/>
        </a:solidFill>
        <a:latin typeface="Times New Roman" pitchFamily="18" charset="0"/>
        <a:ea typeface="+mn-ea"/>
        <a:cs typeface="+mn-cs"/>
      </a:defRPr>
    </a:lvl1pPr>
    <a:lvl2pPr marL="742950" indent="-285750" algn="l" defTabSz="457200" rtl="0" eaLnBrk="0" fontAlgn="base" hangingPunct="0">
      <a:spcBef>
        <a:spcPct val="0"/>
      </a:spcBef>
      <a:spcAft>
        <a:spcPct val="0"/>
      </a:spcAft>
      <a:buClr>
        <a:srgbClr val="000000"/>
      </a:buClr>
      <a:buSzPct val="100000"/>
      <a:buFont typeface="Times New Roman" pitchFamily="18" charset="0"/>
      <a:defRPr sz="2400" kern="1200">
        <a:solidFill>
          <a:schemeClr val="bg1"/>
        </a:solidFill>
        <a:latin typeface="Times New Roman" pitchFamily="18" charset="0"/>
        <a:ea typeface="+mn-ea"/>
        <a:cs typeface="+mn-cs"/>
      </a:defRPr>
    </a:lvl2pPr>
    <a:lvl3pPr marL="1143000" indent="-228600" algn="l" defTabSz="457200" rtl="0" eaLnBrk="0" fontAlgn="base" hangingPunct="0">
      <a:spcBef>
        <a:spcPct val="0"/>
      </a:spcBef>
      <a:spcAft>
        <a:spcPct val="0"/>
      </a:spcAft>
      <a:buClr>
        <a:srgbClr val="000000"/>
      </a:buClr>
      <a:buSzPct val="100000"/>
      <a:buFont typeface="Times New Roman" pitchFamily="18" charset="0"/>
      <a:defRPr sz="2400" kern="1200">
        <a:solidFill>
          <a:schemeClr val="bg1"/>
        </a:solidFill>
        <a:latin typeface="Times New Roman" pitchFamily="18" charset="0"/>
        <a:ea typeface="+mn-ea"/>
        <a:cs typeface="+mn-cs"/>
      </a:defRPr>
    </a:lvl3pPr>
    <a:lvl4pPr marL="1600200" indent="-228600" algn="l" defTabSz="457200" rtl="0" eaLnBrk="0" fontAlgn="base" hangingPunct="0">
      <a:spcBef>
        <a:spcPct val="0"/>
      </a:spcBef>
      <a:spcAft>
        <a:spcPct val="0"/>
      </a:spcAft>
      <a:buClr>
        <a:srgbClr val="000000"/>
      </a:buClr>
      <a:buSzPct val="100000"/>
      <a:buFont typeface="Times New Roman" pitchFamily="18" charset="0"/>
      <a:defRPr sz="2400" kern="1200">
        <a:solidFill>
          <a:schemeClr val="bg1"/>
        </a:solidFill>
        <a:latin typeface="Times New Roman" pitchFamily="18" charset="0"/>
        <a:ea typeface="+mn-ea"/>
        <a:cs typeface="+mn-cs"/>
      </a:defRPr>
    </a:lvl4pPr>
    <a:lvl5pPr marL="2057400" indent="-228600" algn="l" defTabSz="457200" rtl="0" eaLnBrk="0" fontAlgn="base" hangingPunct="0">
      <a:spcBef>
        <a:spcPct val="0"/>
      </a:spcBef>
      <a:spcAft>
        <a:spcPct val="0"/>
      </a:spcAft>
      <a:buClr>
        <a:srgbClr val="000000"/>
      </a:buClr>
      <a:buSzPct val="100000"/>
      <a:buFont typeface="Times New Roman" pitchFamily="18" charset="0"/>
      <a:defRPr sz="2400" kern="1200">
        <a:solidFill>
          <a:schemeClr val="bg1"/>
        </a:solidFill>
        <a:latin typeface="Times New Roman" pitchFamily="18" charset="0"/>
        <a:ea typeface="+mn-ea"/>
        <a:cs typeface="+mn-cs"/>
      </a:defRPr>
    </a:lvl5pPr>
    <a:lvl6pPr marL="2286000" algn="l" defTabSz="914400" rtl="0" eaLnBrk="1" latinLnBrk="0" hangingPunct="1">
      <a:defRPr sz="2400" kern="1200">
        <a:solidFill>
          <a:schemeClr val="bg1"/>
        </a:solidFill>
        <a:latin typeface="Times New Roman" pitchFamily="18" charset="0"/>
        <a:ea typeface="+mn-ea"/>
        <a:cs typeface="+mn-cs"/>
      </a:defRPr>
    </a:lvl6pPr>
    <a:lvl7pPr marL="2743200" algn="l" defTabSz="914400" rtl="0" eaLnBrk="1" latinLnBrk="0" hangingPunct="1">
      <a:defRPr sz="2400" kern="1200">
        <a:solidFill>
          <a:schemeClr val="bg1"/>
        </a:solidFill>
        <a:latin typeface="Times New Roman" pitchFamily="18" charset="0"/>
        <a:ea typeface="+mn-ea"/>
        <a:cs typeface="+mn-cs"/>
      </a:defRPr>
    </a:lvl7pPr>
    <a:lvl8pPr marL="3200400" algn="l" defTabSz="914400" rtl="0" eaLnBrk="1" latinLnBrk="0" hangingPunct="1">
      <a:defRPr sz="2400" kern="1200">
        <a:solidFill>
          <a:schemeClr val="bg1"/>
        </a:solidFill>
        <a:latin typeface="Times New Roman" pitchFamily="18" charset="0"/>
        <a:ea typeface="+mn-ea"/>
        <a:cs typeface="+mn-cs"/>
      </a:defRPr>
    </a:lvl8pPr>
    <a:lvl9pPr marL="3657600" algn="l" defTabSz="914400" rtl="0" eaLnBrk="1" latinLnBrk="0" hangingPunct="1">
      <a:defRPr sz="2400" kern="1200">
        <a:solidFill>
          <a:schemeClr val="bg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00"/>
    <a:srgbClr val="CC0000"/>
    <a:srgbClr val="FFC000"/>
    <a:srgbClr val="FFCC99"/>
    <a:srgbClr val="FF090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555" autoAdjust="0"/>
    <p:restoredTop sz="86346" autoAdjust="0"/>
  </p:normalViewPr>
  <p:slideViewPr>
    <p:cSldViewPr>
      <p:cViewPr varScale="1">
        <p:scale>
          <a:sx n="174" d="100"/>
          <a:sy n="174" d="100"/>
        </p:scale>
        <p:origin x="-936" y="-32"/>
      </p:cViewPr>
      <p:guideLst>
        <p:guide orient="horz" pos="2160"/>
        <p:guide pos="2880"/>
      </p:guideLst>
    </p:cSldViewPr>
  </p:slideViewPr>
  <p:outlineViewPr>
    <p:cViewPr varScale="1">
      <p:scale>
        <a:sx n="35" d="100"/>
        <a:sy n="35" d="100"/>
      </p:scale>
      <p:origin x="0" y="9224"/>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Lst>
  </p:outlineViewPr>
  <p:notesTextViewPr>
    <p:cViewPr>
      <p:scale>
        <a:sx n="100" d="100"/>
        <a:sy n="100" d="100"/>
      </p:scale>
      <p:origin x="0" y="0"/>
    </p:cViewPr>
  </p:notesTextViewPr>
  <p:sorterViewPr>
    <p:cViewPr>
      <p:scale>
        <a:sx n="200" d="100"/>
        <a:sy n="200" d="100"/>
      </p:scale>
      <p:origin x="0" y="13440"/>
    </p:cViewPr>
  </p:sorterViewPr>
  <p:notesViewPr>
    <p:cSldViewPr>
      <p:cViewPr varScale="1">
        <p:scale>
          <a:sx n="76" d="100"/>
          <a:sy n="76" d="100"/>
        </p:scale>
        <p:origin x="-1380" y="-108"/>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printerSettings" Target="printerSettings/printerSettings1.bin"/><Relationship Id="rId47" Type="http://schemas.openxmlformats.org/officeDocument/2006/relationships/presProps" Target="presProps.xml"/><Relationship Id="rId48" Type="http://schemas.openxmlformats.org/officeDocument/2006/relationships/viewProps" Target="viewProps.xml"/><Relationship Id="rId49" Type="http://schemas.openxmlformats.org/officeDocument/2006/relationships/theme" Target="theme/theme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50"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notesMaster" Target="notesMasters/notesMaster1.xml"/><Relationship Id="rId45" Type="http://schemas.openxmlformats.org/officeDocument/2006/relationships/handoutMaster" Target="handoutMasters/handoutMaster1.xml"/></Relationships>
</file>

<file path=ppt/_rels/viewProps.xml.rels><?xml version="1.0" encoding="UTF-8" standalone="yes"?>
<Relationships xmlns="http://schemas.openxmlformats.org/package/2006/relationships"><Relationship Id="rId9" Type="http://schemas.openxmlformats.org/officeDocument/2006/relationships/slide" Target="slides/slide12.xml"/><Relationship Id="rId20" Type="http://schemas.openxmlformats.org/officeDocument/2006/relationships/slide" Target="slides/slide27.xml"/><Relationship Id="rId21" Type="http://schemas.openxmlformats.org/officeDocument/2006/relationships/slide" Target="slides/slide29.xml"/><Relationship Id="rId22" Type="http://schemas.openxmlformats.org/officeDocument/2006/relationships/slide" Target="slides/slide31.xml"/><Relationship Id="rId23" Type="http://schemas.openxmlformats.org/officeDocument/2006/relationships/slide" Target="slides/slide33.xml"/><Relationship Id="rId24" Type="http://schemas.openxmlformats.org/officeDocument/2006/relationships/slide" Target="slides/slide34.xml"/><Relationship Id="rId25" Type="http://schemas.openxmlformats.org/officeDocument/2006/relationships/slide" Target="slides/slide38.xml"/><Relationship Id="rId26" Type="http://schemas.openxmlformats.org/officeDocument/2006/relationships/slide" Target="slides/slide39.xml"/><Relationship Id="rId27" Type="http://schemas.openxmlformats.org/officeDocument/2006/relationships/slide" Target="slides/slide40.xml"/><Relationship Id="rId28" Type="http://schemas.openxmlformats.org/officeDocument/2006/relationships/slide" Target="slides/slide41.xml"/><Relationship Id="rId29" Type="http://schemas.openxmlformats.org/officeDocument/2006/relationships/slide" Target="slides/slide42.xml"/><Relationship Id="rId10" Type="http://schemas.openxmlformats.org/officeDocument/2006/relationships/slide" Target="slides/slide13.xml"/><Relationship Id="rId11" Type="http://schemas.openxmlformats.org/officeDocument/2006/relationships/slide" Target="slides/slide14.xml"/><Relationship Id="rId12" Type="http://schemas.openxmlformats.org/officeDocument/2006/relationships/slide" Target="slides/slide15.xml"/><Relationship Id="rId13" Type="http://schemas.openxmlformats.org/officeDocument/2006/relationships/slide" Target="slides/slide16.xml"/><Relationship Id="rId14" Type="http://schemas.openxmlformats.org/officeDocument/2006/relationships/slide" Target="slides/slide17.xml"/><Relationship Id="rId15" Type="http://schemas.openxmlformats.org/officeDocument/2006/relationships/slide" Target="slides/slide18.xml"/><Relationship Id="rId16" Type="http://schemas.openxmlformats.org/officeDocument/2006/relationships/slide" Target="slides/slide21.xml"/><Relationship Id="rId17" Type="http://schemas.openxmlformats.org/officeDocument/2006/relationships/slide" Target="slides/slide22.xml"/><Relationship Id="rId18" Type="http://schemas.openxmlformats.org/officeDocument/2006/relationships/slide" Target="slides/slide23.xml"/><Relationship Id="rId19" Type="http://schemas.openxmlformats.org/officeDocument/2006/relationships/slide" Target="slides/slide24.xml"/><Relationship Id="rId1" Type="http://schemas.openxmlformats.org/officeDocument/2006/relationships/slide" Target="slides/slide1.xml"/><Relationship Id="rId2" Type="http://schemas.openxmlformats.org/officeDocument/2006/relationships/slide" Target="slides/slide3.xml"/><Relationship Id="rId3" Type="http://schemas.openxmlformats.org/officeDocument/2006/relationships/slide" Target="slides/slide4.xml"/><Relationship Id="rId4" Type="http://schemas.openxmlformats.org/officeDocument/2006/relationships/slide" Target="slides/slide5.xml"/><Relationship Id="rId5" Type="http://schemas.openxmlformats.org/officeDocument/2006/relationships/slide" Target="slides/slide6.xml"/><Relationship Id="rId6" Type="http://schemas.openxmlformats.org/officeDocument/2006/relationships/slide" Target="slides/slide7.xml"/><Relationship Id="rId7" Type="http://schemas.openxmlformats.org/officeDocument/2006/relationships/slide" Target="slides/slide10.xml"/><Relationship Id="rId8"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pPr>
              <a:defRPr/>
            </a:pPr>
            <a:fld id="{21EC3080-00C3-4840-8B4C-5199FEA2FD44}" type="datetime1">
              <a:rPr lang="en-US" smtClean="0"/>
              <a:t>Nov 26 2012</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pPr>
              <a:defRPr/>
            </a:pPr>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pPr>
              <a:defRPr/>
            </a:pPr>
            <a:fld id="{05B06F41-F54B-468F-8200-00C5871AD5E3}" type="slidenum">
              <a:rPr lang="en-US"/>
              <a:pPr>
                <a:defRPr/>
              </a:pPr>
              <a:t>‹#›</a:t>
            </a:fld>
            <a:endParaRPr lang="en-US"/>
          </a:p>
        </p:txBody>
      </p:sp>
    </p:spTree>
    <p:extLst>
      <p:ext uri="{BB962C8B-B14F-4D97-AF65-F5344CB8AC3E}">
        <p14:creationId xmlns:p14="http://schemas.microsoft.com/office/powerpoint/2010/main" val="410737096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7" name="AutoShape 1"/>
          <p:cNvSpPr>
            <a:spLocks noChangeArrowheads="1"/>
          </p:cNvSpPr>
          <p:nvPr/>
        </p:nvSpPr>
        <p:spPr bwMode="auto">
          <a:xfrm>
            <a:off x="0" y="0"/>
            <a:ext cx="7010400" cy="9296400"/>
          </a:xfrm>
          <a:prstGeom prst="roundRect">
            <a:avLst>
              <a:gd name="adj" fmla="val 23"/>
            </a:avLst>
          </a:prstGeom>
          <a:solidFill>
            <a:srgbClr val="FFFFFF"/>
          </a:solidFill>
          <a:ln w="9360">
            <a:noFill/>
            <a:miter lim="800000"/>
            <a:headEnd/>
            <a:tailEnd/>
          </a:ln>
          <a:effectLst/>
        </p:spPr>
        <p:txBody>
          <a:bodyPr wrap="none" anchor="ctr"/>
          <a:lstStyle/>
          <a:p>
            <a:pPr>
              <a:defRPr/>
            </a:pPr>
            <a:endParaRPr lang="en-US"/>
          </a:p>
        </p:txBody>
      </p:sp>
      <p:sp>
        <p:nvSpPr>
          <p:cNvPr id="4098" name="AutoShape 2"/>
          <p:cNvSpPr>
            <a:spLocks noChangeArrowheads="1"/>
          </p:cNvSpPr>
          <p:nvPr/>
        </p:nvSpPr>
        <p:spPr bwMode="auto">
          <a:xfrm>
            <a:off x="0" y="0"/>
            <a:ext cx="7010400" cy="9296400"/>
          </a:xfrm>
          <a:prstGeom prst="roundRect">
            <a:avLst>
              <a:gd name="adj" fmla="val 23"/>
            </a:avLst>
          </a:prstGeom>
          <a:solidFill>
            <a:srgbClr val="FFFFFF"/>
          </a:solidFill>
          <a:ln w="9525">
            <a:noFill/>
            <a:round/>
            <a:headEnd/>
            <a:tailEnd/>
          </a:ln>
          <a:effectLst/>
        </p:spPr>
        <p:txBody>
          <a:bodyPr wrap="none" anchor="ctr"/>
          <a:lstStyle/>
          <a:p>
            <a:pPr>
              <a:defRPr/>
            </a:pPr>
            <a:endParaRPr lang="en-US"/>
          </a:p>
        </p:txBody>
      </p:sp>
      <p:sp>
        <p:nvSpPr>
          <p:cNvPr id="4099" name="AutoShape 3"/>
          <p:cNvSpPr>
            <a:spLocks noChangeArrowheads="1"/>
          </p:cNvSpPr>
          <p:nvPr/>
        </p:nvSpPr>
        <p:spPr bwMode="auto">
          <a:xfrm>
            <a:off x="0" y="0"/>
            <a:ext cx="7010400" cy="9296400"/>
          </a:xfrm>
          <a:prstGeom prst="roundRect">
            <a:avLst>
              <a:gd name="adj" fmla="val 23"/>
            </a:avLst>
          </a:prstGeom>
          <a:solidFill>
            <a:srgbClr val="FFFFFF"/>
          </a:solidFill>
          <a:ln w="9525">
            <a:noFill/>
            <a:round/>
            <a:headEnd/>
            <a:tailEnd/>
          </a:ln>
          <a:effectLst/>
        </p:spPr>
        <p:txBody>
          <a:bodyPr wrap="none" anchor="ctr"/>
          <a:lstStyle/>
          <a:p>
            <a:pPr>
              <a:defRPr/>
            </a:pPr>
            <a:endParaRPr lang="en-US"/>
          </a:p>
        </p:txBody>
      </p:sp>
      <p:sp>
        <p:nvSpPr>
          <p:cNvPr id="4100" name="AutoShape 4"/>
          <p:cNvSpPr>
            <a:spLocks noChangeArrowheads="1"/>
          </p:cNvSpPr>
          <p:nvPr/>
        </p:nvSpPr>
        <p:spPr bwMode="auto">
          <a:xfrm>
            <a:off x="0" y="0"/>
            <a:ext cx="7010400" cy="9296400"/>
          </a:xfrm>
          <a:prstGeom prst="roundRect">
            <a:avLst>
              <a:gd name="adj" fmla="val 23"/>
            </a:avLst>
          </a:prstGeom>
          <a:solidFill>
            <a:srgbClr val="FFFFFF"/>
          </a:solidFill>
          <a:ln w="9525">
            <a:noFill/>
            <a:round/>
            <a:headEnd/>
            <a:tailEnd/>
          </a:ln>
          <a:effectLst/>
        </p:spPr>
        <p:txBody>
          <a:bodyPr wrap="none" anchor="ctr"/>
          <a:lstStyle/>
          <a:p>
            <a:pPr>
              <a:defRPr/>
            </a:pPr>
            <a:endParaRPr lang="en-US"/>
          </a:p>
        </p:txBody>
      </p:sp>
      <p:sp>
        <p:nvSpPr>
          <p:cNvPr id="4101" name="AutoShape 5"/>
          <p:cNvSpPr>
            <a:spLocks noChangeArrowheads="1"/>
          </p:cNvSpPr>
          <p:nvPr/>
        </p:nvSpPr>
        <p:spPr bwMode="auto">
          <a:xfrm>
            <a:off x="0" y="0"/>
            <a:ext cx="7010400" cy="9296400"/>
          </a:xfrm>
          <a:prstGeom prst="roundRect">
            <a:avLst>
              <a:gd name="adj" fmla="val 23"/>
            </a:avLst>
          </a:prstGeom>
          <a:solidFill>
            <a:srgbClr val="FFFFFF"/>
          </a:solidFill>
          <a:ln w="9525">
            <a:noFill/>
            <a:round/>
            <a:headEnd/>
            <a:tailEnd/>
          </a:ln>
          <a:effectLst/>
        </p:spPr>
        <p:txBody>
          <a:bodyPr wrap="none" anchor="ctr"/>
          <a:lstStyle/>
          <a:p>
            <a:pPr>
              <a:defRPr/>
            </a:pPr>
            <a:endParaRPr lang="en-US"/>
          </a:p>
        </p:txBody>
      </p:sp>
      <p:sp>
        <p:nvSpPr>
          <p:cNvPr id="4102" name="AutoShape 6"/>
          <p:cNvSpPr>
            <a:spLocks noChangeArrowheads="1"/>
          </p:cNvSpPr>
          <p:nvPr/>
        </p:nvSpPr>
        <p:spPr bwMode="auto">
          <a:xfrm>
            <a:off x="0" y="0"/>
            <a:ext cx="7010400" cy="9296400"/>
          </a:xfrm>
          <a:prstGeom prst="roundRect">
            <a:avLst>
              <a:gd name="adj" fmla="val 23"/>
            </a:avLst>
          </a:prstGeom>
          <a:solidFill>
            <a:srgbClr val="FFFFFF"/>
          </a:solidFill>
          <a:ln w="9525">
            <a:noFill/>
            <a:round/>
            <a:headEnd/>
            <a:tailEnd/>
          </a:ln>
          <a:effectLst/>
        </p:spPr>
        <p:txBody>
          <a:bodyPr wrap="none" anchor="ctr"/>
          <a:lstStyle/>
          <a:p>
            <a:pPr>
              <a:defRPr/>
            </a:pPr>
            <a:endParaRPr lang="en-US"/>
          </a:p>
        </p:txBody>
      </p:sp>
      <p:sp>
        <p:nvSpPr>
          <p:cNvPr id="4103" name="AutoShape 7"/>
          <p:cNvSpPr>
            <a:spLocks noChangeArrowheads="1"/>
          </p:cNvSpPr>
          <p:nvPr/>
        </p:nvSpPr>
        <p:spPr bwMode="auto">
          <a:xfrm>
            <a:off x="0" y="0"/>
            <a:ext cx="7010400" cy="9296400"/>
          </a:xfrm>
          <a:prstGeom prst="roundRect">
            <a:avLst>
              <a:gd name="adj" fmla="val 23"/>
            </a:avLst>
          </a:prstGeom>
          <a:solidFill>
            <a:srgbClr val="FFFFFF"/>
          </a:solidFill>
          <a:ln w="9525">
            <a:noFill/>
            <a:round/>
            <a:headEnd/>
            <a:tailEnd/>
          </a:ln>
          <a:effectLst/>
        </p:spPr>
        <p:txBody>
          <a:bodyPr wrap="none" anchor="ctr"/>
          <a:lstStyle/>
          <a:p>
            <a:pPr>
              <a:defRPr/>
            </a:pPr>
            <a:endParaRPr lang="en-US"/>
          </a:p>
        </p:txBody>
      </p:sp>
      <p:sp>
        <p:nvSpPr>
          <p:cNvPr id="4104" name="AutoShape 8"/>
          <p:cNvSpPr>
            <a:spLocks noChangeArrowheads="1"/>
          </p:cNvSpPr>
          <p:nvPr/>
        </p:nvSpPr>
        <p:spPr bwMode="auto">
          <a:xfrm>
            <a:off x="0" y="0"/>
            <a:ext cx="7010400" cy="9296400"/>
          </a:xfrm>
          <a:prstGeom prst="roundRect">
            <a:avLst>
              <a:gd name="adj" fmla="val 23"/>
            </a:avLst>
          </a:prstGeom>
          <a:solidFill>
            <a:srgbClr val="FFFFFF"/>
          </a:solidFill>
          <a:ln w="9525">
            <a:noFill/>
            <a:round/>
            <a:headEnd/>
            <a:tailEnd/>
          </a:ln>
          <a:effectLst/>
        </p:spPr>
        <p:txBody>
          <a:bodyPr wrap="none" anchor="ctr"/>
          <a:lstStyle/>
          <a:p>
            <a:pPr>
              <a:defRPr/>
            </a:pPr>
            <a:endParaRPr lang="en-US"/>
          </a:p>
        </p:txBody>
      </p:sp>
      <p:sp>
        <p:nvSpPr>
          <p:cNvPr id="4105" name="Rectangle 9"/>
          <p:cNvSpPr>
            <a:spLocks noGrp="1" noChangeArrowheads="1"/>
          </p:cNvSpPr>
          <p:nvPr>
            <p:ph type="hdr"/>
          </p:nvPr>
        </p:nvSpPr>
        <p:spPr bwMode="auto">
          <a:xfrm>
            <a:off x="0" y="0"/>
            <a:ext cx="3040063" cy="444500"/>
          </a:xfrm>
          <a:prstGeom prst="rect">
            <a:avLst/>
          </a:prstGeom>
          <a:noFill/>
          <a:ln w="9525">
            <a:noFill/>
            <a:round/>
            <a:headEnd/>
            <a:tailEnd/>
          </a:ln>
          <a:effectLst/>
        </p:spPr>
        <p:txBody>
          <a:bodyPr vert="horz" wrap="square" lIns="91710" tIns="45855" rIns="91710" bIns="45855" numCol="1" anchor="t" anchorCtr="0" compatLnSpc="1">
            <a:prstTxWarp prst="textNoShape">
              <a:avLst/>
            </a:prstTxWarp>
          </a:bodyPr>
          <a:lstStyle>
            <a:lvl1pPr defTabSz="465138" eaLnBrk="1">
              <a:tabLst>
                <a:tab pos="738188" algn="l"/>
                <a:tab pos="1474788" algn="l"/>
                <a:tab pos="2212975" algn="l"/>
                <a:tab pos="2951163" algn="l"/>
              </a:tabLst>
              <a:defRPr sz="1200">
                <a:solidFill>
                  <a:srgbClr val="000000"/>
                </a:solidFill>
                <a:latin typeface="Arial" charset="0"/>
              </a:defRPr>
            </a:lvl1pPr>
          </a:lstStyle>
          <a:p>
            <a:pPr>
              <a:defRPr/>
            </a:pPr>
            <a:endParaRPr lang="en-US"/>
          </a:p>
        </p:txBody>
      </p:sp>
      <p:sp>
        <p:nvSpPr>
          <p:cNvPr id="4106" name="Rectangle 10"/>
          <p:cNvSpPr>
            <a:spLocks noGrp="1" noChangeArrowheads="1"/>
          </p:cNvSpPr>
          <p:nvPr>
            <p:ph type="dt"/>
          </p:nvPr>
        </p:nvSpPr>
        <p:spPr bwMode="auto">
          <a:xfrm>
            <a:off x="3970338" y="0"/>
            <a:ext cx="3040062" cy="444500"/>
          </a:xfrm>
          <a:prstGeom prst="rect">
            <a:avLst/>
          </a:prstGeom>
          <a:noFill/>
          <a:ln w="9525">
            <a:noFill/>
            <a:round/>
            <a:headEnd/>
            <a:tailEnd/>
          </a:ln>
          <a:effectLst/>
        </p:spPr>
        <p:txBody>
          <a:bodyPr vert="horz" wrap="square" lIns="91710" tIns="45855" rIns="91710" bIns="45855" numCol="1" anchor="t" anchorCtr="0" compatLnSpc="1">
            <a:prstTxWarp prst="textNoShape">
              <a:avLst/>
            </a:prstTxWarp>
          </a:bodyPr>
          <a:lstStyle>
            <a:lvl1pPr algn="r" defTabSz="465138" eaLnBrk="1">
              <a:tabLst>
                <a:tab pos="738188" algn="l"/>
                <a:tab pos="1474788" algn="l"/>
                <a:tab pos="2212975" algn="l"/>
                <a:tab pos="2951163" algn="l"/>
              </a:tabLst>
              <a:defRPr sz="1200">
                <a:solidFill>
                  <a:srgbClr val="000000"/>
                </a:solidFill>
                <a:latin typeface="Arial" charset="0"/>
              </a:defRPr>
            </a:lvl1pPr>
          </a:lstStyle>
          <a:p>
            <a:pPr>
              <a:defRPr/>
            </a:pPr>
            <a:fld id="{ED83A886-433E-6F46-86BE-4CE36E3F8C6C}" type="datetime1">
              <a:rPr lang="en-US" smtClean="0"/>
              <a:t>Nov 26 2012</a:t>
            </a:fld>
            <a:endParaRPr lang="en-US"/>
          </a:p>
        </p:txBody>
      </p:sp>
      <p:sp>
        <p:nvSpPr>
          <p:cNvPr id="72716" name="Rectangle 11"/>
          <p:cNvSpPr>
            <a:spLocks noGrp="1" noRot="1" noChangeAspect="1" noChangeArrowheads="1"/>
          </p:cNvSpPr>
          <p:nvPr>
            <p:ph type="sldImg"/>
          </p:nvPr>
        </p:nvSpPr>
        <p:spPr bwMode="auto">
          <a:xfrm>
            <a:off x="1174750" y="688975"/>
            <a:ext cx="4667250" cy="3500438"/>
          </a:xfrm>
          <a:prstGeom prst="rect">
            <a:avLst/>
          </a:prstGeom>
          <a:solidFill>
            <a:srgbClr val="FFFFFF"/>
          </a:solidFill>
          <a:ln w="9360">
            <a:solidFill>
              <a:srgbClr val="000000"/>
            </a:solidFill>
            <a:miter lim="800000"/>
            <a:headEnd/>
            <a:tailEnd/>
          </a:ln>
        </p:spPr>
      </p:sp>
      <p:sp>
        <p:nvSpPr>
          <p:cNvPr id="4108" name="Rectangle 12"/>
          <p:cNvSpPr>
            <a:spLocks noGrp="1" noChangeArrowheads="1"/>
          </p:cNvSpPr>
          <p:nvPr>
            <p:ph type="body"/>
          </p:nvPr>
        </p:nvSpPr>
        <p:spPr bwMode="auto">
          <a:xfrm>
            <a:off x="915988" y="4433888"/>
            <a:ext cx="5176837" cy="4187825"/>
          </a:xfrm>
          <a:prstGeom prst="rect">
            <a:avLst/>
          </a:prstGeom>
          <a:noFill/>
          <a:ln w="9525">
            <a:noFill/>
            <a:round/>
            <a:headEnd/>
            <a:tailEnd/>
          </a:ln>
          <a:effectLst/>
        </p:spPr>
        <p:txBody>
          <a:bodyPr vert="horz" wrap="square" lIns="91710" tIns="45855" rIns="91710" bIns="45855" numCol="1" anchor="t" anchorCtr="0" compatLnSpc="1">
            <a:prstTxWarp prst="textNoShape">
              <a:avLst/>
            </a:prstTxWarp>
          </a:bodyPr>
          <a:lstStyle/>
          <a:p>
            <a:pPr lvl="0"/>
            <a:endParaRPr lang="en-US" noProof="0" smtClean="0"/>
          </a:p>
        </p:txBody>
      </p:sp>
      <p:sp>
        <p:nvSpPr>
          <p:cNvPr id="4109" name="Rectangle 13"/>
          <p:cNvSpPr>
            <a:spLocks noGrp="1" noChangeArrowheads="1"/>
          </p:cNvSpPr>
          <p:nvPr>
            <p:ph type="ftr"/>
          </p:nvPr>
        </p:nvSpPr>
        <p:spPr bwMode="auto">
          <a:xfrm>
            <a:off x="0" y="8863013"/>
            <a:ext cx="3040063" cy="446087"/>
          </a:xfrm>
          <a:prstGeom prst="rect">
            <a:avLst/>
          </a:prstGeom>
          <a:noFill/>
          <a:ln w="9525">
            <a:noFill/>
            <a:round/>
            <a:headEnd/>
            <a:tailEnd/>
          </a:ln>
          <a:effectLst/>
        </p:spPr>
        <p:txBody>
          <a:bodyPr vert="horz" wrap="square" lIns="91710" tIns="45855" rIns="91710" bIns="45855" numCol="1" anchor="b" anchorCtr="0" compatLnSpc="1">
            <a:prstTxWarp prst="textNoShape">
              <a:avLst/>
            </a:prstTxWarp>
          </a:bodyPr>
          <a:lstStyle>
            <a:lvl1pPr defTabSz="465138" eaLnBrk="1">
              <a:tabLst>
                <a:tab pos="738188" algn="l"/>
                <a:tab pos="1474788" algn="l"/>
                <a:tab pos="2212975" algn="l"/>
                <a:tab pos="2951163" algn="l"/>
              </a:tabLst>
              <a:defRPr sz="1200">
                <a:solidFill>
                  <a:srgbClr val="000000"/>
                </a:solidFill>
                <a:latin typeface="Arial" charset="0"/>
              </a:defRPr>
            </a:lvl1pPr>
          </a:lstStyle>
          <a:p>
            <a:pPr>
              <a:defRPr/>
            </a:pPr>
            <a:endParaRPr lang="en-US"/>
          </a:p>
        </p:txBody>
      </p:sp>
      <p:sp>
        <p:nvSpPr>
          <p:cNvPr id="4110" name="Rectangle 14"/>
          <p:cNvSpPr>
            <a:spLocks noGrp="1" noChangeArrowheads="1"/>
          </p:cNvSpPr>
          <p:nvPr>
            <p:ph type="sldNum"/>
          </p:nvPr>
        </p:nvSpPr>
        <p:spPr bwMode="auto">
          <a:xfrm>
            <a:off x="3970338" y="8863013"/>
            <a:ext cx="3040062" cy="446087"/>
          </a:xfrm>
          <a:prstGeom prst="rect">
            <a:avLst/>
          </a:prstGeom>
          <a:noFill/>
          <a:ln w="9525">
            <a:noFill/>
            <a:round/>
            <a:headEnd/>
            <a:tailEnd/>
          </a:ln>
          <a:effectLst/>
        </p:spPr>
        <p:txBody>
          <a:bodyPr vert="horz" wrap="square" lIns="91710" tIns="45855" rIns="91710" bIns="45855" numCol="1" anchor="b" anchorCtr="0" compatLnSpc="1">
            <a:prstTxWarp prst="textNoShape">
              <a:avLst/>
            </a:prstTxWarp>
          </a:bodyPr>
          <a:lstStyle>
            <a:lvl1pPr algn="r" defTabSz="465138" eaLnBrk="1">
              <a:tabLst>
                <a:tab pos="738188" algn="l"/>
                <a:tab pos="1474788" algn="l"/>
                <a:tab pos="2212975" algn="l"/>
                <a:tab pos="2951163" algn="l"/>
              </a:tabLst>
              <a:defRPr sz="1200">
                <a:solidFill>
                  <a:srgbClr val="000000"/>
                </a:solidFill>
                <a:latin typeface="Arial" charset="0"/>
              </a:defRPr>
            </a:lvl1pPr>
          </a:lstStyle>
          <a:p>
            <a:pPr>
              <a:defRPr/>
            </a:pPr>
            <a:fld id="{0C8A0E72-1215-42A6-9A96-16D96BFFDCE0}" type="slidenum">
              <a:rPr lang="en-US"/>
              <a:pPr>
                <a:defRPr/>
              </a:pPr>
              <a:t>‹#›</a:t>
            </a:fld>
            <a:endParaRPr lang="en-US"/>
          </a:p>
        </p:txBody>
      </p:sp>
    </p:spTree>
    <p:extLst>
      <p:ext uri="{BB962C8B-B14F-4D97-AF65-F5344CB8AC3E}">
        <p14:creationId xmlns:p14="http://schemas.microsoft.com/office/powerpoint/2010/main" val="332709067"/>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3730" name="Rectangle 14"/>
          <p:cNvSpPr>
            <a:spLocks noGrp="1" noChangeArrowheads="1"/>
          </p:cNvSpPr>
          <p:nvPr>
            <p:ph type="sldNum" sz="quarter"/>
          </p:nvPr>
        </p:nvSpPr>
        <p:spPr>
          <a:noFill/>
        </p:spPr>
        <p:txBody>
          <a:bodyPr/>
          <a:lstStyle/>
          <a:p>
            <a:fld id="{90602CDF-C19D-4E27-B94A-4CDFA71D65C3}" type="slidenum">
              <a:rPr lang="en-US" smtClean="0"/>
              <a:pPr/>
              <a:t>2</a:t>
            </a:fld>
            <a:endParaRPr lang="en-US" smtClean="0"/>
          </a:p>
        </p:txBody>
      </p:sp>
      <p:sp>
        <p:nvSpPr>
          <p:cNvPr id="73731" name="Text Box 1"/>
          <p:cNvSpPr txBox="1">
            <a:spLocks noChangeArrowheads="1"/>
          </p:cNvSpPr>
          <p:nvPr/>
        </p:nvSpPr>
        <p:spPr bwMode="auto">
          <a:xfrm>
            <a:off x="1160463" y="688975"/>
            <a:ext cx="4710112" cy="3513138"/>
          </a:xfrm>
          <a:prstGeom prst="rect">
            <a:avLst/>
          </a:prstGeom>
          <a:solidFill>
            <a:srgbClr val="FFFFFF"/>
          </a:solidFill>
          <a:ln w="9360">
            <a:solidFill>
              <a:srgbClr val="000000"/>
            </a:solidFill>
            <a:miter lim="800000"/>
            <a:headEnd/>
            <a:tailEnd/>
          </a:ln>
        </p:spPr>
        <p:txBody>
          <a:bodyPr wrap="none" anchor="ctr"/>
          <a:lstStyle/>
          <a:p>
            <a:endParaRPr lang="en-US"/>
          </a:p>
        </p:txBody>
      </p:sp>
      <p:sp>
        <p:nvSpPr>
          <p:cNvPr id="73732" name="Rectangle 2"/>
          <p:cNvSpPr>
            <a:spLocks noGrp="1" noChangeArrowheads="1"/>
          </p:cNvSpPr>
          <p:nvPr>
            <p:ph type="body"/>
          </p:nvPr>
        </p:nvSpPr>
        <p:spPr>
          <a:xfrm>
            <a:off x="915988" y="4433888"/>
            <a:ext cx="5178425" cy="4189412"/>
          </a:xfrm>
          <a:noFill/>
          <a:ln/>
        </p:spPr>
        <p:txBody>
          <a:bodyPr wrap="none" lIns="93177" tIns="46589" rIns="93177" bIns="46589" anchor="ctr"/>
          <a:lstStyle/>
          <a:p>
            <a:pPr eaLnBrk="1" hangingPunct="1"/>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a:defRPr/>
            </a:pPr>
            <a:fld id="{0C8A0E72-1215-42A6-9A96-16D96BFFDCE0}" type="slidenum">
              <a:rPr lang="en-US" smtClean="0"/>
              <a:pPr>
                <a:defRPr/>
              </a:pPr>
              <a:t>19</a:t>
            </a:fld>
            <a:endParaRPr lang="en-US"/>
          </a:p>
        </p:txBody>
      </p:sp>
    </p:spTree>
    <p:extLst>
      <p:ext uri="{BB962C8B-B14F-4D97-AF65-F5344CB8AC3E}">
        <p14:creationId xmlns:p14="http://schemas.microsoft.com/office/powerpoint/2010/main" val="35841829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684213" y="914400"/>
            <a:ext cx="7769225" cy="554355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lvl1pPr>
              <a:buClrTx/>
              <a:buSzTx/>
              <a:buFontTx/>
              <a:buNone/>
              <a:defRPr dirty="0"/>
            </a:lvl1pPr>
          </a:lstStyle>
          <a:p>
            <a:pPr>
              <a:defRPr/>
            </a:pPr>
            <a:r>
              <a:rPr lang="en-US" smtClean="0"/>
              <a:t>Dec 7-8, 2012</a:t>
            </a:r>
            <a:endParaRPr lang="en-US" dirty="0"/>
          </a:p>
        </p:txBody>
      </p:sp>
      <p:sp>
        <p:nvSpPr>
          <p:cNvPr id="5" name="Footer Placeholder 4"/>
          <p:cNvSpPr>
            <a:spLocks noGrp="1"/>
          </p:cNvSpPr>
          <p:nvPr>
            <p:ph type="ftr" sz="quarter" idx="11"/>
          </p:nvPr>
        </p:nvSpPr>
        <p:spPr/>
        <p:txBody>
          <a:bodyPr/>
          <a:lstStyle>
            <a:lvl1pPr algn="ctr">
              <a:defRPr dirty="0"/>
            </a:lvl1pPr>
          </a:lstStyle>
          <a:p>
            <a:pPr>
              <a:defRPr/>
            </a:pPr>
            <a:r>
              <a:rPr lang="en-US" altLang="en-US" dirty="0" smtClean="0"/>
              <a:t>S&amp;OC DMS System Design Review</a:t>
            </a:r>
            <a:endParaRPr lang="en-US" altLang="en-US" dirty="0"/>
          </a:p>
        </p:txBody>
      </p:sp>
      <p:sp>
        <p:nvSpPr>
          <p:cNvPr id="6" name="Slide Number Placeholder 5"/>
          <p:cNvSpPr>
            <a:spLocks noGrp="1"/>
          </p:cNvSpPr>
          <p:nvPr>
            <p:ph type="sldNum" sz="quarter" idx="12"/>
          </p:nvPr>
        </p:nvSpPr>
        <p:spPr/>
        <p:txBody>
          <a:bodyPr/>
          <a:lstStyle>
            <a:lvl1pPr>
              <a:defRPr sz="1200" b="1" dirty="0">
                <a:solidFill>
                  <a:srgbClr val="C00000"/>
                </a:solidFill>
                <a:latin typeface="+mn-lt"/>
              </a:defRPr>
            </a:lvl1pPr>
          </a:lstStyle>
          <a:p>
            <a:pPr>
              <a:defRPr/>
            </a:pPr>
            <a:r>
              <a:rPr lang="en-US" dirty="0"/>
              <a:t>9</a:t>
            </a:r>
            <a:r>
              <a:rPr lang="en-US" dirty="0" smtClean="0"/>
              <a:t>-</a:t>
            </a:r>
            <a:fld id="{2D61C627-6E20-420F-83CB-DEA388E29667}" type="slidenum">
              <a:rPr lang="en-US"/>
              <a:pPr>
                <a:defRPr/>
              </a:pPr>
              <a:t>‹#›</a:t>
            </a:fld>
            <a:endParaRPr lang="en-US" dirty="0"/>
          </a:p>
          <a:p>
            <a:pPr>
              <a:defRPr/>
            </a:pP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114300" y="6543675"/>
            <a:ext cx="1257300" cy="276225"/>
          </a:xfrm>
        </p:spPr>
        <p:txBody>
          <a:bodyPr/>
          <a:lstStyle>
            <a:lvl1pPr>
              <a:buClrTx/>
              <a:buSzTx/>
              <a:buFontTx/>
              <a:buNone/>
              <a:defRPr/>
            </a:lvl1pPr>
          </a:lstStyle>
          <a:p>
            <a:pPr>
              <a:defRPr/>
            </a:pPr>
            <a:r>
              <a:rPr lang="en-US" smtClean="0"/>
              <a:t>Dec 7-8, 2012</a:t>
            </a:r>
            <a:endParaRPr lang="en-US" dirty="0"/>
          </a:p>
        </p:txBody>
      </p:sp>
      <p:sp>
        <p:nvSpPr>
          <p:cNvPr id="4" name="Footer Placeholder 3"/>
          <p:cNvSpPr>
            <a:spLocks noGrp="1"/>
          </p:cNvSpPr>
          <p:nvPr>
            <p:ph type="ftr" sz="quarter" idx="11"/>
          </p:nvPr>
        </p:nvSpPr>
        <p:spPr>
          <a:xfrm>
            <a:off x="1371600" y="6543675"/>
            <a:ext cx="6040437" cy="276225"/>
          </a:xfrm>
        </p:spPr>
        <p:txBody>
          <a:bodyPr/>
          <a:lstStyle>
            <a:lvl1pPr algn="ctr">
              <a:defRPr/>
            </a:lvl1pPr>
          </a:lstStyle>
          <a:p>
            <a:pPr>
              <a:defRPr/>
            </a:pPr>
            <a:r>
              <a:rPr lang="en-US" dirty="0" smtClean="0"/>
              <a:t>S&amp;OC DMS System Design Review</a:t>
            </a:r>
            <a:endParaRPr lang="en-US" dirty="0"/>
          </a:p>
        </p:txBody>
      </p:sp>
      <p:sp>
        <p:nvSpPr>
          <p:cNvPr id="5" name="Slide Number Placeholder 4"/>
          <p:cNvSpPr>
            <a:spLocks noGrp="1"/>
          </p:cNvSpPr>
          <p:nvPr>
            <p:ph type="sldNum" sz="quarter" idx="12"/>
          </p:nvPr>
        </p:nvSpPr>
        <p:spPr/>
        <p:txBody>
          <a:bodyPr/>
          <a:lstStyle>
            <a:lvl1pPr>
              <a:defRPr sz="1200" b="1">
                <a:solidFill>
                  <a:srgbClr val="C00000"/>
                </a:solidFill>
                <a:latin typeface="+mn-lt"/>
              </a:defRPr>
            </a:lvl1pPr>
          </a:lstStyle>
          <a:p>
            <a:pPr>
              <a:defRPr/>
            </a:pPr>
            <a:r>
              <a:rPr lang="en-US" dirty="0" smtClean="0"/>
              <a:t>9-</a:t>
            </a:r>
            <a:fld id="{A739F50A-8F88-4892-87E1-8D1D3A543FFC}" type="slidenum">
              <a:rPr lang="en-US" smtClean="0"/>
              <a:pPr>
                <a:defRPr/>
              </a:pPr>
              <a:t>‹#›</a:t>
            </a:fld>
            <a:endParaRPr lang="en-US" dirty="0"/>
          </a:p>
          <a:p>
            <a:pPr>
              <a:defRPr/>
            </a:pP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
        <p:nvSpPr>
          <p:cNvPr id="4" name="Date Placeholder 3"/>
          <p:cNvSpPr>
            <a:spLocks noGrp="1"/>
          </p:cNvSpPr>
          <p:nvPr>
            <p:ph type="dt" sz="half" idx="10"/>
          </p:nvPr>
        </p:nvSpPr>
        <p:spPr>
          <a:xfrm>
            <a:off x="114300" y="6543675"/>
            <a:ext cx="1866900" cy="276225"/>
          </a:xfrm>
        </p:spPr>
        <p:txBody>
          <a:bodyPr/>
          <a:lstStyle>
            <a:lvl1pPr>
              <a:buClrTx/>
              <a:buSzTx/>
              <a:buFontTx/>
              <a:buNone/>
              <a:defRPr/>
            </a:lvl1pPr>
          </a:lstStyle>
          <a:p>
            <a:pPr>
              <a:defRPr/>
            </a:pPr>
            <a:r>
              <a:rPr lang="en-US" altLang="en-US" smtClean="0"/>
              <a:t>Dec 7-8, 2012</a:t>
            </a:r>
            <a:endParaRPr lang="en-US" altLang="en-US" dirty="0"/>
          </a:p>
        </p:txBody>
      </p:sp>
      <p:sp>
        <p:nvSpPr>
          <p:cNvPr id="5" name="Footer Placeholder 4"/>
          <p:cNvSpPr>
            <a:spLocks noGrp="1"/>
          </p:cNvSpPr>
          <p:nvPr>
            <p:ph type="ftr" sz="quarter" idx="11"/>
          </p:nvPr>
        </p:nvSpPr>
        <p:spPr/>
        <p:txBody>
          <a:bodyPr/>
          <a:lstStyle>
            <a:lvl1pPr algn="ctr">
              <a:defRPr/>
            </a:lvl1pPr>
          </a:lstStyle>
          <a:p>
            <a:pPr>
              <a:defRPr/>
            </a:pPr>
            <a:r>
              <a:rPr lang="en-US" altLang="en-US" smtClean="0"/>
              <a:t>S&amp;OC DMS System Design Review</a:t>
            </a:r>
            <a:endParaRPr lang="en-US" altLang="en-US" dirty="0"/>
          </a:p>
        </p:txBody>
      </p:sp>
      <p:sp>
        <p:nvSpPr>
          <p:cNvPr id="6" name="Slide Number Placeholder 5"/>
          <p:cNvSpPr>
            <a:spLocks noGrp="1"/>
          </p:cNvSpPr>
          <p:nvPr>
            <p:ph type="sldNum" sz="quarter" idx="12"/>
          </p:nvPr>
        </p:nvSpPr>
        <p:spPr/>
        <p:txBody>
          <a:bodyPr/>
          <a:lstStyle>
            <a:lvl1pPr>
              <a:defRPr sz="1200" b="1">
                <a:solidFill>
                  <a:srgbClr val="C00000"/>
                </a:solidFill>
                <a:latin typeface="+mn-lt"/>
              </a:defRPr>
            </a:lvl1pPr>
          </a:lstStyle>
          <a:p>
            <a:pPr>
              <a:defRPr/>
            </a:pPr>
            <a:r>
              <a:rPr lang="en-US" dirty="0"/>
              <a:t>9</a:t>
            </a:r>
            <a:r>
              <a:rPr lang="en-US" dirty="0" smtClean="0"/>
              <a:t>-</a:t>
            </a:r>
            <a:fld id="{DEA1B79E-B14E-41E4-B6D3-CD206A959F7E}" type="slidenum">
              <a:rPr lang="en-US"/>
              <a:pPr>
                <a:defRPr/>
              </a:pPr>
              <a:t>‹#›</a:t>
            </a:fld>
            <a:endParaRPr lang="en-US" dirty="0"/>
          </a:p>
          <a:p>
            <a:pPr>
              <a:defRPr/>
            </a:pPr>
            <a:endParaRPr lang="en-US"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theme" Target="../theme/theme1.xml"/><Relationship Id="rId5" Type="http://schemas.openxmlformats.org/officeDocument/2006/relationships/image" Target="../media/image1.wmf"/><Relationship Id="rId6"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5" cstate="print"/>
          <a:srcRect/>
          <a:stretch>
            <a:fillRect/>
          </a:stretch>
        </p:blipFill>
        <p:spPr bwMode="auto">
          <a:xfrm>
            <a:off x="79375" y="76200"/>
            <a:ext cx="758825" cy="762000"/>
          </a:xfrm>
          <a:prstGeom prst="rect">
            <a:avLst/>
          </a:prstGeom>
          <a:noFill/>
          <a:ln w="9525">
            <a:noFill/>
            <a:miter lim="800000"/>
            <a:headEnd/>
            <a:tailEnd/>
          </a:ln>
        </p:spPr>
      </p:pic>
      <p:sp>
        <p:nvSpPr>
          <p:cNvPr id="1027" name="Rectangle 3"/>
          <p:cNvSpPr>
            <a:spLocks noGrp="1" noChangeArrowheads="1"/>
          </p:cNvSpPr>
          <p:nvPr>
            <p:ph type="title"/>
          </p:nvPr>
        </p:nvSpPr>
        <p:spPr bwMode="auto">
          <a:xfrm>
            <a:off x="914400" y="152400"/>
            <a:ext cx="6934200" cy="406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
        <p:nvSpPr>
          <p:cNvPr id="1028" name="Rectangle 4"/>
          <p:cNvSpPr>
            <a:spLocks noGrp="1" noChangeArrowheads="1"/>
          </p:cNvSpPr>
          <p:nvPr>
            <p:ph type="body" idx="1"/>
          </p:nvPr>
        </p:nvSpPr>
        <p:spPr bwMode="auto">
          <a:xfrm>
            <a:off x="684213" y="914400"/>
            <a:ext cx="7769225" cy="55530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9573" name="Line 5"/>
          <p:cNvSpPr>
            <a:spLocks noChangeShapeType="1"/>
          </p:cNvSpPr>
          <p:nvPr/>
        </p:nvSpPr>
        <p:spPr bwMode="auto">
          <a:xfrm>
            <a:off x="838200" y="685800"/>
            <a:ext cx="7010400" cy="0"/>
          </a:xfrm>
          <a:prstGeom prst="line">
            <a:avLst/>
          </a:prstGeom>
          <a:noFill/>
          <a:ln w="38100">
            <a:solidFill>
              <a:srgbClr val="BB0018"/>
            </a:solidFill>
            <a:round/>
            <a:headEnd/>
            <a:tailEnd/>
          </a:ln>
          <a:effectLst/>
        </p:spPr>
        <p:txBody>
          <a:bodyPr wrap="none" anchor="ctr"/>
          <a:lstStyle/>
          <a:p>
            <a:pPr>
              <a:defRPr/>
            </a:pPr>
            <a:endParaRPr lang="en-US"/>
          </a:p>
        </p:txBody>
      </p:sp>
      <p:pic>
        <p:nvPicPr>
          <p:cNvPr id="1030" name="Picture 6" descr="STLogo"/>
          <p:cNvPicPr>
            <a:picLocks noChangeAspect="1" noChangeArrowheads="1"/>
          </p:cNvPicPr>
          <p:nvPr/>
        </p:nvPicPr>
        <p:blipFill>
          <a:blip r:embed="rId6" cstate="print"/>
          <a:srcRect/>
          <a:stretch>
            <a:fillRect/>
          </a:stretch>
        </p:blipFill>
        <p:spPr bwMode="auto">
          <a:xfrm>
            <a:off x="7924800" y="153988"/>
            <a:ext cx="1069975" cy="701675"/>
          </a:xfrm>
          <a:prstGeom prst="rect">
            <a:avLst/>
          </a:prstGeom>
          <a:noFill/>
          <a:ln w="9525">
            <a:noFill/>
            <a:miter lim="800000"/>
            <a:headEnd/>
            <a:tailEnd/>
          </a:ln>
        </p:spPr>
      </p:pic>
      <p:sp>
        <p:nvSpPr>
          <p:cNvPr id="109575" name="Rectangle 7"/>
          <p:cNvSpPr>
            <a:spLocks noGrp="1" noChangeArrowheads="1"/>
          </p:cNvSpPr>
          <p:nvPr>
            <p:ph type="dt" sz="half" idx="2"/>
          </p:nvPr>
        </p:nvSpPr>
        <p:spPr bwMode="auto">
          <a:xfrm>
            <a:off x="114300" y="6543675"/>
            <a:ext cx="1362075" cy="2762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b="1">
                <a:solidFill>
                  <a:srgbClr val="BB0018"/>
                </a:solidFill>
                <a:latin typeface="+mn-lt"/>
              </a:defRPr>
            </a:lvl1pPr>
          </a:lstStyle>
          <a:p>
            <a:pPr>
              <a:defRPr/>
            </a:pPr>
            <a:r>
              <a:rPr lang="en-US" smtClean="0"/>
              <a:t>Dec 7-8, 2012</a:t>
            </a:r>
            <a:endParaRPr lang="en-US" dirty="0"/>
          </a:p>
        </p:txBody>
      </p:sp>
      <p:sp>
        <p:nvSpPr>
          <p:cNvPr id="109576" name="Rectangle 8"/>
          <p:cNvSpPr>
            <a:spLocks noGrp="1" noChangeArrowheads="1"/>
          </p:cNvSpPr>
          <p:nvPr>
            <p:ph type="ftr" sz="quarter" idx="3"/>
          </p:nvPr>
        </p:nvSpPr>
        <p:spPr bwMode="auto">
          <a:xfrm>
            <a:off x="1550988" y="6543675"/>
            <a:ext cx="6040437" cy="2762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b="1">
                <a:solidFill>
                  <a:srgbClr val="BB0018"/>
                </a:solidFill>
                <a:latin typeface="+mn-lt"/>
              </a:defRPr>
            </a:lvl1pPr>
          </a:lstStyle>
          <a:p>
            <a:pPr>
              <a:defRPr/>
            </a:pPr>
            <a:r>
              <a:rPr lang="en-US" dirty="0" smtClean="0"/>
              <a:t>S&amp;OC DMS System Design Review</a:t>
            </a:r>
            <a:endParaRPr lang="en-US" dirty="0"/>
          </a:p>
        </p:txBody>
      </p:sp>
      <p:sp>
        <p:nvSpPr>
          <p:cNvPr id="109577" name="Rectangle 9"/>
          <p:cNvSpPr>
            <a:spLocks noGrp="1" noChangeArrowheads="1"/>
          </p:cNvSpPr>
          <p:nvPr>
            <p:ph type="sldNum" sz="quarter" idx="4"/>
          </p:nvPr>
        </p:nvSpPr>
        <p:spPr bwMode="auto">
          <a:xfrm>
            <a:off x="7681913" y="6538913"/>
            <a:ext cx="1357312" cy="2809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90000"/>
              </a:lnSpc>
              <a:defRPr sz="1400" b="1">
                <a:solidFill>
                  <a:srgbClr val="BB0018"/>
                </a:solidFill>
                <a:latin typeface="Times" charset="0"/>
              </a:defRPr>
            </a:lvl1pPr>
          </a:lstStyle>
          <a:p>
            <a:pPr>
              <a:defRPr/>
            </a:pPr>
            <a:r>
              <a:rPr lang="en-US" dirty="0" smtClean="0"/>
              <a:t>9-</a:t>
            </a:r>
            <a:fld id="{B2A867B3-BEE9-4608-9384-2326478CF83C}" type="slidenum">
              <a:rPr lang="en-US" smtClean="0"/>
              <a:pPr>
                <a:defRPr/>
              </a:pPr>
              <a:t>‹#›</a:t>
            </a:fld>
            <a:endParaRPr lang="en-US" dirty="0"/>
          </a:p>
          <a:p>
            <a:pPr>
              <a:defRPr/>
            </a:pPr>
            <a:endParaRPr lang="en-US" dirty="0"/>
          </a:p>
        </p:txBody>
      </p:sp>
      <p:pic>
        <p:nvPicPr>
          <p:cNvPr id="1034" name="Picture 10" descr="STLogo"/>
          <p:cNvPicPr>
            <a:picLocks noChangeAspect="1" noChangeArrowheads="1"/>
          </p:cNvPicPr>
          <p:nvPr/>
        </p:nvPicPr>
        <p:blipFill>
          <a:blip r:embed="rId6" cstate="print"/>
          <a:srcRect/>
          <a:stretch>
            <a:fillRect/>
          </a:stretch>
        </p:blipFill>
        <p:spPr bwMode="auto">
          <a:xfrm>
            <a:off x="7924800" y="153988"/>
            <a:ext cx="1069975" cy="70167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49" r:id="rId1"/>
    <p:sldLayoutId id="2147483752" r:id="rId2"/>
    <p:sldLayoutId id="2147483759" r:id="rId3"/>
  </p:sldLayoutIdLst>
  <p:hf hdr="0"/>
  <p:txStyles>
    <p:titleStyle>
      <a:lvl1pPr algn="ctr" rtl="0" eaLnBrk="0" fontAlgn="base" hangingPunct="0">
        <a:spcBef>
          <a:spcPct val="0"/>
        </a:spcBef>
        <a:spcAft>
          <a:spcPct val="0"/>
        </a:spcAft>
        <a:defRPr sz="2800" b="1">
          <a:solidFill>
            <a:srgbClr val="BB0018"/>
          </a:solidFill>
          <a:latin typeface="+mj-lt"/>
          <a:ea typeface="+mj-ea"/>
          <a:cs typeface="+mj-cs"/>
        </a:defRPr>
      </a:lvl1pPr>
      <a:lvl2pPr algn="ctr" rtl="0" eaLnBrk="0" fontAlgn="base" hangingPunct="0">
        <a:spcBef>
          <a:spcPct val="0"/>
        </a:spcBef>
        <a:spcAft>
          <a:spcPct val="0"/>
        </a:spcAft>
        <a:defRPr b="1">
          <a:solidFill>
            <a:srgbClr val="BB0018"/>
          </a:solidFill>
          <a:latin typeface="Helvetica" pitchFamily="34" charset="0"/>
        </a:defRPr>
      </a:lvl2pPr>
      <a:lvl3pPr algn="ctr" rtl="0" eaLnBrk="0" fontAlgn="base" hangingPunct="0">
        <a:spcBef>
          <a:spcPct val="0"/>
        </a:spcBef>
        <a:spcAft>
          <a:spcPct val="0"/>
        </a:spcAft>
        <a:defRPr b="1">
          <a:solidFill>
            <a:srgbClr val="BB0018"/>
          </a:solidFill>
          <a:latin typeface="Helvetica" pitchFamily="34" charset="0"/>
        </a:defRPr>
      </a:lvl3pPr>
      <a:lvl4pPr algn="ctr" rtl="0" eaLnBrk="0" fontAlgn="base" hangingPunct="0">
        <a:spcBef>
          <a:spcPct val="0"/>
        </a:spcBef>
        <a:spcAft>
          <a:spcPct val="0"/>
        </a:spcAft>
        <a:defRPr b="1">
          <a:solidFill>
            <a:srgbClr val="BB0018"/>
          </a:solidFill>
          <a:latin typeface="Helvetica" pitchFamily="34" charset="0"/>
        </a:defRPr>
      </a:lvl4pPr>
      <a:lvl5pPr algn="ctr" rtl="0" eaLnBrk="0" fontAlgn="base" hangingPunct="0">
        <a:spcBef>
          <a:spcPct val="0"/>
        </a:spcBef>
        <a:spcAft>
          <a:spcPct val="0"/>
        </a:spcAft>
        <a:defRPr b="1">
          <a:solidFill>
            <a:srgbClr val="BB0018"/>
          </a:solidFill>
          <a:latin typeface="Helvetica" pitchFamily="34" charset="0"/>
        </a:defRPr>
      </a:lvl5pPr>
      <a:lvl6pPr marL="457200" algn="ctr" rtl="0" eaLnBrk="1" fontAlgn="base" hangingPunct="1">
        <a:spcBef>
          <a:spcPct val="0"/>
        </a:spcBef>
        <a:spcAft>
          <a:spcPct val="0"/>
        </a:spcAft>
        <a:defRPr b="1">
          <a:solidFill>
            <a:srgbClr val="BB0018"/>
          </a:solidFill>
          <a:latin typeface="Helvetica" pitchFamily="34" charset="0"/>
        </a:defRPr>
      </a:lvl6pPr>
      <a:lvl7pPr marL="914400" algn="ctr" rtl="0" eaLnBrk="1" fontAlgn="base" hangingPunct="1">
        <a:spcBef>
          <a:spcPct val="0"/>
        </a:spcBef>
        <a:spcAft>
          <a:spcPct val="0"/>
        </a:spcAft>
        <a:defRPr b="1">
          <a:solidFill>
            <a:srgbClr val="BB0018"/>
          </a:solidFill>
          <a:latin typeface="Helvetica" pitchFamily="34" charset="0"/>
        </a:defRPr>
      </a:lvl7pPr>
      <a:lvl8pPr marL="1371600" algn="ctr" rtl="0" eaLnBrk="1" fontAlgn="base" hangingPunct="1">
        <a:spcBef>
          <a:spcPct val="0"/>
        </a:spcBef>
        <a:spcAft>
          <a:spcPct val="0"/>
        </a:spcAft>
        <a:defRPr b="1">
          <a:solidFill>
            <a:srgbClr val="BB0018"/>
          </a:solidFill>
          <a:latin typeface="Helvetica" pitchFamily="34" charset="0"/>
        </a:defRPr>
      </a:lvl8pPr>
      <a:lvl9pPr marL="1828800" algn="ctr" rtl="0" eaLnBrk="1" fontAlgn="base" hangingPunct="1">
        <a:spcBef>
          <a:spcPct val="0"/>
        </a:spcBef>
        <a:spcAft>
          <a:spcPct val="0"/>
        </a:spcAft>
        <a:defRPr b="1">
          <a:solidFill>
            <a:srgbClr val="BB0018"/>
          </a:solidFill>
          <a:latin typeface="Helvetica" pitchFamily="34" charset="0"/>
        </a:defRPr>
      </a:lvl9pPr>
    </p:titleStyle>
    <p:bodyStyle>
      <a:lvl1pPr marL="342900" indent="-342900" algn="l" rtl="0" eaLnBrk="0" fontAlgn="base" hangingPunct="0">
        <a:spcBef>
          <a:spcPct val="20000"/>
        </a:spcBef>
        <a:spcAft>
          <a:spcPct val="40000"/>
        </a:spcAft>
        <a:buClr>
          <a:srgbClr val="BB0018"/>
        </a:buClr>
        <a:buSzPct val="67000"/>
        <a:buFont typeface="Wingdings" pitchFamily="2" charset="2"/>
        <a:buChar char="l"/>
        <a:defRPr b="1">
          <a:solidFill>
            <a:schemeClr val="tx1"/>
          </a:solidFill>
          <a:latin typeface="+mn-lt"/>
          <a:ea typeface="+mn-ea"/>
          <a:cs typeface="+mn-cs"/>
        </a:defRPr>
      </a:lvl1pPr>
      <a:lvl2pPr marL="742950" indent="-285750" algn="l" rtl="0" eaLnBrk="0" fontAlgn="base" hangingPunct="0">
        <a:spcBef>
          <a:spcPct val="0"/>
        </a:spcBef>
        <a:spcAft>
          <a:spcPct val="35000"/>
        </a:spcAft>
        <a:buClr>
          <a:srgbClr val="BB0018"/>
        </a:buClr>
        <a:buSzPct val="75000"/>
        <a:buFont typeface="Wingdings" pitchFamily="2" charset="2"/>
        <a:buChar char="n"/>
        <a:defRPr>
          <a:solidFill>
            <a:schemeClr val="tx1"/>
          </a:solidFill>
          <a:latin typeface="+mn-lt"/>
        </a:defRPr>
      </a:lvl2pPr>
      <a:lvl3pPr marL="1143000" indent="-228600" algn="l" rtl="0" eaLnBrk="0" fontAlgn="base" hangingPunct="0">
        <a:spcBef>
          <a:spcPct val="0"/>
        </a:spcBef>
        <a:spcAft>
          <a:spcPct val="35000"/>
        </a:spcAft>
        <a:buClr>
          <a:srgbClr val="BB0018"/>
        </a:buClr>
        <a:buSzPct val="150000"/>
        <a:buChar char="-"/>
        <a:defRPr sz="1600">
          <a:solidFill>
            <a:schemeClr val="tx1"/>
          </a:solidFill>
          <a:latin typeface="+mn-lt"/>
        </a:defRPr>
      </a:lvl3pPr>
      <a:lvl4pPr marL="1600200" indent="-228600" algn="l" rtl="0" eaLnBrk="0" fontAlgn="base" hangingPunct="0">
        <a:spcBef>
          <a:spcPct val="0"/>
        </a:spcBef>
        <a:spcAft>
          <a:spcPct val="35000"/>
        </a:spcAft>
        <a:buClr>
          <a:srgbClr val="BB0018"/>
        </a:buClr>
        <a:buChar char="–"/>
        <a:defRPr sz="1400">
          <a:solidFill>
            <a:schemeClr val="tx1"/>
          </a:solidFill>
          <a:latin typeface="+mn-lt"/>
        </a:defRPr>
      </a:lvl4pPr>
      <a:lvl5pPr marL="2057400" indent="-228600" algn="l" rtl="0" eaLnBrk="0" fontAlgn="base" hangingPunct="0">
        <a:spcBef>
          <a:spcPct val="0"/>
        </a:spcBef>
        <a:spcAft>
          <a:spcPct val="35000"/>
        </a:spcAft>
        <a:buClr>
          <a:srgbClr val="BB0018"/>
        </a:buClr>
        <a:buChar char="»"/>
        <a:defRPr sz="1400">
          <a:solidFill>
            <a:schemeClr val="tx1"/>
          </a:solidFill>
          <a:latin typeface="+mn-lt"/>
        </a:defRPr>
      </a:lvl5pPr>
      <a:lvl6pPr marL="2514600" indent="-228600" algn="l" rtl="0" eaLnBrk="1" fontAlgn="base" hangingPunct="1">
        <a:spcBef>
          <a:spcPct val="0"/>
        </a:spcBef>
        <a:spcAft>
          <a:spcPct val="35000"/>
        </a:spcAft>
        <a:buClr>
          <a:srgbClr val="BB0018"/>
        </a:buClr>
        <a:buChar char="»"/>
        <a:defRPr sz="1400">
          <a:solidFill>
            <a:schemeClr val="tx1"/>
          </a:solidFill>
          <a:latin typeface="+mn-lt"/>
        </a:defRPr>
      </a:lvl6pPr>
      <a:lvl7pPr marL="2971800" indent="-228600" algn="l" rtl="0" eaLnBrk="1" fontAlgn="base" hangingPunct="1">
        <a:spcBef>
          <a:spcPct val="0"/>
        </a:spcBef>
        <a:spcAft>
          <a:spcPct val="35000"/>
        </a:spcAft>
        <a:buClr>
          <a:srgbClr val="BB0018"/>
        </a:buClr>
        <a:buChar char="»"/>
        <a:defRPr sz="1400">
          <a:solidFill>
            <a:schemeClr val="tx1"/>
          </a:solidFill>
          <a:latin typeface="+mn-lt"/>
        </a:defRPr>
      </a:lvl7pPr>
      <a:lvl8pPr marL="3429000" indent="-228600" algn="l" rtl="0" eaLnBrk="1" fontAlgn="base" hangingPunct="1">
        <a:spcBef>
          <a:spcPct val="0"/>
        </a:spcBef>
        <a:spcAft>
          <a:spcPct val="35000"/>
        </a:spcAft>
        <a:buClr>
          <a:srgbClr val="BB0018"/>
        </a:buClr>
        <a:buChar char="»"/>
        <a:defRPr sz="1400">
          <a:solidFill>
            <a:schemeClr val="tx1"/>
          </a:solidFill>
          <a:latin typeface="+mn-lt"/>
        </a:defRPr>
      </a:lvl8pPr>
      <a:lvl9pPr marL="3886200" indent="-228600" algn="l" rtl="0" eaLnBrk="1" fontAlgn="base" hangingPunct="1">
        <a:spcBef>
          <a:spcPct val="0"/>
        </a:spcBef>
        <a:spcAft>
          <a:spcPct val="35000"/>
        </a:spcAft>
        <a:buClr>
          <a:srgbClr val="BB0018"/>
        </a:buClr>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Placeholder 3"/>
          <p:cNvSpPr>
            <a:spLocks noGrp="1"/>
          </p:cNvSpPr>
          <p:nvPr>
            <p:ph type="body" idx="1"/>
          </p:nvPr>
        </p:nvSpPr>
        <p:spPr>
          <a:xfrm>
            <a:off x="685800" y="1828800"/>
            <a:ext cx="7772400" cy="2590800"/>
          </a:xfrm>
        </p:spPr>
        <p:txBody>
          <a:bodyPr/>
          <a:lstStyle/>
          <a:p>
            <a:pPr algn="ctr" eaLnBrk="1" hangingPunct="1"/>
            <a:r>
              <a:rPr lang="en-US" sz="2400" dirty="0" smtClean="0">
                <a:solidFill>
                  <a:srgbClr val="C00000"/>
                </a:solidFill>
              </a:rPr>
              <a:t>Calibration Reference Data System Design</a:t>
            </a:r>
            <a:br>
              <a:rPr lang="en-US" sz="2400" dirty="0" smtClean="0">
                <a:solidFill>
                  <a:srgbClr val="C00000"/>
                </a:solidFill>
              </a:rPr>
            </a:br>
            <a:r>
              <a:rPr lang="en-US" sz="1200" dirty="0" smtClean="0"/>
              <a:t/>
            </a:r>
            <a:br>
              <a:rPr lang="en-US" sz="1200" dirty="0" smtClean="0"/>
            </a:br>
            <a:r>
              <a:rPr lang="en-US" dirty="0" smtClean="0"/>
              <a:t/>
            </a:r>
            <a:br>
              <a:rPr lang="en-US" dirty="0" smtClean="0"/>
            </a:br>
            <a:r>
              <a:rPr lang="en-US" sz="1800" dirty="0" smtClean="0"/>
              <a:t>Todd Miller</a:t>
            </a:r>
          </a:p>
          <a:p>
            <a:pPr algn="ctr" eaLnBrk="1" hangingPunct="1"/>
            <a:r>
              <a:rPr lang="en-US" sz="1800" dirty="0" smtClean="0"/>
              <a:t>Science Software Branch</a:t>
            </a:r>
          </a:p>
        </p:txBody>
      </p:sp>
      <p:sp>
        <p:nvSpPr>
          <p:cNvPr id="2" name="Title 1"/>
          <p:cNvSpPr>
            <a:spLocks noGrp="1"/>
          </p:cNvSpPr>
          <p:nvPr>
            <p:ph type="title"/>
          </p:nvPr>
        </p:nvSpPr>
        <p:spPr/>
        <p:txBody>
          <a:bodyPr/>
          <a:lstStyle/>
          <a:p>
            <a:r>
              <a:rPr lang="en-US" cap="none" dirty="0" smtClean="0">
                <a:solidFill>
                  <a:schemeClr val="bg1"/>
                </a:solidFill>
              </a:rPr>
              <a:t>Title</a:t>
            </a:r>
            <a:r>
              <a:rPr lang="en-US" cap="none" baseline="0" dirty="0" smtClean="0">
                <a:solidFill>
                  <a:schemeClr val="bg1"/>
                </a:solidFill>
              </a:rPr>
              <a:t> Page</a:t>
            </a:r>
            <a:endParaRPr lang="en-US" cap="none" dirty="0">
              <a:solidFill>
                <a:schemeClr val="bg1"/>
              </a:solidFill>
            </a:endParaRPr>
          </a:p>
        </p:txBody>
      </p:sp>
      <p:sp>
        <p:nvSpPr>
          <p:cNvPr id="3" name="Footer Placeholder 2"/>
          <p:cNvSpPr>
            <a:spLocks noGrp="1"/>
          </p:cNvSpPr>
          <p:nvPr>
            <p:ph type="ftr" sz="quarter" idx="11"/>
          </p:nvPr>
        </p:nvSpPr>
        <p:spPr/>
        <p:txBody>
          <a:bodyPr/>
          <a:lstStyle/>
          <a:p>
            <a:pPr>
              <a:defRPr/>
            </a:pPr>
            <a:r>
              <a:rPr lang="en-US" altLang="en-US" smtClean="0"/>
              <a:t>S&amp;OC DMS System Design Review</a:t>
            </a:r>
            <a:endParaRPr lang="en-US" altLang="en-US" dirty="0"/>
          </a:p>
        </p:txBody>
      </p:sp>
      <p:sp>
        <p:nvSpPr>
          <p:cNvPr id="4" name="Date Placeholder 3"/>
          <p:cNvSpPr>
            <a:spLocks noGrp="1"/>
          </p:cNvSpPr>
          <p:nvPr>
            <p:ph type="dt" sz="half" idx="10"/>
          </p:nvPr>
        </p:nvSpPr>
        <p:spPr/>
        <p:txBody>
          <a:bodyPr/>
          <a:lstStyle/>
          <a:p>
            <a:pPr>
              <a:defRPr/>
            </a:pPr>
            <a:r>
              <a:rPr lang="en-US" altLang="en-US" smtClean="0"/>
              <a:t>Dec 7-8, 2012</a:t>
            </a:r>
            <a:endParaRPr lang="en-US" altLang="en-US" dirty="0"/>
          </a:p>
        </p:txBody>
      </p:sp>
      <p:sp>
        <p:nvSpPr>
          <p:cNvPr id="5" name="Slide Number Placeholder 4"/>
          <p:cNvSpPr>
            <a:spLocks noGrp="1"/>
          </p:cNvSpPr>
          <p:nvPr>
            <p:ph type="sldNum" sz="quarter" idx="12"/>
          </p:nvPr>
        </p:nvSpPr>
        <p:spPr/>
        <p:txBody>
          <a:bodyPr/>
          <a:lstStyle/>
          <a:p>
            <a:pPr>
              <a:defRPr/>
            </a:pPr>
            <a:r>
              <a:rPr lang="en-US" smtClean="0"/>
              <a:t>9-</a:t>
            </a:r>
            <a:fld id="{DEA1B79E-B14E-41E4-B6D3-CD206A959F7E}" type="slidenum">
              <a:rPr lang="en-US" smtClean="0"/>
              <a:pPr>
                <a:defRPr/>
              </a:pPr>
              <a:t>2</a:t>
            </a:fld>
            <a:endParaRPr lang="en-US" smtClean="0"/>
          </a:p>
          <a:p>
            <a:pPr>
              <a:defRPr/>
            </a:pPr>
            <a:endParaRPr lang="en-US" altLang="en-US" dirty="0"/>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aseline="0" dirty="0" smtClean="0"/>
              <a:t>Selectors</a:t>
            </a:r>
            <a:endParaRPr lang="en-US" dirty="0"/>
          </a:p>
        </p:txBody>
      </p:sp>
      <p:sp>
        <p:nvSpPr>
          <p:cNvPr id="4" name="Text Placeholder 3"/>
          <p:cNvSpPr>
            <a:spLocks noGrp="1"/>
          </p:cNvSpPr>
          <p:nvPr>
            <p:ph type="body" idx="4294967295"/>
          </p:nvPr>
        </p:nvSpPr>
        <p:spPr>
          <a:xfrm>
            <a:off x="609600" y="1143000"/>
            <a:ext cx="7769225" cy="5029200"/>
          </a:xfrm>
        </p:spPr>
        <p:txBody>
          <a:bodyPr/>
          <a:lstStyle/>
          <a:p>
            <a:r>
              <a:rPr lang="en-US" sz="1600" dirty="0" smtClean="0"/>
              <a:t>Typical HST Pattern:</a:t>
            </a:r>
          </a:p>
          <a:p>
            <a:pPr lvl="1"/>
            <a:r>
              <a:rPr lang="en-US" sz="1600" dirty="0" smtClean="0">
                <a:sym typeface="Wingdings"/>
              </a:rPr>
              <a:t>Match parameters to rules,  then use </a:t>
            </a:r>
            <a:r>
              <a:rPr lang="en-US" sz="1600" dirty="0" err="1" smtClean="0">
                <a:sym typeface="Wingdings"/>
              </a:rPr>
              <a:t>useafter</a:t>
            </a:r>
            <a:r>
              <a:rPr lang="en-US" sz="1600" dirty="0" smtClean="0">
                <a:sym typeface="Wingdings"/>
              </a:rPr>
              <a:t> to resolve which match</a:t>
            </a:r>
          </a:p>
          <a:p>
            <a:pPr lvl="1"/>
            <a:r>
              <a:rPr lang="en-US" sz="1600" dirty="0" smtClean="0">
                <a:sym typeface="Wingdings"/>
              </a:rPr>
              <a:t>Automated generation of Initial CRDS rules from CDBS database</a:t>
            </a:r>
          </a:p>
          <a:p>
            <a:r>
              <a:rPr lang="en-US" sz="1600" dirty="0" smtClean="0">
                <a:sym typeface="Wingdings"/>
              </a:rPr>
              <a:t>Baseline HST rules only use Match(), </a:t>
            </a:r>
            <a:r>
              <a:rPr lang="en-US" sz="1600" dirty="0" err="1" smtClean="0">
                <a:sym typeface="Wingdings"/>
              </a:rPr>
              <a:t>UseAfter</a:t>
            </a:r>
            <a:r>
              <a:rPr lang="en-US" sz="1600" dirty="0" smtClean="0">
                <a:sym typeface="Wingdings"/>
              </a:rPr>
              <a:t>()</a:t>
            </a:r>
          </a:p>
          <a:p>
            <a:pPr lvl="1"/>
            <a:r>
              <a:rPr lang="en-US" sz="1600" dirty="0">
                <a:sym typeface="Wingdings"/>
              </a:rPr>
              <a:t>Future expansion of selectors is possible if </a:t>
            </a:r>
            <a:r>
              <a:rPr lang="en-US" sz="1600" dirty="0" smtClean="0">
                <a:sym typeface="Wingdings"/>
              </a:rPr>
              <a:t>needed</a:t>
            </a:r>
            <a:endParaRPr lang="en-US" sz="1600" dirty="0" smtClean="0"/>
          </a:p>
          <a:p>
            <a:r>
              <a:rPr lang="en-US" sz="1600" dirty="0" smtClean="0"/>
              <a:t>Results of each Selector presented to next until one possibility is chosen</a:t>
            </a:r>
          </a:p>
          <a:p>
            <a:r>
              <a:rPr lang="en-US" sz="1600" dirty="0" smtClean="0"/>
              <a:t>Basic Selectors  (emulate CDBS)</a:t>
            </a:r>
          </a:p>
          <a:p>
            <a:pPr lvl="1"/>
            <a:r>
              <a:rPr lang="en-US" sz="1600" b="1" dirty="0" smtClean="0">
                <a:solidFill>
                  <a:srgbClr val="3366FF"/>
                </a:solidFill>
              </a:rPr>
              <a:t>Match</a:t>
            </a:r>
          </a:p>
          <a:p>
            <a:pPr lvl="1"/>
            <a:r>
              <a:rPr lang="en-US" sz="1600" dirty="0" err="1" smtClean="0"/>
              <a:t>UseAfter</a:t>
            </a:r>
            <a:endParaRPr lang="en-US" sz="1600" dirty="0" smtClean="0"/>
          </a:p>
          <a:p>
            <a:r>
              <a:rPr lang="en-US" sz="1600" dirty="0" smtClean="0"/>
              <a:t>Other Selectors  (new possibilities)</a:t>
            </a:r>
          </a:p>
          <a:p>
            <a:pPr lvl="1"/>
            <a:r>
              <a:rPr lang="en-US" sz="1600" dirty="0" err="1" smtClean="0"/>
              <a:t>SelectVersion</a:t>
            </a:r>
            <a:endParaRPr lang="en-US" sz="1600" dirty="0"/>
          </a:p>
          <a:p>
            <a:pPr lvl="1"/>
            <a:r>
              <a:rPr lang="en-US" sz="1600" dirty="0" err="1" smtClean="0"/>
              <a:t>ClosestTime</a:t>
            </a:r>
            <a:endParaRPr lang="en-US" sz="1600" dirty="0"/>
          </a:p>
          <a:p>
            <a:pPr lvl="1"/>
            <a:r>
              <a:rPr lang="en-US" sz="1600" dirty="0" err="1" smtClean="0"/>
              <a:t>GeometricallyNearest</a:t>
            </a:r>
            <a:endParaRPr lang="en-US" sz="1600" dirty="0"/>
          </a:p>
          <a:p>
            <a:pPr lvl="1"/>
            <a:r>
              <a:rPr lang="en-US" sz="1600" dirty="0" smtClean="0"/>
              <a:t>Bracket</a:t>
            </a:r>
          </a:p>
          <a:p>
            <a:pPr marL="0" indent="0">
              <a:buNone/>
            </a:pPr>
            <a:endParaRPr lang="en-US" sz="1600" dirty="0"/>
          </a:p>
        </p:txBody>
      </p:sp>
      <p:sp>
        <p:nvSpPr>
          <p:cNvPr id="3" name="Footer Placeholder 2"/>
          <p:cNvSpPr>
            <a:spLocks noGrp="1"/>
          </p:cNvSpPr>
          <p:nvPr>
            <p:ph type="ftr" sz="quarter" idx="11"/>
          </p:nvPr>
        </p:nvSpPr>
        <p:spPr/>
        <p:txBody>
          <a:bodyPr/>
          <a:lstStyle/>
          <a:p>
            <a:pPr>
              <a:defRPr/>
            </a:pPr>
            <a:r>
              <a:rPr lang="en-US" smtClean="0"/>
              <a:t>S&amp;OC DMS System Design Review</a:t>
            </a:r>
            <a:endParaRPr lang="en-US" dirty="0"/>
          </a:p>
        </p:txBody>
      </p:sp>
      <p:sp>
        <p:nvSpPr>
          <p:cNvPr id="5" name="Date Placeholder 4"/>
          <p:cNvSpPr>
            <a:spLocks noGrp="1"/>
          </p:cNvSpPr>
          <p:nvPr>
            <p:ph type="dt" sz="half" idx="10"/>
          </p:nvPr>
        </p:nvSpPr>
        <p:spPr/>
        <p:txBody>
          <a:bodyPr/>
          <a:lstStyle/>
          <a:p>
            <a:pPr>
              <a:defRPr/>
            </a:pPr>
            <a:r>
              <a:rPr lang="en-US" smtClean="0"/>
              <a:t>Dec 7-8, 2012</a:t>
            </a:r>
            <a:endParaRPr lang="en-US" dirty="0"/>
          </a:p>
        </p:txBody>
      </p:sp>
      <p:sp>
        <p:nvSpPr>
          <p:cNvPr id="6" name="Slide Number Placeholder 5"/>
          <p:cNvSpPr>
            <a:spLocks noGrp="1"/>
          </p:cNvSpPr>
          <p:nvPr>
            <p:ph type="sldNum" sz="quarter" idx="12"/>
          </p:nvPr>
        </p:nvSpPr>
        <p:spPr/>
        <p:txBody>
          <a:bodyPr/>
          <a:lstStyle/>
          <a:p>
            <a:pPr>
              <a:defRPr/>
            </a:pPr>
            <a:r>
              <a:rPr lang="en-US" smtClean="0"/>
              <a:t>9-</a:t>
            </a:r>
            <a:fld id="{A739F50A-8F88-4892-87E1-8D1D3A543FFC}" type="slidenum">
              <a:rPr lang="en-US" smtClean="0"/>
              <a:pPr>
                <a:defRPr/>
              </a:pPr>
              <a:t>11</a:t>
            </a:fld>
            <a:endParaRPr lang="en-US" smtClean="0"/>
          </a:p>
          <a:p>
            <a:pPr>
              <a:defRPr/>
            </a:pPr>
            <a:endParaRPr lang="en-US" dirty="0"/>
          </a:p>
        </p:txBody>
      </p:sp>
    </p:spTree>
    <p:extLst>
      <p:ext uri="{BB962C8B-B14F-4D97-AF65-F5344CB8AC3E}">
        <p14:creationId xmlns:p14="http://schemas.microsoft.com/office/powerpoint/2010/main" val="4122166530"/>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Selectors Nest</a:t>
            </a:r>
            <a:endParaRPr lang="en-US" dirty="0"/>
          </a:p>
        </p:txBody>
      </p:sp>
      <p:sp>
        <p:nvSpPr>
          <p:cNvPr id="6" name="TextBox 5"/>
          <p:cNvSpPr txBox="1"/>
          <p:nvPr/>
        </p:nvSpPr>
        <p:spPr>
          <a:xfrm>
            <a:off x="533400" y="1143000"/>
            <a:ext cx="7848600" cy="248402"/>
          </a:xfrm>
          <a:prstGeom prst="rect">
            <a:avLst/>
          </a:prstGeom>
        </p:spPr>
        <p:txBody>
          <a:bodyPr wrap="square" lIns="90000" tIns="46800" rIns="90000" bIns="46800" rtlCol="0">
            <a:spAutoFit/>
          </a:bodyPr>
          <a:lstStyle/>
          <a:p>
            <a:endParaRPr lang="en-US" sz="1000" dirty="0" smtClean="0">
              <a:solidFill>
                <a:schemeClr val="tx1"/>
              </a:solidFill>
              <a:latin typeface="Helvetica"/>
            </a:endParaRPr>
          </a:p>
        </p:txBody>
      </p:sp>
      <p:sp>
        <p:nvSpPr>
          <p:cNvPr id="7" name="TextBox 6"/>
          <p:cNvSpPr txBox="1"/>
          <p:nvPr/>
        </p:nvSpPr>
        <p:spPr>
          <a:xfrm>
            <a:off x="838200" y="1143000"/>
            <a:ext cx="7315200" cy="5449825"/>
          </a:xfrm>
          <a:prstGeom prst="rect">
            <a:avLst/>
          </a:prstGeom>
        </p:spPr>
        <p:txBody>
          <a:bodyPr wrap="square" lIns="90000" tIns="46800" rIns="90000" bIns="46800" rtlCol="0">
            <a:spAutoFit/>
          </a:bodyPr>
          <a:lstStyle/>
          <a:p>
            <a:r>
              <a:rPr lang="en-US" sz="1200" dirty="0">
                <a:solidFill>
                  <a:schemeClr val="tx1"/>
                </a:solidFill>
                <a:latin typeface="Helvetica"/>
              </a:rPr>
              <a:t>header = {</a:t>
            </a:r>
          </a:p>
          <a:p>
            <a:r>
              <a:rPr lang="tr-TR" sz="1200" dirty="0">
                <a:solidFill>
                  <a:schemeClr val="tx1"/>
                </a:solidFill>
                <a:latin typeface="Helvetica"/>
              </a:rPr>
              <a:t>    '</a:t>
            </a:r>
            <a:r>
              <a:rPr lang="tr-TR" sz="1200" dirty="0" err="1">
                <a:solidFill>
                  <a:schemeClr val="tx1"/>
                </a:solidFill>
                <a:latin typeface="Helvetica"/>
              </a:rPr>
              <a:t>derived_from</a:t>
            </a:r>
            <a:r>
              <a:rPr lang="tr-TR" sz="1200" dirty="0">
                <a:solidFill>
                  <a:schemeClr val="tx1"/>
                </a:solidFill>
                <a:latin typeface="Helvetica"/>
              </a:rPr>
              <a:t>' : '</a:t>
            </a:r>
            <a:r>
              <a:rPr lang="tr-TR" sz="1200" dirty="0" err="1">
                <a:solidFill>
                  <a:schemeClr val="tx1"/>
                </a:solidFill>
                <a:latin typeface="Helvetica"/>
              </a:rPr>
              <a:t>generated</a:t>
            </a:r>
            <a:r>
              <a:rPr lang="tr-TR" sz="1200" dirty="0">
                <a:solidFill>
                  <a:schemeClr val="tx1"/>
                </a:solidFill>
                <a:latin typeface="Helvetica"/>
              </a:rPr>
              <a:t> </a:t>
            </a:r>
            <a:r>
              <a:rPr lang="tr-TR" sz="1200" dirty="0" err="1">
                <a:solidFill>
                  <a:schemeClr val="tx1"/>
                </a:solidFill>
                <a:latin typeface="Helvetica"/>
              </a:rPr>
              <a:t>from</a:t>
            </a:r>
            <a:r>
              <a:rPr lang="tr-TR" sz="1200" dirty="0">
                <a:solidFill>
                  <a:schemeClr val="tx1"/>
                </a:solidFill>
                <a:latin typeface="Helvetica"/>
              </a:rPr>
              <a:t> CDBS </a:t>
            </a:r>
            <a:r>
              <a:rPr lang="tr-TR" sz="1200" dirty="0" err="1">
                <a:solidFill>
                  <a:schemeClr val="tx1"/>
                </a:solidFill>
                <a:latin typeface="Helvetica"/>
              </a:rPr>
              <a:t>database</a:t>
            </a:r>
            <a:r>
              <a:rPr lang="tr-TR" sz="1200" dirty="0">
                <a:solidFill>
                  <a:schemeClr val="tx1"/>
                </a:solidFill>
                <a:latin typeface="Helvetica"/>
              </a:rPr>
              <a:t> 2012-10-24 17:13:14.151232',</a:t>
            </a:r>
          </a:p>
          <a:p>
            <a:r>
              <a:rPr lang="tr-TR" sz="1200" dirty="0">
                <a:solidFill>
                  <a:schemeClr val="tx1"/>
                </a:solidFill>
                <a:latin typeface="Helvetica"/>
              </a:rPr>
              <a:t>    '</a:t>
            </a:r>
            <a:r>
              <a:rPr lang="tr-TR" sz="1200" u="sng" dirty="0" err="1">
                <a:solidFill>
                  <a:schemeClr val="tx1"/>
                </a:solidFill>
                <a:latin typeface="Helvetica"/>
              </a:rPr>
              <a:t>filekind</a:t>
            </a:r>
            <a:r>
              <a:rPr lang="tr-TR" sz="1200" u="sng" dirty="0">
                <a:solidFill>
                  <a:schemeClr val="tx1"/>
                </a:solidFill>
                <a:latin typeface="Helvetica"/>
              </a:rPr>
              <a:t>' : 'DARKFILE',</a:t>
            </a:r>
          </a:p>
          <a:p>
            <a:r>
              <a:rPr lang="tr-TR" sz="1200" dirty="0">
                <a:solidFill>
                  <a:schemeClr val="tx1"/>
                </a:solidFill>
                <a:latin typeface="Helvetica"/>
              </a:rPr>
              <a:t>    '</a:t>
            </a:r>
            <a:r>
              <a:rPr lang="tr-TR" sz="1200" dirty="0" err="1">
                <a:solidFill>
                  <a:schemeClr val="tx1"/>
                </a:solidFill>
                <a:latin typeface="Helvetica"/>
              </a:rPr>
              <a:t>instrument</a:t>
            </a:r>
            <a:r>
              <a:rPr lang="tr-TR" sz="1200" dirty="0">
                <a:solidFill>
                  <a:schemeClr val="tx1"/>
                </a:solidFill>
                <a:latin typeface="Helvetica"/>
              </a:rPr>
              <a:t>' : 'STIS',</a:t>
            </a:r>
          </a:p>
          <a:p>
            <a:r>
              <a:rPr lang="tr-TR" sz="1200" dirty="0">
                <a:solidFill>
                  <a:schemeClr val="tx1"/>
                </a:solidFill>
                <a:latin typeface="Helvetica"/>
              </a:rPr>
              <a:t>    '</a:t>
            </a:r>
            <a:r>
              <a:rPr lang="tr-TR" sz="1200" dirty="0" err="1">
                <a:solidFill>
                  <a:schemeClr val="tx1"/>
                </a:solidFill>
                <a:latin typeface="Helvetica"/>
              </a:rPr>
              <a:t>mapping</a:t>
            </a:r>
            <a:r>
              <a:rPr lang="tr-TR" sz="1200" dirty="0">
                <a:solidFill>
                  <a:schemeClr val="tx1"/>
                </a:solidFill>
                <a:latin typeface="Helvetica"/>
              </a:rPr>
              <a:t>' : 'REFERENCE',</a:t>
            </a:r>
          </a:p>
          <a:p>
            <a:r>
              <a:rPr lang="tr-TR" sz="1200" dirty="0">
                <a:solidFill>
                  <a:schemeClr val="tx1"/>
                </a:solidFill>
                <a:latin typeface="Helvetica"/>
              </a:rPr>
              <a:t>    'name' : '</a:t>
            </a:r>
            <a:r>
              <a:rPr lang="tr-TR" sz="1200" dirty="0" err="1">
                <a:solidFill>
                  <a:schemeClr val="tx1"/>
                </a:solidFill>
                <a:latin typeface="Helvetica"/>
              </a:rPr>
              <a:t>hst_stis_darkfile.rmap</a:t>
            </a:r>
            <a:r>
              <a:rPr lang="tr-TR" sz="1200" dirty="0">
                <a:solidFill>
                  <a:schemeClr val="tx1"/>
                </a:solidFill>
                <a:latin typeface="Helvetica"/>
              </a:rPr>
              <a:t>',</a:t>
            </a:r>
          </a:p>
          <a:p>
            <a:r>
              <a:rPr lang="tr-TR" sz="1200" dirty="0">
                <a:solidFill>
                  <a:schemeClr val="tx1"/>
                </a:solidFill>
                <a:latin typeface="Helvetica"/>
              </a:rPr>
              <a:t>    '</a:t>
            </a:r>
            <a:r>
              <a:rPr lang="tr-TR" sz="1200" dirty="0" err="1">
                <a:solidFill>
                  <a:schemeClr val="tx1"/>
                </a:solidFill>
                <a:latin typeface="Helvetica"/>
              </a:rPr>
              <a:t>observatory</a:t>
            </a:r>
            <a:r>
              <a:rPr lang="tr-TR" sz="1200" dirty="0">
                <a:solidFill>
                  <a:schemeClr val="tx1"/>
                </a:solidFill>
                <a:latin typeface="Helvetica"/>
              </a:rPr>
              <a:t>' : 'HST'</a:t>
            </a:r>
            <a:r>
              <a:rPr lang="tr-TR" sz="1200" dirty="0" smtClean="0">
                <a:solidFill>
                  <a:schemeClr val="tx1"/>
                </a:solidFill>
                <a:latin typeface="Helvetica"/>
              </a:rPr>
              <a:t>,</a:t>
            </a:r>
          </a:p>
          <a:p>
            <a:r>
              <a:rPr lang="tr-TR" sz="1200" dirty="0">
                <a:solidFill>
                  <a:schemeClr val="tx1"/>
                </a:solidFill>
                <a:latin typeface="Helvetica"/>
              </a:rPr>
              <a:t> </a:t>
            </a:r>
            <a:r>
              <a:rPr lang="tr-TR" sz="1200" dirty="0" smtClean="0">
                <a:solidFill>
                  <a:schemeClr val="tx1"/>
                </a:solidFill>
                <a:latin typeface="Helvetica"/>
              </a:rPr>
              <a:t>   '</a:t>
            </a:r>
            <a:r>
              <a:rPr lang="tr-TR" sz="1200" u="sng" dirty="0" err="1">
                <a:solidFill>
                  <a:schemeClr val="tx1"/>
                </a:solidFill>
                <a:latin typeface="Helvetica"/>
              </a:rPr>
              <a:t>parkey</a:t>
            </a:r>
            <a:r>
              <a:rPr lang="tr-TR" sz="1200" u="sng" dirty="0">
                <a:solidFill>
                  <a:schemeClr val="tx1"/>
                </a:solidFill>
                <a:latin typeface="Helvetica"/>
              </a:rPr>
              <a:t>' : (('DETECTOR', 'CCDAMP', 'CCDGAIN'), ('DATE-OBS', 'TIME-OBS'))</a:t>
            </a:r>
            <a:r>
              <a:rPr lang="tr-TR" sz="1200" u="sng" dirty="0" smtClean="0">
                <a:solidFill>
                  <a:schemeClr val="tx1"/>
                </a:solidFill>
                <a:latin typeface="Helvetica"/>
              </a:rPr>
              <a:t>,</a:t>
            </a:r>
            <a:endParaRPr lang="tr-TR" sz="1200" dirty="0">
              <a:solidFill>
                <a:schemeClr val="tx1"/>
              </a:solidFill>
              <a:latin typeface="Helvetica"/>
            </a:endParaRPr>
          </a:p>
          <a:p>
            <a:r>
              <a:rPr lang="tr-TR" sz="1200" dirty="0" smtClean="0">
                <a:solidFill>
                  <a:schemeClr val="tx1"/>
                </a:solidFill>
                <a:latin typeface="Helvetica"/>
              </a:rPr>
              <a:t>}</a:t>
            </a:r>
            <a:endParaRPr lang="tr-TR" sz="1200" dirty="0">
              <a:solidFill>
                <a:schemeClr val="tx1"/>
              </a:solidFill>
              <a:latin typeface="Helvetica"/>
            </a:endParaRPr>
          </a:p>
          <a:p>
            <a:endParaRPr lang="tr-TR" sz="1200" dirty="0">
              <a:solidFill>
                <a:schemeClr val="tx1"/>
              </a:solidFill>
              <a:latin typeface="Helvetica"/>
            </a:endParaRPr>
          </a:p>
          <a:p>
            <a:r>
              <a:rPr lang="tr-TR" sz="1200" dirty="0" err="1">
                <a:solidFill>
                  <a:schemeClr val="tx1"/>
                </a:solidFill>
                <a:latin typeface="Helvetica"/>
              </a:rPr>
              <a:t>selector</a:t>
            </a:r>
            <a:r>
              <a:rPr lang="tr-TR" sz="1200" dirty="0">
                <a:solidFill>
                  <a:schemeClr val="tx1"/>
                </a:solidFill>
                <a:latin typeface="Helvetica"/>
              </a:rPr>
              <a:t> = </a:t>
            </a:r>
            <a:r>
              <a:rPr lang="tr-TR" sz="1200" dirty="0" err="1">
                <a:solidFill>
                  <a:schemeClr val="tx1"/>
                </a:solidFill>
                <a:latin typeface="Helvetica"/>
              </a:rPr>
              <a:t>Match</a:t>
            </a:r>
            <a:r>
              <a:rPr lang="tr-TR" sz="1200" dirty="0">
                <a:solidFill>
                  <a:schemeClr val="tx1"/>
                </a:solidFill>
                <a:latin typeface="Helvetica"/>
              </a:rPr>
              <a:t>({</a:t>
            </a:r>
          </a:p>
          <a:p>
            <a:r>
              <a:rPr lang="en-US" sz="1200" dirty="0">
                <a:solidFill>
                  <a:schemeClr val="tx1"/>
                </a:solidFill>
                <a:latin typeface="Helvetica"/>
              </a:rPr>
              <a:t>    ('CCD', 'A|B|C|D', '1|2|4|8') : </a:t>
            </a:r>
            <a:r>
              <a:rPr lang="en-US" sz="1200" dirty="0" err="1">
                <a:solidFill>
                  <a:schemeClr val="tx1"/>
                </a:solidFill>
                <a:latin typeface="Helvetica"/>
              </a:rPr>
              <a:t>UseAfter</a:t>
            </a:r>
            <a:r>
              <a:rPr lang="en-US" sz="1200" dirty="0">
                <a:solidFill>
                  <a:schemeClr val="tx1"/>
                </a:solidFill>
                <a:latin typeface="Helvetica"/>
              </a:rPr>
              <a:t>({</a:t>
            </a:r>
          </a:p>
          <a:p>
            <a:r>
              <a:rPr lang="fr-FR" sz="1200" dirty="0">
                <a:solidFill>
                  <a:schemeClr val="tx1"/>
                </a:solidFill>
                <a:latin typeface="Helvetica"/>
              </a:rPr>
              <a:t>        '1996-10-01 00:00:00' : 'h1v1208eo_drk.fits',</a:t>
            </a:r>
          </a:p>
          <a:p>
            <a:r>
              <a:rPr lang="fr-FR" sz="1200" dirty="0">
                <a:solidFill>
                  <a:schemeClr val="tx1"/>
                </a:solidFill>
                <a:latin typeface="Helvetica"/>
              </a:rPr>
              <a:t>        '1997-03-03 00:00:00' : 'hcg1440so_drk.fits',</a:t>
            </a:r>
          </a:p>
          <a:p>
            <a:r>
              <a:rPr lang="fr-FR" sz="1200" dirty="0">
                <a:solidFill>
                  <a:schemeClr val="tx1"/>
                </a:solidFill>
                <a:latin typeface="Helvetica"/>
              </a:rPr>
              <a:t>        '1997-03-13 00:00:00' : 'hcg1440to_drk.fits',</a:t>
            </a:r>
          </a:p>
          <a:p>
            <a:r>
              <a:rPr lang="fr-FR" sz="1200" dirty="0">
                <a:solidFill>
                  <a:schemeClr val="tx1"/>
                </a:solidFill>
                <a:latin typeface="Helvetica"/>
              </a:rPr>
              <a:t>        '1997-03-21 00:00:00' : 'hcg14410o_drk.fits',</a:t>
            </a:r>
          </a:p>
          <a:p>
            <a:r>
              <a:rPr lang="fr-FR" sz="1200" dirty="0">
                <a:solidFill>
                  <a:schemeClr val="tx1"/>
                </a:solidFill>
                <a:latin typeface="Helvetica"/>
              </a:rPr>
              <a:t>        '1997-03-24 00:00:00' : 'hcg14411o_drk.fits',</a:t>
            </a:r>
          </a:p>
          <a:p>
            <a:r>
              <a:rPr lang="fr-FR" sz="1200" dirty="0" smtClean="0">
                <a:solidFill>
                  <a:schemeClr val="tx1"/>
                </a:solidFill>
                <a:latin typeface="Helvetica"/>
              </a:rPr>
              <a:t>        '1997-04-14 00:00:00' : 'hcg14412o_drk.fits',</a:t>
            </a:r>
          </a:p>
          <a:p>
            <a:r>
              <a:rPr lang="fr-FR" sz="1200" dirty="0" smtClean="0">
                <a:solidFill>
                  <a:schemeClr val="tx1"/>
                </a:solidFill>
                <a:latin typeface="Helvetica"/>
              </a:rPr>
              <a:t>        '1997-04-29 00:00:00' : 'hcg1452lo_drk.fits',</a:t>
            </a:r>
          </a:p>
          <a:p>
            <a:r>
              <a:rPr lang="fr-FR" sz="1200" dirty="0" smtClean="0">
                <a:solidFill>
                  <a:schemeClr val="tx1"/>
                </a:solidFill>
                <a:latin typeface="Helvetica"/>
              </a:rPr>
              <a:t>        '1997-05-05 00:00:00' : 'hcg14537o_drk.fits',</a:t>
            </a:r>
          </a:p>
          <a:p>
            <a:r>
              <a:rPr lang="fr-FR" sz="1200" dirty="0" smtClean="0">
                <a:solidFill>
                  <a:schemeClr val="tx1"/>
                </a:solidFill>
                <a:latin typeface="Helvetica"/>
              </a:rPr>
              <a:t>        </a:t>
            </a:r>
            <a:r>
              <a:rPr lang="fr-FR" sz="1200" dirty="0">
                <a:solidFill>
                  <a:schemeClr val="tx1"/>
                </a:solidFill>
                <a:latin typeface="Helvetica"/>
              </a:rPr>
              <a:t>'1997-05-12 00:00:00' : 'hcg14538o_drk.fits',</a:t>
            </a:r>
          </a:p>
          <a:p>
            <a:r>
              <a:rPr lang="fr-FR" sz="1200" dirty="0">
                <a:solidFill>
                  <a:schemeClr val="tx1"/>
                </a:solidFill>
                <a:latin typeface="Helvetica"/>
              </a:rPr>
              <a:t>        '1997-05-19 00:00:00' : 'hcg14539o_drk.fits'</a:t>
            </a:r>
            <a:r>
              <a:rPr lang="fr-FR" sz="1200" dirty="0" smtClean="0">
                <a:solidFill>
                  <a:schemeClr val="tx1"/>
                </a:solidFill>
                <a:latin typeface="Helvetica"/>
              </a:rPr>
              <a:t>,</a:t>
            </a:r>
          </a:p>
          <a:p>
            <a:r>
              <a:rPr lang="fr-FR" sz="1200" dirty="0" smtClean="0">
                <a:solidFill>
                  <a:schemeClr val="tx1"/>
                </a:solidFill>
                <a:latin typeface="Helvetica"/>
              </a:rPr>
              <a:t>   }),</a:t>
            </a:r>
          </a:p>
          <a:p>
            <a:r>
              <a:rPr lang="fr-FR" sz="1200" dirty="0">
                <a:solidFill>
                  <a:schemeClr val="tx1"/>
                </a:solidFill>
                <a:latin typeface="Helvetica"/>
              </a:rPr>
              <a:t> </a:t>
            </a:r>
            <a:r>
              <a:rPr lang="fr-FR" sz="1200" dirty="0" smtClean="0">
                <a:solidFill>
                  <a:schemeClr val="tx1"/>
                </a:solidFill>
                <a:latin typeface="Helvetica"/>
              </a:rPr>
              <a:t> (‘CCD’, ‘AC’,  ‘16’) : </a:t>
            </a:r>
            <a:r>
              <a:rPr lang="fr-FR" sz="1200" dirty="0" err="1" smtClean="0">
                <a:solidFill>
                  <a:schemeClr val="tx1"/>
                </a:solidFill>
                <a:latin typeface="Helvetica"/>
              </a:rPr>
              <a:t>UseAfter</a:t>
            </a:r>
            <a:r>
              <a:rPr lang="fr-FR" sz="1200" dirty="0" smtClean="0">
                <a:solidFill>
                  <a:schemeClr val="tx1"/>
                </a:solidFill>
                <a:latin typeface="Helvetica"/>
              </a:rPr>
              <a:t>({</a:t>
            </a:r>
          </a:p>
          <a:p>
            <a:r>
              <a:rPr lang="fr-FR" sz="1200" dirty="0">
                <a:solidFill>
                  <a:schemeClr val="tx1"/>
                </a:solidFill>
                <a:latin typeface="Helvetica"/>
              </a:rPr>
              <a:t>  </a:t>
            </a:r>
            <a:r>
              <a:rPr lang="fr-FR" sz="1200" dirty="0" smtClean="0">
                <a:solidFill>
                  <a:schemeClr val="tx1"/>
                </a:solidFill>
                <a:latin typeface="Helvetica"/>
              </a:rPr>
              <a:t>      '</a:t>
            </a:r>
            <a:r>
              <a:rPr lang="fr-FR" sz="1200" dirty="0">
                <a:solidFill>
                  <a:schemeClr val="tx1"/>
                </a:solidFill>
                <a:latin typeface="Helvetica"/>
              </a:rPr>
              <a:t>1997-04-14 00:00:00' : '</a:t>
            </a:r>
            <a:r>
              <a:rPr lang="fr-FR" sz="1200" dirty="0" smtClean="0">
                <a:solidFill>
                  <a:schemeClr val="tx1"/>
                </a:solidFill>
                <a:latin typeface="Helvetica"/>
              </a:rPr>
              <a:t>hcg14712p_drk.fits</a:t>
            </a:r>
            <a:r>
              <a:rPr lang="fr-FR" sz="1200" dirty="0">
                <a:solidFill>
                  <a:schemeClr val="tx1"/>
                </a:solidFill>
                <a:latin typeface="Helvetica"/>
              </a:rPr>
              <a:t>',</a:t>
            </a:r>
          </a:p>
          <a:p>
            <a:r>
              <a:rPr lang="fr-FR" sz="1200" dirty="0">
                <a:solidFill>
                  <a:schemeClr val="tx1"/>
                </a:solidFill>
                <a:latin typeface="Helvetica"/>
              </a:rPr>
              <a:t>        '1997-04-29 00:00:00' : '</a:t>
            </a:r>
            <a:r>
              <a:rPr lang="fr-FR" sz="1200" dirty="0" smtClean="0">
                <a:solidFill>
                  <a:schemeClr val="tx1"/>
                </a:solidFill>
                <a:latin typeface="Helvetica"/>
              </a:rPr>
              <a:t>hcg14529q_drk.fits</a:t>
            </a:r>
            <a:r>
              <a:rPr lang="fr-FR" sz="1200" dirty="0">
                <a:solidFill>
                  <a:schemeClr val="tx1"/>
                </a:solidFill>
                <a:latin typeface="Helvetica"/>
              </a:rPr>
              <a:t>',  </a:t>
            </a:r>
            <a:endParaRPr lang="fr-FR" sz="1200" dirty="0" smtClean="0">
              <a:solidFill>
                <a:schemeClr val="tx1"/>
              </a:solidFill>
              <a:latin typeface="Helvetica"/>
            </a:endParaRPr>
          </a:p>
          <a:p>
            <a:r>
              <a:rPr lang="fr-FR" sz="1200" dirty="0">
                <a:solidFill>
                  <a:schemeClr val="tx1"/>
                </a:solidFill>
                <a:latin typeface="Helvetica"/>
              </a:rPr>
              <a:t> </a:t>
            </a:r>
            <a:r>
              <a:rPr lang="fr-FR" sz="1200" dirty="0" smtClean="0">
                <a:solidFill>
                  <a:schemeClr val="tx1"/>
                </a:solidFill>
                <a:latin typeface="Helvetica"/>
              </a:rPr>
              <a:t> }),</a:t>
            </a:r>
            <a:endParaRPr lang="fr-FR" sz="1200" dirty="0">
              <a:solidFill>
                <a:schemeClr val="tx1"/>
              </a:solidFill>
              <a:latin typeface="Helvetica"/>
            </a:endParaRPr>
          </a:p>
          <a:p>
            <a:r>
              <a:rPr lang="fr-FR" sz="1200" dirty="0" smtClean="0">
                <a:solidFill>
                  <a:schemeClr val="tx1"/>
                </a:solidFill>
                <a:latin typeface="Helvetica"/>
              </a:rPr>
              <a:t>                            ….</a:t>
            </a:r>
            <a:endParaRPr lang="fr-FR" sz="1200" dirty="0">
              <a:solidFill>
                <a:schemeClr val="tx1"/>
              </a:solidFill>
              <a:latin typeface="Helvetica"/>
            </a:endParaRPr>
          </a:p>
          <a:p>
            <a:endParaRPr lang="en-US" sz="1200" dirty="0" smtClean="0">
              <a:solidFill>
                <a:schemeClr val="tx1"/>
              </a:solidFill>
              <a:latin typeface="Helvetica"/>
            </a:endParaRPr>
          </a:p>
        </p:txBody>
      </p:sp>
      <p:sp>
        <p:nvSpPr>
          <p:cNvPr id="8" name="Rectangle 7"/>
          <p:cNvSpPr/>
          <p:nvPr/>
        </p:nvSpPr>
        <p:spPr>
          <a:xfrm rot="19709275">
            <a:off x="5593644" y="1754139"/>
            <a:ext cx="3121367" cy="707886"/>
          </a:xfrm>
          <a:prstGeom prst="rect">
            <a:avLst/>
          </a:prstGeom>
          <a:noFill/>
          <a:ln>
            <a:noFill/>
          </a:ln>
        </p:spPr>
        <p:txBody>
          <a:bodyPr wrap="none" lIns="91440" tIns="45720" rIns="91440" bIns="45720">
            <a:spAutoFit/>
          </a:bodyPr>
          <a:lstStyle/>
          <a:p>
            <a:pPr algn="ctr"/>
            <a:r>
              <a:rPr lang="en-US" sz="2000" b="1" cap="none" spc="0" dirty="0" smtClean="0">
                <a:ln w="12700">
                  <a:solidFill>
                    <a:srgbClr val="000000"/>
                  </a:solidFill>
                  <a:prstDash val="solid"/>
                </a:ln>
                <a:solidFill>
                  <a:schemeClr val="bg2">
                    <a:tint val="85000"/>
                    <a:satMod val="155000"/>
                  </a:schemeClr>
                </a:solidFill>
                <a:effectLst>
                  <a:outerShdw blurRad="41275" dist="20320" dir="1800000" algn="tl" rotWithShape="0">
                    <a:srgbClr val="000000">
                      <a:alpha val="40000"/>
                    </a:srgbClr>
                  </a:outerShdw>
                </a:effectLst>
              </a:rPr>
              <a:t>Match</a:t>
            </a:r>
          </a:p>
          <a:p>
            <a:pPr algn="ctr"/>
            <a:r>
              <a:rPr lang="en-US" sz="2000" b="1" dirty="0" smtClean="0">
                <a:ln w="12700">
                  <a:solidFill>
                    <a:srgbClr val="000000"/>
                  </a:solidFill>
                  <a:prstDash val="solid"/>
                </a:ln>
                <a:solidFill>
                  <a:schemeClr val="bg2">
                    <a:tint val="85000"/>
                    <a:satMod val="155000"/>
                  </a:schemeClr>
                </a:solidFill>
                <a:effectLst>
                  <a:outerShdw blurRad="41275" dist="20320" dir="1800000" algn="tl" rotWithShape="0">
                    <a:srgbClr val="000000">
                      <a:alpha val="40000"/>
                    </a:srgbClr>
                  </a:outerShdw>
                </a:effectLst>
              </a:rPr>
              <a:t>(instrument configuration)</a:t>
            </a:r>
            <a:endParaRPr lang="en-US" sz="2000" b="1" cap="none" spc="0" dirty="0">
              <a:ln w="12700">
                <a:solidFill>
                  <a:srgbClr val="000000"/>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cxnSp>
        <p:nvCxnSpPr>
          <p:cNvPr id="10" name="Curved Connector 9"/>
          <p:cNvCxnSpPr/>
          <p:nvPr/>
        </p:nvCxnSpPr>
        <p:spPr bwMode="auto">
          <a:xfrm rot="10800000" flipV="1">
            <a:off x="2133600" y="1981200"/>
            <a:ext cx="4724400" cy="1143002"/>
          </a:xfrm>
          <a:prstGeom prst="curvedConnector3">
            <a:avLst>
              <a:gd name="adj1" fmla="val 50000"/>
            </a:avLst>
          </a:prstGeom>
          <a:solidFill>
            <a:schemeClr val="accent1"/>
          </a:solidFill>
          <a:ln w="9525" cap="flat" cmpd="sng" algn="ctr">
            <a:solidFill>
              <a:schemeClr val="tx1"/>
            </a:solidFill>
            <a:prstDash val="solid"/>
            <a:round/>
            <a:headEnd type="none" w="med" len="med"/>
            <a:tailEnd type="arrow"/>
          </a:ln>
          <a:effectLst/>
        </p:spPr>
      </p:cxnSp>
      <p:sp>
        <p:nvSpPr>
          <p:cNvPr id="11" name="Rectangle 10"/>
          <p:cNvSpPr/>
          <p:nvPr/>
        </p:nvSpPr>
        <p:spPr>
          <a:xfrm rot="19709275">
            <a:off x="6139574" y="3901778"/>
            <a:ext cx="1699842" cy="646331"/>
          </a:xfrm>
          <a:prstGeom prst="rect">
            <a:avLst/>
          </a:prstGeom>
          <a:noFill/>
          <a:ln>
            <a:noFill/>
          </a:ln>
        </p:spPr>
        <p:txBody>
          <a:bodyPr wrap="none" lIns="91440" tIns="45720" rIns="91440" bIns="45720">
            <a:spAutoFit/>
          </a:bodyPr>
          <a:lstStyle/>
          <a:p>
            <a:pPr algn="ctr"/>
            <a:r>
              <a:rPr lang="en-US" sz="1800" b="1" dirty="0" err="1" smtClean="0">
                <a:ln w="12700">
                  <a:solidFill>
                    <a:srgbClr val="000000"/>
                  </a:solidFill>
                  <a:prstDash val="solid"/>
                </a:ln>
                <a:solidFill>
                  <a:schemeClr val="bg2">
                    <a:tint val="85000"/>
                    <a:satMod val="155000"/>
                  </a:schemeClr>
                </a:solidFill>
                <a:effectLst>
                  <a:outerShdw blurRad="41275" dist="20320" dir="1800000" algn="tl" rotWithShape="0">
                    <a:srgbClr val="000000">
                      <a:alpha val="40000"/>
                    </a:srgbClr>
                  </a:outerShdw>
                </a:effectLst>
              </a:rPr>
              <a:t>UseAfter</a:t>
            </a:r>
            <a:endParaRPr lang="en-US" sz="1800" b="1" dirty="0" smtClean="0">
              <a:ln w="12700">
                <a:solidFill>
                  <a:srgbClr val="000000"/>
                </a:solidFill>
                <a:prstDash val="solid"/>
              </a:ln>
              <a:solidFill>
                <a:schemeClr val="bg2">
                  <a:tint val="85000"/>
                  <a:satMod val="155000"/>
                </a:schemeClr>
              </a:solidFill>
              <a:effectLst>
                <a:outerShdw blurRad="41275" dist="20320" dir="1800000" algn="tl" rotWithShape="0">
                  <a:srgbClr val="000000">
                    <a:alpha val="40000"/>
                  </a:srgbClr>
                </a:outerShdw>
              </a:effectLst>
            </a:endParaRPr>
          </a:p>
          <a:p>
            <a:pPr algn="ctr"/>
            <a:r>
              <a:rPr lang="en-US" sz="1800" b="1" cap="none" spc="0" dirty="0" smtClean="0">
                <a:ln w="12700">
                  <a:solidFill>
                    <a:srgbClr val="000000"/>
                  </a:solidFill>
                  <a:prstDash val="solid"/>
                </a:ln>
                <a:solidFill>
                  <a:schemeClr val="bg2">
                    <a:tint val="85000"/>
                    <a:satMod val="155000"/>
                  </a:schemeClr>
                </a:solidFill>
                <a:effectLst>
                  <a:outerShdw blurRad="41275" dist="20320" dir="1800000" algn="tl" rotWithShape="0">
                    <a:srgbClr val="000000">
                      <a:alpha val="40000"/>
                    </a:srgbClr>
                  </a:outerShdw>
                </a:effectLst>
              </a:rPr>
              <a:t>(exposure date)</a:t>
            </a:r>
            <a:endParaRPr lang="en-US" sz="1800" b="1" cap="none" spc="0" dirty="0">
              <a:ln w="12700">
                <a:solidFill>
                  <a:srgbClr val="000000"/>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cxnSp>
        <p:nvCxnSpPr>
          <p:cNvPr id="12" name="Curved Connector 11"/>
          <p:cNvCxnSpPr>
            <a:stCxn id="11" idx="0"/>
          </p:cNvCxnSpPr>
          <p:nvPr/>
        </p:nvCxnSpPr>
        <p:spPr bwMode="auto">
          <a:xfrm rot="16200000" flipV="1">
            <a:off x="5016975" y="2145826"/>
            <a:ext cx="672835" cy="2934383"/>
          </a:xfrm>
          <a:prstGeom prst="curvedConnector2">
            <a:avLst/>
          </a:prstGeom>
          <a:solidFill>
            <a:schemeClr val="accent1"/>
          </a:solidFill>
          <a:ln w="9525" cap="flat" cmpd="sng" algn="ctr">
            <a:solidFill>
              <a:schemeClr val="tx1"/>
            </a:solidFill>
            <a:prstDash val="solid"/>
            <a:round/>
            <a:headEnd type="none" w="med" len="med"/>
            <a:tailEnd type="arrow"/>
          </a:ln>
          <a:effectLst/>
        </p:spPr>
      </p:cxnSp>
      <p:sp>
        <p:nvSpPr>
          <p:cNvPr id="3" name="Footer Placeholder 2"/>
          <p:cNvSpPr>
            <a:spLocks noGrp="1"/>
          </p:cNvSpPr>
          <p:nvPr>
            <p:ph type="ftr" sz="quarter" idx="11"/>
          </p:nvPr>
        </p:nvSpPr>
        <p:spPr/>
        <p:txBody>
          <a:bodyPr/>
          <a:lstStyle/>
          <a:p>
            <a:pPr>
              <a:defRPr/>
            </a:pPr>
            <a:r>
              <a:rPr lang="en-US" smtClean="0"/>
              <a:t>S&amp;OC DMS System Design Review</a:t>
            </a:r>
            <a:endParaRPr lang="en-US" dirty="0"/>
          </a:p>
        </p:txBody>
      </p:sp>
      <p:sp>
        <p:nvSpPr>
          <p:cNvPr id="4" name="Date Placeholder 3"/>
          <p:cNvSpPr>
            <a:spLocks noGrp="1"/>
          </p:cNvSpPr>
          <p:nvPr>
            <p:ph type="dt" sz="half" idx="10"/>
          </p:nvPr>
        </p:nvSpPr>
        <p:spPr/>
        <p:txBody>
          <a:bodyPr/>
          <a:lstStyle/>
          <a:p>
            <a:pPr>
              <a:defRPr/>
            </a:pPr>
            <a:r>
              <a:rPr lang="en-US" smtClean="0"/>
              <a:t>Dec 7-8, 2012</a:t>
            </a:r>
            <a:endParaRPr lang="en-US" dirty="0"/>
          </a:p>
        </p:txBody>
      </p:sp>
      <p:sp>
        <p:nvSpPr>
          <p:cNvPr id="5" name="Slide Number Placeholder 4"/>
          <p:cNvSpPr>
            <a:spLocks noGrp="1"/>
          </p:cNvSpPr>
          <p:nvPr>
            <p:ph type="sldNum" sz="quarter" idx="12"/>
          </p:nvPr>
        </p:nvSpPr>
        <p:spPr/>
        <p:txBody>
          <a:bodyPr/>
          <a:lstStyle/>
          <a:p>
            <a:pPr>
              <a:defRPr/>
            </a:pPr>
            <a:r>
              <a:rPr lang="en-US" smtClean="0"/>
              <a:t>9-</a:t>
            </a:r>
            <a:fld id="{A739F50A-8F88-4892-87E1-8D1D3A543FFC}" type="slidenum">
              <a:rPr lang="en-US" smtClean="0"/>
              <a:pPr>
                <a:defRPr/>
              </a:pPr>
              <a:t>12</a:t>
            </a:fld>
            <a:endParaRPr lang="en-US" smtClean="0"/>
          </a:p>
          <a:p>
            <a:pPr>
              <a:defRPr/>
            </a:pPr>
            <a:endParaRPr lang="en-US" dirty="0"/>
          </a:p>
        </p:txBody>
      </p:sp>
    </p:spTree>
    <p:extLst>
      <p:ext uri="{BB962C8B-B14F-4D97-AF65-F5344CB8AC3E}">
        <p14:creationId xmlns:p14="http://schemas.microsoft.com/office/powerpoint/2010/main" val="3831044834"/>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Match() Parameter </a:t>
            </a:r>
            <a:r>
              <a:rPr lang="en-US" dirty="0"/>
              <a:t>E</a:t>
            </a:r>
            <a:r>
              <a:rPr lang="en-US" dirty="0" smtClean="0"/>
              <a:t>xpressions</a:t>
            </a:r>
            <a:endParaRPr lang="en-US" dirty="0"/>
          </a:p>
        </p:txBody>
      </p:sp>
      <p:sp>
        <p:nvSpPr>
          <p:cNvPr id="3" name="Text Placeholder 2"/>
          <p:cNvSpPr>
            <a:spLocks noGrp="1"/>
          </p:cNvSpPr>
          <p:nvPr>
            <p:ph type="body" idx="4294967295"/>
          </p:nvPr>
        </p:nvSpPr>
        <p:spPr>
          <a:xfrm>
            <a:off x="685800" y="838200"/>
            <a:ext cx="7769225" cy="4953000"/>
          </a:xfrm>
        </p:spPr>
        <p:txBody>
          <a:bodyPr/>
          <a:lstStyle/>
          <a:p>
            <a:r>
              <a:rPr lang="en-US" dirty="0" smtClean="0"/>
              <a:t>Each Match() choice can specify multiple parameters</a:t>
            </a:r>
          </a:p>
          <a:p>
            <a:pPr lvl="2"/>
            <a:r>
              <a:rPr lang="en-US" dirty="0" smtClean="0"/>
              <a:t>(</a:t>
            </a:r>
            <a:r>
              <a:rPr lang="fr-FR" dirty="0"/>
              <a:t>’</a:t>
            </a:r>
            <a:r>
              <a:rPr lang="en-US" dirty="0"/>
              <a:t>ABCD’, ‘*’, ‘1|2|3’, ‘N/A’, 1) </a:t>
            </a:r>
            <a:endParaRPr lang="en-US" dirty="0" smtClean="0"/>
          </a:p>
          <a:p>
            <a:r>
              <a:rPr lang="en-US" dirty="0" smtClean="0"/>
              <a:t>Individual parameters can be specified in several forms:</a:t>
            </a:r>
          </a:p>
        </p:txBody>
      </p:sp>
      <p:graphicFrame>
        <p:nvGraphicFramePr>
          <p:cNvPr id="4" name="Table 3"/>
          <p:cNvGraphicFramePr>
            <a:graphicFrameLocks noGrp="1"/>
          </p:cNvGraphicFramePr>
          <p:nvPr>
            <p:extLst>
              <p:ext uri="{D42A27DB-BD31-4B8C-83A1-F6EECF244321}">
                <p14:modId xmlns:p14="http://schemas.microsoft.com/office/powerpoint/2010/main" val="3257961584"/>
              </p:ext>
            </p:extLst>
          </p:nvPr>
        </p:nvGraphicFramePr>
        <p:xfrm>
          <a:off x="990600" y="2209800"/>
          <a:ext cx="7086600" cy="2495869"/>
        </p:xfrm>
        <a:graphic>
          <a:graphicData uri="http://schemas.openxmlformats.org/drawingml/2006/table">
            <a:tbl>
              <a:tblPr firstRow="1" bandRow="1">
                <a:tableStyleId>{793D81CF-94F2-401A-BA57-92F5A7B2D0C5}</a:tableStyleId>
              </a:tblPr>
              <a:tblGrid>
                <a:gridCol w="1771650"/>
                <a:gridCol w="1771650"/>
                <a:gridCol w="1771650"/>
                <a:gridCol w="1771650"/>
              </a:tblGrid>
              <a:tr h="448785">
                <a:tc>
                  <a:txBody>
                    <a:bodyPr/>
                    <a:lstStyle/>
                    <a:p>
                      <a:r>
                        <a:rPr lang="en-US" sz="1400" dirty="0" err="1" smtClean="0"/>
                        <a:t>Parkey</a:t>
                      </a:r>
                      <a:r>
                        <a:rPr lang="en-US" sz="1400" dirty="0" smtClean="0"/>
                        <a:t> </a:t>
                      </a:r>
                    </a:p>
                    <a:p>
                      <a:r>
                        <a:rPr lang="en-US" sz="1400" dirty="0" smtClean="0"/>
                        <a:t>Expression </a:t>
                      </a:r>
                    </a:p>
                    <a:p>
                      <a:r>
                        <a:rPr lang="en-US" sz="1400" dirty="0" smtClean="0"/>
                        <a:t>Type</a:t>
                      </a:r>
                      <a:endParaRPr lang="en-US" sz="1400" dirty="0">
                        <a:solidFill>
                          <a:schemeClr val="tx1"/>
                        </a:solidFill>
                      </a:endParaRPr>
                    </a:p>
                  </a:txBody>
                  <a:tcPr/>
                </a:tc>
                <a:tc>
                  <a:txBody>
                    <a:bodyPr/>
                    <a:lstStyle/>
                    <a:p>
                      <a:r>
                        <a:rPr lang="en-US" sz="1400" dirty="0" smtClean="0"/>
                        <a:t>Example</a:t>
                      </a:r>
                      <a:endParaRPr lang="en-US" sz="1400" dirty="0" smtClean="0">
                        <a:solidFill>
                          <a:schemeClr val="tx1"/>
                        </a:solidFill>
                      </a:endParaRPr>
                    </a:p>
                  </a:txBody>
                  <a:tcPr/>
                </a:tc>
                <a:tc>
                  <a:txBody>
                    <a:bodyPr/>
                    <a:lstStyle/>
                    <a:p>
                      <a:r>
                        <a:rPr lang="en-US" sz="1400" dirty="0" smtClean="0"/>
                        <a:t>Weight</a:t>
                      </a:r>
                      <a:endParaRPr lang="en-US" sz="1400" dirty="0" smtClean="0">
                        <a:solidFill>
                          <a:schemeClr val="tx1"/>
                        </a:solidFill>
                      </a:endParaRPr>
                    </a:p>
                  </a:txBody>
                  <a:tcPr/>
                </a:tc>
                <a:tc>
                  <a:txBody>
                    <a:bodyPr/>
                    <a:lstStyle/>
                    <a:p>
                      <a:r>
                        <a:rPr lang="en-US" sz="1400" dirty="0" smtClean="0"/>
                        <a:t>Matches (e.g.)</a:t>
                      </a:r>
                      <a:endParaRPr lang="en-US" sz="1400" dirty="0" smtClean="0">
                        <a:solidFill>
                          <a:schemeClr val="tx1"/>
                        </a:solidFill>
                      </a:endParaRPr>
                    </a:p>
                  </a:txBody>
                  <a:tcPr/>
                </a:tc>
              </a:tr>
              <a:tr h="364015">
                <a:tc>
                  <a:txBody>
                    <a:bodyPr/>
                    <a:lstStyle/>
                    <a:p>
                      <a:r>
                        <a:rPr lang="en-US" sz="1400" b="1" dirty="0" smtClean="0">
                          <a:solidFill>
                            <a:schemeClr val="dk1"/>
                          </a:solidFill>
                        </a:rPr>
                        <a:t>Simple</a:t>
                      </a:r>
                      <a:endParaRPr lang="en-US" sz="1400" b="1" dirty="0">
                        <a:solidFill>
                          <a:schemeClr val="tx1"/>
                        </a:solidFill>
                      </a:endParaRPr>
                    </a:p>
                  </a:txBody>
                  <a:tcPr/>
                </a:tc>
                <a:tc>
                  <a:txBody>
                    <a:bodyPr/>
                    <a:lstStyle/>
                    <a:p>
                      <a:r>
                        <a:rPr lang="en-US" sz="1400" dirty="0" smtClean="0"/>
                        <a:t>42</a:t>
                      </a:r>
                      <a:endParaRPr lang="en-US" sz="1400" dirty="0">
                        <a:solidFill>
                          <a:schemeClr val="tx1"/>
                        </a:solidFill>
                      </a:endParaRPr>
                    </a:p>
                  </a:txBody>
                  <a:tcPr/>
                </a:tc>
                <a:tc>
                  <a:txBody>
                    <a:bodyPr/>
                    <a:lstStyle/>
                    <a:p>
                      <a:r>
                        <a:rPr lang="en-US" sz="1400" dirty="0" smtClean="0"/>
                        <a:t>highest</a:t>
                      </a:r>
                      <a:endParaRPr lang="en-US" sz="1400" dirty="0">
                        <a:solidFill>
                          <a:schemeClr val="tx1"/>
                        </a:solidFill>
                      </a:endParaRPr>
                    </a:p>
                  </a:txBody>
                  <a:tcPr/>
                </a:tc>
                <a:tc>
                  <a:txBody>
                    <a:bodyPr/>
                    <a:lstStyle/>
                    <a:p>
                      <a:r>
                        <a:rPr lang="en-US" sz="1400" dirty="0" smtClean="0">
                          <a:solidFill>
                            <a:schemeClr val="tx1"/>
                          </a:solidFill>
                        </a:rPr>
                        <a:t>42</a:t>
                      </a:r>
                      <a:endParaRPr lang="en-US" sz="1400" dirty="0">
                        <a:solidFill>
                          <a:schemeClr val="tx1"/>
                        </a:solidFill>
                      </a:endParaRPr>
                    </a:p>
                  </a:txBody>
                  <a:tcPr/>
                </a:tc>
              </a:tr>
              <a:tr h="448785">
                <a:tc>
                  <a:txBody>
                    <a:bodyPr/>
                    <a:lstStyle/>
                    <a:p>
                      <a:r>
                        <a:rPr lang="en-US" sz="1400" b="1" dirty="0" smtClean="0"/>
                        <a:t>Glob</a:t>
                      </a:r>
                      <a:endParaRPr lang="en-US" sz="1400" b="1" dirty="0">
                        <a:solidFill>
                          <a:schemeClr val="tx1"/>
                        </a:solidFill>
                      </a:endParaRPr>
                    </a:p>
                  </a:txBody>
                  <a:tcPr/>
                </a:tc>
                <a:tc>
                  <a:txBody>
                    <a:bodyPr/>
                    <a:lstStyle/>
                    <a:p>
                      <a:r>
                        <a:rPr lang="en-US" sz="1400" dirty="0" smtClean="0"/>
                        <a:t>“*”</a:t>
                      </a:r>
                    </a:p>
                    <a:p>
                      <a:r>
                        <a:rPr lang="en-US" sz="1400" dirty="0" smtClean="0"/>
                        <a:t>“F*22”</a:t>
                      </a:r>
                      <a:endParaRPr lang="en-US" sz="1400" dirty="0">
                        <a:solidFill>
                          <a:schemeClr val="tx1"/>
                        </a:solidFill>
                      </a:endParaRPr>
                    </a:p>
                  </a:txBody>
                  <a:tcPr/>
                </a:tc>
                <a:tc>
                  <a:txBody>
                    <a:bodyPr/>
                    <a:lstStyle/>
                    <a:p>
                      <a:r>
                        <a:rPr lang="en-US" sz="1400" dirty="0" smtClean="0"/>
                        <a:t>highest</a:t>
                      </a:r>
                      <a:endParaRPr lang="en-US" sz="1400" dirty="0">
                        <a:solidFill>
                          <a:schemeClr val="tx1"/>
                        </a:solidFill>
                      </a:endParaRPr>
                    </a:p>
                  </a:txBody>
                  <a:tcPr/>
                </a:tc>
                <a:tc>
                  <a:txBody>
                    <a:bodyPr/>
                    <a:lstStyle/>
                    <a:p>
                      <a:r>
                        <a:rPr lang="en-US" sz="1400" dirty="0" smtClean="0">
                          <a:solidFill>
                            <a:schemeClr val="tx1"/>
                          </a:solidFill>
                        </a:rPr>
                        <a:t>“Anything”</a:t>
                      </a:r>
                    </a:p>
                    <a:p>
                      <a:r>
                        <a:rPr lang="en-US" sz="1400" dirty="0" smtClean="0">
                          <a:solidFill>
                            <a:schemeClr val="tx1"/>
                          </a:solidFill>
                        </a:rPr>
                        <a:t>“FW122”</a:t>
                      </a:r>
                      <a:endParaRPr lang="en-US" sz="1400" dirty="0">
                        <a:solidFill>
                          <a:schemeClr val="tx1"/>
                        </a:solidFill>
                      </a:endParaRPr>
                    </a:p>
                  </a:txBody>
                  <a:tcPr/>
                </a:tc>
              </a:tr>
              <a:tr h="448785">
                <a:tc>
                  <a:txBody>
                    <a:bodyPr/>
                    <a:lstStyle/>
                    <a:p>
                      <a:r>
                        <a:rPr lang="en-US" sz="1400" b="1" dirty="0" smtClean="0"/>
                        <a:t>OR</a:t>
                      </a:r>
                      <a:endParaRPr lang="en-US" sz="1400" b="1" dirty="0">
                        <a:solidFill>
                          <a:schemeClr val="tx1"/>
                        </a:solidFill>
                      </a:endParaRPr>
                    </a:p>
                  </a:txBody>
                  <a:tcPr/>
                </a:tc>
                <a:tc>
                  <a:txBody>
                    <a:bodyPr/>
                    <a:lstStyle/>
                    <a:p>
                      <a:r>
                        <a:rPr lang="en-US" sz="1400" dirty="0" smtClean="0"/>
                        <a:t>“A|B|C|D”</a:t>
                      </a:r>
                    </a:p>
                    <a:p>
                      <a:r>
                        <a:rPr lang="en-US" sz="1400" dirty="0" smtClean="0"/>
                        <a:t>“1|2|3”</a:t>
                      </a:r>
                      <a:endParaRPr lang="en-US" sz="1400" dirty="0">
                        <a:solidFill>
                          <a:schemeClr val="tx1"/>
                        </a:solidFill>
                      </a:endParaRPr>
                    </a:p>
                  </a:txBody>
                  <a:tcPr/>
                </a:tc>
                <a:tc>
                  <a:txBody>
                    <a:bodyPr/>
                    <a:lstStyle/>
                    <a:p>
                      <a:r>
                        <a:rPr lang="en-US" sz="1400" dirty="0" smtClean="0"/>
                        <a:t>highest</a:t>
                      </a:r>
                      <a:endParaRPr lang="en-US" sz="1400" dirty="0">
                        <a:solidFill>
                          <a:schemeClr val="tx1"/>
                        </a:solidFill>
                      </a:endParaRPr>
                    </a:p>
                  </a:txBody>
                  <a:tcPr/>
                </a:tc>
                <a:tc>
                  <a:txBody>
                    <a:bodyPr/>
                    <a:lstStyle/>
                    <a:p>
                      <a:r>
                        <a:rPr lang="en-US" sz="1400" dirty="0" smtClean="0">
                          <a:solidFill>
                            <a:schemeClr val="tx1"/>
                          </a:solidFill>
                        </a:rPr>
                        <a:t>“B”</a:t>
                      </a:r>
                      <a:endParaRPr lang="en-US" sz="1400" dirty="0">
                        <a:solidFill>
                          <a:schemeClr val="tx1"/>
                        </a:solidFill>
                      </a:endParaRPr>
                    </a:p>
                  </a:txBody>
                  <a:tcPr/>
                </a:tc>
              </a:tr>
              <a:tr h="364015">
                <a:tc>
                  <a:txBody>
                    <a:bodyPr/>
                    <a:lstStyle/>
                    <a:p>
                      <a:r>
                        <a:rPr lang="en-US" sz="1400" b="1" dirty="0" smtClean="0"/>
                        <a:t>N/A</a:t>
                      </a:r>
                      <a:endParaRPr lang="en-US" sz="1400" b="1" dirty="0">
                        <a:solidFill>
                          <a:schemeClr val="tx1"/>
                        </a:solidFill>
                      </a:endParaRPr>
                    </a:p>
                  </a:txBody>
                  <a:tcPr/>
                </a:tc>
                <a:tc>
                  <a:txBody>
                    <a:bodyPr/>
                    <a:lstStyle/>
                    <a:p>
                      <a:r>
                        <a:rPr lang="en-US" sz="1400" dirty="0" smtClean="0"/>
                        <a:t>“N/A”</a:t>
                      </a:r>
                      <a:endParaRPr lang="en-US" sz="1400" dirty="0">
                        <a:solidFill>
                          <a:schemeClr val="tx1"/>
                        </a:solidFill>
                      </a:endParaRPr>
                    </a:p>
                  </a:txBody>
                  <a:tcPr/>
                </a:tc>
                <a:tc>
                  <a:txBody>
                    <a:bodyPr/>
                    <a:lstStyle/>
                    <a:p>
                      <a:r>
                        <a:rPr lang="en-US" sz="1400" dirty="0" smtClean="0"/>
                        <a:t>lowest</a:t>
                      </a:r>
                      <a:endParaRPr lang="en-US" sz="1400" dirty="0">
                        <a:solidFill>
                          <a:schemeClr val="tx1"/>
                        </a:solidFill>
                      </a:endParaRPr>
                    </a:p>
                  </a:txBody>
                  <a:tcPr/>
                </a:tc>
                <a:tc>
                  <a:txBody>
                    <a:bodyPr/>
                    <a:lstStyle/>
                    <a:p>
                      <a:r>
                        <a:rPr lang="en-US" sz="1400" dirty="0" smtClean="0">
                          <a:solidFill>
                            <a:schemeClr val="tx1"/>
                          </a:solidFill>
                        </a:rPr>
                        <a:t>“Anything”</a:t>
                      </a:r>
                      <a:endParaRPr lang="en-US" sz="1400" dirty="0">
                        <a:solidFill>
                          <a:schemeClr val="tx1"/>
                        </a:solidFill>
                      </a:endParaRPr>
                    </a:p>
                  </a:txBody>
                  <a:tcPr/>
                </a:tc>
              </a:tr>
            </a:tbl>
          </a:graphicData>
        </a:graphic>
      </p:graphicFrame>
      <p:sp>
        <p:nvSpPr>
          <p:cNvPr id="5" name="Text Placeholder 2"/>
          <p:cNvSpPr txBox="1">
            <a:spLocks/>
          </p:cNvSpPr>
          <p:nvPr/>
        </p:nvSpPr>
        <p:spPr bwMode="auto">
          <a:xfrm>
            <a:off x="685800" y="5029200"/>
            <a:ext cx="7769225" cy="1219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40000"/>
              </a:spcAft>
              <a:buClr>
                <a:srgbClr val="BB0018"/>
              </a:buClr>
              <a:buSzPct val="67000"/>
              <a:buFont typeface="Wingdings" pitchFamily="2" charset="2"/>
              <a:buChar char="l"/>
              <a:defRPr b="1">
                <a:solidFill>
                  <a:schemeClr val="tx1"/>
                </a:solidFill>
                <a:latin typeface="+mn-lt"/>
                <a:ea typeface="+mn-ea"/>
                <a:cs typeface="+mn-cs"/>
              </a:defRPr>
            </a:lvl1pPr>
            <a:lvl2pPr marL="742950" indent="-285750" algn="l" rtl="0" eaLnBrk="0" fontAlgn="base" hangingPunct="0">
              <a:spcBef>
                <a:spcPct val="0"/>
              </a:spcBef>
              <a:spcAft>
                <a:spcPct val="35000"/>
              </a:spcAft>
              <a:buClr>
                <a:srgbClr val="BB0018"/>
              </a:buClr>
              <a:buSzPct val="75000"/>
              <a:buFont typeface="Wingdings" pitchFamily="2" charset="2"/>
              <a:buChar char="n"/>
              <a:defRPr>
                <a:solidFill>
                  <a:schemeClr val="tx1"/>
                </a:solidFill>
                <a:latin typeface="+mn-lt"/>
              </a:defRPr>
            </a:lvl2pPr>
            <a:lvl3pPr marL="1143000" indent="-228600" algn="l" rtl="0" eaLnBrk="0" fontAlgn="base" hangingPunct="0">
              <a:spcBef>
                <a:spcPct val="0"/>
              </a:spcBef>
              <a:spcAft>
                <a:spcPct val="35000"/>
              </a:spcAft>
              <a:buClr>
                <a:srgbClr val="BB0018"/>
              </a:buClr>
              <a:buSzPct val="150000"/>
              <a:buChar char="-"/>
              <a:defRPr sz="1600">
                <a:solidFill>
                  <a:schemeClr val="tx1"/>
                </a:solidFill>
                <a:latin typeface="+mn-lt"/>
              </a:defRPr>
            </a:lvl3pPr>
            <a:lvl4pPr marL="1600200" indent="-228600" algn="l" rtl="0" eaLnBrk="0" fontAlgn="base" hangingPunct="0">
              <a:spcBef>
                <a:spcPct val="0"/>
              </a:spcBef>
              <a:spcAft>
                <a:spcPct val="35000"/>
              </a:spcAft>
              <a:buClr>
                <a:srgbClr val="BB0018"/>
              </a:buClr>
              <a:buChar char="–"/>
              <a:defRPr sz="1400">
                <a:solidFill>
                  <a:schemeClr val="tx1"/>
                </a:solidFill>
                <a:latin typeface="+mn-lt"/>
              </a:defRPr>
            </a:lvl4pPr>
            <a:lvl5pPr marL="2057400" indent="-228600" algn="l" rtl="0" eaLnBrk="0" fontAlgn="base" hangingPunct="0">
              <a:spcBef>
                <a:spcPct val="0"/>
              </a:spcBef>
              <a:spcAft>
                <a:spcPct val="35000"/>
              </a:spcAft>
              <a:buClr>
                <a:srgbClr val="BB0018"/>
              </a:buClr>
              <a:buChar char="»"/>
              <a:defRPr sz="1400">
                <a:solidFill>
                  <a:schemeClr val="tx1"/>
                </a:solidFill>
                <a:latin typeface="+mn-lt"/>
              </a:defRPr>
            </a:lvl5pPr>
            <a:lvl6pPr marL="2514600" indent="-228600" algn="l" rtl="0" eaLnBrk="1" fontAlgn="base" hangingPunct="1">
              <a:spcBef>
                <a:spcPct val="0"/>
              </a:spcBef>
              <a:spcAft>
                <a:spcPct val="35000"/>
              </a:spcAft>
              <a:buClr>
                <a:srgbClr val="BB0018"/>
              </a:buClr>
              <a:buChar char="»"/>
              <a:defRPr sz="1400">
                <a:solidFill>
                  <a:schemeClr val="tx1"/>
                </a:solidFill>
                <a:latin typeface="+mn-lt"/>
              </a:defRPr>
            </a:lvl6pPr>
            <a:lvl7pPr marL="2971800" indent="-228600" algn="l" rtl="0" eaLnBrk="1" fontAlgn="base" hangingPunct="1">
              <a:spcBef>
                <a:spcPct val="0"/>
              </a:spcBef>
              <a:spcAft>
                <a:spcPct val="35000"/>
              </a:spcAft>
              <a:buClr>
                <a:srgbClr val="BB0018"/>
              </a:buClr>
              <a:buChar char="»"/>
              <a:defRPr sz="1400">
                <a:solidFill>
                  <a:schemeClr val="tx1"/>
                </a:solidFill>
                <a:latin typeface="+mn-lt"/>
              </a:defRPr>
            </a:lvl7pPr>
            <a:lvl8pPr marL="3429000" indent="-228600" algn="l" rtl="0" eaLnBrk="1" fontAlgn="base" hangingPunct="1">
              <a:spcBef>
                <a:spcPct val="0"/>
              </a:spcBef>
              <a:spcAft>
                <a:spcPct val="35000"/>
              </a:spcAft>
              <a:buClr>
                <a:srgbClr val="BB0018"/>
              </a:buClr>
              <a:buChar char="»"/>
              <a:defRPr sz="1400">
                <a:solidFill>
                  <a:schemeClr val="tx1"/>
                </a:solidFill>
                <a:latin typeface="+mn-lt"/>
              </a:defRPr>
            </a:lvl8pPr>
            <a:lvl9pPr marL="3886200" indent="-228600" algn="l" rtl="0" eaLnBrk="1" fontAlgn="base" hangingPunct="1">
              <a:spcBef>
                <a:spcPct val="0"/>
              </a:spcBef>
              <a:spcAft>
                <a:spcPct val="35000"/>
              </a:spcAft>
              <a:buClr>
                <a:srgbClr val="BB0018"/>
              </a:buClr>
              <a:buChar char="»"/>
              <a:defRPr sz="1400">
                <a:solidFill>
                  <a:schemeClr val="tx1"/>
                </a:solidFill>
                <a:latin typeface="+mn-lt"/>
              </a:defRPr>
            </a:lvl9pPr>
          </a:lstStyle>
          <a:p>
            <a:r>
              <a:rPr lang="en-US" sz="1800" dirty="0" smtClean="0"/>
              <a:t>Match weights resolve ambiguities resulting from patterns.</a:t>
            </a:r>
          </a:p>
          <a:p>
            <a:r>
              <a:rPr lang="en-US" sz="1800" dirty="0" smtClean="0"/>
              <a:t>N</a:t>
            </a:r>
            <a:r>
              <a:rPr lang="en-US" sz="1800" dirty="0"/>
              <a:t>/A parameter values in dataset or rmap don’t affect matching</a:t>
            </a:r>
            <a:r>
              <a:rPr lang="en-US" sz="1800" dirty="0" smtClean="0"/>
              <a:t>.</a:t>
            </a:r>
            <a:endParaRPr lang="en-US" sz="1800" dirty="0"/>
          </a:p>
        </p:txBody>
      </p:sp>
      <p:sp>
        <p:nvSpPr>
          <p:cNvPr id="6" name="Footer Placeholder 5"/>
          <p:cNvSpPr>
            <a:spLocks noGrp="1"/>
          </p:cNvSpPr>
          <p:nvPr>
            <p:ph type="ftr" sz="quarter" idx="11"/>
          </p:nvPr>
        </p:nvSpPr>
        <p:spPr/>
        <p:txBody>
          <a:bodyPr/>
          <a:lstStyle/>
          <a:p>
            <a:pPr>
              <a:defRPr/>
            </a:pPr>
            <a:r>
              <a:rPr lang="en-US" smtClean="0"/>
              <a:t>S&amp;OC DMS System Design Review</a:t>
            </a:r>
            <a:endParaRPr lang="en-US" dirty="0"/>
          </a:p>
        </p:txBody>
      </p:sp>
      <p:sp>
        <p:nvSpPr>
          <p:cNvPr id="7" name="Date Placeholder 6"/>
          <p:cNvSpPr>
            <a:spLocks noGrp="1"/>
          </p:cNvSpPr>
          <p:nvPr>
            <p:ph type="dt" sz="half" idx="10"/>
          </p:nvPr>
        </p:nvSpPr>
        <p:spPr/>
        <p:txBody>
          <a:bodyPr/>
          <a:lstStyle/>
          <a:p>
            <a:pPr>
              <a:defRPr/>
            </a:pPr>
            <a:r>
              <a:rPr lang="en-US" smtClean="0"/>
              <a:t>Dec 7-8, 2012</a:t>
            </a:r>
            <a:endParaRPr lang="en-US" dirty="0"/>
          </a:p>
        </p:txBody>
      </p:sp>
      <p:sp>
        <p:nvSpPr>
          <p:cNvPr id="8" name="Slide Number Placeholder 7"/>
          <p:cNvSpPr>
            <a:spLocks noGrp="1"/>
          </p:cNvSpPr>
          <p:nvPr>
            <p:ph type="sldNum" sz="quarter" idx="12"/>
          </p:nvPr>
        </p:nvSpPr>
        <p:spPr/>
        <p:txBody>
          <a:bodyPr/>
          <a:lstStyle/>
          <a:p>
            <a:pPr>
              <a:defRPr/>
            </a:pPr>
            <a:r>
              <a:rPr lang="en-US" smtClean="0"/>
              <a:t>9-</a:t>
            </a:r>
            <a:fld id="{A739F50A-8F88-4892-87E1-8D1D3A543FFC}" type="slidenum">
              <a:rPr lang="en-US" smtClean="0"/>
              <a:pPr>
                <a:defRPr/>
              </a:pPr>
              <a:t>13</a:t>
            </a:fld>
            <a:endParaRPr lang="en-US" smtClean="0"/>
          </a:p>
          <a:p>
            <a:pPr>
              <a:defRPr/>
            </a:pPr>
            <a:endParaRPr lang="en-US" dirty="0"/>
          </a:p>
        </p:txBody>
      </p:sp>
    </p:spTree>
    <p:extLst>
      <p:ext uri="{BB962C8B-B14F-4D97-AF65-F5344CB8AC3E}">
        <p14:creationId xmlns:p14="http://schemas.microsoft.com/office/powerpoint/2010/main" val="38412723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Changes Since Last Year</a:t>
            </a:r>
            <a:endParaRPr lang="en-US" dirty="0"/>
          </a:p>
        </p:txBody>
      </p:sp>
      <p:sp>
        <p:nvSpPr>
          <p:cNvPr id="3" name="Text Placeholder 2"/>
          <p:cNvSpPr>
            <a:spLocks noGrp="1"/>
          </p:cNvSpPr>
          <p:nvPr>
            <p:ph type="body" idx="4294967295"/>
          </p:nvPr>
        </p:nvSpPr>
        <p:spPr>
          <a:xfrm>
            <a:off x="762000" y="914400"/>
            <a:ext cx="7391400" cy="5029200"/>
          </a:xfrm>
        </p:spPr>
        <p:txBody>
          <a:bodyPr/>
          <a:lstStyle/>
          <a:p>
            <a:r>
              <a:rPr lang="en-US" sz="1600" dirty="0" smtClean="0"/>
              <a:t>Best References</a:t>
            </a:r>
          </a:p>
          <a:p>
            <a:pPr lvl="1"/>
            <a:r>
              <a:rPr lang="en-US" sz="1600" baseline="0" dirty="0" smtClean="0"/>
              <a:t>Integration with </a:t>
            </a:r>
            <a:r>
              <a:rPr lang="en-US" sz="1600" baseline="0" dirty="0" err="1" smtClean="0"/>
              <a:t>stpipe</a:t>
            </a:r>
            <a:endParaRPr lang="en-US" sz="1600" baseline="0" dirty="0" smtClean="0"/>
          </a:p>
          <a:p>
            <a:pPr lvl="2"/>
            <a:r>
              <a:rPr lang="en-US" sz="1400" dirty="0" smtClean="0"/>
              <a:t>Interface to CRDS common across all </a:t>
            </a:r>
            <a:r>
              <a:rPr lang="en-US" sz="1400" dirty="0" err="1" smtClean="0"/>
              <a:t>stpipe</a:t>
            </a:r>
            <a:r>
              <a:rPr lang="en-US" sz="1400" dirty="0" smtClean="0"/>
              <a:t> Steps</a:t>
            </a:r>
            <a:endParaRPr lang="en-US" sz="1400" baseline="0" dirty="0" smtClean="0"/>
          </a:p>
          <a:p>
            <a:pPr lvl="2"/>
            <a:r>
              <a:rPr lang="en-US" sz="1400" dirty="0" err="1" smtClean="0"/>
              <a:t>Stpipe</a:t>
            </a:r>
            <a:r>
              <a:rPr lang="en-US" sz="1400" dirty="0" smtClean="0"/>
              <a:t> calls </a:t>
            </a:r>
            <a:r>
              <a:rPr lang="en-US" sz="1400" dirty="0" err="1" smtClean="0"/>
              <a:t>crds.getreferences</a:t>
            </a:r>
            <a:r>
              <a:rPr lang="en-US" sz="1400" dirty="0" smtClean="0"/>
              <a:t>()</a:t>
            </a:r>
          </a:p>
          <a:p>
            <a:pPr lvl="2"/>
            <a:r>
              <a:rPr lang="en-US" sz="1400" dirty="0"/>
              <a:t>C</a:t>
            </a:r>
            <a:r>
              <a:rPr lang="en-US" sz="1400" dirty="0" smtClean="0"/>
              <a:t>ommand line specification of reference file overrides </a:t>
            </a:r>
            <a:r>
              <a:rPr lang="en-US" sz="1400" dirty="0" err="1" smtClean="0"/>
              <a:t>bestref</a:t>
            </a:r>
            <a:r>
              <a:rPr lang="en-US" sz="1400" dirty="0" smtClean="0"/>
              <a:t> value</a:t>
            </a:r>
            <a:endParaRPr lang="en-US" sz="1400" baseline="0" dirty="0" smtClean="0"/>
          </a:p>
          <a:p>
            <a:pPr lvl="1"/>
            <a:r>
              <a:rPr lang="en-US" sz="1600" dirty="0" smtClean="0"/>
              <a:t>Use STPIPE data model vocabulary for JWST CRDS rules</a:t>
            </a:r>
          </a:p>
          <a:p>
            <a:pPr lvl="2"/>
            <a:r>
              <a:rPr lang="en-US" sz="1400" dirty="0" smtClean="0"/>
              <a:t>Web service also supports FITS keywords and maps to data model</a:t>
            </a:r>
          </a:p>
          <a:p>
            <a:pPr lvl="1"/>
            <a:r>
              <a:rPr lang="en-US" sz="1600" dirty="0"/>
              <a:t>Elaboration of CRDS client </a:t>
            </a:r>
            <a:r>
              <a:rPr lang="en-US" sz="1600" dirty="0" smtClean="0"/>
              <a:t>configurations</a:t>
            </a:r>
            <a:endParaRPr lang="en-US" sz="1600" dirty="0"/>
          </a:p>
          <a:p>
            <a:pPr lvl="1"/>
            <a:r>
              <a:rPr lang="en-US" sz="1600" dirty="0" smtClean="0"/>
              <a:t>Support for reference</a:t>
            </a:r>
          </a:p>
          <a:p>
            <a:pPr lvl="2"/>
            <a:r>
              <a:rPr lang="en-US" sz="1400" dirty="0" smtClean="0"/>
              <a:t>Relevance Expressions (Rmap,  </a:t>
            </a:r>
            <a:r>
              <a:rPr lang="en-US" sz="1400" dirty="0" err="1" smtClean="0"/>
              <a:t>Parkey</a:t>
            </a:r>
            <a:r>
              <a:rPr lang="en-US" sz="1400" dirty="0" smtClean="0"/>
              <a:t>)</a:t>
            </a:r>
          </a:p>
          <a:p>
            <a:pPr lvl="1"/>
            <a:r>
              <a:rPr lang="en-US" sz="1600" dirty="0" smtClean="0"/>
              <a:t>Web service is language agnostic</a:t>
            </a:r>
          </a:p>
          <a:p>
            <a:r>
              <a:rPr lang="en-US" sz="1600" dirty="0" smtClean="0"/>
              <a:t>File Submission Refinements</a:t>
            </a:r>
          </a:p>
          <a:p>
            <a:pPr lvl="1"/>
            <a:r>
              <a:rPr lang="en-US" sz="1600" dirty="0" smtClean="0"/>
              <a:t>Rmap Editing</a:t>
            </a:r>
          </a:p>
          <a:p>
            <a:pPr lvl="1"/>
            <a:r>
              <a:rPr lang="en-US" sz="1600" dirty="0" smtClean="0"/>
              <a:t>Batch Submission</a:t>
            </a:r>
          </a:p>
          <a:p>
            <a:r>
              <a:rPr lang="en-US" sz="1600" dirty="0" smtClean="0"/>
              <a:t>HST Catalog driven best reference testing</a:t>
            </a:r>
          </a:p>
          <a:p>
            <a:pPr lvl="1"/>
            <a:r>
              <a:rPr lang="en-US" sz="1600" dirty="0" smtClean="0"/>
              <a:t>CRDS matches all CDBS recommendations:  ~100%</a:t>
            </a:r>
            <a:endParaRPr lang="en-US" sz="1600" dirty="0"/>
          </a:p>
        </p:txBody>
      </p:sp>
      <p:sp>
        <p:nvSpPr>
          <p:cNvPr id="4" name="Footer Placeholder 3"/>
          <p:cNvSpPr>
            <a:spLocks noGrp="1"/>
          </p:cNvSpPr>
          <p:nvPr>
            <p:ph type="ftr" sz="quarter" idx="11"/>
          </p:nvPr>
        </p:nvSpPr>
        <p:spPr/>
        <p:txBody>
          <a:bodyPr/>
          <a:lstStyle/>
          <a:p>
            <a:pPr>
              <a:defRPr/>
            </a:pPr>
            <a:r>
              <a:rPr lang="en-US" smtClean="0"/>
              <a:t>S&amp;OC DMS System Design Review</a:t>
            </a:r>
            <a:endParaRPr lang="en-US" dirty="0"/>
          </a:p>
        </p:txBody>
      </p:sp>
      <p:sp>
        <p:nvSpPr>
          <p:cNvPr id="5" name="Date Placeholder 4"/>
          <p:cNvSpPr>
            <a:spLocks noGrp="1"/>
          </p:cNvSpPr>
          <p:nvPr>
            <p:ph type="dt" sz="half" idx="10"/>
          </p:nvPr>
        </p:nvSpPr>
        <p:spPr/>
        <p:txBody>
          <a:bodyPr/>
          <a:lstStyle/>
          <a:p>
            <a:pPr>
              <a:defRPr/>
            </a:pPr>
            <a:r>
              <a:rPr lang="en-US" smtClean="0"/>
              <a:t>Dec 7-8, 2012</a:t>
            </a:r>
            <a:endParaRPr lang="en-US" dirty="0"/>
          </a:p>
        </p:txBody>
      </p:sp>
      <p:sp>
        <p:nvSpPr>
          <p:cNvPr id="6" name="Slide Number Placeholder 5"/>
          <p:cNvSpPr>
            <a:spLocks noGrp="1"/>
          </p:cNvSpPr>
          <p:nvPr>
            <p:ph type="sldNum" sz="quarter" idx="12"/>
          </p:nvPr>
        </p:nvSpPr>
        <p:spPr/>
        <p:txBody>
          <a:bodyPr/>
          <a:lstStyle/>
          <a:p>
            <a:pPr>
              <a:defRPr/>
            </a:pPr>
            <a:r>
              <a:rPr lang="en-US" smtClean="0"/>
              <a:t>9-</a:t>
            </a:r>
            <a:fld id="{A739F50A-8F88-4892-87E1-8D1D3A543FFC}" type="slidenum">
              <a:rPr lang="en-US" smtClean="0"/>
              <a:pPr>
                <a:defRPr/>
              </a:pPr>
              <a:t>14</a:t>
            </a:fld>
            <a:endParaRPr lang="en-US" smtClean="0"/>
          </a:p>
          <a:p>
            <a:pPr>
              <a:defRPr/>
            </a:pPr>
            <a:endParaRPr lang="en-US" dirty="0"/>
          </a:p>
        </p:txBody>
      </p:sp>
    </p:spTree>
    <p:extLst>
      <p:ext uri="{BB962C8B-B14F-4D97-AF65-F5344CB8AC3E}">
        <p14:creationId xmlns:p14="http://schemas.microsoft.com/office/powerpoint/2010/main" val="4244205148"/>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Changes Since Last Year (</a:t>
            </a:r>
            <a:r>
              <a:rPr lang="en-US" dirty="0" err="1" smtClean="0"/>
              <a:t>cont</a:t>
            </a:r>
            <a:r>
              <a:rPr lang="en-US" dirty="0" smtClean="0"/>
              <a:t>)</a:t>
            </a:r>
            <a:endParaRPr lang="en-US" dirty="0"/>
          </a:p>
        </p:txBody>
      </p:sp>
      <p:sp>
        <p:nvSpPr>
          <p:cNvPr id="3" name="Text Placeholder 2"/>
          <p:cNvSpPr>
            <a:spLocks noGrp="1"/>
          </p:cNvSpPr>
          <p:nvPr>
            <p:ph type="body" idx="4294967295"/>
          </p:nvPr>
        </p:nvSpPr>
        <p:spPr>
          <a:xfrm>
            <a:off x="381000" y="1447800"/>
            <a:ext cx="8074025" cy="4191000"/>
          </a:xfrm>
        </p:spPr>
        <p:txBody>
          <a:bodyPr/>
          <a:lstStyle/>
          <a:p>
            <a:r>
              <a:rPr lang="en-US" dirty="0" smtClean="0"/>
              <a:t>Archiving</a:t>
            </a:r>
          </a:p>
          <a:p>
            <a:pPr lvl="1"/>
            <a:r>
              <a:rPr lang="en-US" dirty="0" smtClean="0"/>
              <a:t>CRDS now handles unique file naming for</a:t>
            </a:r>
          </a:p>
          <a:p>
            <a:pPr lvl="2"/>
            <a:r>
              <a:rPr lang="en-US" dirty="0" smtClean="0"/>
              <a:t>Rules</a:t>
            </a:r>
          </a:p>
          <a:p>
            <a:pPr lvl="2"/>
            <a:r>
              <a:rPr lang="en-US" dirty="0" smtClean="0"/>
              <a:t>References</a:t>
            </a:r>
          </a:p>
          <a:p>
            <a:pPr lvl="1"/>
            <a:r>
              <a:rPr lang="en-US" dirty="0" smtClean="0"/>
              <a:t>CRDS server has file storage for rules and references</a:t>
            </a:r>
          </a:p>
          <a:p>
            <a:pPr lvl="2"/>
            <a:r>
              <a:rPr lang="en-US" dirty="0" smtClean="0"/>
              <a:t>Necessary for CRDS development and early STPIPE operations</a:t>
            </a:r>
          </a:p>
          <a:p>
            <a:pPr lvl="2"/>
            <a:r>
              <a:rPr lang="en-US" dirty="0" smtClean="0"/>
              <a:t>CRDS client *must* have file storage,  might as well share</a:t>
            </a:r>
            <a:r>
              <a:rPr lang="en-US" dirty="0" smtClean="0"/>
              <a:t>.</a:t>
            </a:r>
          </a:p>
          <a:p>
            <a:pPr lvl="1"/>
            <a:r>
              <a:rPr lang="en-US" dirty="0" smtClean="0"/>
              <a:t>CRDS : Archive interfaces discussed for:</a:t>
            </a:r>
          </a:p>
          <a:p>
            <a:pPr lvl="2"/>
            <a:r>
              <a:rPr lang="en-US" dirty="0" smtClean="0"/>
              <a:t>Distributing references and rules from the archive via simple URL’s.</a:t>
            </a:r>
          </a:p>
          <a:p>
            <a:pPr lvl="2"/>
            <a:r>
              <a:rPr lang="en-US" dirty="0" smtClean="0"/>
              <a:t>Ingesting reference files into the archive using existing CDBS/OPUS file exchange protocols.</a:t>
            </a:r>
            <a:endParaRPr lang="en-US" dirty="0"/>
          </a:p>
        </p:txBody>
      </p:sp>
      <p:sp>
        <p:nvSpPr>
          <p:cNvPr id="4" name="Footer Placeholder 3"/>
          <p:cNvSpPr>
            <a:spLocks noGrp="1"/>
          </p:cNvSpPr>
          <p:nvPr>
            <p:ph type="ftr" sz="quarter" idx="11"/>
          </p:nvPr>
        </p:nvSpPr>
        <p:spPr/>
        <p:txBody>
          <a:bodyPr/>
          <a:lstStyle/>
          <a:p>
            <a:pPr>
              <a:defRPr/>
            </a:pPr>
            <a:r>
              <a:rPr lang="en-US" smtClean="0"/>
              <a:t>S&amp;OC DMS System Design Review</a:t>
            </a:r>
            <a:endParaRPr lang="en-US" dirty="0"/>
          </a:p>
        </p:txBody>
      </p:sp>
      <p:sp>
        <p:nvSpPr>
          <p:cNvPr id="5" name="Date Placeholder 4"/>
          <p:cNvSpPr>
            <a:spLocks noGrp="1"/>
          </p:cNvSpPr>
          <p:nvPr>
            <p:ph type="dt" sz="half" idx="10"/>
          </p:nvPr>
        </p:nvSpPr>
        <p:spPr/>
        <p:txBody>
          <a:bodyPr/>
          <a:lstStyle/>
          <a:p>
            <a:pPr>
              <a:defRPr/>
            </a:pPr>
            <a:r>
              <a:rPr lang="en-US" smtClean="0"/>
              <a:t>Dec 7-8, 2012</a:t>
            </a:r>
            <a:endParaRPr lang="en-US" dirty="0"/>
          </a:p>
        </p:txBody>
      </p:sp>
      <p:sp>
        <p:nvSpPr>
          <p:cNvPr id="6" name="Slide Number Placeholder 5"/>
          <p:cNvSpPr>
            <a:spLocks noGrp="1"/>
          </p:cNvSpPr>
          <p:nvPr>
            <p:ph type="sldNum" sz="quarter" idx="12"/>
          </p:nvPr>
        </p:nvSpPr>
        <p:spPr/>
        <p:txBody>
          <a:bodyPr/>
          <a:lstStyle/>
          <a:p>
            <a:pPr>
              <a:defRPr/>
            </a:pPr>
            <a:r>
              <a:rPr lang="en-US" smtClean="0"/>
              <a:t>9-</a:t>
            </a:r>
            <a:fld id="{A739F50A-8F88-4892-87E1-8D1D3A543FFC}" type="slidenum">
              <a:rPr lang="en-US" smtClean="0"/>
              <a:pPr>
                <a:defRPr/>
              </a:pPr>
              <a:t>15</a:t>
            </a:fld>
            <a:endParaRPr lang="en-US" smtClean="0"/>
          </a:p>
          <a:p>
            <a:pPr>
              <a:defRPr/>
            </a:pPr>
            <a:endParaRPr lang="en-US" dirty="0"/>
          </a:p>
        </p:txBody>
      </p:sp>
    </p:spTree>
    <p:extLst>
      <p:ext uri="{BB962C8B-B14F-4D97-AF65-F5344CB8AC3E}">
        <p14:creationId xmlns:p14="http://schemas.microsoft.com/office/powerpoint/2010/main" val="12268915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Rmap</a:t>
            </a:r>
            <a:r>
              <a:rPr lang="en-US" baseline="0" dirty="0" smtClean="0"/>
              <a:t> Relevance</a:t>
            </a:r>
            <a:endParaRPr lang="en-US" dirty="0"/>
          </a:p>
        </p:txBody>
      </p:sp>
      <p:sp>
        <p:nvSpPr>
          <p:cNvPr id="3" name="Text Placeholder 2"/>
          <p:cNvSpPr>
            <a:spLocks noGrp="1"/>
          </p:cNvSpPr>
          <p:nvPr>
            <p:ph type="body" idx="4294967295"/>
          </p:nvPr>
        </p:nvSpPr>
        <p:spPr>
          <a:xfrm>
            <a:off x="1066800" y="990600"/>
            <a:ext cx="7162800" cy="5410200"/>
          </a:xfrm>
        </p:spPr>
        <p:txBody>
          <a:bodyPr/>
          <a:lstStyle/>
          <a:p>
            <a:pPr marL="0" indent="0">
              <a:lnSpc>
                <a:spcPct val="50000"/>
              </a:lnSpc>
              <a:buNone/>
            </a:pPr>
            <a:r>
              <a:rPr lang="tr-TR" sz="1400" b="0" dirty="0" err="1"/>
              <a:t>header</a:t>
            </a:r>
            <a:r>
              <a:rPr lang="tr-TR" sz="1400" b="0" dirty="0"/>
              <a:t> = </a:t>
            </a:r>
            <a:r>
              <a:rPr lang="tr-TR" sz="1400" b="0" dirty="0" smtClean="0"/>
              <a:t>{</a:t>
            </a:r>
            <a:endParaRPr lang="tr-TR" sz="1400" b="0" dirty="0"/>
          </a:p>
          <a:p>
            <a:pPr marL="0" indent="0">
              <a:lnSpc>
                <a:spcPct val="50000"/>
              </a:lnSpc>
              <a:buNone/>
            </a:pPr>
            <a:r>
              <a:rPr lang="tr-TR" sz="1400" b="0" dirty="0" smtClean="0"/>
              <a:t>    ’</a:t>
            </a:r>
            <a:r>
              <a:rPr lang="tr-TR" sz="1400" b="0" dirty="0" err="1" smtClean="0"/>
              <a:t>filekind</a:t>
            </a:r>
            <a:r>
              <a:rPr lang="tr-TR" sz="1400" b="0" dirty="0"/>
              <a:t>' : 'CCDTAB',</a:t>
            </a:r>
          </a:p>
          <a:p>
            <a:pPr marL="0" indent="0">
              <a:lnSpc>
                <a:spcPct val="50000"/>
              </a:lnSpc>
              <a:buNone/>
            </a:pPr>
            <a:r>
              <a:rPr lang="tr-TR" sz="1400" b="0" dirty="0"/>
              <a:t>    '</a:t>
            </a:r>
            <a:r>
              <a:rPr lang="tr-TR" sz="1400" b="0" dirty="0" err="1"/>
              <a:t>instrument</a:t>
            </a:r>
            <a:r>
              <a:rPr lang="tr-TR" sz="1400" b="0" dirty="0"/>
              <a:t>' : 'ACS',</a:t>
            </a:r>
          </a:p>
          <a:p>
            <a:pPr marL="0" indent="0">
              <a:lnSpc>
                <a:spcPct val="50000"/>
              </a:lnSpc>
              <a:buNone/>
            </a:pPr>
            <a:r>
              <a:rPr lang="tr-TR" sz="1400" b="0" dirty="0"/>
              <a:t>    '</a:t>
            </a:r>
            <a:r>
              <a:rPr lang="tr-TR" sz="1400" b="0" dirty="0" err="1"/>
              <a:t>mapping</a:t>
            </a:r>
            <a:r>
              <a:rPr lang="tr-TR" sz="1400" b="0" dirty="0"/>
              <a:t>' : 'REFERENCE',</a:t>
            </a:r>
          </a:p>
          <a:p>
            <a:pPr marL="0" indent="0">
              <a:lnSpc>
                <a:spcPct val="50000"/>
              </a:lnSpc>
              <a:buNone/>
            </a:pPr>
            <a:r>
              <a:rPr lang="tr-TR" sz="1400" b="0" dirty="0" smtClean="0"/>
              <a:t>    '</a:t>
            </a:r>
            <a:r>
              <a:rPr lang="tr-TR" sz="1400" b="0" dirty="0" err="1"/>
              <a:t>parkey</a:t>
            </a:r>
            <a:r>
              <a:rPr lang="tr-TR" sz="1400" b="0" dirty="0"/>
              <a:t>' : (('DETECTOR',), ('DATE-OBS', 'TIME-OBS')),</a:t>
            </a:r>
          </a:p>
          <a:p>
            <a:pPr marL="0" indent="0">
              <a:lnSpc>
                <a:spcPct val="50000"/>
              </a:lnSpc>
              <a:buNone/>
            </a:pPr>
            <a:r>
              <a:rPr lang="tr-TR" sz="1400" b="0" dirty="0"/>
              <a:t>    '</a:t>
            </a:r>
            <a:r>
              <a:rPr lang="tr-TR" sz="1400" b="0" dirty="0" err="1"/>
              <a:t>rmap_relevance</a:t>
            </a:r>
            <a:r>
              <a:rPr lang="tr-TR" sz="1400" b="0" dirty="0"/>
              <a:t>' : '(DETECTOR != "SBC")',</a:t>
            </a:r>
          </a:p>
          <a:p>
            <a:pPr marL="0" indent="0">
              <a:lnSpc>
                <a:spcPct val="50000"/>
              </a:lnSpc>
              <a:buNone/>
            </a:pPr>
            <a:r>
              <a:rPr lang="tr-TR" sz="1400" b="0" dirty="0" smtClean="0"/>
              <a:t>}</a:t>
            </a:r>
            <a:endParaRPr lang="tr-TR" sz="1400" b="0" dirty="0"/>
          </a:p>
          <a:p>
            <a:pPr marL="0" indent="0">
              <a:lnSpc>
                <a:spcPct val="50000"/>
              </a:lnSpc>
              <a:buNone/>
            </a:pPr>
            <a:endParaRPr lang="tr-TR" sz="1400" b="0" dirty="0"/>
          </a:p>
          <a:p>
            <a:pPr marL="0" indent="0">
              <a:lnSpc>
                <a:spcPct val="50000"/>
              </a:lnSpc>
              <a:buNone/>
            </a:pPr>
            <a:r>
              <a:rPr lang="tr-TR" sz="1400" b="0" dirty="0" err="1"/>
              <a:t>selector</a:t>
            </a:r>
            <a:r>
              <a:rPr lang="tr-TR" sz="1400" b="0" dirty="0"/>
              <a:t> = </a:t>
            </a:r>
            <a:r>
              <a:rPr lang="tr-TR" sz="1400" b="0" dirty="0" err="1"/>
              <a:t>Match</a:t>
            </a:r>
            <a:r>
              <a:rPr lang="tr-TR" sz="1400" b="0" dirty="0"/>
              <a:t>({</a:t>
            </a:r>
          </a:p>
          <a:p>
            <a:pPr marL="0" indent="0">
              <a:lnSpc>
                <a:spcPct val="50000"/>
              </a:lnSpc>
              <a:buNone/>
            </a:pPr>
            <a:r>
              <a:rPr lang="tr-TR" sz="1400" b="0" dirty="0"/>
              <a:t>    ('HRC',) : </a:t>
            </a:r>
            <a:r>
              <a:rPr lang="tr-TR" sz="1400" b="0" dirty="0" err="1"/>
              <a:t>UseAfter</a:t>
            </a:r>
            <a:r>
              <a:rPr lang="tr-TR" sz="1400" b="0" dirty="0"/>
              <a:t>({</a:t>
            </a:r>
          </a:p>
          <a:p>
            <a:pPr marL="0" indent="0">
              <a:lnSpc>
                <a:spcPct val="50000"/>
              </a:lnSpc>
              <a:buNone/>
            </a:pPr>
            <a:r>
              <a:rPr lang="tr-TR" sz="1400" b="0" dirty="0"/>
              <a:t>        '1991-01-01 00:00:00' : 'j4d1435kj_ccd.fits',</a:t>
            </a:r>
          </a:p>
          <a:p>
            <a:pPr marL="0" indent="0">
              <a:lnSpc>
                <a:spcPct val="50000"/>
              </a:lnSpc>
              <a:buNone/>
            </a:pPr>
            <a:r>
              <a:rPr lang="tr-TR" sz="1400" b="0" dirty="0"/>
              <a:t>        '1992-01-01 00:00:00' : 'm711125gj_ccd.fits',</a:t>
            </a:r>
          </a:p>
          <a:p>
            <a:pPr marL="0" indent="0">
              <a:lnSpc>
                <a:spcPct val="50000"/>
              </a:lnSpc>
              <a:buNone/>
            </a:pPr>
            <a:r>
              <a:rPr lang="tr-TR" sz="1400" b="0" dirty="0" smtClean="0"/>
              <a:t>    }</a:t>
            </a:r>
            <a:r>
              <a:rPr lang="tr-TR" sz="1400" b="0" dirty="0"/>
              <a:t>),</a:t>
            </a:r>
          </a:p>
          <a:p>
            <a:pPr marL="0" indent="0">
              <a:lnSpc>
                <a:spcPct val="50000"/>
              </a:lnSpc>
              <a:buNone/>
            </a:pPr>
            <a:r>
              <a:rPr lang="tr-TR" sz="1400" b="0" dirty="0"/>
              <a:t>    ('WFC',) : </a:t>
            </a:r>
            <a:r>
              <a:rPr lang="tr-TR" sz="1400" b="0" dirty="0" err="1"/>
              <a:t>UseAfter</a:t>
            </a:r>
            <a:r>
              <a:rPr lang="tr-TR" sz="1400" b="0" dirty="0"/>
              <a:t>({</a:t>
            </a:r>
          </a:p>
          <a:p>
            <a:pPr marL="0" indent="0">
              <a:lnSpc>
                <a:spcPct val="50000"/>
              </a:lnSpc>
              <a:buNone/>
            </a:pPr>
            <a:r>
              <a:rPr lang="tr-TR" sz="1400" b="0" dirty="0"/>
              <a:t>        '1991-01-01 00:00:00' : 'lch1556bj_ccd.fits',</a:t>
            </a:r>
          </a:p>
          <a:p>
            <a:pPr marL="0" indent="0">
              <a:lnSpc>
                <a:spcPct val="50000"/>
              </a:lnSpc>
              <a:buNone/>
            </a:pPr>
            <a:r>
              <a:rPr lang="tr-TR" sz="1400" b="0" dirty="0"/>
              <a:t>        '1992-01-01 00:00:00' : 'm1e1043gj_ccd.fits',</a:t>
            </a:r>
          </a:p>
          <a:p>
            <a:pPr marL="0" indent="0">
              <a:lnSpc>
                <a:spcPct val="50000"/>
              </a:lnSpc>
              <a:buNone/>
            </a:pPr>
            <a:r>
              <a:rPr lang="tr-TR" sz="1400" b="0" dirty="0"/>
              <a:t>        '2001-03-01 00:00:00' : '</a:t>
            </a:r>
            <a:r>
              <a:rPr lang="tr-TR" sz="1400" b="0" dirty="0" smtClean="0"/>
              <a:t>m2j1057qj_ccd.fits’,</a:t>
            </a:r>
          </a:p>
          <a:p>
            <a:pPr marL="0" indent="0">
              <a:lnSpc>
                <a:spcPct val="50000"/>
              </a:lnSpc>
              <a:buNone/>
            </a:pPr>
            <a:r>
              <a:rPr lang="tr-TR" sz="1400" b="0" dirty="0"/>
              <a:t> </a:t>
            </a:r>
            <a:r>
              <a:rPr lang="tr-TR" sz="1400" b="0" dirty="0" smtClean="0"/>
              <a:t>   }</a:t>
            </a:r>
            <a:r>
              <a:rPr lang="tr-TR" sz="1400" b="0" dirty="0"/>
              <a:t>),</a:t>
            </a:r>
          </a:p>
          <a:p>
            <a:pPr marL="0" indent="0">
              <a:lnSpc>
                <a:spcPct val="50000"/>
              </a:lnSpc>
              <a:buNone/>
            </a:pPr>
            <a:r>
              <a:rPr lang="tr-TR" sz="1400" b="0" dirty="0"/>
              <a:t>})</a:t>
            </a:r>
          </a:p>
          <a:p>
            <a:pPr marL="0" indent="0">
              <a:lnSpc>
                <a:spcPct val="50000"/>
              </a:lnSpc>
              <a:buNone/>
            </a:pPr>
            <a:endParaRPr lang="en-US" sz="1400" b="0" dirty="0"/>
          </a:p>
        </p:txBody>
      </p:sp>
      <p:sp>
        <p:nvSpPr>
          <p:cNvPr id="5" name="Rectangle 4"/>
          <p:cNvSpPr/>
          <p:nvPr/>
        </p:nvSpPr>
        <p:spPr>
          <a:xfrm rot="19709275">
            <a:off x="5981571" y="2904662"/>
            <a:ext cx="2705939" cy="1200328"/>
          </a:xfrm>
          <a:prstGeom prst="rect">
            <a:avLst/>
          </a:prstGeom>
          <a:noFill/>
          <a:ln>
            <a:noFill/>
          </a:ln>
        </p:spPr>
        <p:txBody>
          <a:bodyPr wrap="none" lIns="91440" tIns="45720" rIns="91440" bIns="45720">
            <a:spAutoFit/>
          </a:bodyPr>
          <a:lstStyle/>
          <a:p>
            <a:pPr algn="ctr"/>
            <a:r>
              <a:rPr lang="en-US" b="1" dirty="0" smtClean="0">
                <a:ln w="12700">
                  <a:solidFill>
                    <a:srgbClr val="000000"/>
                  </a:solidFill>
                  <a:prstDash val="solid"/>
                </a:ln>
                <a:solidFill>
                  <a:schemeClr val="bg2">
                    <a:tint val="85000"/>
                    <a:satMod val="155000"/>
                  </a:schemeClr>
                </a:solidFill>
                <a:effectLst>
                  <a:outerShdw blurRad="41275" dist="20320" dir="1800000" algn="tl" rotWithShape="0">
                    <a:srgbClr val="000000">
                      <a:alpha val="40000"/>
                    </a:srgbClr>
                  </a:outerShdw>
                </a:effectLst>
              </a:rPr>
              <a:t>Reference required </a:t>
            </a:r>
          </a:p>
          <a:p>
            <a:pPr algn="ctr"/>
            <a:r>
              <a:rPr lang="en-US" b="1" dirty="0" smtClean="0">
                <a:ln w="12700">
                  <a:solidFill>
                    <a:srgbClr val="000000"/>
                  </a:solidFill>
                  <a:prstDash val="solid"/>
                </a:ln>
                <a:solidFill>
                  <a:schemeClr val="bg2">
                    <a:tint val="85000"/>
                    <a:satMod val="155000"/>
                  </a:schemeClr>
                </a:solidFill>
                <a:effectLst>
                  <a:outerShdw blurRad="41275" dist="20320" dir="1800000" algn="tl" rotWithShape="0">
                    <a:srgbClr val="000000">
                      <a:alpha val="40000"/>
                    </a:srgbClr>
                  </a:outerShdw>
                </a:effectLst>
              </a:rPr>
              <a:t>for this dataset?</a:t>
            </a:r>
          </a:p>
          <a:p>
            <a:pPr algn="ctr"/>
            <a:r>
              <a:rPr lang="en-US" b="1" dirty="0" smtClean="0">
                <a:ln w="12700">
                  <a:solidFill>
                    <a:srgbClr val="000000"/>
                  </a:solidFill>
                  <a:prstDash val="solid"/>
                </a:ln>
                <a:solidFill>
                  <a:schemeClr val="bg2">
                    <a:tint val="85000"/>
                    <a:satMod val="155000"/>
                  </a:schemeClr>
                </a:solidFill>
                <a:effectLst>
                  <a:outerShdw blurRad="41275" dist="20320" dir="1800000" algn="tl" rotWithShape="0">
                    <a:srgbClr val="000000">
                      <a:alpha val="40000"/>
                    </a:srgbClr>
                  </a:outerShdw>
                </a:effectLst>
              </a:rPr>
              <a:t>or  N/A?</a:t>
            </a:r>
            <a:endParaRPr lang="en-US" b="1" dirty="0">
              <a:ln w="12700">
                <a:solidFill>
                  <a:srgbClr val="000000"/>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cxnSp>
        <p:nvCxnSpPr>
          <p:cNvPr id="6" name="Curved Connector 5"/>
          <p:cNvCxnSpPr/>
          <p:nvPr/>
        </p:nvCxnSpPr>
        <p:spPr bwMode="auto">
          <a:xfrm rot="10800000">
            <a:off x="4876800" y="2286000"/>
            <a:ext cx="2206334" cy="865572"/>
          </a:xfrm>
          <a:prstGeom prst="curvedConnector3">
            <a:avLst>
              <a:gd name="adj1" fmla="val 50000"/>
            </a:avLst>
          </a:prstGeom>
          <a:solidFill>
            <a:schemeClr val="accent1"/>
          </a:solidFill>
          <a:ln w="9525" cap="flat" cmpd="sng" algn="ctr">
            <a:solidFill>
              <a:schemeClr val="tx1"/>
            </a:solidFill>
            <a:prstDash val="solid"/>
            <a:round/>
            <a:headEnd type="none" w="med" len="med"/>
            <a:tailEnd type="arrow"/>
          </a:ln>
          <a:effectLst/>
        </p:spPr>
      </p:cxnSp>
      <p:sp>
        <p:nvSpPr>
          <p:cNvPr id="9" name="TextBox 8"/>
          <p:cNvSpPr txBox="1"/>
          <p:nvPr/>
        </p:nvSpPr>
        <p:spPr>
          <a:xfrm>
            <a:off x="1752600" y="5410200"/>
            <a:ext cx="6019800" cy="1017844"/>
          </a:xfrm>
          <a:prstGeom prst="rect">
            <a:avLst/>
          </a:prstGeom>
        </p:spPr>
        <p:txBody>
          <a:bodyPr wrap="square" lIns="90000" tIns="46800" rIns="90000" bIns="46800" rtlCol="0">
            <a:spAutoFit/>
          </a:bodyPr>
          <a:lstStyle/>
          <a:p>
            <a:pPr marL="171450" indent="-171450">
              <a:buFont typeface="Arial"/>
              <a:buChar char="•"/>
            </a:pPr>
            <a:r>
              <a:rPr lang="en-US" sz="1200" b="1" dirty="0" smtClean="0">
                <a:solidFill>
                  <a:srgbClr val="3366FF"/>
                </a:solidFill>
                <a:latin typeface="Helvetica"/>
              </a:rPr>
              <a:t>Not all reference types are relevant to all instrument modes</a:t>
            </a:r>
          </a:p>
          <a:p>
            <a:pPr marL="171450" indent="-171450">
              <a:buFont typeface="Arial"/>
              <a:buChar char="•"/>
            </a:pPr>
            <a:r>
              <a:rPr lang="en-US" sz="1200" b="1" dirty="0" smtClean="0">
                <a:solidFill>
                  <a:schemeClr val="tx1"/>
                </a:solidFill>
                <a:latin typeface="Helvetica"/>
              </a:rPr>
              <a:t>If DETECTOR == “SBC” then reference type CCDTAB is N/A</a:t>
            </a:r>
          </a:p>
          <a:p>
            <a:pPr marL="171450" indent="-171450">
              <a:buFont typeface="Arial"/>
              <a:buChar char="•"/>
            </a:pPr>
            <a:r>
              <a:rPr lang="en-US" sz="1200" b="1" dirty="0" smtClean="0">
                <a:solidFill>
                  <a:schemeClr val="tx1"/>
                </a:solidFill>
                <a:latin typeface="Helvetica"/>
              </a:rPr>
              <a:t>Added for HST,   useful in general</a:t>
            </a:r>
          </a:p>
          <a:p>
            <a:pPr marL="171450" indent="-171450">
              <a:buFont typeface="Arial"/>
              <a:buChar char="•"/>
            </a:pPr>
            <a:r>
              <a:rPr lang="en-US" sz="1200" b="1" dirty="0" smtClean="0">
                <a:solidFill>
                  <a:schemeClr val="tx1"/>
                </a:solidFill>
                <a:latin typeface="Helvetica"/>
              </a:rPr>
              <a:t>Prevents conflating irrelevant results with errors</a:t>
            </a:r>
          </a:p>
          <a:p>
            <a:pPr marL="171450" indent="-171450">
              <a:buFont typeface="Arial"/>
              <a:buChar char="•"/>
            </a:pPr>
            <a:r>
              <a:rPr lang="en-US" sz="1200" b="1" dirty="0" smtClean="0">
                <a:solidFill>
                  <a:schemeClr val="tx1"/>
                </a:solidFill>
                <a:latin typeface="Helvetica"/>
              </a:rPr>
              <a:t>Resolves ambiguity in testing</a:t>
            </a:r>
          </a:p>
        </p:txBody>
      </p:sp>
      <p:sp>
        <p:nvSpPr>
          <p:cNvPr id="4" name="Footer Placeholder 3"/>
          <p:cNvSpPr>
            <a:spLocks noGrp="1"/>
          </p:cNvSpPr>
          <p:nvPr>
            <p:ph type="ftr" sz="quarter" idx="11"/>
          </p:nvPr>
        </p:nvSpPr>
        <p:spPr/>
        <p:txBody>
          <a:bodyPr/>
          <a:lstStyle/>
          <a:p>
            <a:pPr>
              <a:defRPr/>
            </a:pPr>
            <a:r>
              <a:rPr lang="en-US" smtClean="0"/>
              <a:t>S&amp;OC DMS System Design Review</a:t>
            </a:r>
            <a:endParaRPr lang="en-US" dirty="0"/>
          </a:p>
        </p:txBody>
      </p:sp>
      <p:sp>
        <p:nvSpPr>
          <p:cNvPr id="7" name="Date Placeholder 6"/>
          <p:cNvSpPr>
            <a:spLocks noGrp="1"/>
          </p:cNvSpPr>
          <p:nvPr>
            <p:ph type="dt" sz="half" idx="10"/>
          </p:nvPr>
        </p:nvSpPr>
        <p:spPr/>
        <p:txBody>
          <a:bodyPr/>
          <a:lstStyle/>
          <a:p>
            <a:pPr>
              <a:defRPr/>
            </a:pPr>
            <a:r>
              <a:rPr lang="en-US" smtClean="0"/>
              <a:t>Dec 7-8, 2012</a:t>
            </a:r>
            <a:endParaRPr lang="en-US" dirty="0"/>
          </a:p>
        </p:txBody>
      </p:sp>
      <p:sp>
        <p:nvSpPr>
          <p:cNvPr id="8" name="Slide Number Placeholder 7"/>
          <p:cNvSpPr>
            <a:spLocks noGrp="1"/>
          </p:cNvSpPr>
          <p:nvPr>
            <p:ph type="sldNum" sz="quarter" idx="12"/>
          </p:nvPr>
        </p:nvSpPr>
        <p:spPr/>
        <p:txBody>
          <a:bodyPr/>
          <a:lstStyle/>
          <a:p>
            <a:pPr>
              <a:defRPr/>
            </a:pPr>
            <a:r>
              <a:rPr lang="en-US" smtClean="0"/>
              <a:t>9-</a:t>
            </a:r>
            <a:fld id="{A739F50A-8F88-4892-87E1-8D1D3A543FFC}" type="slidenum">
              <a:rPr lang="en-US" smtClean="0"/>
              <a:pPr>
                <a:defRPr/>
              </a:pPr>
              <a:t>16</a:t>
            </a:fld>
            <a:endParaRPr lang="en-US" smtClean="0"/>
          </a:p>
          <a:p>
            <a:pPr>
              <a:defRPr/>
            </a:pPr>
            <a:endParaRPr lang="en-US" dirty="0"/>
          </a:p>
        </p:txBody>
      </p:sp>
    </p:spTree>
    <p:extLst>
      <p:ext uri="{BB962C8B-B14F-4D97-AF65-F5344CB8AC3E}">
        <p14:creationId xmlns:p14="http://schemas.microsoft.com/office/powerpoint/2010/main" val="22019137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28600"/>
            <a:ext cx="6934200" cy="406400"/>
          </a:xfrm>
        </p:spPr>
        <p:txBody>
          <a:bodyPr/>
          <a:lstStyle/>
          <a:p>
            <a:pPr marL="0" marR="0" indent="0" algn="ctr" defTabSz="914400" rtl="0" eaLnBrk="0" fontAlgn="base" latinLnBrk="0" hangingPunct="0">
              <a:lnSpc>
                <a:spcPct val="100000"/>
              </a:lnSpc>
              <a:spcBef>
                <a:spcPct val="0"/>
              </a:spcBef>
              <a:spcAft>
                <a:spcPct val="0"/>
              </a:spcAft>
              <a:buClrTx/>
              <a:buSzTx/>
              <a:buFontTx/>
              <a:buNone/>
              <a:tabLst/>
              <a:defRPr/>
            </a:pPr>
            <a:r>
              <a:rPr lang="en-US" dirty="0" err="1" smtClean="0"/>
              <a:t>Parykey</a:t>
            </a:r>
            <a:r>
              <a:rPr lang="en-US" dirty="0" smtClean="0"/>
              <a:t> Relevance</a:t>
            </a:r>
            <a:endParaRPr lang="en-US" sz="2800" b="0" i="0" u="none" strike="noStrike" dirty="0" smtClean="0">
              <a:effectLst/>
              <a:latin typeface="Arial"/>
            </a:endParaRPr>
          </a:p>
          <a:p>
            <a:endParaRPr lang="en-US" dirty="0"/>
          </a:p>
        </p:txBody>
      </p:sp>
      <p:sp>
        <p:nvSpPr>
          <p:cNvPr id="6" name="TextBox 5"/>
          <p:cNvSpPr txBox="1"/>
          <p:nvPr/>
        </p:nvSpPr>
        <p:spPr>
          <a:xfrm>
            <a:off x="533400" y="1143000"/>
            <a:ext cx="7848600" cy="248402"/>
          </a:xfrm>
          <a:prstGeom prst="rect">
            <a:avLst/>
          </a:prstGeom>
        </p:spPr>
        <p:txBody>
          <a:bodyPr wrap="square" lIns="90000" tIns="46800" rIns="90000" bIns="46800" rtlCol="0">
            <a:spAutoFit/>
          </a:bodyPr>
          <a:lstStyle/>
          <a:p>
            <a:endParaRPr lang="en-US" sz="1000" dirty="0" smtClean="0">
              <a:solidFill>
                <a:schemeClr val="tx1"/>
              </a:solidFill>
              <a:latin typeface="Helvetica"/>
            </a:endParaRPr>
          </a:p>
        </p:txBody>
      </p:sp>
      <p:sp>
        <p:nvSpPr>
          <p:cNvPr id="7" name="TextBox 6"/>
          <p:cNvSpPr txBox="1"/>
          <p:nvPr/>
        </p:nvSpPr>
        <p:spPr>
          <a:xfrm>
            <a:off x="762000" y="914400"/>
            <a:ext cx="7315200" cy="4526496"/>
          </a:xfrm>
          <a:prstGeom prst="rect">
            <a:avLst/>
          </a:prstGeom>
        </p:spPr>
        <p:txBody>
          <a:bodyPr wrap="square" lIns="90000" tIns="46800" rIns="90000" bIns="46800" rtlCol="0">
            <a:spAutoFit/>
          </a:bodyPr>
          <a:lstStyle/>
          <a:p>
            <a:r>
              <a:rPr lang="en-US" sz="1200" dirty="0">
                <a:solidFill>
                  <a:schemeClr val="tx1"/>
                </a:solidFill>
                <a:latin typeface="Helvetica"/>
              </a:rPr>
              <a:t>header = </a:t>
            </a:r>
            <a:r>
              <a:rPr lang="en-US" sz="1200" dirty="0" smtClean="0">
                <a:solidFill>
                  <a:schemeClr val="tx1"/>
                </a:solidFill>
                <a:latin typeface="Helvetica"/>
              </a:rPr>
              <a:t>{</a:t>
            </a:r>
            <a:endParaRPr lang="en-US" sz="1200" dirty="0">
              <a:solidFill>
                <a:schemeClr val="tx1"/>
              </a:solidFill>
              <a:latin typeface="Helvetica"/>
            </a:endParaRPr>
          </a:p>
          <a:p>
            <a:r>
              <a:rPr lang="tr-TR" sz="1200" dirty="0" smtClean="0">
                <a:solidFill>
                  <a:schemeClr val="tx1"/>
                </a:solidFill>
                <a:latin typeface="Helvetica"/>
              </a:rPr>
              <a:t>    '</a:t>
            </a:r>
            <a:r>
              <a:rPr lang="tr-TR" sz="1200" u="sng" dirty="0" err="1">
                <a:solidFill>
                  <a:schemeClr val="tx1"/>
                </a:solidFill>
                <a:latin typeface="Helvetica"/>
              </a:rPr>
              <a:t>filekind</a:t>
            </a:r>
            <a:r>
              <a:rPr lang="tr-TR" sz="1200" u="sng" dirty="0">
                <a:solidFill>
                  <a:schemeClr val="tx1"/>
                </a:solidFill>
                <a:latin typeface="Helvetica"/>
              </a:rPr>
              <a:t>' : 'DARKFILE',</a:t>
            </a:r>
          </a:p>
          <a:p>
            <a:r>
              <a:rPr lang="tr-TR" sz="1200" dirty="0">
                <a:solidFill>
                  <a:schemeClr val="tx1"/>
                </a:solidFill>
                <a:latin typeface="Helvetica"/>
              </a:rPr>
              <a:t>    '</a:t>
            </a:r>
            <a:r>
              <a:rPr lang="tr-TR" sz="1200" dirty="0" err="1">
                <a:solidFill>
                  <a:schemeClr val="tx1"/>
                </a:solidFill>
                <a:latin typeface="Helvetica"/>
              </a:rPr>
              <a:t>instrument</a:t>
            </a:r>
            <a:r>
              <a:rPr lang="tr-TR" sz="1200" dirty="0">
                <a:solidFill>
                  <a:schemeClr val="tx1"/>
                </a:solidFill>
                <a:latin typeface="Helvetica"/>
              </a:rPr>
              <a:t>' : 'STIS',</a:t>
            </a:r>
          </a:p>
          <a:p>
            <a:r>
              <a:rPr lang="tr-TR" sz="1200" dirty="0">
                <a:solidFill>
                  <a:schemeClr val="tx1"/>
                </a:solidFill>
                <a:latin typeface="Helvetica"/>
              </a:rPr>
              <a:t>    '</a:t>
            </a:r>
            <a:r>
              <a:rPr lang="tr-TR" sz="1200" dirty="0" err="1">
                <a:solidFill>
                  <a:schemeClr val="tx1"/>
                </a:solidFill>
                <a:latin typeface="Helvetica"/>
              </a:rPr>
              <a:t>mapping</a:t>
            </a:r>
            <a:r>
              <a:rPr lang="tr-TR" sz="1200" dirty="0">
                <a:solidFill>
                  <a:schemeClr val="tx1"/>
                </a:solidFill>
                <a:latin typeface="Helvetica"/>
              </a:rPr>
              <a:t>' : 'REFERENCE',</a:t>
            </a:r>
          </a:p>
          <a:p>
            <a:r>
              <a:rPr lang="tr-TR" sz="1200" dirty="0" smtClean="0">
                <a:solidFill>
                  <a:schemeClr val="tx1"/>
                </a:solidFill>
                <a:latin typeface="Helvetica"/>
              </a:rPr>
              <a:t>    '</a:t>
            </a:r>
            <a:r>
              <a:rPr lang="tr-TR" sz="1200" u="sng" dirty="0" err="1">
                <a:solidFill>
                  <a:schemeClr val="tx1"/>
                </a:solidFill>
                <a:latin typeface="Helvetica"/>
              </a:rPr>
              <a:t>parkey</a:t>
            </a:r>
            <a:r>
              <a:rPr lang="tr-TR" sz="1200" u="sng" dirty="0">
                <a:solidFill>
                  <a:schemeClr val="tx1"/>
                </a:solidFill>
                <a:latin typeface="Helvetica"/>
              </a:rPr>
              <a:t>' : (('DETECTOR', 'CCDAMP', 'CCDGAIN'), ('DATE-OBS', 'TIME-OBS')),</a:t>
            </a:r>
          </a:p>
          <a:p>
            <a:r>
              <a:rPr lang="tr-TR" sz="1200" dirty="0">
                <a:solidFill>
                  <a:schemeClr val="tx1"/>
                </a:solidFill>
                <a:latin typeface="Helvetica"/>
              </a:rPr>
              <a:t>    '</a:t>
            </a:r>
            <a:r>
              <a:rPr lang="tr-TR" sz="1200" dirty="0" err="1">
                <a:solidFill>
                  <a:schemeClr val="tx1"/>
                </a:solidFill>
                <a:latin typeface="Helvetica"/>
              </a:rPr>
              <a:t>parkey_relevance</a:t>
            </a:r>
            <a:r>
              <a:rPr lang="tr-TR" sz="1200" dirty="0">
                <a:solidFill>
                  <a:schemeClr val="tx1"/>
                </a:solidFill>
                <a:latin typeface="Helvetica"/>
              </a:rPr>
              <a:t>' : {</a:t>
            </a:r>
          </a:p>
          <a:p>
            <a:r>
              <a:rPr lang="fr-FR" sz="1200" dirty="0">
                <a:solidFill>
                  <a:schemeClr val="tx1"/>
                </a:solidFill>
                <a:latin typeface="Helvetica"/>
              </a:rPr>
              <a:t>        '</a:t>
            </a:r>
            <a:r>
              <a:rPr lang="fr-FR" sz="1200" u="sng" dirty="0" err="1">
                <a:solidFill>
                  <a:schemeClr val="tx1"/>
                </a:solidFill>
                <a:latin typeface="Helvetica"/>
              </a:rPr>
              <a:t>ccdamp</a:t>
            </a:r>
            <a:r>
              <a:rPr lang="fr-FR" sz="1200" u="sng" dirty="0">
                <a:solidFill>
                  <a:schemeClr val="tx1"/>
                </a:solidFill>
                <a:latin typeface="Helvetica"/>
              </a:rPr>
              <a:t>' : '(DETECTOR == "CCD")',</a:t>
            </a:r>
          </a:p>
          <a:p>
            <a:r>
              <a:rPr lang="en-US" sz="1200" dirty="0">
                <a:solidFill>
                  <a:schemeClr val="tx1"/>
                </a:solidFill>
                <a:latin typeface="Helvetica"/>
              </a:rPr>
              <a:t>        '</a:t>
            </a:r>
            <a:r>
              <a:rPr lang="en-US" sz="1200" u="sng" dirty="0" err="1">
                <a:solidFill>
                  <a:schemeClr val="tx1"/>
                </a:solidFill>
                <a:latin typeface="Helvetica"/>
              </a:rPr>
              <a:t>ccdgain</a:t>
            </a:r>
            <a:r>
              <a:rPr lang="en-US" sz="1200" u="sng" dirty="0">
                <a:solidFill>
                  <a:schemeClr val="tx1"/>
                </a:solidFill>
                <a:latin typeface="Helvetica"/>
              </a:rPr>
              <a:t>' : '(DETECTOR == "CCD")',</a:t>
            </a:r>
          </a:p>
          <a:p>
            <a:r>
              <a:rPr lang="en-US" sz="1200" dirty="0">
                <a:solidFill>
                  <a:schemeClr val="tx1"/>
                </a:solidFill>
                <a:latin typeface="Helvetica"/>
              </a:rPr>
              <a:t>    },</a:t>
            </a:r>
          </a:p>
          <a:p>
            <a:r>
              <a:rPr lang="tr-TR" sz="1200" dirty="0" smtClean="0">
                <a:solidFill>
                  <a:schemeClr val="tx1"/>
                </a:solidFill>
                <a:latin typeface="Helvetica"/>
              </a:rPr>
              <a:t>}</a:t>
            </a:r>
            <a:endParaRPr lang="tr-TR" sz="1200" dirty="0">
              <a:solidFill>
                <a:schemeClr val="tx1"/>
              </a:solidFill>
              <a:latin typeface="Helvetica"/>
            </a:endParaRPr>
          </a:p>
          <a:p>
            <a:endParaRPr lang="tr-TR" sz="1200" dirty="0">
              <a:solidFill>
                <a:schemeClr val="tx1"/>
              </a:solidFill>
              <a:latin typeface="Helvetica"/>
            </a:endParaRPr>
          </a:p>
          <a:p>
            <a:r>
              <a:rPr lang="tr-TR" sz="1200" dirty="0" err="1">
                <a:solidFill>
                  <a:schemeClr val="tx1"/>
                </a:solidFill>
                <a:latin typeface="Helvetica"/>
              </a:rPr>
              <a:t>selector</a:t>
            </a:r>
            <a:r>
              <a:rPr lang="tr-TR" sz="1200" dirty="0">
                <a:solidFill>
                  <a:schemeClr val="tx1"/>
                </a:solidFill>
                <a:latin typeface="Helvetica"/>
              </a:rPr>
              <a:t> = </a:t>
            </a:r>
            <a:r>
              <a:rPr lang="tr-TR" sz="1200" dirty="0" err="1">
                <a:solidFill>
                  <a:schemeClr val="tx1"/>
                </a:solidFill>
                <a:latin typeface="Helvetica"/>
              </a:rPr>
              <a:t>Match</a:t>
            </a:r>
            <a:r>
              <a:rPr lang="tr-TR" sz="1200" dirty="0">
                <a:solidFill>
                  <a:schemeClr val="tx1"/>
                </a:solidFill>
                <a:latin typeface="Helvetica"/>
              </a:rPr>
              <a:t>({</a:t>
            </a:r>
          </a:p>
          <a:p>
            <a:r>
              <a:rPr lang="en-US" sz="1200" dirty="0">
                <a:solidFill>
                  <a:schemeClr val="tx1"/>
                </a:solidFill>
                <a:latin typeface="Helvetica"/>
              </a:rPr>
              <a:t>    ('CCD', 'A|B|C|D', '1|2|4|8') : </a:t>
            </a:r>
            <a:r>
              <a:rPr lang="en-US" sz="1200" dirty="0" err="1">
                <a:solidFill>
                  <a:schemeClr val="tx1"/>
                </a:solidFill>
                <a:latin typeface="Helvetica"/>
              </a:rPr>
              <a:t>UseAfter</a:t>
            </a:r>
            <a:r>
              <a:rPr lang="en-US" sz="1200" dirty="0">
                <a:solidFill>
                  <a:schemeClr val="tx1"/>
                </a:solidFill>
                <a:latin typeface="Helvetica"/>
              </a:rPr>
              <a:t>({</a:t>
            </a:r>
          </a:p>
          <a:p>
            <a:r>
              <a:rPr lang="fr-FR" sz="1200" dirty="0">
                <a:solidFill>
                  <a:schemeClr val="tx1"/>
                </a:solidFill>
                <a:latin typeface="Helvetica"/>
              </a:rPr>
              <a:t>        '1996-10-01 00:00:00' : 'h1v1208eo_drk.fits',</a:t>
            </a:r>
          </a:p>
          <a:p>
            <a:r>
              <a:rPr lang="fr-FR" sz="1200" dirty="0">
                <a:solidFill>
                  <a:schemeClr val="tx1"/>
                </a:solidFill>
                <a:latin typeface="Helvetica"/>
              </a:rPr>
              <a:t>        '1997-03-03 00:00:00' : 'hcg1440so_drk.fits',</a:t>
            </a:r>
          </a:p>
          <a:p>
            <a:r>
              <a:rPr lang="fr-FR" sz="1200" dirty="0">
                <a:solidFill>
                  <a:schemeClr val="tx1"/>
                </a:solidFill>
                <a:latin typeface="Helvetica"/>
              </a:rPr>
              <a:t>        '1997-03-13 00:00:00' : 'hcg1440to_drk.fits',</a:t>
            </a:r>
          </a:p>
          <a:p>
            <a:r>
              <a:rPr lang="fr-FR" sz="1200" dirty="0">
                <a:solidFill>
                  <a:schemeClr val="tx1"/>
                </a:solidFill>
                <a:latin typeface="Helvetica"/>
              </a:rPr>
              <a:t>        '1997-03-21 00:00:00' : 'hcg14410o_drk.fits',</a:t>
            </a:r>
          </a:p>
          <a:p>
            <a:r>
              <a:rPr lang="fr-FR" sz="1200" dirty="0">
                <a:solidFill>
                  <a:schemeClr val="tx1"/>
                </a:solidFill>
                <a:latin typeface="Helvetica"/>
              </a:rPr>
              <a:t>        '1997-03-24 00:00:00' : 'hcg14411o_drk.fits',</a:t>
            </a:r>
          </a:p>
          <a:p>
            <a:r>
              <a:rPr lang="fr-FR" sz="1200" dirty="0">
                <a:solidFill>
                  <a:schemeClr val="tx1"/>
                </a:solidFill>
                <a:latin typeface="Helvetica"/>
              </a:rPr>
              <a:t>        '1997-04-14 00:00:00' : 'hcg14412o_drk.fits',</a:t>
            </a:r>
          </a:p>
          <a:p>
            <a:r>
              <a:rPr lang="fr-FR" sz="1200" dirty="0">
                <a:solidFill>
                  <a:schemeClr val="tx1"/>
                </a:solidFill>
                <a:latin typeface="Helvetica"/>
              </a:rPr>
              <a:t>        '1997-04-29 00:00:00' : 'hcg1452lo_drk.fits',</a:t>
            </a:r>
          </a:p>
          <a:p>
            <a:r>
              <a:rPr lang="fr-FR" sz="1200" dirty="0">
                <a:solidFill>
                  <a:schemeClr val="tx1"/>
                </a:solidFill>
                <a:latin typeface="Helvetica"/>
              </a:rPr>
              <a:t>        '1997-05-05 00:00:00' : 'hcg14537o_drk.fits',</a:t>
            </a:r>
          </a:p>
          <a:p>
            <a:r>
              <a:rPr lang="fr-FR" sz="1200" dirty="0">
                <a:solidFill>
                  <a:schemeClr val="tx1"/>
                </a:solidFill>
                <a:latin typeface="Helvetica"/>
              </a:rPr>
              <a:t>        '1997-05-12 00:00:00' : 'hcg14538o_drk.fits',</a:t>
            </a:r>
          </a:p>
          <a:p>
            <a:r>
              <a:rPr lang="fr-FR" sz="1200" dirty="0">
                <a:solidFill>
                  <a:schemeClr val="tx1"/>
                </a:solidFill>
                <a:latin typeface="Helvetica"/>
              </a:rPr>
              <a:t>        '1997-05-19 00:00:00' : 'hcg14539o_drk.fits',</a:t>
            </a:r>
          </a:p>
          <a:p>
            <a:endParaRPr lang="en-US" sz="1200" dirty="0" smtClean="0">
              <a:solidFill>
                <a:schemeClr val="tx1"/>
              </a:solidFill>
              <a:latin typeface="Helvetica"/>
            </a:endParaRPr>
          </a:p>
        </p:txBody>
      </p:sp>
      <p:sp>
        <p:nvSpPr>
          <p:cNvPr id="5" name="Rectangle 4"/>
          <p:cNvSpPr/>
          <p:nvPr/>
        </p:nvSpPr>
        <p:spPr>
          <a:xfrm rot="19709275">
            <a:off x="4865795" y="2814929"/>
            <a:ext cx="3232676" cy="1200328"/>
          </a:xfrm>
          <a:prstGeom prst="rect">
            <a:avLst/>
          </a:prstGeom>
          <a:noFill/>
          <a:ln>
            <a:noFill/>
          </a:ln>
        </p:spPr>
        <p:txBody>
          <a:bodyPr wrap="none" lIns="91440" tIns="45720" rIns="91440" bIns="45720">
            <a:spAutoFit/>
          </a:bodyPr>
          <a:lstStyle/>
          <a:p>
            <a:pPr algn="ctr"/>
            <a:r>
              <a:rPr lang="en-US" b="1" dirty="0" smtClean="0">
                <a:ln w="12700">
                  <a:solidFill>
                    <a:srgbClr val="000000"/>
                  </a:solidFill>
                  <a:prstDash val="solid"/>
                </a:ln>
                <a:solidFill>
                  <a:schemeClr val="bg2">
                    <a:tint val="85000"/>
                    <a:satMod val="155000"/>
                  </a:schemeClr>
                </a:solidFill>
                <a:effectLst>
                  <a:outerShdw blurRad="41275" dist="20320" dir="1800000" algn="tl" rotWithShape="0">
                    <a:srgbClr val="000000">
                      <a:alpha val="40000"/>
                    </a:srgbClr>
                  </a:outerShdw>
                </a:effectLst>
              </a:rPr>
              <a:t>Does parameter matter</a:t>
            </a:r>
          </a:p>
          <a:p>
            <a:pPr algn="ctr"/>
            <a:r>
              <a:rPr lang="en-US" b="1" dirty="0">
                <a:ln w="12700">
                  <a:solidFill>
                    <a:srgbClr val="000000"/>
                  </a:solidFill>
                  <a:prstDash val="solid"/>
                </a:ln>
                <a:solidFill>
                  <a:schemeClr val="bg2">
                    <a:tint val="85000"/>
                    <a:satMod val="155000"/>
                  </a:schemeClr>
                </a:solidFill>
                <a:effectLst>
                  <a:outerShdw blurRad="41275" dist="20320" dir="1800000" algn="tl" rotWithShape="0">
                    <a:srgbClr val="000000">
                      <a:alpha val="40000"/>
                    </a:srgbClr>
                  </a:outerShdw>
                </a:effectLst>
              </a:rPr>
              <a:t>f</a:t>
            </a:r>
            <a:r>
              <a:rPr lang="en-US" b="1" cap="none" spc="0" dirty="0" smtClean="0">
                <a:ln w="12700">
                  <a:solidFill>
                    <a:srgbClr val="000000"/>
                  </a:solidFill>
                  <a:prstDash val="solid"/>
                </a:ln>
                <a:solidFill>
                  <a:schemeClr val="bg2">
                    <a:tint val="85000"/>
                    <a:satMod val="155000"/>
                  </a:schemeClr>
                </a:solidFill>
                <a:effectLst>
                  <a:outerShdw blurRad="41275" dist="20320" dir="1800000" algn="tl" rotWithShape="0">
                    <a:srgbClr val="000000">
                      <a:alpha val="40000"/>
                    </a:srgbClr>
                  </a:outerShdw>
                </a:effectLst>
              </a:rPr>
              <a:t>or this dataset / mode</a:t>
            </a:r>
          </a:p>
          <a:p>
            <a:pPr algn="ctr"/>
            <a:r>
              <a:rPr lang="en-US" b="1" dirty="0" smtClean="0">
                <a:ln w="12700">
                  <a:solidFill>
                    <a:srgbClr val="000000"/>
                  </a:solidFill>
                  <a:prstDash val="solid"/>
                </a:ln>
                <a:solidFill>
                  <a:schemeClr val="bg2">
                    <a:tint val="85000"/>
                    <a:satMod val="155000"/>
                  </a:schemeClr>
                </a:solidFill>
                <a:effectLst>
                  <a:outerShdw blurRad="41275" dist="20320" dir="1800000" algn="tl" rotWithShape="0">
                    <a:srgbClr val="000000">
                      <a:alpha val="40000"/>
                    </a:srgbClr>
                  </a:outerShdw>
                </a:effectLst>
              </a:rPr>
              <a:t>or N/A</a:t>
            </a:r>
            <a:r>
              <a:rPr lang="en-US" b="1" cap="none" spc="0" dirty="0" smtClean="0">
                <a:ln w="12700">
                  <a:solidFill>
                    <a:srgbClr val="000000"/>
                  </a:solidFill>
                  <a:prstDash val="solid"/>
                </a:ln>
                <a:solidFill>
                  <a:schemeClr val="bg2">
                    <a:tint val="85000"/>
                    <a:satMod val="155000"/>
                  </a:schemeClr>
                </a:solidFill>
                <a:effectLst>
                  <a:outerShdw blurRad="41275" dist="20320" dir="1800000" algn="tl" rotWithShape="0">
                    <a:srgbClr val="000000">
                      <a:alpha val="40000"/>
                    </a:srgbClr>
                  </a:outerShdw>
                </a:effectLst>
              </a:rPr>
              <a:t>?</a:t>
            </a:r>
          </a:p>
        </p:txBody>
      </p:sp>
      <p:cxnSp>
        <p:nvCxnSpPr>
          <p:cNvPr id="4" name="Curved Connector 3"/>
          <p:cNvCxnSpPr/>
          <p:nvPr/>
        </p:nvCxnSpPr>
        <p:spPr bwMode="auto">
          <a:xfrm rot="10800000">
            <a:off x="3810000" y="2438400"/>
            <a:ext cx="2209800" cy="685800"/>
          </a:xfrm>
          <a:prstGeom prst="curvedConnector3">
            <a:avLst>
              <a:gd name="adj1" fmla="val 50000"/>
            </a:avLst>
          </a:prstGeom>
          <a:solidFill>
            <a:schemeClr val="accent1"/>
          </a:solidFill>
          <a:ln w="9525" cap="flat" cmpd="sng" algn="ctr">
            <a:solidFill>
              <a:schemeClr val="tx1"/>
            </a:solidFill>
            <a:prstDash val="solid"/>
            <a:round/>
            <a:headEnd type="none" w="med" len="med"/>
            <a:tailEnd type="arrow"/>
          </a:ln>
          <a:effectLst/>
        </p:spPr>
      </p:cxnSp>
      <p:sp>
        <p:nvSpPr>
          <p:cNvPr id="8" name="TextBox 7"/>
          <p:cNvSpPr txBox="1"/>
          <p:nvPr/>
        </p:nvSpPr>
        <p:spPr>
          <a:xfrm>
            <a:off x="1066800" y="5410200"/>
            <a:ext cx="6858000" cy="833178"/>
          </a:xfrm>
          <a:prstGeom prst="rect">
            <a:avLst/>
          </a:prstGeom>
        </p:spPr>
        <p:txBody>
          <a:bodyPr wrap="square" lIns="90000" tIns="46800" rIns="90000" bIns="46800" rtlCol="0">
            <a:spAutoFit/>
          </a:bodyPr>
          <a:lstStyle/>
          <a:p>
            <a:pPr marL="171450" indent="-171450">
              <a:buFont typeface="Arial"/>
              <a:buChar char="•"/>
            </a:pPr>
            <a:r>
              <a:rPr lang="en-US" sz="1200" b="1" dirty="0" smtClean="0">
                <a:solidFill>
                  <a:schemeClr val="tx1"/>
                </a:solidFill>
                <a:latin typeface="Helvetica"/>
              </a:rPr>
              <a:t>Modifies incoming matching parameters</a:t>
            </a:r>
          </a:p>
          <a:p>
            <a:pPr marL="171450" indent="-171450">
              <a:buFont typeface="Arial"/>
              <a:buChar char="•"/>
            </a:pPr>
            <a:r>
              <a:rPr lang="en-US" sz="1200" b="1" dirty="0" smtClean="0">
                <a:solidFill>
                  <a:srgbClr val="3366FF"/>
                </a:solidFill>
                <a:latin typeface="Helvetica"/>
                <a:sym typeface="Wingdings"/>
              </a:rPr>
              <a:t>Prevents irrelevant parameter values from affecting matching</a:t>
            </a:r>
            <a:r>
              <a:rPr lang="en-US" sz="1200" b="1" dirty="0" smtClean="0">
                <a:solidFill>
                  <a:schemeClr val="tx1"/>
                </a:solidFill>
                <a:latin typeface="Helvetica"/>
                <a:sym typeface="Wingdings"/>
              </a:rPr>
              <a:t>:</a:t>
            </a:r>
            <a:endParaRPr lang="en-US" sz="1200" b="1" dirty="0">
              <a:solidFill>
                <a:schemeClr val="tx1"/>
              </a:solidFill>
              <a:latin typeface="Helvetica"/>
              <a:sym typeface="Wingdings"/>
            </a:endParaRPr>
          </a:p>
          <a:p>
            <a:pPr marL="914400" lvl="1" indent="-171450">
              <a:buFont typeface="Arial"/>
              <a:buChar char="•"/>
            </a:pPr>
            <a:r>
              <a:rPr lang="en-US" sz="1200" b="1" dirty="0" smtClean="0">
                <a:solidFill>
                  <a:schemeClr val="tx1"/>
                </a:solidFill>
                <a:latin typeface="Helvetica"/>
                <a:sym typeface="Wingdings"/>
              </a:rPr>
              <a:t>During best reference lookups</a:t>
            </a:r>
          </a:p>
          <a:p>
            <a:pPr marL="914400" lvl="1" indent="-171450">
              <a:buFont typeface="Arial"/>
              <a:buChar char="•"/>
            </a:pPr>
            <a:r>
              <a:rPr lang="en-US" sz="1200" b="1" dirty="0" smtClean="0">
                <a:solidFill>
                  <a:schemeClr val="tx1"/>
                </a:solidFill>
                <a:latin typeface="Helvetica"/>
                <a:sym typeface="Wingdings"/>
              </a:rPr>
              <a:t>During automatic rules updates</a:t>
            </a:r>
          </a:p>
        </p:txBody>
      </p:sp>
      <p:sp>
        <p:nvSpPr>
          <p:cNvPr id="3" name="Footer Placeholder 2"/>
          <p:cNvSpPr>
            <a:spLocks noGrp="1"/>
          </p:cNvSpPr>
          <p:nvPr>
            <p:ph type="ftr" sz="quarter" idx="11"/>
          </p:nvPr>
        </p:nvSpPr>
        <p:spPr/>
        <p:txBody>
          <a:bodyPr/>
          <a:lstStyle/>
          <a:p>
            <a:pPr>
              <a:defRPr/>
            </a:pPr>
            <a:r>
              <a:rPr lang="en-US" smtClean="0"/>
              <a:t>S&amp;OC DMS System Design Review</a:t>
            </a:r>
            <a:endParaRPr lang="en-US" dirty="0"/>
          </a:p>
        </p:txBody>
      </p:sp>
      <p:sp>
        <p:nvSpPr>
          <p:cNvPr id="9" name="Date Placeholder 8"/>
          <p:cNvSpPr>
            <a:spLocks noGrp="1"/>
          </p:cNvSpPr>
          <p:nvPr>
            <p:ph type="dt" sz="half" idx="10"/>
          </p:nvPr>
        </p:nvSpPr>
        <p:spPr/>
        <p:txBody>
          <a:bodyPr/>
          <a:lstStyle/>
          <a:p>
            <a:pPr>
              <a:defRPr/>
            </a:pPr>
            <a:r>
              <a:rPr lang="en-US" smtClean="0"/>
              <a:t>Dec 7-8, 2012</a:t>
            </a:r>
            <a:endParaRPr lang="en-US" dirty="0"/>
          </a:p>
        </p:txBody>
      </p:sp>
      <p:sp>
        <p:nvSpPr>
          <p:cNvPr id="10" name="Slide Number Placeholder 9"/>
          <p:cNvSpPr>
            <a:spLocks noGrp="1"/>
          </p:cNvSpPr>
          <p:nvPr>
            <p:ph type="sldNum" sz="quarter" idx="12"/>
          </p:nvPr>
        </p:nvSpPr>
        <p:spPr/>
        <p:txBody>
          <a:bodyPr/>
          <a:lstStyle/>
          <a:p>
            <a:pPr>
              <a:defRPr/>
            </a:pPr>
            <a:r>
              <a:rPr lang="en-US" smtClean="0"/>
              <a:t>9-</a:t>
            </a:r>
            <a:fld id="{A739F50A-8F88-4892-87E1-8D1D3A543FFC}" type="slidenum">
              <a:rPr lang="en-US" smtClean="0"/>
              <a:pPr>
                <a:defRPr/>
              </a:pPr>
              <a:t>17</a:t>
            </a:fld>
            <a:endParaRPr lang="en-US" smtClean="0"/>
          </a:p>
          <a:p>
            <a:pPr>
              <a:defRPr/>
            </a:pPr>
            <a:endParaRPr lang="en-US" dirty="0"/>
          </a:p>
        </p:txBody>
      </p:sp>
    </p:spTree>
    <p:extLst>
      <p:ext uri="{BB962C8B-B14F-4D97-AF65-F5344CB8AC3E}">
        <p14:creationId xmlns:p14="http://schemas.microsoft.com/office/powerpoint/2010/main" val="1276846957"/>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Cache Configurations divider</a:t>
            </a:r>
            <a:endParaRPr lang="en-US" dirty="0">
              <a:solidFill>
                <a:schemeClr val="bg1"/>
              </a:solidFill>
            </a:endParaRPr>
          </a:p>
        </p:txBody>
      </p:sp>
      <p:sp>
        <p:nvSpPr>
          <p:cNvPr id="3" name="Text Placeholder 2"/>
          <p:cNvSpPr>
            <a:spLocks noGrp="1"/>
          </p:cNvSpPr>
          <p:nvPr>
            <p:ph type="body" idx="4294967295"/>
          </p:nvPr>
        </p:nvSpPr>
        <p:spPr/>
        <p:txBody>
          <a:bodyPr/>
          <a:lstStyle/>
          <a:p>
            <a:pPr marL="0" indent="0">
              <a:buNone/>
            </a:pPr>
            <a:endParaRPr lang="en-US" sz="2800" dirty="0" smtClean="0"/>
          </a:p>
          <a:p>
            <a:pPr marL="0" indent="0">
              <a:buNone/>
            </a:pPr>
            <a:endParaRPr lang="en-US" sz="2800" dirty="0"/>
          </a:p>
          <a:p>
            <a:pPr marL="0" indent="0" algn="ctr">
              <a:buNone/>
            </a:pPr>
            <a:r>
              <a:rPr lang="en-US" sz="2800" dirty="0" smtClean="0"/>
              <a:t>Cache Configurations</a:t>
            </a:r>
          </a:p>
          <a:p>
            <a:pPr marL="0" indent="0" algn="ctr">
              <a:buNone/>
            </a:pPr>
            <a:r>
              <a:rPr lang="en-US" sz="2800" dirty="0" smtClean="0"/>
              <a:t>And </a:t>
            </a:r>
          </a:p>
          <a:p>
            <a:pPr marL="0" indent="0" algn="ctr">
              <a:buNone/>
            </a:pPr>
            <a:r>
              <a:rPr lang="en-US" sz="2800" dirty="0" smtClean="0"/>
              <a:t>File Service</a:t>
            </a:r>
            <a:endParaRPr lang="en-US" sz="2800" dirty="0"/>
          </a:p>
        </p:txBody>
      </p:sp>
      <p:sp>
        <p:nvSpPr>
          <p:cNvPr id="4" name="Footer Placeholder 3"/>
          <p:cNvSpPr>
            <a:spLocks noGrp="1"/>
          </p:cNvSpPr>
          <p:nvPr>
            <p:ph type="ftr" sz="quarter" idx="11"/>
          </p:nvPr>
        </p:nvSpPr>
        <p:spPr/>
        <p:txBody>
          <a:bodyPr/>
          <a:lstStyle/>
          <a:p>
            <a:pPr>
              <a:defRPr/>
            </a:pPr>
            <a:r>
              <a:rPr lang="en-US" smtClean="0"/>
              <a:t>S&amp;OC DMS System Design Review</a:t>
            </a:r>
            <a:endParaRPr lang="en-US" dirty="0"/>
          </a:p>
        </p:txBody>
      </p:sp>
      <p:sp>
        <p:nvSpPr>
          <p:cNvPr id="5" name="Date Placeholder 4"/>
          <p:cNvSpPr>
            <a:spLocks noGrp="1"/>
          </p:cNvSpPr>
          <p:nvPr>
            <p:ph type="dt" sz="half" idx="10"/>
          </p:nvPr>
        </p:nvSpPr>
        <p:spPr/>
        <p:txBody>
          <a:bodyPr/>
          <a:lstStyle/>
          <a:p>
            <a:pPr>
              <a:defRPr/>
            </a:pPr>
            <a:r>
              <a:rPr lang="en-US" smtClean="0"/>
              <a:t>Dec 7-8, 2012</a:t>
            </a:r>
            <a:endParaRPr lang="en-US" dirty="0"/>
          </a:p>
        </p:txBody>
      </p:sp>
      <p:sp>
        <p:nvSpPr>
          <p:cNvPr id="6" name="Slide Number Placeholder 5"/>
          <p:cNvSpPr>
            <a:spLocks noGrp="1"/>
          </p:cNvSpPr>
          <p:nvPr>
            <p:ph type="sldNum" sz="quarter" idx="12"/>
          </p:nvPr>
        </p:nvSpPr>
        <p:spPr/>
        <p:txBody>
          <a:bodyPr/>
          <a:lstStyle/>
          <a:p>
            <a:pPr>
              <a:defRPr/>
            </a:pPr>
            <a:r>
              <a:rPr lang="en-US" smtClean="0"/>
              <a:t>9-</a:t>
            </a:r>
            <a:fld id="{A739F50A-8F88-4892-87E1-8D1D3A543FFC}" type="slidenum">
              <a:rPr lang="en-US" smtClean="0"/>
              <a:pPr>
                <a:defRPr/>
              </a:pPr>
              <a:t>18</a:t>
            </a:fld>
            <a:endParaRPr lang="en-US" smtClean="0"/>
          </a:p>
          <a:p>
            <a:pPr>
              <a:defRPr/>
            </a:pPr>
            <a:endParaRPr lang="en-US" dirty="0"/>
          </a:p>
        </p:txBody>
      </p:sp>
    </p:spTree>
    <p:extLst>
      <p:ext uri="{BB962C8B-B14F-4D97-AF65-F5344CB8AC3E}">
        <p14:creationId xmlns:p14="http://schemas.microsoft.com/office/powerpoint/2010/main" val="40473625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Server Side File Supply</a:t>
            </a:r>
            <a:endParaRPr lang="en-US" dirty="0"/>
          </a:p>
        </p:txBody>
      </p:sp>
      <p:sp>
        <p:nvSpPr>
          <p:cNvPr id="3" name="Text Placeholder 2"/>
          <p:cNvSpPr>
            <a:spLocks noGrp="1"/>
          </p:cNvSpPr>
          <p:nvPr>
            <p:ph type="body" idx="4294967295"/>
          </p:nvPr>
        </p:nvSpPr>
        <p:spPr>
          <a:xfrm>
            <a:off x="685800" y="1447800"/>
            <a:ext cx="7769225" cy="3810000"/>
          </a:xfrm>
        </p:spPr>
        <p:txBody>
          <a:bodyPr/>
          <a:lstStyle/>
          <a:p>
            <a:r>
              <a:rPr lang="en-US" dirty="0" smtClean="0"/>
              <a:t>Transparent file delivery in STPIPE w/ CRDS client/server</a:t>
            </a:r>
          </a:p>
          <a:p>
            <a:pPr lvl="1"/>
            <a:r>
              <a:rPr lang="en-US" dirty="0" smtClean="0"/>
              <a:t>Files are cached client-side to avoid repeat network transfers</a:t>
            </a:r>
            <a:endParaRPr lang="en-US" sz="1400" dirty="0" smtClean="0"/>
          </a:p>
          <a:p>
            <a:pPr lvl="1"/>
            <a:r>
              <a:rPr lang="en-US" dirty="0" smtClean="0"/>
              <a:t>Network fallback mode supports “server-less mode”</a:t>
            </a:r>
          </a:p>
          <a:p>
            <a:r>
              <a:rPr lang="en-US" dirty="0" smtClean="0"/>
              <a:t>CRDS Browse-able File Access</a:t>
            </a:r>
          </a:p>
          <a:p>
            <a:pPr lvl="1"/>
            <a:r>
              <a:rPr lang="en-US" dirty="0" smtClean="0"/>
              <a:t>Browse</a:t>
            </a:r>
            <a:r>
              <a:rPr lang="en-US" dirty="0"/>
              <a:t> </a:t>
            </a:r>
            <a:r>
              <a:rPr lang="en-US" dirty="0" smtClean="0"/>
              <a:t>reference </a:t>
            </a:r>
            <a:r>
              <a:rPr lang="en-US" dirty="0"/>
              <a:t>metadata and CRDS </a:t>
            </a:r>
            <a:r>
              <a:rPr lang="en-US" dirty="0" smtClean="0"/>
              <a:t>rules</a:t>
            </a:r>
          </a:p>
          <a:p>
            <a:pPr lvl="1"/>
            <a:r>
              <a:rPr lang="en-US" dirty="0" smtClean="0"/>
              <a:t>Browse-able best references</a:t>
            </a:r>
            <a:endParaRPr lang="en-US" dirty="0"/>
          </a:p>
          <a:p>
            <a:r>
              <a:rPr lang="en-US" dirty="0" smtClean="0"/>
              <a:t>CRDS </a:t>
            </a:r>
            <a:r>
              <a:rPr lang="en-US" dirty="0"/>
              <a:t>serves or redirects references and rules files only:  no </a:t>
            </a:r>
            <a:r>
              <a:rPr lang="en-US" dirty="0" smtClean="0"/>
              <a:t>datasets</a:t>
            </a:r>
            <a:endParaRPr lang="en-US" dirty="0"/>
          </a:p>
        </p:txBody>
      </p:sp>
      <p:sp>
        <p:nvSpPr>
          <p:cNvPr id="4" name="Footer Placeholder 3"/>
          <p:cNvSpPr>
            <a:spLocks noGrp="1"/>
          </p:cNvSpPr>
          <p:nvPr>
            <p:ph type="ftr" sz="quarter" idx="11"/>
          </p:nvPr>
        </p:nvSpPr>
        <p:spPr/>
        <p:txBody>
          <a:bodyPr/>
          <a:lstStyle/>
          <a:p>
            <a:pPr>
              <a:defRPr/>
            </a:pPr>
            <a:r>
              <a:rPr lang="en-US" smtClean="0"/>
              <a:t>S&amp;OC DMS System Design Review</a:t>
            </a:r>
            <a:endParaRPr lang="en-US" dirty="0"/>
          </a:p>
        </p:txBody>
      </p:sp>
      <p:sp>
        <p:nvSpPr>
          <p:cNvPr id="5" name="Date Placeholder 4"/>
          <p:cNvSpPr>
            <a:spLocks noGrp="1"/>
          </p:cNvSpPr>
          <p:nvPr>
            <p:ph type="dt" sz="half" idx="10"/>
          </p:nvPr>
        </p:nvSpPr>
        <p:spPr/>
        <p:txBody>
          <a:bodyPr/>
          <a:lstStyle/>
          <a:p>
            <a:pPr>
              <a:defRPr/>
            </a:pPr>
            <a:r>
              <a:rPr lang="en-US" smtClean="0"/>
              <a:t>Dec 7-8, 2012</a:t>
            </a:r>
            <a:endParaRPr lang="en-US" dirty="0"/>
          </a:p>
        </p:txBody>
      </p:sp>
      <p:sp>
        <p:nvSpPr>
          <p:cNvPr id="6" name="Slide Number Placeholder 5"/>
          <p:cNvSpPr>
            <a:spLocks noGrp="1"/>
          </p:cNvSpPr>
          <p:nvPr>
            <p:ph type="sldNum" sz="quarter" idx="12"/>
          </p:nvPr>
        </p:nvSpPr>
        <p:spPr/>
        <p:txBody>
          <a:bodyPr/>
          <a:lstStyle/>
          <a:p>
            <a:pPr>
              <a:defRPr/>
            </a:pPr>
            <a:r>
              <a:rPr lang="en-US" smtClean="0"/>
              <a:t>9-</a:t>
            </a:r>
            <a:fld id="{A739F50A-8F88-4892-87E1-8D1D3A543FFC}" type="slidenum">
              <a:rPr lang="en-US" smtClean="0"/>
              <a:pPr>
                <a:defRPr/>
              </a:pPr>
              <a:t>19</a:t>
            </a:fld>
            <a:endParaRPr lang="en-US" smtClean="0"/>
          </a:p>
          <a:p>
            <a:pPr>
              <a:defRPr/>
            </a:pPr>
            <a:endParaRPr lang="en-US" dirty="0"/>
          </a:p>
        </p:txBody>
      </p:sp>
    </p:spTree>
    <p:extLst>
      <p:ext uri="{BB962C8B-B14F-4D97-AF65-F5344CB8AC3E}">
        <p14:creationId xmlns:p14="http://schemas.microsoft.com/office/powerpoint/2010/main" val="13138109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Client/Server</a:t>
            </a:r>
            <a:endParaRPr lang="en-US" dirty="0"/>
          </a:p>
        </p:txBody>
      </p:sp>
      <p:sp>
        <p:nvSpPr>
          <p:cNvPr id="3" name="Rectangle 2"/>
          <p:cNvSpPr/>
          <p:nvPr/>
        </p:nvSpPr>
        <p:spPr>
          <a:xfrm>
            <a:off x="1905000" y="1371600"/>
            <a:ext cx="1600200" cy="307777"/>
          </a:xfrm>
          <a:prstGeom prst="rect">
            <a:avLst/>
          </a:prstGeom>
          <a:solidFill>
            <a:srgbClr val="FFC000"/>
          </a:solidFill>
          <a:ln>
            <a:solidFill>
              <a:schemeClr val="tx1"/>
            </a:solidFill>
          </a:ln>
        </p:spPr>
        <p:txBody>
          <a:bodyPr wrap="square" rtlCol="0" anchor="ctr">
            <a:spAutoFit/>
          </a:bodyPr>
          <a:lstStyle/>
          <a:p>
            <a:pPr algn="ctr"/>
            <a:r>
              <a:rPr lang="en-US" sz="1400" dirty="0" smtClean="0">
                <a:solidFill>
                  <a:schemeClr val="tx1"/>
                </a:solidFill>
                <a:latin typeface="Helvetica"/>
              </a:rPr>
              <a:t>Input Dataset</a:t>
            </a:r>
          </a:p>
        </p:txBody>
      </p:sp>
      <p:sp>
        <p:nvSpPr>
          <p:cNvPr id="6" name="Rectangle 5"/>
          <p:cNvSpPr/>
          <p:nvPr/>
        </p:nvSpPr>
        <p:spPr>
          <a:xfrm>
            <a:off x="1905000" y="2057400"/>
            <a:ext cx="1676400" cy="2893100"/>
          </a:xfrm>
          <a:prstGeom prst="rect">
            <a:avLst/>
          </a:prstGeom>
          <a:solidFill>
            <a:srgbClr val="CCFFCC"/>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sz="1400" dirty="0" smtClean="0">
              <a:solidFill>
                <a:schemeClr val="tx1"/>
              </a:solidFill>
              <a:latin typeface="Helvetica"/>
            </a:endParaRPr>
          </a:p>
          <a:p>
            <a:pPr algn="ctr"/>
            <a:endParaRPr lang="en-US" sz="1400" dirty="0">
              <a:solidFill>
                <a:schemeClr val="tx1"/>
              </a:solidFill>
              <a:latin typeface="Helvetica"/>
            </a:endParaRPr>
          </a:p>
          <a:p>
            <a:pPr algn="ctr"/>
            <a:endParaRPr lang="en-US" sz="1400" dirty="0" smtClean="0">
              <a:solidFill>
                <a:schemeClr val="tx1"/>
              </a:solidFill>
              <a:latin typeface="Helvetica"/>
            </a:endParaRPr>
          </a:p>
          <a:p>
            <a:pPr algn="ctr"/>
            <a:endParaRPr lang="en-US" sz="1400" dirty="0">
              <a:solidFill>
                <a:schemeClr val="tx1"/>
              </a:solidFill>
              <a:latin typeface="Helvetica"/>
            </a:endParaRPr>
          </a:p>
          <a:p>
            <a:pPr algn="ctr"/>
            <a:endParaRPr lang="en-US" sz="1400" dirty="0" smtClean="0">
              <a:solidFill>
                <a:schemeClr val="tx1"/>
              </a:solidFill>
              <a:latin typeface="Helvetica"/>
            </a:endParaRPr>
          </a:p>
          <a:p>
            <a:pPr algn="ctr"/>
            <a:r>
              <a:rPr lang="en-US" sz="1400" dirty="0" smtClean="0">
                <a:solidFill>
                  <a:schemeClr val="tx1"/>
                </a:solidFill>
                <a:latin typeface="Helvetica"/>
              </a:rPr>
              <a:t>STPIPE</a:t>
            </a:r>
          </a:p>
          <a:p>
            <a:pPr algn="ctr"/>
            <a:endParaRPr lang="en-US" sz="1400" dirty="0" smtClean="0">
              <a:solidFill>
                <a:schemeClr val="tx1"/>
              </a:solidFill>
              <a:latin typeface="Helvetica"/>
            </a:endParaRPr>
          </a:p>
          <a:p>
            <a:pPr algn="ctr"/>
            <a:endParaRPr lang="en-US" sz="1400" dirty="0">
              <a:solidFill>
                <a:schemeClr val="tx1"/>
              </a:solidFill>
              <a:latin typeface="Helvetica"/>
            </a:endParaRPr>
          </a:p>
          <a:p>
            <a:pPr algn="ctr"/>
            <a:endParaRPr lang="en-US" sz="1400" dirty="0" smtClean="0">
              <a:solidFill>
                <a:schemeClr val="tx1"/>
              </a:solidFill>
              <a:latin typeface="Helvetica"/>
            </a:endParaRPr>
          </a:p>
          <a:p>
            <a:pPr algn="ctr"/>
            <a:endParaRPr lang="en-US" sz="1400" dirty="0" smtClean="0">
              <a:solidFill>
                <a:schemeClr val="tx1"/>
              </a:solidFill>
              <a:latin typeface="Helvetica"/>
            </a:endParaRPr>
          </a:p>
          <a:p>
            <a:pPr algn="ctr"/>
            <a:endParaRPr lang="en-US" sz="1400" dirty="0">
              <a:solidFill>
                <a:schemeClr val="tx1"/>
              </a:solidFill>
              <a:latin typeface="Helvetica"/>
            </a:endParaRPr>
          </a:p>
          <a:p>
            <a:pPr algn="ctr"/>
            <a:endParaRPr lang="en-US" sz="1400" dirty="0">
              <a:solidFill>
                <a:schemeClr val="tx1"/>
              </a:solidFill>
              <a:latin typeface="Helvetica"/>
            </a:endParaRPr>
          </a:p>
          <a:p>
            <a:pPr algn="ctr"/>
            <a:endParaRPr lang="en-US" sz="1400" dirty="0" smtClean="0">
              <a:solidFill>
                <a:schemeClr val="tx1"/>
              </a:solidFill>
              <a:latin typeface="Helvetica"/>
            </a:endParaRPr>
          </a:p>
        </p:txBody>
      </p:sp>
      <p:sp>
        <p:nvSpPr>
          <p:cNvPr id="7" name="Rectangle 6"/>
          <p:cNvSpPr/>
          <p:nvPr/>
        </p:nvSpPr>
        <p:spPr>
          <a:xfrm>
            <a:off x="1905000" y="5257800"/>
            <a:ext cx="1676400" cy="307777"/>
          </a:xfrm>
          <a:prstGeom prst="rect">
            <a:avLst/>
          </a:prstGeom>
          <a:solidFill>
            <a:schemeClr val="accent2">
              <a:lumMod val="40000"/>
              <a:lumOff val="60000"/>
            </a:schemeClr>
          </a:solidFill>
          <a:ln>
            <a:solidFill>
              <a:schemeClr val="tx1"/>
            </a:solidFill>
          </a:ln>
        </p:spPr>
        <p:txBody>
          <a:bodyPr wrap="square" rtlCol="0" anchor="ctr">
            <a:spAutoFit/>
          </a:bodyPr>
          <a:lstStyle/>
          <a:p>
            <a:pPr algn="ctr"/>
            <a:r>
              <a:rPr lang="en-US" sz="1400" dirty="0" smtClean="0">
                <a:solidFill>
                  <a:schemeClr val="tx1"/>
                </a:solidFill>
                <a:latin typeface="Helvetica"/>
              </a:rPr>
              <a:t>Calibrated Dataset</a:t>
            </a:r>
          </a:p>
        </p:txBody>
      </p:sp>
      <p:sp>
        <p:nvSpPr>
          <p:cNvPr id="10" name="Rectangle 9"/>
          <p:cNvSpPr/>
          <p:nvPr/>
        </p:nvSpPr>
        <p:spPr>
          <a:xfrm>
            <a:off x="2133600" y="4343400"/>
            <a:ext cx="1295400" cy="307777"/>
          </a:xfrm>
          <a:prstGeom prst="rect">
            <a:avLst/>
          </a:prstGeom>
          <a:solidFill>
            <a:srgbClr val="00FF00"/>
          </a:solidFill>
          <a:ln>
            <a:solidFill>
              <a:schemeClr val="tx1"/>
            </a:solidFill>
          </a:ln>
        </p:spPr>
        <p:txBody>
          <a:bodyPr wrap="square" rtlCol="0" anchor="ctr">
            <a:spAutoFit/>
          </a:bodyPr>
          <a:lstStyle/>
          <a:p>
            <a:pPr algn="ctr"/>
            <a:r>
              <a:rPr lang="en-US" sz="1400" dirty="0" smtClean="0">
                <a:solidFill>
                  <a:schemeClr val="tx1"/>
                </a:solidFill>
                <a:latin typeface="Helvetica"/>
              </a:rPr>
              <a:t>CRDS</a:t>
            </a:r>
          </a:p>
        </p:txBody>
      </p:sp>
      <p:sp>
        <p:nvSpPr>
          <p:cNvPr id="11" name="Magnetic Disk 10"/>
          <p:cNvSpPr/>
          <p:nvPr/>
        </p:nvSpPr>
        <p:spPr>
          <a:xfrm>
            <a:off x="152400" y="2971800"/>
            <a:ext cx="1295400" cy="1039356"/>
          </a:xfrm>
          <a:prstGeom prst="flowChartMagneticDisk">
            <a:avLst/>
          </a:prstGeom>
          <a:solidFill>
            <a:schemeClr val="accent1">
              <a:lumMod val="9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1400" dirty="0" smtClean="0">
                <a:solidFill>
                  <a:schemeClr val="tx1"/>
                </a:solidFill>
                <a:latin typeface="Helvetica"/>
              </a:rPr>
              <a:t>Working Set</a:t>
            </a:r>
          </a:p>
          <a:p>
            <a:pPr algn="ctr"/>
            <a:r>
              <a:rPr lang="en-US" sz="1400" dirty="0" smtClean="0">
                <a:solidFill>
                  <a:schemeClr val="tx1"/>
                </a:solidFill>
                <a:latin typeface="Helvetica"/>
              </a:rPr>
              <a:t>Cache</a:t>
            </a:r>
          </a:p>
        </p:txBody>
      </p:sp>
      <p:sp>
        <p:nvSpPr>
          <p:cNvPr id="12" name="Rectangle 11"/>
          <p:cNvSpPr/>
          <p:nvPr/>
        </p:nvSpPr>
        <p:spPr>
          <a:xfrm>
            <a:off x="5410200" y="2057400"/>
            <a:ext cx="1676400" cy="2893100"/>
          </a:xfrm>
          <a:prstGeom prst="rect">
            <a:avLst/>
          </a:prstGeom>
          <a:solidFill>
            <a:srgbClr val="CCFFCC"/>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sz="1400" dirty="0" smtClean="0">
              <a:solidFill>
                <a:schemeClr val="tx1"/>
              </a:solidFill>
              <a:latin typeface="Helvetica"/>
            </a:endParaRPr>
          </a:p>
          <a:p>
            <a:pPr algn="ctr"/>
            <a:endParaRPr lang="en-US" sz="1400" dirty="0">
              <a:solidFill>
                <a:schemeClr val="tx1"/>
              </a:solidFill>
              <a:latin typeface="Helvetica"/>
            </a:endParaRPr>
          </a:p>
          <a:p>
            <a:pPr algn="ctr"/>
            <a:endParaRPr lang="en-US" sz="1400" dirty="0" smtClean="0">
              <a:solidFill>
                <a:schemeClr val="tx1"/>
              </a:solidFill>
              <a:latin typeface="Helvetica"/>
            </a:endParaRPr>
          </a:p>
          <a:p>
            <a:pPr algn="ctr"/>
            <a:endParaRPr lang="en-US" sz="1400" dirty="0">
              <a:solidFill>
                <a:schemeClr val="tx1"/>
              </a:solidFill>
              <a:latin typeface="Helvetica"/>
            </a:endParaRPr>
          </a:p>
          <a:p>
            <a:pPr algn="ctr"/>
            <a:endParaRPr lang="en-US" sz="1400" dirty="0" smtClean="0">
              <a:solidFill>
                <a:schemeClr val="tx1"/>
              </a:solidFill>
              <a:latin typeface="Helvetica"/>
            </a:endParaRPr>
          </a:p>
          <a:p>
            <a:pPr algn="ctr"/>
            <a:r>
              <a:rPr lang="en-US" sz="1400" dirty="0" smtClean="0">
                <a:solidFill>
                  <a:schemeClr val="tx1"/>
                </a:solidFill>
                <a:latin typeface="Helvetica"/>
              </a:rPr>
              <a:t>CRDS Server</a:t>
            </a:r>
          </a:p>
          <a:p>
            <a:pPr algn="ctr"/>
            <a:endParaRPr lang="en-US" sz="1400" dirty="0">
              <a:solidFill>
                <a:schemeClr val="tx1"/>
              </a:solidFill>
              <a:latin typeface="Helvetica"/>
            </a:endParaRPr>
          </a:p>
          <a:p>
            <a:pPr algn="ctr"/>
            <a:endParaRPr lang="en-US" sz="1400" dirty="0" smtClean="0">
              <a:solidFill>
                <a:schemeClr val="tx1"/>
              </a:solidFill>
              <a:latin typeface="Helvetica"/>
            </a:endParaRPr>
          </a:p>
          <a:p>
            <a:pPr algn="ctr"/>
            <a:endParaRPr lang="en-US" sz="1400" dirty="0" smtClean="0">
              <a:solidFill>
                <a:schemeClr val="tx1"/>
              </a:solidFill>
              <a:latin typeface="Helvetica"/>
            </a:endParaRPr>
          </a:p>
          <a:p>
            <a:pPr algn="ctr"/>
            <a:endParaRPr lang="en-US" sz="1400" dirty="0" smtClean="0">
              <a:solidFill>
                <a:schemeClr val="tx1"/>
              </a:solidFill>
              <a:latin typeface="Helvetica"/>
            </a:endParaRPr>
          </a:p>
          <a:p>
            <a:pPr algn="ctr"/>
            <a:endParaRPr lang="en-US" sz="1400" dirty="0">
              <a:solidFill>
                <a:schemeClr val="tx1"/>
              </a:solidFill>
              <a:latin typeface="Helvetica"/>
            </a:endParaRPr>
          </a:p>
          <a:p>
            <a:pPr algn="ctr"/>
            <a:endParaRPr lang="en-US" sz="1400" dirty="0">
              <a:solidFill>
                <a:schemeClr val="tx1"/>
              </a:solidFill>
              <a:latin typeface="Helvetica"/>
            </a:endParaRPr>
          </a:p>
          <a:p>
            <a:pPr algn="ctr"/>
            <a:endParaRPr lang="en-US" sz="1400" dirty="0" smtClean="0">
              <a:solidFill>
                <a:schemeClr val="tx1"/>
              </a:solidFill>
              <a:latin typeface="Helvetica"/>
            </a:endParaRPr>
          </a:p>
        </p:txBody>
      </p:sp>
      <p:sp>
        <p:nvSpPr>
          <p:cNvPr id="13" name="Rectangle 12"/>
          <p:cNvSpPr/>
          <p:nvPr/>
        </p:nvSpPr>
        <p:spPr>
          <a:xfrm>
            <a:off x="5562600" y="3657600"/>
            <a:ext cx="1295400" cy="307777"/>
          </a:xfrm>
          <a:prstGeom prst="rect">
            <a:avLst/>
          </a:prstGeom>
          <a:solidFill>
            <a:srgbClr val="00FF00"/>
          </a:solidFill>
          <a:ln>
            <a:solidFill>
              <a:schemeClr val="tx1"/>
            </a:solidFill>
          </a:ln>
        </p:spPr>
        <p:txBody>
          <a:bodyPr wrap="square" rtlCol="0" anchor="ctr">
            <a:spAutoFit/>
          </a:bodyPr>
          <a:lstStyle/>
          <a:p>
            <a:pPr algn="ctr"/>
            <a:r>
              <a:rPr lang="en-US" sz="1400" dirty="0" smtClean="0">
                <a:solidFill>
                  <a:schemeClr val="tx1"/>
                </a:solidFill>
                <a:latin typeface="Helvetica"/>
              </a:rPr>
              <a:t>CRDS</a:t>
            </a:r>
          </a:p>
        </p:txBody>
      </p:sp>
      <p:sp>
        <p:nvSpPr>
          <p:cNvPr id="14" name="Rectangle 13"/>
          <p:cNvSpPr/>
          <p:nvPr/>
        </p:nvSpPr>
        <p:spPr>
          <a:xfrm>
            <a:off x="5638800" y="2209800"/>
            <a:ext cx="1295400" cy="307777"/>
          </a:xfrm>
          <a:prstGeom prst="rect">
            <a:avLst/>
          </a:prstGeom>
          <a:solidFill>
            <a:srgbClr val="00FF00"/>
          </a:solidFill>
          <a:ln>
            <a:solidFill>
              <a:schemeClr val="tx1"/>
            </a:solidFill>
          </a:ln>
        </p:spPr>
        <p:txBody>
          <a:bodyPr wrap="square" rtlCol="0" anchor="ctr">
            <a:spAutoFit/>
          </a:bodyPr>
          <a:lstStyle/>
          <a:p>
            <a:pPr algn="ctr"/>
            <a:r>
              <a:rPr lang="en-US" sz="1400" dirty="0" smtClean="0">
                <a:solidFill>
                  <a:schemeClr val="tx1"/>
                </a:solidFill>
                <a:latin typeface="Helvetica"/>
              </a:rPr>
              <a:t>JSONRPC</a:t>
            </a:r>
          </a:p>
        </p:txBody>
      </p:sp>
      <p:sp>
        <p:nvSpPr>
          <p:cNvPr id="15" name="Rectangle 14"/>
          <p:cNvSpPr/>
          <p:nvPr/>
        </p:nvSpPr>
        <p:spPr>
          <a:xfrm>
            <a:off x="5638800" y="2667000"/>
            <a:ext cx="1371600" cy="307777"/>
          </a:xfrm>
          <a:prstGeom prst="rect">
            <a:avLst/>
          </a:prstGeom>
          <a:solidFill>
            <a:srgbClr val="00FF00"/>
          </a:solidFill>
          <a:ln>
            <a:solidFill>
              <a:schemeClr val="tx1"/>
            </a:solidFill>
          </a:ln>
        </p:spPr>
        <p:txBody>
          <a:bodyPr wrap="square" rtlCol="0" anchor="ctr">
            <a:spAutoFit/>
          </a:bodyPr>
          <a:lstStyle/>
          <a:p>
            <a:pPr algn="ctr"/>
            <a:r>
              <a:rPr lang="en-US" sz="1400" dirty="0" smtClean="0">
                <a:solidFill>
                  <a:schemeClr val="tx1"/>
                </a:solidFill>
                <a:latin typeface="Helvetica"/>
              </a:rPr>
              <a:t>Web Functions</a:t>
            </a:r>
          </a:p>
        </p:txBody>
      </p:sp>
      <p:sp>
        <p:nvSpPr>
          <p:cNvPr id="16" name="Magnetic Disk 15"/>
          <p:cNvSpPr/>
          <p:nvPr/>
        </p:nvSpPr>
        <p:spPr>
          <a:xfrm>
            <a:off x="7391400" y="2626445"/>
            <a:ext cx="1600200" cy="1467326"/>
          </a:xfrm>
          <a:prstGeom prst="flowChartMagneticDisk">
            <a:avLst/>
          </a:prstGeom>
          <a:solidFill>
            <a:schemeClr val="accent1">
              <a:lumMod val="9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1400" dirty="0" smtClean="0">
                <a:solidFill>
                  <a:schemeClr val="tx1"/>
                </a:solidFill>
                <a:latin typeface="Helvetica"/>
              </a:rPr>
              <a:t>Master</a:t>
            </a:r>
          </a:p>
          <a:p>
            <a:pPr algn="ctr"/>
            <a:r>
              <a:rPr lang="en-US" sz="1400" dirty="0" smtClean="0">
                <a:solidFill>
                  <a:schemeClr val="tx1"/>
                </a:solidFill>
                <a:latin typeface="Helvetica"/>
              </a:rPr>
              <a:t>Reference</a:t>
            </a:r>
          </a:p>
          <a:p>
            <a:pPr algn="ctr"/>
            <a:r>
              <a:rPr lang="en-US" sz="1400" dirty="0" smtClean="0">
                <a:solidFill>
                  <a:schemeClr val="tx1"/>
                </a:solidFill>
                <a:latin typeface="Helvetica"/>
              </a:rPr>
              <a:t>File Cache</a:t>
            </a:r>
          </a:p>
        </p:txBody>
      </p:sp>
      <p:cxnSp>
        <p:nvCxnSpPr>
          <p:cNvPr id="18" name="Curved Connector 17"/>
          <p:cNvCxnSpPr>
            <a:stCxn id="11" idx="4"/>
            <a:endCxn id="6" idx="1"/>
          </p:cNvCxnSpPr>
          <p:nvPr/>
        </p:nvCxnSpPr>
        <p:spPr bwMode="auto">
          <a:xfrm>
            <a:off x="1447800" y="3491478"/>
            <a:ext cx="457200" cy="12472"/>
          </a:xfrm>
          <a:prstGeom prst="curvedConnector3">
            <a:avLst/>
          </a:prstGeom>
          <a:solidFill>
            <a:schemeClr val="accent1"/>
          </a:solidFill>
          <a:ln w="9525" cap="flat" cmpd="sng" algn="ctr">
            <a:solidFill>
              <a:schemeClr val="tx1"/>
            </a:solidFill>
            <a:prstDash val="solid"/>
            <a:round/>
            <a:headEnd type="arrow"/>
            <a:tailEnd type="arrow"/>
          </a:ln>
          <a:effectLst/>
        </p:spPr>
      </p:cxnSp>
      <p:cxnSp>
        <p:nvCxnSpPr>
          <p:cNvPr id="20" name="Straight Arrow Connector 19"/>
          <p:cNvCxnSpPr>
            <a:stCxn id="3" idx="2"/>
            <a:endCxn id="6" idx="0"/>
          </p:cNvCxnSpPr>
          <p:nvPr/>
        </p:nvCxnSpPr>
        <p:spPr bwMode="auto">
          <a:xfrm>
            <a:off x="2705100" y="1679377"/>
            <a:ext cx="38100" cy="378023"/>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26" name="Straight Arrow Connector 25"/>
          <p:cNvCxnSpPr>
            <a:stCxn id="6" idx="2"/>
            <a:endCxn id="7" idx="0"/>
          </p:cNvCxnSpPr>
          <p:nvPr/>
        </p:nvCxnSpPr>
        <p:spPr bwMode="auto">
          <a:xfrm>
            <a:off x="2743200" y="4950500"/>
            <a:ext cx="0" cy="3073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28" name="Straight Arrow Connector 27"/>
          <p:cNvCxnSpPr/>
          <p:nvPr/>
        </p:nvCxnSpPr>
        <p:spPr bwMode="auto">
          <a:xfrm flipH="1">
            <a:off x="3657600" y="2362200"/>
            <a:ext cx="1676400" cy="0"/>
          </a:xfrm>
          <a:prstGeom prst="straightConnector1">
            <a:avLst/>
          </a:prstGeom>
          <a:solidFill>
            <a:schemeClr val="accent1"/>
          </a:solidFill>
          <a:ln w="9525" cap="flat" cmpd="sng" algn="ctr">
            <a:solidFill>
              <a:schemeClr val="tx1"/>
            </a:solidFill>
            <a:prstDash val="dash"/>
            <a:round/>
            <a:headEnd type="none" w="med" len="med"/>
            <a:tailEnd type="arrow"/>
          </a:ln>
          <a:effectLst/>
        </p:spPr>
      </p:cxnSp>
      <p:sp>
        <p:nvSpPr>
          <p:cNvPr id="34" name="TextBox 33"/>
          <p:cNvSpPr txBox="1"/>
          <p:nvPr/>
        </p:nvSpPr>
        <p:spPr>
          <a:xfrm>
            <a:off x="3962400" y="2057400"/>
            <a:ext cx="1040967" cy="248402"/>
          </a:xfrm>
          <a:prstGeom prst="rect">
            <a:avLst/>
          </a:prstGeom>
        </p:spPr>
        <p:txBody>
          <a:bodyPr wrap="none" lIns="90000" tIns="46800" rIns="90000" bIns="46800" rtlCol="0">
            <a:spAutoFit/>
          </a:bodyPr>
          <a:lstStyle/>
          <a:p>
            <a:r>
              <a:rPr lang="en-US" sz="1000" dirty="0" smtClean="0">
                <a:solidFill>
                  <a:schemeClr val="tx1"/>
                </a:solidFill>
                <a:latin typeface="Helvetica"/>
              </a:rPr>
              <a:t>Default context</a:t>
            </a:r>
          </a:p>
        </p:txBody>
      </p:sp>
      <p:cxnSp>
        <p:nvCxnSpPr>
          <p:cNvPr id="35" name="Straight Arrow Connector 34"/>
          <p:cNvCxnSpPr/>
          <p:nvPr/>
        </p:nvCxnSpPr>
        <p:spPr bwMode="auto">
          <a:xfrm>
            <a:off x="3657600" y="3657600"/>
            <a:ext cx="1676400"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39" name="TextBox 38"/>
          <p:cNvSpPr txBox="1"/>
          <p:nvPr/>
        </p:nvSpPr>
        <p:spPr>
          <a:xfrm>
            <a:off x="3810000" y="3352800"/>
            <a:ext cx="1322144" cy="248402"/>
          </a:xfrm>
          <a:prstGeom prst="rect">
            <a:avLst/>
          </a:prstGeom>
        </p:spPr>
        <p:txBody>
          <a:bodyPr wrap="none" lIns="90000" tIns="46800" rIns="90000" bIns="46800" rtlCol="0">
            <a:spAutoFit/>
          </a:bodyPr>
          <a:lstStyle/>
          <a:p>
            <a:r>
              <a:rPr lang="en-US" sz="1000" dirty="0" smtClean="0">
                <a:solidFill>
                  <a:schemeClr val="tx1"/>
                </a:solidFill>
                <a:latin typeface="Helvetica"/>
              </a:rPr>
              <a:t>Dataset Parameters</a:t>
            </a:r>
          </a:p>
        </p:txBody>
      </p:sp>
      <p:sp>
        <p:nvSpPr>
          <p:cNvPr id="41" name="TextBox 40"/>
          <p:cNvSpPr txBox="1"/>
          <p:nvPr/>
        </p:nvSpPr>
        <p:spPr>
          <a:xfrm>
            <a:off x="3810000" y="3657600"/>
            <a:ext cx="1752600" cy="248402"/>
          </a:xfrm>
          <a:prstGeom prst="rect">
            <a:avLst/>
          </a:prstGeom>
        </p:spPr>
        <p:txBody>
          <a:bodyPr wrap="square" lIns="90000" tIns="46800" rIns="90000" bIns="46800" rtlCol="0">
            <a:spAutoFit/>
          </a:bodyPr>
          <a:lstStyle/>
          <a:p>
            <a:r>
              <a:rPr lang="en-US" sz="1000" dirty="0" smtClean="0">
                <a:solidFill>
                  <a:schemeClr val="tx1"/>
                </a:solidFill>
                <a:latin typeface="Helvetica"/>
              </a:rPr>
              <a:t>Best References</a:t>
            </a:r>
          </a:p>
        </p:txBody>
      </p:sp>
      <p:cxnSp>
        <p:nvCxnSpPr>
          <p:cNvPr id="42" name="Straight Arrow Connector 41"/>
          <p:cNvCxnSpPr/>
          <p:nvPr/>
        </p:nvCxnSpPr>
        <p:spPr bwMode="auto">
          <a:xfrm flipH="1">
            <a:off x="3657600" y="3962400"/>
            <a:ext cx="1676400"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43" name="TextBox 42"/>
          <p:cNvSpPr txBox="1"/>
          <p:nvPr/>
        </p:nvSpPr>
        <p:spPr>
          <a:xfrm>
            <a:off x="3733800" y="4343400"/>
            <a:ext cx="1447800" cy="248402"/>
          </a:xfrm>
          <a:prstGeom prst="rect">
            <a:avLst/>
          </a:prstGeom>
        </p:spPr>
        <p:txBody>
          <a:bodyPr wrap="square" lIns="90000" tIns="46800" rIns="90000" bIns="46800" rtlCol="0">
            <a:spAutoFit/>
          </a:bodyPr>
          <a:lstStyle/>
          <a:p>
            <a:r>
              <a:rPr lang="en-US" sz="1000" dirty="0" smtClean="0">
                <a:solidFill>
                  <a:schemeClr val="tx1"/>
                </a:solidFill>
                <a:latin typeface="Helvetica"/>
              </a:rPr>
              <a:t>Best Reference Files</a:t>
            </a:r>
          </a:p>
        </p:txBody>
      </p:sp>
      <p:cxnSp>
        <p:nvCxnSpPr>
          <p:cNvPr id="44" name="Straight Arrow Connector 43"/>
          <p:cNvCxnSpPr/>
          <p:nvPr/>
        </p:nvCxnSpPr>
        <p:spPr bwMode="auto">
          <a:xfrm flipH="1">
            <a:off x="3657600" y="4648200"/>
            <a:ext cx="1676400"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46" name="Straight Arrow Connector 45"/>
          <p:cNvCxnSpPr>
            <a:stCxn id="16" idx="2"/>
          </p:cNvCxnSpPr>
          <p:nvPr/>
        </p:nvCxnSpPr>
        <p:spPr bwMode="auto">
          <a:xfrm flipH="1" flipV="1">
            <a:off x="7086600" y="3352800"/>
            <a:ext cx="304800" cy="730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58" name="TextBox 57"/>
          <p:cNvSpPr txBox="1"/>
          <p:nvPr/>
        </p:nvSpPr>
        <p:spPr>
          <a:xfrm>
            <a:off x="2438400" y="6096000"/>
            <a:ext cx="4150981" cy="433068"/>
          </a:xfrm>
          <a:prstGeom prst="rect">
            <a:avLst/>
          </a:prstGeom>
        </p:spPr>
        <p:txBody>
          <a:bodyPr wrap="none" lIns="90000" tIns="46800" rIns="90000" bIns="46800" rtlCol="0">
            <a:spAutoFit/>
          </a:bodyPr>
          <a:lstStyle/>
          <a:p>
            <a:r>
              <a:rPr lang="en-US" sz="1100" b="1" dirty="0" smtClean="0">
                <a:solidFill>
                  <a:schemeClr val="tx1"/>
                </a:solidFill>
                <a:latin typeface="Helvetica"/>
              </a:rPr>
              <a:t>% </a:t>
            </a:r>
            <a:r>
              <a:rPr lang="en-US" sz="1100" b="1" dirty="0" err="1" smtClean="0">
                <a:solidFill>
                  <a:schemeClr val="tx1"/>
                </a:solidFill>
                <a:latin typeface="Helvetica"/>
              </a:rPr>
              <a:t>setenv</a:t>
            </a:r>
            <a:r>
              <a:rPr lang="en-US" sz="1100" b="1" dirty="0" smtClean="0">
                <a:solidFill>
                  <a:schemeClr val="tx1"/>
                </a:solidFill>
                <a:latin typeface="Helvetica"/>
              </a:rPr>
              <a:t>    CRDS_PATH                  $HOME/</a:t>
            </a:r>
            <a:r>
              <a:rPr lang="en-US" sz="1100" b="1" dirty="0" err="1" smtClean="0">
                <a:solidFill>
                  <a:schemeClr val="tx1"/>
                </a:solidFill>
                <a:latin typeface="Helvetica"/>
              </a:rPr>
              <a:t>crds</a:t>
            </a:r>
            <a:endParaRPr lang="en-US" sz="1100" b="1" dirty="0" smtClean="0">
              <a:solidFill>
                <a:schemeClr val="tx1"/>
              </a:solidFill>
              <a:latin typeface="Helvetica"/>
            </a:endParaRPr>
          </a:p>
          <a:p>
            <a:r>
              <a:rPr lang="en-US" sz="1100" b="1" dirty="0" smtClean="0">
                <a:solidFill>
                  <a:schemeClr val="tx1"/>
                </a:solidFill>
                <a:latin typeface="Helvetica"/>
              </a:rPr>
              <a:t>% </a:t>
            </a:r>
            <a:r>
              <a:rPr lang="en-US" sz="1100" b="1" dirty="0" err="1" smtClean="0">
                <a:solidFill>
                  <a:schemeClr val="tx1"/>
                </a:solidFill>
                <a:latin typeface="Helvetica"/>
              </a:rPr>
              <a:t>setenv</a:t>
            </a:r>
            <a:r>
              <a:rPr lang="en-US" sz="1100" b="1" dirty="0" smtClean="0">
                <a:solidFill>
                  <a:schemeClr val="tx1"/>
                </a:solidFill>
                <a:latin typeface="Helvetica"/>
              </a:rPr>
              <a:t>    CRDS_SERVER_URL   http://</a:t>
            </a:r>
            <a:r>
              <a:rPr lang="en-US" sz="1100" b="1" dirty="0" err="1" smtClean="0">
                <a:solidFill>
                  <a:schemeClr val="tx1"/>
                </a:solidFill>
                <a:latin typeface="Helvetica"/>
              </a:rPr>
              <a:t>jwst-crds.stsci.edu</a:t>
            </a:r>
            <a:endParaRPr lang="en-US" sz="1100" b="1" dirty="0" smtClean="0">
              <a:solidFill>
                <a:schemeClr val="tx1"/>
              </a:solidFill>
              <a:latin typeface="Helvetica"/>
            </a:endParaRPr>
          </a:p>
        </p:txBody>
      </p:sp>
      <p:cxnSp>
        <p:nvCxnSpPr>
          <p:cNvPr id="61" name="Straight Arrow Connector 60"/>
          <p:cNvCxnSpPr/>
          <p:nvPr/>
        </p:nvCxnSpPr>
        <p:spPr bwMode="auto">
          <a:xfrm flipH="1">
            <a:off x="3657600" y="2743200"/>
            <a:ext cx="1676400" cy="0"/>
          </a:xfrm>
          <a:prstGeom prst="straightConnector1">
            <a:avLst/>
          </a:prstGeom>
          <a:solidFill>
            <a:schemeClr val="accent1"/>
          </a:solidFill>
          <a:ln w="9525" cap="flat" cmpd="sng" algn="ctr">
            <a:solidFill>
              <a:schemeClr val="tx1"/>
            </a:solidFill>
            <a:prstDash val="dash"/>
            <a:round/>
            <a:headEnd type="none" w="med" len="med"/>
            <a:tailEnd type="arrow"/>
          </a:ln>
          <a:effectLst/>
        </p:spPr>
      </p:cxnSp>
      <p:sp>
        <p:nvSpPr>
          <p:cNvPr id="62" name="TextBox 61"/>
          <p:cNvSpPr txBox="1"/>
          <p:nvPr/>
        </p:nvSpPr>
        <p:spPr>
          <a:xfrm>
            <a:off x="3962400" y="2438400"/>
            <a:ext cx="816008" cy="248402"/>
          </a:xfrm>
          <a:prstGeom prst="rect">
            <a:avLst/>
          </a:prstGeom>
        </p:spPr>
        <p:txBody>
          <a:bodyPr wrap="none" lIns="90000" tIns="46800" rIns="90000" bIns="46800" rtlCol="0">
            <a:spAutoFit/>
          </a:bodyPr>
          <a:lstStyle/>
          <a:p>
            <a:r>
              <a:rPr lang="en-US" sz="1000" dirty="0" smtClean="0">
                <a:solidFill>
                  <a:schemeClr val="tx1"/>
                </a:solidFill>
                <a:latin typeface="Helvetica"/>
              </a:rPr>
              <a:t>Rules Files</a:t>
            </a:r>
          </a:p>
        </p:txBody>
      </p:sp>
      <p:sp>
        <p:nvSpPr>
          <p:cNvPr id="4" name="Footer Placeholder 3"/>
          <p:cNvSpPr>
            <a:spLocks noGrp="1"/>
          </p:cNvSpPr>
          <p:nvPr>
            <p:ph type="ftr" sz="quarter" idx="11"/>
          </p:nvPr>
        </p:nvSpPr>
        <p:spPr/>
        <p:txBody>
          <a:bodyPr/>
          <a:lstStyle/>
          <a:p>
            <a:pPr>
              <a:defRPr/>
            </a:pPr>
            <a:r>
              <a:rPr lang="en-US" smtClean="0"/>
              <a:t>S&amp;OC DMS System Design Review</a:t>
            </a:r>
            <a:endParaRPr lang="en-US" dirty="0"/>
          </a:p>
        </p:txBody>
      </p:sp>
      <p:sp>
        <p:nvSpPr>
          <p:cNvPr id="5" name="Date Placeholder 4"/>
          <p:cNvSpPr>
            <a:spLocks noGrp="1"/>
          </p:cNvSpPr>
          <p:nvPr>
            <p:ph type="dt" sz="half" idx="10"/>
          </p:nvPr>
        </p:nvSpPr>
        <p:spPr/>
        <p:txBody>
          <a:bodyPr/>
          <a:lstStyle/>
          <a:p>
            <a:pPr>
              <a:defRPr/>
            </a:pPr>
            <a:r>
              <a:rPr lang="en-US" smtClean="0"/>
              <a:t>Dec 7-8, 2012</a:t>
            </a:r>
            <a:endParaRPr lang="en-US" dirty="0"/>
          </a:p>
        </p:txBody>
      </p:sp>
      <p:sp>
        <p:nvSpPr>
          <p:cNvPr id="8" name="Slide Number Placeholder 7"/>
          <p:cNvSpPr>
            <a:spLocks noGrp="1"/>
          </p:cNvSpPr>
          <p:nvPr>
            <p:ph type="sldNum" sz="quarter" idx="12"/>
          </p:nvPr>
        </p:nvSpPr>
        <p:spPr/>
        <p:txBody>
          <a:bodyPr/>
          <a:lstStyle/>
          <a:p>
            <a:pPr>
              <a:defRPr/>
            </a:pPr>
            <a:r>
              <a:rPr lang="en-US" smtClean="0"/>
              <a:t>9-</a:t>
            </a:r>
            <a:fld id="{A739F50A-8F88-4892-87E1-8D1D3A543FFC}" type="slidenum">
              <a:rPr lang="en-US" smtClean="0"/>
              <a:pPr>
                <a:defRPr/>
              </a:pPr>
              <a:t>20</a:t>
            </a:fld>
            <a:endParaRPr lang="en-US" smtClean="0"/>
          </a:p>
          <a:p>
            <a:pPr>
              <a:defRPr/>
            </a:pPr>
            <a:endParaRPr lang="en-US" dirty="0"/>
          </a:p>
        </p:txBody>
      </p:sp>
    </p:spTree>
    <p:extLst>
      <p:ext uri="{BB962C8B-B14F-4D97-AF65-F5344CB8AC3E}">
        <p14:creationId xmlns:p14="http://schemas.microsoft.com/office/powerpoint/2010/main" val="19738305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04800"/>
            <a:ext cx="6934200" cy="406400"/>
          </a:xfrm>
        </p:spPr>
        <p:txBody>
          <a:bodyPr/>
          <a:lstStyle/>
          <a:p>
            <a:r>
              <a:rPr lang="en-US" kern="1200" dirty="0">
                <a:solidFill>
                  <a:srgbClr val="C00000"/>
                </a:solidFill>
              </a:rPr>
              <a:t>Calibration Pipeline Component</a:t>
            </a:r>
            <a:r>
              <a:rPr lang="en-US" dirty="0"/>
              <a:t/>
            </a:r>
            <a:br>
              <a:rPr lang="en-US" dirty="0"/>
            </a:br>
            <a:endParaRPr lang="en-US" dirty="0"/>
          </a:p>
        </p:txBody>
      </p:sp>
      <p:sp>
        <p:nvSpPr>
          <p:cNvPr id="3" name="Date Placeholder 2"/>
          <p:cNvSpPr>
            <a:spLocks noGrp="1"/>
          </p:cNvSpPr>
          <p:nvPr>
            <p:ph type="dt" sz="half" idx="10"/>
          </p:nvPr>
        </p:nvSpPr>
        <p:spPr/>
        <p:txBody>
          <a:bodyPr/>
          <a:lstStyle/>
          <a:p>
            <a:pPr>
              <a:defRPr/>
            </a:pPr>
            <a:r>
              <a:rPr lang="en-US" smtClean="0"/>
              <a:t>Dec 7-8, 2012</a:t>
            </a:r>
            <a:endParaRPr lang="en-US" dirty="0"/>
          </a:p>
        </p:txBody>
      </p:sp>
      <p:sp>
        <p:nvSpPr>
          <p:cNvPr id="4" name="Footer Placeholder 3"/>
          <p:cNvSpPr>
            <a:spLocks noGrp="1"/>
          </p:cNvSpPr>
          <p:nvPr>
            <p:ph type="ftr" sz="quarter" idx="11"/>
          </p:nvPr>
        </p:nvSpPr>
        <p:spPr/>
        <p:txBody>
          <a:bodyPr/>
          <a:lstStyle/>
          <a:p>
            <a:pPr>
              <a:defRPr/>
            </a:pPr>
            <a:r>
              <a:rPr lang="en-US" smtClean="0"/>
              <a:t>S&amp;OC DMS System Design Review</a:t>
            </a:r>
            <a:endParaRPr lang="en-US" dirty="0"/>
          </a:p>
        </p:txBody>
      </p:sp>
      <p:sp>
        <p:nvSpPr>
          <p:cNvPr id="5" name="Slide Number Placeholder 4"/>
          <p:cNvSpPr>
            <a:spLocks noGrp="1"/>
          </p:cNvSpPr>
          <p:nvPr>
            <p:ph type="sldNum" sz="quarter" idx="12"/>
          </p:nvPr>
        </p:nvSpPr>
        <p:spPr/>
        <p:txBody>
          <a:bodyPr/>
          <a:lstStyle/>
          <a:p>
            <a:pPr>
              <a:defRPr/>
            </a:pPr>
            <a:r>
              <a:rPr lang="en-US" smtClean="0"/>
              <a:t>9-</a:t>
            </a:r>
            <a:fld id="{A739F50A-8F88-4892-87E1-8D1D3A543FFC}" type="slidenum">
              <a:rPr lang="en-US" smtClean="0"/>
              <a:pPr>
                <a:defRPr/>
              </a:pPr>
              <a:t>3</a:t>
            </a:fld>
            <a:endParaRPr lang="en-US" smtClean="0"/>
          </a:p>
          <a:p>
            <a:pPr>
              <a:defRPr/>
            </a:pPr>
            <a:endParaRPr lang="en-US" dirty="0"/>
          </a:p>
        </p:txBody>
      </p:sp>
      <p:pic>
        <p:nvPicPr>
          <p:cNvPr id="6" name="Picture 2"/>
          <p:cNvPicPr>
            <a:picLocks noChangeAspect="1" noChangeArrowheads="1"/>
          </p:cNvPicPr>
          <p:nvPr/>
        </p:nvPicPr>
        <p:blipFill>
          <a:blip r:embed="rId2" cstate="print"/>
          <a:srcRect/>
          <a:stretch>
            <a:fillRect/>
          </a:stretch>
        </p:blipFill>
        <p:spPr bwMode="auto">
          <a:xfrm>
            <a:off x="252206" y="2266950"/>
            <a:ext cx="8924925" cy="2990850"/>
          </a:xfrm>
          <a:prstGeom prst="rect">
            <a:avLst/>
          </a:prstGeom>
          <a:noFill/>
          <a:ln w="9525">
            <a:noFill/>
            <a:miter lim="800000"/>
            <a:headEnd/>
            <a:tailEnd/>
          </a:ln>
        </p:spPr>
      </p:pic>
      <p:sp>
        <p:nvSpPr>
          <p:cNvPr id="7" name="TextBox 12"/>
          <p:cNvSpPr txBox="1">
            <a:spLocks noChangeArrowheads="1"/>
          </p:cNvSpPr>
          <p:nvPr/>
        </p:nvSpPr>
        <p:spPr bwMode="auto">
          <a:xfrm>
            <a:off x="1052513" y="1371600"/>
            <a:ext cx="1936750" cy="461963"/>
          </a:xfrm>
          <a:prstGeom prst="rect">
            <a:avLst/>
          </a:prstGeom>
          <a:noFill/>
          <a:ln w="9525">
            <a:noFill/>
            <a:miter lim="800000"/>
            <a:headEnd/>
            <a:tailEnd/>
          </a:ln>
        </p:spPr>
        <p:txBody>
          <a:bodyPr wrap="none">
            <a:spAutoFit/>
          </a:bodyPr>
          <a:lstStyle/>
          <a:p>
            <a:pPr algn="ctr"/>
            <a:r>
              <a:rPr lang="en-US">
                <a:solidFill>
                  <a:srgbClr val="FF0000"/>
                </a:solidFill>
                <a:latin typeface="Arial" charset="0"/>
              </a:rPr>
              <a:t>You are here</a:t>
            </a:r>
          </a:p>
        </p:txBody>
      </p:sp>
      <p:cxnSp>
        <p:nvCxnSpPr>
          <p:cNvPr id="8" name="Straight Arrow Connector 13"/>
          <p:cNvCxnSpPr>
            <a:cxnSpLocks noChangeShapeType="1"/>
            <a:stCxn id="7" idx="2"/>
            <a:endCxn id="9" idx="0"/>
          </p:cNvCxnSpPr>
          <p:nvPr/>
        </p:nvCxnSpPr>
        <p:spPr bwMode="auto">
          <a:xfrm>
            <a:off x="2020888" y="1833563"/>
            <a:ext cx="1118552" cy="2128837"/>
          </a:xfrm>
          <a:prstGeom prst="straightConnector1">
            <a:avLst/>
          </a:prstGeom>
          <a:noFill/>
          <a:ln w="25400" algn="ctr">
            <a:solidFill>
              <a:srgbClr val="FF0000"/>
            </a:solidFill>
            <a:round/>
            <a:headEnd/>
            <a:tailEnd type="arrow" w="med" len="med"/>
          </a:ln>
        </p:spPr>
      </p:cxnSp>
      <p:sp>
        <p:nvSpPr>
          <p:cNvPr id="9" name="Rectangle 10"/>
          <p:cNvSpPr>
            <a:spLocks noChangeArrowheads="1"/>
          </p:cNvSpPr>
          <p:nvPr/>
        </p:nvSpPr>
        <p:spPr bwMode="auto">
          <a:xfrm>
            <a:off x="2590800" y="3962400"/>
            <a:ext cx="1097280" cy="457200"/>
          </a:xfrm>
          <a:prstGeom prst="rect">
            <a:avLst/>
          </a:prstGeom>
          <a:noFill/>
          <a:ln w="25400" algn="ctr">
            <a:solidFill>
              <a:srgbClr val="FF0000"/>
            </a:solidFill>
            <a:round/>
            <a:headEnd/>
            <a:tailEnd/>
          </a:ln>
        </p:spPr>
        <p:txBody>
          <a:bodyPr wrap="none" anchor="ctr"/>
          <a:lstStyle/>
          <a:p>
            <a:pPr algn="ctr" defTabSz="914400">
              <a:buClrTx/>
              <a:buSzTx/>
              <a:buFontTx/>
              <a:buNone/>
            </a:pPr>
            <a:endParaRPr lang="en-US">
              <a:solidFill>
                <a:schemeClr val="tx1"/>
              </a:solidFill>
              <a:latin typeface="Arial" charset="0"/>
            </a:endParaRPr>
          </a:p>
        </p:txBody>
      </p:sp>
    </p:spTree>
    <p:extLst>
      <p:ext uri="{BB962C8B-B14F-4D97-AF65-F5344CB8AC3E}">
        <p14:creationId xmlns:p14="http://schemas.microsoft.com/office/powerpoint/2010/main" val="24002244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Remote Fallback (laptop mode)</a:t>
            </a:r>
            <a:endParaRPr lang="en-US" dirty="0"/>
          </a:p>
        </p:txBody>
      </p:sp>
      <p:sp>
        <p:nvSpPr>
          <p:cNvPr id="3" name="Rectangle 2"/>
          <p:cNvSpPr/>
          <p:nvPr/>
        </p:nvSpPr>
        <p:spPr>
          <a:xfrm>
            <a:off x="3810000" y="1143000"/>
            <a:ext cx="1600200" cy="307777"/>
          </a:xfrm>
          <a:prstGeom prst="rect">
            <a:avLst/>
          </a:prstGeom>
          <a:solidFill>
            <a:srgbClr val="FFC000"/>
          </a:solidFill>
          <a:ln>
            <a:solidFill>
              <a:schemeClr val="tx1"/>
            </a:solidFill>
          </a:ln>
        </p:spPr>
        <p:txBody>
          <a:bodyPr wrap="square" rtlCol="0" anchor="ctr">
            <a:spAutoFit/>
          </a:bodyPr>
          <a:lstStyle/>
          <a:p>
            <a:pPr algn="ctr"/>
            <a:r>
              <a:rPr lang="en-US" sz="1400" dirty="0" smtClean="0">
                <a:solidFill>
                  <a:schemeClr val="tx1"/>
                </a:solidFill>
                <a:latin typeface="Helvetica"/>
              </a:rPr>
              <a:t>Input Dataset</a:t>
            </a:r>
          </a:p>
        </p:txBody>
      </p:sp>
      <p:sp>
        <p:nvSpPr>
          <p:cNvPr id="6" name="Rectangle 5"/>
          <p:cNvSpPr/>
          <p:nvPr/>
        </p:nvSpPr>
        <p:spPr>
          <a:xfrm>
            <a:off x="3810000" y="1752600"/>
            <a:ext cx="1676400" cy="3108544"/>
          </a:xfrm>
          <a:prstGeom prst="rect">
            <a:avLst/>
          </a:prstGeom>
          <a:solidFill>
            <a:srgbClr val="CCFFCC"/>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sz="1400" dirty="0" smtClean="0">
              <a:solidFill>
                <a:schemeClr val="tx1"/>
              </a:solidFill>
              <a:latin typeface="Helvetica"/>
            </a:endParaRPr>
          </a:p>
          <a:p>
            <a:pPr algn="ctr"/>
            <a:endParaRPr lang="en-US" sz="1400" dirty="0">
              <a:solidFill>
                <a:schemeClr val="tx1"/>
              </a:solidFill>
              <a:latin typeface="Helvetica"/>
            </a:endParaRPr>
          </a:p>
          <a:p>
            <a:pPr algn="ctr"/>
            <a:endParaRPr lang="en-US" sz="1400" dirty="0" smtClean="0">
              <a:solidFill>
                <a:schemeClr val="tx1"/>
              </a:solidFill>
              <a:latin typeface="Helvetica"/>
            </a:endParaRPr>
          </a:p>
          <a:p>
            <a:pPr algn="ctr"/>
            <a:endParaRPr lang="en-US" sz="1400" dirty="0">
              <a:solidFill>
                <a:schemeClr val="tx1"/>
              </a:solidFill>
              <a:latin typeface="Helvetica"/>
            </a:endParaRPr>
          </a:p>
          <a:p>
            <a:pPr algn="ctr"/>
            <a:endParaRPr lang="en-US" sz="1400" dirty="0" smtClean="0">
              <a:solidFill>
                <a:schemeClr val="tx1"/>
              </a:solidFill>
              <a:latin typeface="Helvetica"/>
            </a:endParaRPr>
          </a:p>
          <a:p>
            <a:pPr algn="ctr"/>
            <a:r>
              <a:rPr lang="en-US" sz="1400" dirty="0" smtClean="0">
                <a:solidFill>
                  <a:schemeClr val="tx1"/>
                </a:solidFill>
                <a:latin typeface="Helvetica"/>
              </a:rPr>
              <a:t>User</a:t>
            </a:r>
          </a:p>
          <a:p>
            <a:pPr algn="ctr"/>
            <a:r>
              <a:rPr lang="en-US" sz="1400" dirty="0" smtClean="0">
                <a:solidFill>
                  <a:schemeClr val="tx1"/>
                </a:solidFill>
                <a:latin typeface="Helvetica"/>
              </a:rPr>
              <a:t>STPIPE</a:t>
            </a:r>
          </a:p>
          <a:p>
            <a:pPr algn="ctr"/>
            <a:endParaRPr lang="en-US" sz="1400" dirty="0" smtClean="0">
              <a:solidFill>
                <a:schemeClr val="tx1"/>
              </a:solidFill>
              <a:latin typeface="Helvetica"/>
            </a:endParaRPr>
          </a:p>
          <a:p>
            <a:pPr algn="ctr"/>
            <a:endParaRPr lang="en-US" sz="1400" dirty="0">
              <a:solidFill>
                <a:schemeClr val="tx1"/>
              </a:solidFill>
              <a:latin typeface="Helvetica"/>
            </a:endParaRPr>
          </a:p>
          <a:p>
            <a:pPr algn="ctr"/>
            <a:endParaRPr lang="en-US" sz="1400" dirty="0" smtClean="0">
              <a:solidFill>
                <a:schemeClr val="tx1"/>
              </a:solidFill>
              <a:latin typeface="Helvetica"/>
            </a:endParaRPr>
          </a:p>
          <a:p>
            <a:pPr algn="ctr"/>
            <a:endParaRPr lang="en-US" sz="1400" dirty="0" smtClean="0">
              <a:solidFill>
                <a:schemeClr val="tx1"/>
              </a:solidFill>
              <a:latin typeface="Helvetica"/>
            </a:endParaRPr>
          </a:p>
          <a:p>
            <a:pPr algn="ctr"/>
            <a:endParaRPr lang="en-US" sz="1400" dirty="0">
              <a:solidFill>
                <a:schemeClr val="tx1"/>
              </a:solidFill>
              <a:latin typeface="Helvetica"/>
            </a:endParaRPr>
          </a:p>
          <a:p>
            <a:pPr algn="ctr"/>
            <a:endParaRPr lang="en-US" sz="1400" dirty="0">
              <a:solidFill>
                <a:schemeClr val="tx1"/>
              </a:solidFill>
              <a:latin typeface="Helvetica"/>
            </a:endParaRPr>
          </a:p>
          <a:p>
            <a:pPr algn="ctr"/>
            <a:endParaRPr lang="en-US" sz="1400" dirty="0" smtClean="0">
              <a:solidFill>
                <a:schemeClr val="tx1"/>
              </a:solidFill>
              <a:latin typeface="Helvetica"/>
            </a:endParaRPr>
          </a:p>
        </p:txBody>
      </p:sp>
      <p:sp>
        <p:nvSpPr>
          <p:cNvPr id="7" name="Rectangle 6"/>
          <p:cNvSpPr/>
          <p:nvPr/>
        </p:nvSpPr>
        <p:spPr>
          <a:xfrm>
            <a:off x="3810000" y="5029200"/>
            <a:ext cx="1676400" cy="307777"/>
          </a:xfrm>
          <a:prstGeom prst="rect">
            <a:avLst/>
          </a:prstGeom>
          <a:solidFill>
            <a:schemeClr val="accent2">
              <a:lumMod val="40000"/>
              <a:lumOff val="60000"/>
            </a:schemeClr>
          </a:solidFill>
          <a:ln>
            <a:solidFill>
              <a:schemeClr val="tx1"/>
            </a:solidFill>
          </a:ln>
        </p:spPr>
        <p:txBody>
          <a:bodyPr wrap="square" rtlCol="0" anchor="ctr">
            <a:spAutoFit/>
          </a:bodyPr>
          <a:lstStyle/>
          <a:p>
            <a:pPr algn="ctr"/>
            <a:r>
              <a:rPr lang="en-US" sz="1400" dirty="0" smtClean="0">
                <a:solidFill>
                  <a:schemeClr val="tx1"/>
                </a:solidFill>
                <a:latin typeface="Helvetica"/>
              </a:rPr>
              <a:t>Calibrated Dataset</a:t>
            </a:r>
          </a:p>
        </p:txBody>
      </p:sp>
      <p:sp>
        <p:nvSpPr>
          <p:cNvPr id="10" name="Rectangle 9"/>
          <p:cNvSpPr/>
          <p:nvPr/>
        </p:nvSpPr>
        <p:spPr>
          <a:xfrm>
            <a:off x="4038600" y="4114800"/>
            <a:ext cx="1295400" cy="307777"/>
          </a:xfrm>
          <a:prstGeom prst="rect">
            <a:avLst/>
          </a:prstGeom>
          <a:solidFill>
            <a:srgbClr val="00FF00"/>
          </a:solidFill>
          <a:ln>
            <a:solidFill>
              <a:schemeClr val="tx1"/>
            </a:solidFill>
          </a:ln>
        </p:spPr>
        <p:txBody>
          <a:bodyPr wrap="square" rtlCol="0" anchor="ctr">
            <a:spAutoFit/>
          </a:bodyPr>
          <a:lstStyle/>
          <a:p>
            <a:pPr algn="ctr"/>
            <a:r>
              <a:rPr lang="en-US" sz="1400" dirty="0" smtClean="0">
                <a:solidFill>
                  <a:schemeClr val="tx1"/>
                </a:solidFill>
                <a:latin typeface="Helvetica"/>
              </a:rPr>
              <a:t>CRDS</a:t>
            </a:r>
          </a:p>
        </p:txBody>
      </p:sp>
      <p:sp>
        <p:nvSpPr>
          <p:cNvPr id="11" name="Magnetic Disk 10"/>
          <p:cNvSpPr/>
          <p:nvPr/>
        </p:nvSpPr>
        <p:spPr>
          <a:xfrm>
            <a:off x="838200" y="2514600"/>
            <a:ext cx="1524000" cy="1467326"/>
          </a:xfrm>
          <a:prstGeom prst="flowChartMagneticDisk">
            <a:avLst/>
          </a:prstGeom>
          <a:solidFill>
            <a:schemeClr val="accent1">
              <a:lumMod val="9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1400" dirty="0" smtClean="0">
                <a:solidFill>
                  <a:schemeClr val="tx1"/>
                </a:solidFill>
                <a:latin typeface="Helvetica"/>
              </a:rPr>
              <a:t>Pre-synced</a:t>
            </a:r>
          </a:p>
          <a:p>
            <a:pPr algn="ctr"/>
            <a:r>
              <a:rPr lang="en-US" sz="1400" dirty="0" smtClean="0">
                <a:solidFill>
                  <a:schemeClr val="tx1"/>
                </a:solidFill>
                <a:latin typeface="Helvetica"/>
              </a:rPr>
              <a:t>User</a:t>
            </a:r>
          </a:p>
          <a:p>
            <a:pPr algn="ctr"/>
            <a:r>
              <a:rPr lang="en-US" sz="1400" dirty="0" smtClean="0">
                <a:solidFill>
                  <a:schemeClr val="tx1"/>
                </a:solidFill>
                <a:latin typeface="Helvetica"/>
              </a:rPr>
              <a:t>Cache</a:t>
            </a:r>
          </a:p>
        </p:txBody>
      </p:sp>
      <p:cxnSp>
        <p:nvCxnSpPr>
          <p:cNvPr id="20" name="Straight Arrow Connector 19"/>
          <p:cNvCxnSpPr>
            <a:stCxn id="3" idx="2"/>
            <a:endCxn id="6" idx="0"/>
          </p:cNvCxnSpPr>
          <p:nvPr/>
        </p:nvCxnSpPr>
        <p:spPr bwMode="auto">
          <a:xfrm>
            <a:off x="4610100" y="1450777"/>
            <a:ext cx="38100" cy="301823"/>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26" name="Straight Arrow Connector 25"/>
          <p:cNvCxnSpPr>
            <a:stCxn id="6" idx="2"/>
            <a:endCxn id="7" idx="0"/>
          </p:cNvCxnSpPr>
          <p:nvPr/>
        </p:nvCxnSpPr>
        <p:spPr bwMode="auto">
          <a:xfrm>
            <a:off x="4648200" y="4861144"/>
            <a:ext cx="0" cy="168056"/>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43" name="TextBox 42"/>
          <p:cNvSpPr txBox="1"/>
          <p:nvPr/>
        </p:nvSpPr>
        <p:spPr>
          <a:xfrm>
            <a:off x="5562600" y="4114800"/>
            <a:ext cx="1447800" cy="248402"/>
          </a:xfrm>
          <a:prstGeom prst="rect">
            <a:avLst/>
          </a:prstGeom>
        </p:spPr>
        <p:txBody>
          <a:bodyPr wrap="square" lIns="90000" tIns="46800" rIns="90000" bIns="46800" rtlCol="0">
            <a:spAutoFit/>
          </a:bodyPr>
          <a:lstStyle/>
          <a:p>
            <a:r>
              <a:rPr lang="en-US" sz="1000" dirty="0" smtClean="0">
                <a:solidFill>
                  <a:schemeClr val="tx1"/>
                </a:solidFill>
                <a:latin typeface="Helvetica"/>
              </a:rPr>
              <a:t>Best References</a:t>
            </a:r>
          </a:p>
        </p:txBody>
      </p:sp>
      <p:cxnSp>
        <p:nvCxnSpPr>
          <p:cNvPr id="44" name="Straight Arrow Connector 43"/>
          <p:cNvCxnSpPr/>
          <p:nvPr/>
        </p:nvCxnSpPr>
        <p:spPr bwMode="auto">
          <a:xfrm flipH="1">
            <a:off x="5486400" y="4419600"/>
            <a:ext cx="1219200"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9" name="Straight Connector 18"/>
          <p:cNvCxnSpPr/>
          <p:nvPr/>
        </p:nvCxnSpPr>
        <p:spPr bwMode="auto">
          <a:xfrm>
            <a:off x="5486400" y="4114800"/>
            <a:ext cx="12192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3" name="Straight Connector 22"/>
          <p:cNvCxnSpPr/>
          <p:nvPr/>
        </p:nvCxnSpPr>
        <p:spPr bwMode="auto">
          <a:xfrm>
            <a:off x="6705600" y="4114800"/>
            <a:ext cx="0" cy="30480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47" name="TextBox 46"/>
          <p:cNvSpPr txBox="1"/>
          <p:nvPr/>
        </p:nvSpPr>
        <p:spPr>
          <a:xfrm>
            <a:off x="2514600" y="5943600"/>
            <a:ext cx="4684242" cy="433068"/>
          </a:xfrm>
          <a:prstGeom prst="rect">
            <a:avLst/>
          </a:prstGeom>
        </p:spPr>
        <p:txBody>
          <a:bodyPr wrap="none" lIns="90000" tIns="46800" rIns="90000" bIns="46800" rtlCol="0">
            <a:spAutoFit/>
          </a:bodyPr>
          <a:lstStyle/>
          <a:p>
            <a:r>
              <a:rPr lang="en-US" sz="1100" b="1" dirty="0" smtClean="0">
                <a:solidFill>
                  <a:schemeClr val="tx1"/>
                </a:solidFill>
                <a:latin typeface="Helvetica"/>
              </a:rPr>
              <a:t>% </a:t>
            </a:r>
            <a:r>
              <a:rPr lang="en-US" sz="1100" b="1" dirty="0" err="1" smtClean="0">
                <a:solidFill>
                  <a:schemeClr val="tx1"/>
                </a:solidFill>
                <a:latin typeface="Helvetica"/>
              </a:rPr>
              <a:t>setenv</a:t>
            </a:r>
            <a:r>
              <a:rPr lang="en-US" sz="1100" b="1" dirty="0" smtClean="0">
                <a:solidFill>
                  <a:schemeClr val="tx1"/>
                </a:solidFill>
                <a:latin typeface="Helvetica"/>
              </a:rPr>
              <a:t>    CRDS_PATH                  $HOME/</a:t>
            </a:r>
            <a:r>
              <a:rPr lang="en-US" sz="1100" b="1" dirty="0" err="1" smtClean="0">
                <a:solidFill>
                  <a:schemeClr val="tx1"/>
                </a:solidFill>
                <a:latin typeface="Helvetica"/>
              </a:rPr>
              <a:t>crds</a:t>
            </a:r>
            <a:endParaRPr lang="en-US" sz="1100" b="1" dirty="0" smtClean="0">
              <a:solidFill>
                <a:schemeClr val="tx1"/>
              </a:solidFill>
              <a:latin typeface="Helvetica"/>
            </a:endParaRPr>
          </a:p>
          <a:p>
            <a:r>
              <a:rPr lang="en-US" sz="1100" b="1" dirty="0" smtClean="0">
                <a:solidFill>
                  <a:schemeClr val="tx1"/>
                </a:solidFill>
                <a:latin typeface="Helvetica"/>
              </a:rPr>
              <a:t>% </a:t>
            </a:r>
            <a:r>
              <a:rPr lang="en-US" sz="1100" b="1" dirty="0" err="1" smtClean="0">
                <a:solidFill>
                  <a:schemeClr val="tx1"/>
                </a:solidFill>
                <a:latin typeface="Helvetica"/>
              </a:rPr>
              <a:t>setenv</a:t>
            </a:r>
            <a:r>
              <a:rPr lang="en-US" sz="1100" b="1" dirty="0" smtClean="0">
                <a:solidFill>
                  <a:schemeClr val="tx1"/>
                </a:solidFill>
                <a:latin typeface="Helvetica"/>
              </a:rPr>
              <a:t>    CRDS_SERVER_URL   http://not-a-</a:t>
            </a:r>
            <a:r>
              <a:rPr lang="en-US" sz="1100" b="1" dirty="0" err="1" smtClean="0">
                <a:solidFill>
                  <a:schemeClr val="tx1"/>
                </a:solidFill>
                <a:latin typeface="Helvetica"/>
              </a:rPr>
              <a:t>crds</a:t>
            </a:r>
            <a:r>
              <a:rPr lang="en-US" sz="1100" b="1" dirty="0" smtClean="0">
                <a:solidFill>
                  <a:schemeClr val="tx1"/>
                </a:solidFill>
                <a:latin typeface="Helvetica"/>
              </a:rPr>
              <a:t>-</a:t>
            </a:r>
            <a:r>
              <a:rPr lang="en-US" sz="1100" b="1" dirty="0" err="1" smtClean="0">
                <a:solidFill>
                  <a:schemeClr val="tx1"/>
                </a:solidFill>
                <a:latin typeface="Helvetica"/>
              </a:rPr>
              <a:t>server.stsci.edu</a:t>
            </a:r>
            <a:endParaRPr lang="en-US" sz="1100" b="1" dirty="0" smtClean="0">
              <a:solidFill>
                <a:schemeClr val="tx1"/>
              </a:solidFill>
              <a:latin typeface="Helvetica"/>
            </a:endParaRPr>
          </a:p>
        </p:txBody>
      </p:sp>
      <p:sp>
        <p:nvSpPr>
          <p:cNvPr id="52" name="TextBox 51"/>
          <p:cNvSpPr txBox="1"/>
          <p:nvPr/>
        </p:nvSpPr>
        <p:spPr>
          <a:xfrm>
            <a:off x="2514600" y="2667000"/>
            <a:ext cx="1066615" cy="556179"/>
          </a:xfrm>
          <a:prstGeom prst="rect">
            <a:avLst/>
          </a:prstGeom>
        </p:spPr>
        <p:txBody>
          <a:bodyPr wrap="none" lIns="90000" tIns="46800" rIns="90000" bIns="46800" rtlCol="0">
            <a:spAutoFit/>
          </a:bodyPr>
          <a:lstStyle/>
          <a:p>
            <a:r>
              <a:rPr lang="en-US" sz="1000" dirty="0" smtClean="0">
                <a:solidFill>
                  <a:schemeClr val="tx1"/>
                </a:solidFill>
                <a:latin typeface="Helvetica"/>
              </a:rPr>
              <a:t>References,</a:t>
            </a:r>
          </a:p>
          <a:p>
            <a:r>
              <a:rPr lang="en-US" sz="1000" dirty="0" smtClean="0">
                <a:solidFill>
                  <a:schemeClr val="tx1"/>
                </a:solidFill>
                <a:latin typeface="Helvetica"/>
              </a:rPr>
              <a:t>Rules,</a:t>
            </a:r>
          </a:p>
          <a:p>
            <a:r>
              <a:rPr lang="en-US" sz="1000" dirty="0" smtClean="0">
                <a:solidFill>
                  <a:schemeClr val="tx1"/>
                </a:solidFill>
                <a:latin typeface="Helvetica"/>
              </a:rPr>
              <a:t>Default Context</a:t>
            </a:r>
          </a:p>
        </p:txBody>
      </p:sp>
      <p:cxnSp>
        <p:nvCxnSpPr>
          <p:cNvPr id="54" name="Straight Arrow Connector 53"/>
          <p:cNvCxnSpPr/>
          <p:nvPr/>
        </p:nvCxnSpPr>
        <p:spPr bwMode="auto">
          <a:xfrm>
            <a:off x="2438400" y="3352800"/>
            <a:ext cx="1295400"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4" name="Footer Placeholder 3"/>
          <p:cNvSpPr>
            <a:spLocks noGrp="1"/>
          </p:cNvSpPr>
          <p:nvPr>
            <p:ph type="ftr" sz="quarter" idx="11"/>
          </p:nvPr>
        </p:nvSpPr>
        <p:spPr/>
        <p:txBody>
          <a:bodyPr/>
          <a:lstStyle/>
          <a:p>
            <a:pPr>
              <a:defRPr/>
            </a:pPr>
            <a:r>
              <a:rPr lang="en-US" smtClean="0"/>
              <a:t>S&amp;OC DMS System Design Review</a:t>
            </a:r>
            <a:endParaRPr lang="en-US" dirty="0"/>
          </a:p>
        </p:txBody>
      </p:sp>
      <p:sp>
        <p:nvSpPr>
          <p:cNvPr id="5" name="Date Placeholder 4"/>
          <p:cNvSpPr>
            <a:spLocks noGrp="1"/>
          </p:cNvSpPr>
          <p:nvPr>
            <p:ph type="dt" sz="half" idx="10"/>
          </p:nvPr>
        </p:nvSpPr>
        <p:spPr/>
        <p:txBody>
          <a:bodyPr/>
          <a:lstStyle/>
          <a:p>
            <a:pPr>
              <a:defRPr/>
            </a:pPr>
            <a:r>
              <a:rPr lang="en-US" smtClean="0"/>
              <a:t>Dec 7-8, 2012</a:t>
            </a:r>
            <a:endParaRPr lang="en-US" dirty="0"/>
          </a:p>
        </p:txBody>
      </p:sp>
      <p:sp>
        <p:nvSpPr>
          <p:cNvPr id="8" name="Slide Number Placeholder 7"/>
          <p:cNvSpPr>
            <a:spLocks noGrp="1"/>
          </p:cNvSpPr>
          <p:nvPr>
            <p:ph type="sldNum" sz="quarter" idx="12"/>
          </p:nvPr>
        </p:nvSpPr>
        <p:spPr/>
        <p:txBody>
          <a:bodyPr/>
          <a:lstStyle/>
          <a:p>
            <a:pPr>
              <a:defRPr/>
            </a:pPr>
            <a:r>
              <a:rPr lang="en-US" smtClean="0"/>
              <a:t>9-</a:t>
            </a:r>
            <a:fld id="{A739F50A-8F88-4892-87E1-8D1D3A543FFC}" type="slidenum">
              <a:rPr lang="en-US" smtClean="0"/>
              <a:pPr>
                <a:defRPr/>
              </a:pPr>
              <a:t>21</a:t>
            </a:fld>
            <a:endParaRPr lang="en-US" smtClean="0"/>
          </a:p>
          <a:p>
            <a:pPr>
              <a:defRPr/>
            </a:pPr>
            <a:endParaRPr lang="en-US" dirty="0"/>
          </a:p>
        </p:txBody>
      </p:sp>
    </p:spTree>
    <p:extLst>
      <p:ext uri="{BB962C8B-B14F-4D97-AF65-F5344CB8AC3E}">
        <p14:creationId xmlns:p14="http://schemas.microsoft.com/office/powerpoint/2010/main" val="628025712"/>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Server-less Configuration</a:t>
            </a:r>
            <a:endParaRPr lang="en-US" dirty="0"/>
          </a:p>
        </p:txBody>
      </p:sp>
      <p:sp>
        <p:nvSpPr>
          <p:cNvPr id="3" name="Text Placeholder 2"/>
          <p:cNvSpPr>
            <a:spLocks noGrp="1"/>
          </p:cNvSpPr>
          <p:nvPr>
            <p:ph type="body" idx="4294967295"/>
          </p:nvPr>
        </p:nvSpPr>
        <p:spPr>
          <a:xfrm>
            <a:off x="838200" y="838200"/>
            <a:ext cx="7239000" cy="4267200"/>
          </a:xfrm>
        </p:spPr>
        <p:txBody>
          <a:bodyPr/>
          <a:lstStyle/>
          <a:p>
            <a:r>
              <a:rPr lang="en-US" sz="1600" dirty="0" smtClean="0"/>
              <a:t>CRDS clients cache needed reference files to avoid repeat network transfers.</a:t>
            </a:r>
          </a:p>
          <a:p>
            <a:r>
              <a:rPr lang="en-US" sz="1600" dirty="0" smtClean="0"/>
              <a:t>As long as client cache is correct,  it doesn’t matter where it came from:</a:t>
            </a:r>
          </a:p>
          <a:p>
            <a:pPr lvl="1"/>
            <a:r>
              <a:rPr lang="en-US" sz="1600" dirty="0" smtClean="0"/>
              <a:t>CRDS transparent file retrieval</a:t>
            </a:r>
          </a:p>
          <a:p>
            <a:pPr lvl="1"/>
            <a:r>
              <a:rPr lang="en-US" sz="1600" dirty="0" smtClean="0"/>
              <a:t>CRDS cache sync command line tool</a:t>
            </a:r>
          </a:p>
          <a:p>
            <a:pPr lvl="1"/>
            <a:r>
              <a:rPr lang="en-US" sz="1600" i="1" dirty="0" smtClean="0">
                <a:solidFill>
                  <a:srgbClr val="000000"/>
                </a:solidFill>
              </a:rPr>
              <a:t>Network file sharing of CRDS server cache as CRDS client’s cache</a:t>
            </a:r>
          </a:p>
          <a:p>
            <a:r>
              <a:rPr lang="en-US" sz="1600" dirty="0" smtClean="0"/>
              <a:t>Server-less mode clients share read-only file </a:t>
            </a:r>
            <a:r>
              <a:rPr lang="en-US" sz="1600" dirty="0"/>
              <a:t>cache with server</a:t>
            </a:r>
          </a:p>
          <a:p>
            <a:r>
              <a:rPr lang="en-US" sz="1600" dirty="0" smtClean="0"/>
              <a:t>Server-less mode client cache </a:t>
            </a:r>
            <a:r>
              <a:rPr lang="en-US" sz="1600" dirty="0"/>
              <a:t>fetches </a:t>
            </a:r>
            <a:r>
              <a:rPr lang="en-US" sz="1600" dirty="0" smtClean="0"/>
              <a:t>all automatically </a:t>
            </a:r>
            <a:r>
              <a:rPr lang="en-US" sz="1600" dirty="0"/>
              <a:t>“hit”</a:t>
            </a:r>
          </a:p>
          <a:p>
            <a:r>
              <a:rPr lang="en-US" sz="1600" dirty="0"/>
              <a:t>Same CRDS </a:t>
            </a:r>
            <a:r>
              <a:rPr lang="en-US" sz="1600" dirty="0" smtClean="0"/>
              <a:t>core library </a:t>
            </a:r>
            <a:r>
              <a:rPr lang="en-US" sz="1600" dirty="0"/>
              <a:t>used in STPIPE and CRDS Server</a:t>
            </a:r>
          </a:p>
          <a:p>
            <a:pPr lvl="1"/>
            <a:r>
              <a:rPr lang="en-US" sz="1600" dirty="0" smtClean="0"/>
              <a:t>Best references are computed directly by the </a:t>
            </a:r>
            <a:r>
              <a:rPr lang="en-US" sz="1600" dirty="0" err="1" smtClean="0"/>
              <a:t>stpipe</a:t>
            </a:r>
            <a:r>
              <a:rPr lang="en-US" sz="1600" dirty="0" smtClean="0"/>
              <a:t> process calling a local CRDS library function</a:t>
            </a:r>
          </a:p>
          <a:p>
            <a:r>
              <a:rPr lang="en-US" sz="1600" dirty="0" smtClean="0"/>
              <a:t>Requires access to Central Store /</a:t>
            </a:r>
            <a:r>
              <a:rPr lang="en-US" sz="1600" dirty="0" err="1" smtClean="0"/>
              <a:t>grp</a:t>
            </a:r>
            <a:r>
              <a:rPr lang="en-US" sz="1600" dirty="0" smtClean="0"/>
              <a:t>/</a:t>
            </a:r>
            <a:r>
              <a:rPr lang="en-US" sz="1600" dirty="0" err="1" smtClean="0"/>
              <a:t>crds</a:t>
            </a:r>
            <a:r>
              <a:rPr lang="en-US" sz="1600" dirty="0" smtClean="0"/>
              <a:t>/</a:t>
            </a:r>
            <a:r>
              <a:rPr lang="en-US" sz="1600" dirty="0" err="1" smtClean="0"/>
              <a:t>jwst</a:t>
            </a:r>
            <a:endParaRPr lang="en-US" sz="1600" dirty="0" smtClean="0"/>
          </a:p>
          <a:p>
            <a:r>
              <a:rPr lang="en-US" sz="1600" dirty="0" smtClean="0"/>
              <a:t>Only one copy of reference files needed</a:t>
            </a:r>
          </a:p>
          <a:p>
            <a:r>
              <a:rPr lang="en-US" sz="1600" dirty="0" smtClean="0"/>
              <a:t>The server does not have to be </a:t>
            </a:r>
            <a:r>
              <a:rPr lang="en-US" sz="1600" dirty="0" smtClean="0"/>
              <a:t>running</a:t>
            </a:r>
          </a:p>
        </p:txBody>
      </p:sp>
      <p:sp>
        <p:nvSpPr>
          <p:cNvPr id="4" name="Footer Placeholder 3"/>
          <p:cNvSpPr>
            <a:spLocks noGrp="1"/>
          </p:cNvSpPr>
          <p:nvPr>
            <p:ph type="ftr" sz="quarter" idx="11"/>
          </p:nvPr>
        </p:nvSpPr>
        <p:spPr/>
        <p:txBody>
          <a:bodyPr/>
          <a:lstStyle/>
          <a:p>
            <a:pPr>
              <a:defRPr/>
            </a:pPr>
            <a:r>
              <a:rPr lang="en-US" smtClean="0"/>
              <a:t>S&amp;OC DMS System Design Review</a:t>
            </a:r>
            <a:endParaRPr lang="en-US" dirty="0"/>
          </a:p>
        </p:txBody>
      </p:sp>
      <p:sp>
        <p:nvSpPr>
          <p:cNvPr id="5" name="Date Placeholder 4"/>
          <p:cNvSpPr>
            <a:spLocks noGrp="1"/>
          </p:cNvSpPr>
          <p:nvPr>
            <p:ph type="dt" sz="half" idx="10"/>
          </p:nvPr>
        </p:nvSpPr>
        <p:spPr/>
        <p:txBody>
          <a:bodyPr/>
          <a:lstStyle/>
          <a:p>
            <a:pPr>
              <a:defRPr/>
            </a:pPr>
            <a:r>
              <a:rPr lang="en-US" smtClean="0"/>
              <a:t>Dec 7-8, 2012</a:t>
            </a:r>
            <a:endParaRPr lang="en-US" dirty="0"/>
          </a:p>
        </p:txBody>
      </p:sp>
      <p:sp>
        <p:nvSpPr>
          <p:cNvPr id="6" name="Slide Number Placeholder 5"/>
          <p:cNvSpPr>
            <a:spLocks noGrp="1"/>
          </p:cNvSpPr>
          <p:nvPr>
            <p:ph type="sldNum" sz="quarter" idx="12"/>
          </p:nvPr>
        </p:nvSpPr>
        <p:spPr/>
        <p:txBody>
          <a:bodyPr/>
          <a:lstStyle/>
          <a:p>
            <a:pPr>
              <a:defRPr/>
            </a:pPr>
            <a:r>
              <a:rPr lang="en-US" smtClean="0"/>
              <a:t>9-</a:t>
            </a:r>
            <a:fld id="{A739F50A-8F88-4892-87E1-8D1D3A543FFC}" type="slidenum">
              <a:rPr lang="en-US" smtClean="0"/>
              <a:pPr>
                <a:defRPr/>
              </a:pPr>
              <a:t>22</a:t>
            </a:fld>
            <a:endParaRPr lang="en-US" smtClean="0"/>
          </a:p>
          <a:p>
            <a:pPr>
              <a:defRPr/>
            </a:pPr>
            <a:endParaRPr lang="en-US" dirty="0"/>
          </a:p>
        </p:txBody>
      </p:sp>
    </p:spTree>
    <p:extLst>
      <p:ext uri="{BB962C8B-B14F-4D97-AF65-F5344CB8AC3E}">
        <p14:creationId xmlns:p14="http://schemas.microsoft.com/office/powerpoint/2010/main" val="17003285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Server-less Configuration</a:t>
            </a:r>
            <a:endParaRPr lang="en-US" dirty="0"/>
          </a:p>
        </p:txBody>
      </p:sp>
      <p:sp>
        <p:nvSpPr>
          <p:cNvPr id="3" name="Rectangle 2"/>
          <p:cNvSpPr/>
          <p:nvPr/>
        </p:nvSpPr>
        <p:spPr>
          <a:xfrm>
            <a:off x="685800" y="1371600"/>
            <a:ext cx="1600200" cy="307777"/>
          </a:xfrm>
          <a:prstGeom prst="rect">
            <a:avLst/>
          </a:prstGeom>
          <a:solidFill>
            <a:srgbClr val="FFC000"/>
          </a:solidFill>
          <a:ln>
            <a:solidFill>
              <a:schemeClr val="tx1"/>
            </a:solidFill>
          </a:ln>
        </p:spPr>
        <p:txBody>
          <a:bodyPr wrap="square" rtlCol="0" anchor="ctr">
            <a:spAutoFit/>
          </a:bodyPr>
          <a:lstStyle/>
          <a:p>
            <a:pPr algn="ctr"/>
            <a:r>
              <a:rPr lang="en-US" sz="1400" dirty="0" smtClean="0">
                <a:solidFill>
                  <a:schemeClr val="tx1"/>
                </a:solidFill>
                <a:latin typeface="Helvetica"/>
              </a:rPr>
              <a:t>Input Dataset</a:t>
            </a:r>
          </a:p>
        </p:txBody>
      </p:sp>
      <p:sp>
        <p:nvSpPr>
          <p:cNvPr id="6" name="Rectangle 5"/>
          <p:cNvSpPr/>
          <p:nvPr/>
        </p:nvSpPr>
        <p:spPr>
          <a:xfrm>
            <a:off x="685800" y="2057400"/>
            <a:ext cx="1676400" cy="2893100"/>
          </a:xfrm>
          <a:prstGeom prst="rect">
            <a:avLst/>
          </a:prstGeom>
          <a:solidFill>
            <a:srgbClr val="CCFFCC"/>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sz="1400" dirty="0" smtClean="0">
              <a:solidFill>
                <a:schemeClr val="tx1"/>
              </a:solidFill>
              <a:latin typeface="Helvetica"/>
            </a:endParaRPr>
          </a:p>
          <a:p>
            <a:pPr algn="ctr"/>
            <a:endParaRPr lang="en-US" sz="1400" dirty="0">
              <a:solidFill>
                <a:schemeClr val="tx1"/>
              </a:solidFill>
              <a:latin typeface="Helvetica"/>
            </a:endParaRPr>
          </a:p>
          <a:p>
            <a:pPr algn="ctr"/>
            <a:endParaRPr lang="en-US" sz="1400" dirty="0" smtClean="0">
              <a:solidFill>
                <a:schemeClr val="tx1"/>
              </a:solidFill>
              <a:latin typeface="Helvetica"/>
            </a:endParaRPr>
          </a:p>
          <a:p>
            <a:pPr algn="ctr"/>
            <a:endParaRPr lang="en-US" sz="1400" dirty="0">
              <a:solidFill>
                <a:schemeClr val="tx1"/>
              </a:solidFill>
              <a:latin typeface="Helvetica"/>
            </a:endParaRPr>
          </a:p>
          <a:p>
            <a:pPr algn="ctr"/>
            <a:endParaRPr lang="en-US" sz="1400" dirty="0" smtClean="0">
              <a:solidFill>
                <a:schemeClr val="tx1"/>
              </a:solidFill>
              <a:latin typeface="Helvetica"/>
            </a:endParaRPr>
          </a:p>
          <a:p>
            <a:pPr algn="ctr"/>
            <a:r>
              <a:rPr lang="en-US" sz="1400" dirty="0" smtClean="0">
                <a:solidFill>
                  <a:schemeClr val="tx1"/>
                </a:solidFill>
                <a:latin typeface="Helvetica"/>
              </a:rPr>
              <a:t>STPIPE</a:t>
            </a:r>
          </a:p>
          <a:p>
            <a:pPr algn="ctr"/>
            <a:endParaRPr lang="en-US" sz="1400" dirty="0" smtClean="0">
              <a:solidFill>
                <a:schemeClr val="tx1"/>
              </a:solidFill>
              <a:latin typeface="Helvetica"/>
            </a:endParaRPr>
          </a:p>
          <a:p>
            <a:pPr algn="ctr"/>
            <a:endParaRPr lang="en-US" sz="1400" dirty="0">
              <a:solidFill>
                <a:schemeClr val="tx1"/>
              </a:solidFill>
              <a:latin typeface="Helvetica"/>
            </a:endParaRPr>
          </a:p>
          <a:p>
            <a:pPr algn="ctr"/>
            <a:endParaRPr lang="en-US" sz="1400" dirty="0" smtClean="0">
              <a:solidFill>
                <a:schemeClr val="tx1"/>
              </a:solidFill>
              <a:latin typeface="Helvetica"/>
            </a:endParaRPr>
          </a:p>
          <a:p>
            <a:pPr algn="ctr"/>
            <a:endParaRPr lang="en-US" sz="1400" dirty="0" smtClean="0">
              <a:solidFill>
                <a:schemeClr val="tx1"/>
              </a:solidFill>
              <a:latin typeface="Helvetica"/>
            </a:endParaRPr>
          </a:p>
          <a:p>
            <a:pPr algn="ctr"/>
            <a:endParaRPr lang="en-US" sz="1400" dirty="0">
              <a:solidFill>
                <a:schemeClr val="tx1"/>
              </a:solidFill>
              <a:latin typeface="Helvetica"/>
            </a:endParaRPr>
          </a:p>
          <a:p>
            <a:pPr algn="ctr"/>
            <a:endParaRPr lang="en-US" sz="1400" dirty="0">
              <a:solidFill>
                <a:schemeClr val="tx1"/>
              </a:solidFill>
              <a:latin typeface="Helvetica"/>
            </a:endParaRPr>
          </a:p>
          <a:p>
            <a:pPr algn="ctr"/>
            <a:endParaRPr lang="en-US" sz="1400" dirty="0" smtClean="0">
              <a:solidFill>
                <a:schemeClr val="tx1"/>
              </a:solidFill>
              <a:latin typeface="Helvetica"/>
            </a:endParaRPr>
          </a:p>
        </p:txBody>
      </p:sp>
      <p:sp>
        <p:nvSpPr>
          <p:cNvPr id="7" name="Rectangle 6"/>
          <p:cNvSpPr/>
          <p:nvPr/>
        </p:nvSpPr>
        <p:spPr>
          <a:xfrm>
            <a:off x="685800" y="5257800"/>
            <a:ext cx="1676400" cy="307777"/>
          </a:xfrm>
          <a:prstGeom prst="rect">
            <a:avLst/>
          </a:prstGeom>
          <a:solidFill>
            <a:schemeClr val="accent2">
              <a:lumMod val="40000"/>
              <a:lumOff val="60000"/>
            </a:schemeClr>
          </a:solidFill>
          <a:ln>
            <a:solidFill>
              <a:schemeClr val="tx1"/>
            </a:solidFill>
          </a:ln>
        </p:spPr>
        <p:txBody>
          <a:bodyPr wrap="square" rtlCol="0" anchor="ctr">
            <a:spAutoFit/>
          </a:bodyPr>
          <a:lstStyle/>
          <a:p>
            <a:pPr algn="ctr"/>
            <a:r>
              <a:rPr lang="en-US" sz="1400" dirty="0" smtClean="0">
                <a:solidFill>
                  <a:schemeClr val="tx1"/>
                </a:solidFill>
                <a:latin typeface="Helvetica"/>
              </a:rPr>
              <a:t>Calibrated Dataset</a:t>
            </a:r>
          </a:p>
        </p:txBody>
      </p:sp>
      <p:sp>
        <p:nvSpPr>
          <p:cNvPr id="10" name="Rectangle 9"/>
          <p:cNvSpPr/>
          <p:nvPr/>
        </p:nvSpPr>
        <p:spPr>
          <a:xfrm>
            <a:off x="914400" y="4191000"/>
            <a:ext cx="1295400" cy="307777"/>
          </a:xfrm>
          <a:prstGeom prst="rect">
            <a:avLst/>
          </a:prstGeom>
          <a:solidFill>
            <a:srgbClr val="00FF00"/>
          </a:solidFill>
          <a:ln>
            <a:solidFill>
              <a:schemeClr val="tx1"/>
            </a:solidFill>
          </a:ln>
        </p:spPr>
        <p:txBody>
          <a:bodyPr wrap="square" rtlCol="0" anchor="ctr">
            <a:spAutoFit/>
          </a:bodyPr>
          <a:lstStyle/>
          <a:p>
            <a:pPr algn="ctr"/>
            <a:r>
              <a:rPr lang="en-US" sz="1400" dirty="0" smtClean="0">
                <a:solidFill>
                  <a:schemeClr val="tx1"/>
                </a:solidFill>
                <a:latin typeface="Helvetica"/>
              </a:rPr>
              <a:t>CRDS</a:t>
            </a:r>
          </a:p>
        </p:txBody>
      </p:sp>
      <p:sp>
        <p:nvSpPr>
          <p:cNvPr id="12" name="Rectangle 11"/>
          <p:cNvSpPr/>
          <p:nvPr/>
        </p:nvSpPr>
        <p:spPr>
          <a:xfrm>
            <a:off x="6858000" y="2057400"/>
            <a:ext cx="1676400" cy="2893100"/>
          </a:xfrm>
          <a:prstGeom prst="rect">
            <a:avLst/>
          </a:prstGeom>
          <a:solidFill>
            <a:srgbClr val="CCFFCC"/>
          </a:solidFill>
          <a:ln>
            <a:solidFill>
              <a:schemeClr val="tx1"/>
            </a:solidFill>
            <a:prstDash val="dash"/>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sz="1400" dirty="0" smtClean="0">
              <a:solidFill>
                <a:schemeClr val="tx1"/>
              </a:solidFill>
              <a:latin typeface="Helvetica"/>
            </a:endParaRPr>
          </a:p>
          <a:p>
            <a:pPr algn="ctr"/>
            <a:endParaRPr lang="en-US" sz="1400" dirty="0">
              <a:solidFill>
                <a:schemeClr val="tx1"/>
              </a:solidFill>
              <a:latin typeface="Helvetica"/>
            </a:endParaRPr>
          </a:p>
          <a:p>
            <a:pPr algn="ctr"/>
            <a:endParaRPr lang="en-US" sz="1400" dirty="0" smtClean="0">
              <a:solidFill>
                <a:schemeClr val="tx1"/>
              </a:solidFill>
              <a:latin typeface="Helvetica"/>
            </a:endParaRPr>
          </a:p>
          <a:p>
            <a:pPr algn="ctr"/>
            <a:endParaRPr lang="en-US" sz="1400" dirty="0">
              <a:solidFill>
                <a:schemeClr val="tx1"/>
              </a:solidFill>
              <a:latin typeface="Helvetica"/>
            </a:endParaRPr>
          </a:p>
          <a:p>
            <a:pPr algn="ctr"/>
            <a:endParaRPr lang="en-US" sz="1400" dirty="0" smtClean="0">
              <a:solidFill>
                <a:schemeClr val="tx1"/>
              </a:solidFill>
              <a:latin typeface="Helvetica"/>
            </a:endParaRPr>
          </a:p>
          <a:p>
            <a:pPr algn="ctr"/>
            <a:r>
              <a:rPr lang="en-US" sz="1400" dirty="0" smtClean="0">
                <a:solidFill>
                  <a:schemeClr val="tx1"/>
                </a:solidFill>
                <a:latin typeface="Helvetica"/>
              </a:rPr>
              <a:t>CRDS Server</a:t>
            </a:r>
          </a:p>
          <a:p>
            <a:pPr algn="ctr"/>
            <a:endParaRPr lang="en-US" sz="1400" dirty="0">
              <a:solidFill>
                <a:schemeClr val="tx1"/>
              </a:solidFill>
              <a:latin typeface="Helvetica"/>
            </a:endParaRPr>
          </a:p>
          <a:p>
            <a:pPr algn="ctr"/>
            <a:endParaRPr lang="en-US" sz="1400" dirty="0" smtClean="0">
              <a:solidFill>
                <a:schemeClr val="tx1"/>
              </a:solidFill>
              <a:latin typeface="Helvetica"/>
            </a:endParaRPr>
          </a:p>
          <a:p>
            <a:pPr algn="ctr"/>
            <a:endParaRPr lang="en-US" sz="1400" dirty="0" smtClean="0">
              <a:solidFill>
                <a:schemeClr val="tx1"/>
              </a:solidFill>
              <a:latin typeface="Helvetica"/>
            </a:endParaRPr>
          </a:p>
          <a:p>
            <a:pPr algn="ctr"/>
            <a:endParaRPr lang="en-US" sz="1400" dirty="0" smtClean="0">
              <a:solidFill>
                <a:schemeClr val="tx1"/>
              </a:solidFill>
              <a:latin typeface="Helvetica"/>
            </a:endParaRPr>
          </a:p>
          <a:p>
            <a:pPr algn="ctr"/>
            <a:endParaRPr lang="en-US" sz="1400" dirty="0">
              <a:solidFill>
                <a:schemeClr val="tx1"/>
              </a:solidFill>
              <a:latin typeface="Helvetica"/>
            </a:endParaRPr>
          </a:p>
          <a:p>
            <a:pPr algn="ctr"/>
            <a:endParaRPr lang="en-US" sz="1400" dirty="0">
              <a:solidFill>
                <a:schemeClr val="tx1"/>
              </a:solidFill>
              <a:latin typeface="Helvetica"/>
            </a:endParaRPr>
          </a:p>
          <a:p>
            <a:pPr algn="ctr"/>
            <a:endParaRPr lang="en-US" sz="1400" dirty="0" smtClean="0">
              <a:solidFill>
                <a:schemeClr val="tx1"/>
              </a:solidFill>
              <a:latin typeface="Helvetica"/>
            </a:endParaRPr>
          </a:p>
        </p:txBody>
      </p:sp>
      <p:sp>
        <p:nvSpPr>
          <p:cNvPr id="13" name="Rectangle 12"/>
          <p:cNvSpPr/>
          <p:nvPr/>
        </p:nvSpPr>
        <p:spPr>
          <a:xfrm>
            <a:off x="7010400" y="4343400"/>
            <a:ext cx="1295400" cy="307777"/>
          </a:xfrm>
          <a:prstGeom prst="rect">
            <a:avLst/>
          </a:prstGeom>
          <a:solidFill>
            <a:srgbClr val="00FF00"/>
          </a:solidFill>
          <a:ln>
            <a:solidFill>
              <a:schemeClr val="tx1"/>
            </a:solidFill>
          </a:ln>
        </p:spPr>
        <p:txBody>
          <a:bodyPr wrap="square" rtlCol="0" anchor="ctr">
            <a:spAutoFit/>
          </a:bodyPr>
          <a:lstStyle/>
          <a:p>
            <a:pPr algn="ctr"/>
            <a:r>
              <a:rPr lang="en-US" sz="1400" dirty="0" smtClean="0">
                <a:solidFill>
                  <a:schemeClr val="tx1"/>
                </a:solidFill>
                <a:latin typeface="Helvetica"/>
              </a:rPr>
              <a:t>CRDS</a:t>
            </a:r>
          </a:p>
        </p:txBody>
      </p:sp>
      <p:sp>
        <p:nvSpPr>
          <p:cNvPr id="14" name="Rectangle 13"/>
          <p:cNvSpPr/>
          <p:nvPr/>
        </p:nvSpPr>
        <p:spPr>
          <a:xfrm>
            <a:off x="7086600" y="2209800"/>
            <a:ext cx="1295400" cy="307777"/>
          </a:xfrm>
          <a:prstGeom prst="rect">
            <a:avLst/>
          </a:prstGeom>
          <a:solidFill>
            <a:srgbClr val="00FF00"/>
          </a:solidFill>
          <a:ln>
            <a:solidFill>
              <a:schemeClr val="tx1"/>
            </a:solidFill>
          </a:ln>
        </p:spPr>
        <p:txBody>
          <a:bodyPr wrap="square" rtlCol="0" anchor="ctr">
            <a:spAutoFit/>
          </a:bodyPr>
          <a:lstStyle/>
          <a:p>
            <a:pPr algn="ctr"/>
            <a:r>
              <a:rPr lang="en-US" sz="1400" dirty="0" smtClean="0">
                <a:solidFill>
                  <a:schemeClr val="tx1"/>
                </a:solidFill>
                <a:latin typeface="Helvetica"/>
              </a:rPr>
              <a:t>JSONRPC</a:t>
            </a:r>
          </a:p>
        </p:txBody>
      </p:sp>
      <p:sp>
        <p:nvSpPr>
          <p:cNvPr id="15" name="Rectangle 14"/>
          <p:cNvSpPr/>
          <p:nvPr/>
        </p:nvSpPr>
        <p:spPr>
          <a:xfrm>
            <a:off x="7086600" y="2667000"/>
            <a:ext cx="1371600" cy="307777"/>
          </a:xfrm>
          <a:prstGeom prst="rect">
            <a:avLst/>
          </a:prstGeom>
          <a:solidFill>
            <a:srgbClr val="00FF00"/>
          </a:solidFill>
          <a:ln>
            <a:solidFill>
              <a:schemeClr val="tx1"/>
            </a:solidFill>
          </a:ln>
        </p:spPr>
        <p:txBody>
          <a:bodyPr wrap="square" rtlCol="0" anchor="ctr">
            <a:spAutoFit/>
          </a:bodyPr>
          <a:lstStyle/>
          <a:p>
            <a:pPr algn="ctr"/>
            <a:r>
              <a:rPr lang="en-US" sz="1400" dirty="0" smtClean="0">
                <a:solidFill>
                  <a:schemeClr val="tx1"/>
                </a:solidFill>
                <a:latin typeface="Helvetica"/>
              </a:rPr>
              <a:t>Web Functions</a:t>
            </a:r>
          </a:p>
        </p:txBody>
      </p:sp>
      <p:sp>
        <p:nvSpPr>
          <p:cNvPr id="16" name="Magnetic Disk 15"/>
          <p:cNvSpPr/>
          <p:nvPr/>
        </p:nvSpPr>
        <p:spPr>
          <a:xfrm>
            <a:off x="3733800" y="2514600"/>
            <a:ext cx="1600200" cy="1467326"/>
          </a:xfrm>
          <a:prstGeom prst="flowChartMagneticDisk">
            <a:avLst/>
          </a:prstGeom>
          <a:solidFill>
            <a:schemeClr val="accent1">
              <a:lumMod val="9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1400" dirty="0" smtClean="0">
                <a:solidFill>
                  <a:schemeClr val="tx1"/>
                </a:solidFill>
                <a:latin typeface="Helvetica"/>
              </a:rPr>
              <a:t>Master</a:t>
            </a:r>
          </a:p>
          <a:p>
            <a:pPr algn="ctr"/>
            <a:r>
              <a:rPr lang="en-US" sz="1400" dirty="0" smtClean="0">
                <a:solidFill>
                  <a:schemeClr val="tx1"/>
                </a:solidFill>
                <a:latin typeface="Helvetica"/>
              </a:rPr>
              <a:t>CRDS</a:t>
            </a:r>
          </a:p>
          <a:p>
            <a:pPr algn="ctr"/>
            <a:r>
              <a:rPr lang="en-US" sz="1400" dirty="0" smtClean="0">
                <a:solidFill>
                  <a:schemeClr val="tx1"/>
                </a:solidFill>
                <a:latin typeface="Helvetica"/>
              </a:rPr>
              <a:t>Cache</a:t>
            </a:r>
          </a:p>
        </p:txBody>
      </p:sp>
      <p:cxnSp>
        <p:nvCxnSpPr>
          <p:cNvPr id="20" name="Straight Arrow Connector 19"/>
          <p:cNvCxnSpPr>
            <a:stCxn id="3" idx="2"/>
            <a:endCxn id="6" idx="0"/>
          </p:cNvCxnSpPr>
          <p:nvPr/>
        </p:nvCxnSpPr>
        <p:spPr bwMode="auto">
          <a:xfrm>
            <a:off x="1485900" y="1679377"/>
            <a:ext cx="38100" cy="378023"/>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26" name="Straight Arrow Connector 25"/>
          <p:cNvCxnSpPr>
            <a:stCxn id="6" idx="2"/>
            <a:endCxn id="7" idx="0"/>
          </p:cNvCxnSpPr>
          <p:nvPr/>
        </p:nvCxnSpPr>
        <p:spPr bwMode="auto">
          <a:xfrm>
            <a:off x="1524000" y="4950500"/>
            <a:ext cx="0" cy="3073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28" name="Straight Arrow Connector 27"/>
          <p:cNvCxnSpPr/>
          <p:nvPr/>
        </p:nvCxnSpPr>
        <p:spPr bwMode="auto">
          <a:xfrm flipH="1">
            <a:off x="5486400" y="2743200"/>
            <a:ext cx="1219200"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34" name="TextBox 33"/>
          <p:cNvSpPr txBox="1"/>
          <p:nvPr/>
        </p:nvSpPr>
        <p:spPr>
          <a:xfrm>
            <a:off x="5562600" y="2438400"/>
            <a:ext cx="1040967" cy="248402"/>
          </a:xfrm>
          <a:prstGeom prst="rect">
            <a:avLst/>
          </a:prstGeom>
        </p:spPr>
        <p:txBody>
          <a:bodyPr wrap="none" lIns="90000" tIns="46800" rIns="90000" bIns="46800" rtlCol="0">
            <a:spAutoFit/>
          </a:bodyPr>
          <a:lstStyle/>
          <a:p>
            <a:r>
              <a:rPr lang="en-US" sz="1000" dirty="0" smtClean="0">
                <a:solidFill>
                  <a:schemeClr val="tx1"/>
                </a:solidFill>
                <a:latin typeface="Helvetica"/>
              </a:rPr>
              <a:t>Default context</a:t>
            </a:r>
          </a:p>
        </p:txBody>
      </p:sp>
      <p:sp>
        <p:nvSpPr>
          <p:cNvPr id="58" name="TextBox 57"/>
          <p:cNvSpPr txBox="1"/>
          <p:nvPr/>
        </p:nvSpPr>
        <p:spPr>
          <a:xfrm>
            <a:off x="2514600" y="6019800"/>
            <a:ext cx="4684242" cy="433068"/>
          </a:xfrm>
          <a:prstGeom prst="rect">
            <a:avLst/>
          </a:prstGeom>
        </p:spPr>
        <p:txBody>
          <a:bodyPr wrap="none" lIns="90000" tIns="46800" rIns="90000" bIns="46800" rtlCol="0">
            <a:spAutoFit/>
          </a:bodyPr>
          <a:lstStyle/>
          <a:p>
            <a:r>
              <a:rPr lang="en-US" sz="1100" b="1" dirty="0" smtClean="0">
                <a:solidFill>
                  <a:schemeClr val="tx1"/>
                </a:solidFill>
                <a:latin typeface="Helvetica"/>
              </a:rPr>
              <a:t>% </a:t>
            </a:r>
            <a:r>
              <a:rPr lang="en-US" sz="1100" b="1" dirty="0" err="1" smtClean="0">
                <a:solidFill>
                  <a:schemeClr val="tx1"/>
                </a:solidFill>
                <a:latin typeface="Helvetica"/>
              </a:rPr>
              <a:t>setenv</a:t>
            </a:r>
            <a:r>
              <a:rPr lang="en-US" sz="1100" b="1" dirty="0" smtClean="0">
                <a:solidFill>
                  <a:schemeClr val="tx1"/>
                </a:solidFill>
                <a:latin typeface="Helvetica"/>
              </a:rPr>
              <a:t>    CRDS_PATH                  /</a:t>
            </a:r>
            <a:r>
              <a:rPr lang="en-US" sz="1100" b="1" dirty="0" err="1" smtClean="0">
                <a:solidFill>
                  <a:schemeClr val="tx1"/>
                </a:solidFill>
                <a:latin typeface="Helvetica"/>
              </a:rPr>
              <a:t>grp</a:t>
            </a:r>
            <a:r>
              <a:rPr lang="en-US" sz="1100" b="1" dirty="0" smtClean="0">
                <a:solidFill>
                  <a:schemeClr val="tx1"/>
                </a:solidFill>
                <a:latin typeface="Helvetica"/>
              </a:rPr>
              <a:t>/</a:t>
            </a:r>
            <a:r>
              <a:rPr lang="en-US" sz="1100" b="1" dirty="0" err="1" smtClean="0">
                <a:solidFill>
                  <a:schemeClr val="tx1"/>
                </a:solidFill>
                <a:latin typeface="Helvetica"/>
              </a:rPr>
              <a:t>crds</a:t>
            </a:r>
            <a:r>
              <a:rPr lang="en-US" sz="1100" b="1" dirty="0" smtClean="0">
                <a:solidFill>
                  <a:schemeClr val="tx1"/>
                </a:solidFill>
                <a:latin typeface="Helvetica"/>
              </a:rPr>
              <a:t>/</a:t>
            </a:r>
            <a:r>
              <a:rPr lang="en-US" sz="1100" b="1" dirty="0" err="1" smtClean="0">
                <a:solidFill>
                  <a:schemeClr val="tx1"/>
                </a:solidFill>
                <a:latin typeface="Helvetica"/>
              </a:rPr>
              <a:t>jwst</a:t>
            </a:r>
            <a:endParaRPr lang="en-US" sz="1100" b="1" dirty="0" smtClean="0">
              <a:solidFill>
                <a:schemeClr val="tx1"/>
              </a:solidFill>
              <a:latin typeface="Helvetica"/>
            </a:endParaRPr>
          </a:p>
          <a:p>
            <a:r>
              <a:rPr lang="en-US" sz="1100" b="1" dirty="0" smtClean="0">
                <a:solidFill>
                  <a:schemeClr val="tx1"/>
                </a:solidFill>
                <a:latin typeface="Helvetica"/>
              </a:rPr>
              <a:t>% </a:t>
            </a:r>
            <a:r>
              <a:rPr lang="en-US" sz="1100" b="1" dirty="0" err="1" smtClean="0">
                <a:solidFill>
                  <a:schemeClr val="tx1"/>
                </a:solidFill>
                <a:latin typeface="Helvetica"/>
              </a:rPr>
              <a:t>setenv</a:t>
            </a:r>
            <a:r>
              <a:rPr lang="en-US" sz="1100" b="1" dirty="0" smtClean="0">
                <a:solidFill>
                  <a:schemeClr val="tx1"/>
                </a:solidFill>
                <a:latin typeface="Helvetica"/>
              </a:rPr>
              <a:t>    CRDS_SERVER_URL   http://not-a-</a:t>
            </a:r>
            <a:r>
              <a:rPr lang="en-US" sz="1100" b="1" dirty="0" err="1" smtClean="0">
                <a:solidFill>
                  <a:schemeClr val="tx1"/>
                </a:solidFill>
                <a:latin typeface="Helvetica"/>
              </a:rPr>
              <a:t>crds</a:t>
            </a:r>
            <a:r>
              <a:rPr lang="en-US" sz="1100" b="1" dirty="0" smtClean="0">
                <a:solidFill>
                  <a:schemeClr val="tx1"/>
                </a:solidFill>
                <a:latin typeface="Helvetica"/>
              </a:rPr>
              <a:t>-</a:t>
            </a:r>
            <a:r>
              <a:rPr lang="en-US" sz="1100" b="1" dirty="0" err="1" smtClean="0">
                <a:solidFill>
                  <a:schemeClr val="tx1"/>
                </a:solidFill>
                <a:latin typeface="Helvetica"/>
              </a:rPr>
              <a:t>server.stsci.edu</a:t>
            </a:r>
            <a:endParaRPr lang="en-US" sz="1100" b="1" dirty="0" smtClean="0">
              <a:solidFill>
                <a:schemeClr val="tx1"/>
              </a:solidFill>
              <a:latin typeface="Helvetica"/>
            </a:endParaRPr>
          </a:p>
        </p:txBody>
      </p:sp>
      <p:cxnSp>
        <p:nvCxnSpPr>
          <p:cNvPr id="61" name="Straight Arrow Connector 60"/>
          <p:cNvCxnSpPr/>
          <p:nvPr/>
        </p:nvCxnSpPr>
        <p:spPr bwMode="auto">
          <a:xfrm flipH="1">
            <a:off x="5486400" y="3124200"/>
            <a:ext cx="1219200"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62" name="TextBox 61"/>
          <p:cNvSpPr txBox="1"/>
          <p:nvPr/>
        </p:nvSpPr>
        <p:spPr>
          <a:xfrm>
            <a:off x="5562600" y="2819400"/>
            <a:ext cx="816008" cy="248402"/>
          </a:xfrm>
          <a:prstGeom prst="rect">
            <a:avLst/>
          </a:prstGeom>
        </p:spPr>
        <p:txBody>
          <a:bodyPr wrap="none" lIns="90000" tIns="46800" rIns="90000" bIns="46800" rtlCol="0">
            <a:spAutoFit/>
          </a:bodyPr>
          <a:lstStyle/>
          <a:p>
            <a:r>
              <a:rPr lang="en-US" sz="1000" dirty="0" smtClean="0">
                <a:solidFill>
                  <a:schemeClr val="tx1"/>
                </a:solidFill>
                <a:latin typeface="Helvetica"/>
              </a:rPr>
              <a:t>Rules Files</a:t>
            </a:r>
          </a:p>
        </p:txBody>
      </p:sp>
      <p:sp>
        <p:nvSpPr>
          <p:cNvPr id="36" name="TextBox 35"/>
          <p:cNvSpPr txBox="1"/>
          <p:nvPr/>
        </p:nvSpPr>
        <p:spPr>
          <a:xfrm>
            <a:off x="2362200" y="4191000"/>
            <a:ext cx="1447800" cy="248402"/>
          </a:xfrm>
          <a:prstGeom prst="rect">
            <a:avLst/>
          </a:prstGeom>
        </p:spPr>
        <p:txBody>
          <a:bodyPr wrap="square" lIns="90000" tIns="46800" rIns="90000" bIns="46800" rtlCol="0">
            <a:spAutoFit/>
          </a:bodyPr>
          <a:lstStyle/>
          <a:p>
            <a:r>
              <a:rPr lang="en-US" sz="1000" dirty="0" smtClean="0">
                <a:solidFill>
                  <a:schemeClr val="tx1"/>
                </a:solidFill>
                <a:latin typeface="Helvetica"/>
              </a:rPr>
              <a:t>Best References</a:t>
            </a:r>
          </a:p>
        </p:txBody>
      </p:sp>
      <p:cxnSp>
        <p:nvCxnSpPr>
          <p:cNvPr id="37" name="Straight Arrow Connector 36"/>
          <p:cNvCxnSpPr/>
          <p:nvPr/>
        </p:nvCxnSpPr>
        <p:spPr bwMode="auto">
          <a:xfrm flipH="1">
            <a:off x="2362200" y="4495800"/>
            <a:ext cx="1143000"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38" name="Straight Connector 37"/>
          <p:cNvCxnSpPr/>
          <p:nvPr/>
        </p:nvCxnSpPr>
        <p:spPr bwMode="auto">
          <a:xfrm>
            <a:off x="2362200" y="4191000"/>
            <a:ext cx="11430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0" name="Straight Connector 39"/>
          <p:cNvCxnSpPr/>
          <p:nvPr/>
        </p:nvCxnSpPr>
        <p:spPr bwMode="auto">
          <a:xfrm>
            <a:off x="3505200" y="4191000"/>
            <a:ext cx="0" cy="3048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5" name="Straight Arrow Connector 44"/>
          <p:cNvCxnSpPr/>
          <p:nvPr/>
        </p:nvCxnSpPr>
        <p:spPr bwMode="auto">
          <a:xfrm flipH="1">
            <a:off x="2438400" y="2819400"/>
            <a:ext cx="1219200"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47" name="TextBox 46"/>
          <p:cNvSpPr txBox="1"/>
          <p:nvPr/>
        </p:nvSpPr>
        <p:spPr>
          <a:xfrm>
            <a:off x="2514600" y="2514600"/>
            <a:ext cx="1040967" cy="248402"/>
          </a:xfrm>
          <a:prstGeom prst="rect">
            <a:avLst/>
          </a:prstGeom>
        </p:spPr>
        <p:txBody>
          <a:bodyPr wrap="none" lIns="90000" tIns="46800" rIns="90000" bIns="46800" rtlCol="0">
            <a:spAutoFit/>
          </a:bodyPr>
          <a:lstStyle/>
          <a:p>
            <a:r>
              <a:rPr lang="en-US" sz="1000" dirty="0" smtClean="0">
                <a:solidFill>
                  <a:schemeClr val="tx1"/>
                </a:solidFill>
                <a:latin typeface="Helvetica"/>
              </a:rPr>
              <a:t>Default context</a:t>
            </a:r>
          </a:p>
        </p:txBody>
      </p:sp>
      <p:cxnSp>
        <p:nvCxnSpPr>
          <p:cNvPr id="48" name="Straight Arrow Connector 47"/>
          <p:cNvCxnSpPr/>
          <p:nvPr/>
        </p:nvCxnSpPr>
        <p:spPr bwMode="auto">
          <a:xfrm flipH="1">
            <a:off x="2438400" y="3200400"/>
            <a:ext cx="1219200"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49" name="TextBox 48"/>
          <p:cNvSpPr txBox="1"/>
          <p:nvPr/>
        </p:nvSpPr>
        <p:spPr>
          <a:xfrm>
            <a:off x="2514600" y="2895600"/>
            <a:ext cx="816008" cy="248402"/>
          </a:xfrm>
          <a:prstGeom prst="rect">
            <a:avLst/>
          </a:prstGeom>
        </p:spPr>
        <p:txBody>
          <a:bodyPr wrap="none" lIns="90000" tIns="46800" rIns="90000" bIns="46800" rtlCol="0">
            <a:spAutoFit/>
          </a:bodyPr>
          <a:lstStyle/>
          <a:p>
            <a:r>
              <a:rPr lang="en-US" sz="1000" dirty="0" smtClean="0">
                <a:solidFill>
                  <a:schemeClr val="tx1"/>
                </a:solidFill>
                <a:latin typeface="Helvetica"/>
              </a:rPr>
              <a:t>Rules Files</a:t>
            </a:r>
          </a:p>
        </p:txBody>
      </p:sp>
      <p:cxnSp>
        <p:nvCxnSpPr>
          <p:cNvPr id="50" name="Straight Arrow Connector 49"/>
          <p:cNvCxnSpPr/>
          <p:nvPr/>
        </p:nvCxnSpPr>
        <p:spPr bwMode="auto">
          <a:xfrm flipH="1">
            <a:off x="5486400" y="3581400"/>
            <a:ext cx="1219200"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51" name="TextBox 50"/>
          <p:cNvSpPr txBox="1"/>
          <p:nvPr/>
        </p:nvSpPr>
        <p:spPr>
          <a:xfrm>
            <a:off x="5562600" y="3276600"/>
            <a:ext cx="1079815" cy="248402"/>
          </a:xfrm>
          <a:prstGeom prst="rect">
            <a:avLst/>
          </a:prstGeom>
        </p:spPr>
        <p:txBody>
          <a:bodyPr wrap="none" lIns="90000" tIns="46800" rIns="90000" bIns="46800" rtlCol="0">
            <a:spAutoFit/>
          </a:bodyPr>
          <a:lstStyle/>
          <a:p>
            <a:r>
              <a:rPr lang="en-US" sz="1000" dirty="0" smtClean="0">
                <a:solidFill>
                  <a:schemeClr val="tx1"/>
                </a:solidFill>
                <a:latin typeface="Helvetica"/>
              </a:rPr>
              <a:t>Reference Files</a:t>
            </a:r>
          </a:p>
        </p:txBody>
      </p:sp>
      <p:sp>
        <p:nvSpPr>
          <p:cNvPr id="24" name="TextBox 23"/>
          <p:cNvSpPr txBox="1"/>
          <p:nvPr/>
        </p:nvSpPr>
        <p:spPr>
          <a:xfrm>
            <a:off x="7315200" y="4648200"/>
            <a:ext cx="630974" cy="248402"/>
          </a:xfrm>
          <a:prstGeom prst="rect">
            <a:avLst/>
          </a:prstGeom>
        </p:spPr>
        <p:txBody>
          <a:bodyPr wrap="none" lIns="90000" tIns="46800" rIns="90000" bIns="46800" rtlCol="0">
            <a:spAutoFit/>
          </a:bodyPr>
          <a:lstStyle/>
          <a:p>
            <a:r>
              <a:rPr lang="en-US" sz="1000" dirty="0" smtClean="0">
                <a:solidFill>
                  <a:schemeClr val="tx1"/>
                </a:solidFill>
                <a:latin typeface="Helvetica"/>
              </a:rPr>
              <a:t>optional</a:t>
            </a:r>
          </a:p>
        </p:txBody>
      </p:sp>
      <p:sp>
        <p:nvSpPr>
          <p:cNvPr id="25" name="TextBox 24"/>
          <p:cNvSpPr txBox="1"/>
          <p:nvPr/>
        </p:nvSpPr>
        <p:spPr>
          <a:xfrm>
            <a:off x="4114800" y="2667000"/>
            <a:ext cx="938375" cy="248402"/>
          </a:xfrm>
          <a:prstGeom prst="rect">
            <a:avLst/>
          </a:prstGeom>
        </p:spPr>
        <p:txBody>
          <a:bodyPr wrap="none" lIns="90000" tIns="46800" rIns="90000" bIns="46800" rtlCol="0">
            <a:spAutoFit/>
          </a:bodyPr>
          <a:lstStyle/>
          <a:p>
            <a:r>
              <a:rPr lang="en-US" sz="1000" dirty="0" smtClean="0">
                <a:solidFill>
                  <a:schemeClr val="tx1"/>
                </a:solidFill>
                <a:latin typeface="Helvetica"/>
              </a:rPr>
              <a:t>/</a:t>
            </a:r>
            <a:r>
              <a:rPr lang="en-US" sz="1000" dirty="0" err="1" smtClean="0">
                <a:solidFill>
                  <a:schemeClr val="tx1"/>
                </a:solidFill>
                <a:latin typeface="Helvetica"/>
              </a:rPr>
              <a:t>grp</a:t>
            </a:r>
            <a:r>
              <a:rPr lang="en-US" sz="1000" dirty="0" smtClean="0">
                <a:solidFill>
                  <a:schemeClr val="tx1"/>
                </a:solidFill>
                <a:latin typeface="Helvetica"/>
              </a:rPr>
              <a:t>/</a:t>
            </a:r>
            <a:r>
              <a:rPr lang="en-US" sz="1000" dirty="0" err="1" smtClean="0">
                <a:solidFill>
                  <a:schemeClr val="tx1"/>
                </a:solidFill>
                <a:latin typeface="Helvetica"/>
              </a:rPr>
              <a:t>crds</a:t>
            </a:r>
            <a:r>
              <a:rPr lang="en-US" sz="1000" dirty="0" smtClean="0">
                <a:solidFill>
                  <a:schemeClr val="tx1"/>
                </a:solidFill>
                <a:latin typeface="Helvetica"/>
              </a:rPr>
              <a:t>/</a:t>
            </a:r>
            <a:r>
              <a:rPr lang="en-US" sz="1000" dirty="0" err="1" smtClean="0">
                <a:solidFill>
                  <a:schemeClr val="tx1"/>
                </a:solidFill>
                <a:latin typeface="Helvetica"/>
              </a:rPr>
              <a:t>jwst</a:t>
            </a:r>
            <a:endParaRPr lang="en-US" sz="1000" dirty="0" smtClean="0">
              <a:solidFill>
                <a:schemeClr val="tx1"/>
              </a:solidFill>
              <a:latin typeface="Helvetica"/>
            </a:endParaRPr>
          </a:p>
        </p:txBody>
      </p:sp>
      <p:cxnSp>
        <p:nvCxnSpPr>
          <p:cNvPr id="52" name="Straight Arrow Connector 51"/>
          <p:cNvCxnSpPr/>
          <p:nvPr/>
        </p:nvCxnSpPr>
        <p:spPr bwMode="auto">
          <a:xfrm flipH="1">
            <a:off x="2438400" y="3581400"/>
            <a:ext cx="1219200"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53" name="TextBox 52"/>
          <p:cNvSpPr txBox="1"/>
          <p:nvPr/>
        </p:nvSpPr>
        <p:spPr>
          <a:xfrm>
            <a:off x="2514600" y="3276600"/>
            <a:ext cx="1079815" cy="248402"/>
          </a:xfrm>
          <a:prstGeom prst="rect">
            <a:avLst/>
          </a:prstGeom>
        </p:spPr>
        <p:txBody>
          <a:bodyPr wrap="none" lIns="90000" tIns="46800" rIns="90000" bIns="46800" rtlCol="0">
            <a:spAutoFit/>
          </a:bodyPr>
          <a:lstStyle/>
          <a:p>
            <a:r>
              <a:rPr lang="en-US" sz="1000" dirty="0" smtClean="0">
                <a:solidFill>
                  <a:schemeClr val="tx1"/>
                </a:solidFill>
                <a:latin typeface="Helvetica"/>
              </a:rPr>
              <a:t>Reference Files</a:t>
            </a:r>
          </a:p>
        </p:txBody>
      </p:sp>
      <p:sp>
        <p:nvSpPr>
          <p:cNvPr id="4" name="Footer Placeholder 3"/>
          <p:cNvSpPr>
            <a:spLocks noGrp="1"/>
          </p:cNvSpPr>
          <p:nvPr>
            <p:ph type="ftr" sz="quarter" idx="11"/>
          </p:nvPr>
        </p:nvSpPr>
        <p:spPr/>
        <p:txBody>
          <a:bodyPr/>
          <a:lstStyle/>
          <a:p>
            <a:pPr>
              <a:defRPr/>
            </a:pPr>
            <a:r>
              <a:rPr lang="en-US" smtClean="0"/>
              <a:t>S&amp;OC DMS System Design Review</a:t>
            </a:r>
            <a:endParaRPr lang="en-US" dirty="0"/>
          </a:p>
        </p:txBody>
      </p:sp>
      <p:sp>
        <p:nvSpPr>
          <p:cNvPr id="5" name="Date Placeholder 4"/>
          <p:cNvSpPr>
            <a:spLocks noGrp="1"/>
          </p:cNvSpPr>
          <p:nvPr>
            <p:ph type="dt" sz="half" idx="10"/>
          </p:nvPr>
        </p:nvSpPr>
        <p:spPr/>
        <p:txBody>
          <a:bodyPr/>
          <a:lstStyle/>
          <a:p>
            <a:pPr>
              <a:defRPr/>
            </a:pPr>
            <a:r>
              <a:rPr lang="en-US" smtClean="0"/>
              <a:t>Dec 7-8, 2012</a:t>
            </a:r>
            <a:endParaRPr lang="en-US" dirty="0"/>
          </a:p>
        </p:txBody>
      </p:sp>
      <p:sp>
        <p:nvSpPr>
          <p:cNvPr id="8" name="Slide Number Placeholder 7"/>
          <p:cNvSpPr>
            <a:spLocks noGrp="1"/>
          </p:cNvSpPr>
          <p:nvPr>
            <p:ph type="sldNum" sz="quarter" idx="12"/>
          </p:nvPr>
        </p:nvSpPr>
        <p:spPr/>
        <p:txBody>
          <a:bodyPr/>
          <a:lstStyle/>
          <a:p>
            <a:pPr>
              <a:defRPr/>
            </a:pPr>
            <a:r>
              <a:rPr lang="en-US" smtClean="0"/>
              <a:t>9-</a:t>
            </a:r>
            <a:fld id="{A739F50A-8F88-4892-87E1-8D1D3A543FFC}" type="slidenum">
              <a:rPr lang="en-US" smtClean="0"/>
              <a:pPr>
                <a:defRPr/>
              </a:pPr>
              <a:t>23</a:t>
            </a:fld>
            <a:endParaRPr lang="en-US" smtClean="0"/>
          </a:p>
          <a:p>
            <a:pPr>
              <a:defRPr/>
            </a:pPr>
            <a:endParaRPr lang="en-US" dirty="0"/>
          </a:p>
        </p:txBody>
      </p:sp>
    </p:spTree>
    <p:extLst>
      <p:ext uri="{BB962C8B-B14F-4D97-AF65-F5344CB8AC3E}">
        <p14:creationId xmlns:p14="http://schemas.microsoft.com/office/powerpoint/2010/main" val="805853374"/>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Web Reference File Submission</a:t>
            </a:r>
            <a:endParaRPr lang="en-US" dirty="0">
              <a:solidFill>
                <a:schemeClr val="bg1"/>
              </a:solidFill>
            </a:endParaRPr>
          </a:p>
        </p:txBody>
      </p:sp>
      <p:sp>
        <p:nvSpPr>
          <p:cNvPr id="4" name="Text Placeholder 3"/>
          <p:cNvSpPr>
            <a:spLocks noGrp="1"/>
          </p:cNvSpPr>
          <p:nvPr>
            <p:ph type="body" idx="4294967295"/>
          </p:nvPr>
        </p:nvSpPr>
        <p:spPr/>
        <p:txBody>
          <a:bodyPr/>
          <a:lstStyle/>
          <a:p>
            <a:pPr marL="0" indent="0" algn="ctr">
              <a:buNone/>
            </a:pPr>
            <a:endParaRPr lang="en-US" sz="3200" dirty="0" smtClean="0"/>
          </a:p>
          <a:p>
            <a:pPr marL="0" indent="0" algn="ctr">
              <a:buNone/>
            </a:pPr>
            <a:endParaRPr lang="en-US" sz="3200" dirty="0"/>
          </a:p>
          <a:p>
            <a:pPr marL="0" indent="0" algn="ctr">
              <a:buNone/>
            </a:pPr>
            <a:r>
              <a:rPr lang="en-US" sz="3200" dirty="0" smtClean="0"/>
              <a:t>Web File</a:t>
            </a:r>
          </a:p>
          <a:p>
            <a:pPr marL="0" indent="0" algn="ctr">
              <a:buNone/>
            </a:pPr>
            <a:r>
              <a:rPr lang="en-US" sz="3200" dirty="0" smtClean="0"/>
              <a:t>Browsing and</a:t>
            </a:r>
          </a:p>
          <a:p>
            <a:pPr marL="0" indent="0" algn="ctr">
              <a:buNone/>
            </a:pPr>
            <a:r>
              <a:rPr lang="en-US" sz="3200" dirty="0" smtClean="0"/>
              <a:t>Submission</a:t>
            </a:r>
            <a:endParaRPr lang="en-US" sz="3200" dirty="0"/>
          </a:p>
        </p:txBody>
      </p:sp>
      <p:sp>
        <p:nvSpPr>
          <p:cNvPr id="3" name="Footer Placeholder 2"/>
          <p:cNvSpPr>
            <a:spLocks noGrp="1"/>
          </p:cNvSpPr>
          <p:nvPr>
            <p:ph type="ftr" sz="quarter" idx="11"/>
          </p:nvPr>
        </p:nvSpPr>
        <p:spPr/>
        <p:txBody>
          <a:bodyPr/>
          <a:lstStyle/>
          <a:p>
            <a:pPr>
              <a:defRPr/>
            </a:pPr>
            <a:r>
              <a:rPr lang="en-US" smtClean="0"/>
              <a:t>S&amp;OC DMS System Design Review</a:t>
            </a:r>
            <a:endParaRPr lang="en-US" dirty="0"/>
          </a:p>
        </p:txBody>
      </p:sp>
      <p:sp>
        <p:nvSpPr>
          <p:cNvPr id="5" name="Date Placeholder 4"/>
          <p:cNvSpPr>
            <a:spLocks noGrp="1"/>
          </p:cNvSpPr>
          <p:nvPr>
            <p:ph type="dt" sz="half" idx="10"/>
          </p:nvPr>
        </p:nvSpPr>
        <p:spPr/>
        <p:txBody>
          <a:bodyPr/>
          <a:lstStyle/>
          <a:p>
            <a:pPr>
              <a:defRPr/>
            </a:pPr>
            <a:r>
              <a:rPr lang="en-US" smtClean="0"/>
              <a:t>Dec 7-8, 2012</a:t>
            </a:r>
            <a:endParaRPr lang="en-US" dirty="0"/>
          </a:p>
        </p:txBody>
      </p:sp>
      <p:sp>
        <p:nvSpPr>
          <p:cNvPr id="6" name="Slide Number Placeholder 5"/>
          <p:cNvSpPr>
            <a:spLocks noGrp="1"/>
          </p:cNvSpPr>
          <p:nvPr>
            <p:ph type="sldNum" sz="quarter" idx="12"/>
          </p:nvPr>
        </p:nvSpPr>
        <p:spPr/>
        <p:txBody>
          <a:bodyPr/>
          <a:lstStyle/>
          <a:p>
            <a:pPr>
              <a:defRPr/>
            </a:pPr>
            <a:r>
              <a:rPr lang="en-US" smtClean="0"/>
              <a:t>9-</a:t>
            </a:r>
            <a:fld id="{A739F50A-8F88-4892-87E1-8D1D3A543FFC}" type="slidenum">
              <a:rPr lang="en-US" smtClean="0"/>
              <a:pPr>
                <a:defRPr/>
              </a:pPr>
              <a:t>24</a:t>
            </a:fld>
            <a:endParaRPr lang="en-US" smtClean="0"/>
          </a:p>
          <a:p>
            <a:pPr>
              <a:defRPr/>
            </a:pPr>
            <a:endParaRPr lang="en-US" dirty="0"/>
          </a:p>
        </p:txBody>
      </p:sp>
    </p:spTree>
    <p:extLst>
      <p:ext uri="{BB962C8B-B14F-4D97-AF65-F5344CB8AC3E}">
        <p14:creationId xmlns:p14="http://schemas.microsoft.com/office/powerpoint/2010/main" val="3082607987"/>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Website (home)</a:t>
            </a:r>
            <a:endParaRPr lang="en-US" dirty="0"/>
          </a:p>
        </p:txBody>
      </p:sp>
      <p:pic>
        <p:nvPicPr>
          <p:cNvPr id="4" name="Picture 3"/>
          <p:cNvPicPr>
            <a:picLocks noChangeAspect="1"/>
          </p:cNvPicPr>
          <p:nvPr/>
        </p:nvPicPr>
        <p:blipFill>
          <a:blip r:embed="rId2"/>
          <a:stretch>
            <a:fillRect/>
          </a:stretch>
        </p:blipFill>
        <p:spPr>
          <a:xfrm>
            <a:off x="381000" y="1600200"/>
            <a:ext cx="8487097" cy="3773890"/>
          </a:xfrm>
          <a:prstGeom prst="rect">
            <a:avLst/>
          </a:prstGeom>
        </p:spPr>
      </p:pic>
      <p:sp>
        <p:nvSpPr>
          <p:cNvPr id="5" name="Rectangle 4"/>
          <p:cNvSpPr/>
          <p:nvPr/>
        </p:nvSpPr>
        <p:spPr>
          <a:xfrm rot="18974923">
            <a:off x="2870871" y="2673996"/>
            <a:ext cx="1723549" cy="400110"/>
          </a:xfrm>
          <a:prstGeom prst="rect">
            <a:avLst/>
          </a:prstGeom>
          <a:noFill/>
        </p:spPr>
        <p:txBody>
          <a:bodyPr wrap="none" lIns="91440" tIns="45720" rIns="91440" bIns="45720">
            <a:spAutoFit/>
          </a:bodyPr>
          <a:lstStyle/>
          <a:p>
            <a:pPr algn="ctr"/>
            <a:r>
              <a:rPr lang="en-US"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Informational</a:t>
            </a:r>
            <a:endParaRPr lang="en-US" sz="20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cxnSp>
        <p:nvCxnSpPr>
          <p:cNvPr id="7" name="Curved Connector 6"/>
          <p:cNvCxnSpPr/>
          <p:nvPr/>
        </p:nvCxnSpPr>
        <p:spPr bwMode="auto">
          <a:xfrm rot="10800000">
            <a:off x="2057400" y="2667000"/>
            <a:ext cx="1524000" cy="12700"/>
          </a:xfrm>
          <a:prstGeom prst="curvedConnector3">
            <a:avLst/>
          </a:prstGeom>
          <a:solidFill>
            <a:schemeClr val="accent1"/>
          </a:solidFill>
          <a:ln w="9525" cap="flat" cmpd="sng" algn="ctr">
            <a:solidFill>
              <a:schemeClr val="tx1"/>
            </a:solidFill>
            <a:prstDash val="solid"/>
            <a:round/>
            <a:headEnd type="none" w="med" len="med"/>
            <a:tailEnd type="arrow"/>
          </a:ln>
          <a:effectLst/>
        </p:spPr>
      </p:cxnSp>
      <p:sp>
        <p:nvSpPr>
          <p:cNvPr id="8" name="Rectangle 7"/>
          <p:cNvSpPr/>
          <p:nvPr/>
        </p:nvSpPr>
        <p:spPr>
          <a:xfrm rot="18974923">
            <a:off x="3307840" y="3893196"/>
            <a:ext cx="1916410" cy="400110"/>
          </a:xfrm>
          <a:prstGeom prst="rect">
            <a:avLst/>
          </a:prstGeom>
          <a:noFill/>
        </p:spPr>
        <p:txBody>
          <a:bodyPr wrap="none" lIns="91440" tIns="45720" rIns="91440" bIns="45720">
            <a:spAutoFit/>
          </a:bodyPr>
          <a:lstStyle/>
          <a:p>
            <a:pPr algn="ctr"/>
            <a:r>
              <a:rPr lang="en-US"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File Submission</a:t>
            </a:r>
            <a:endParaRPr lang="en-US" sz="20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cxnSp>
        <p:nvCxnSpPr>
          <p:cNvPr id="9" name="Curved Connector 8"/>
          <p:cNvCxnSpPr/>
          <p:nvPr/>
        </p:nvCxnSpPr>
        <p:spPr bwMode="auto">
          <a:xfrm rot="10800000" flipV="1">
            <a:off x="2286000" y="4038600"/>
            <a:ext cx="1752600" cy="228600"/>
          </a:xfrm>
          <a:prstGeom prst="curvedConnector3">
            <a:avLst>
              <a:gd name="adj1" fmla="val 50000"/>
            </a:avLst>
          </a:prstGeom>
          <a:solidFill>
            <a:schemeClr val="accent1"/>
          </a:solidFill>
          <a:ln w="9525" cap="flat" cmpd="sng" algn="ctr">
            <a:solidFill>
              <a:schemeClr val="tx1"/>
            </a:solidFill>
            <a:prstDash val="solid"/>
            <a:round/>
            <a:headEnd type="none" w="med" len="med"/>
            <a:tailEnd type="arrow"/>
          </a:ln>
          <a:effectLst/>
        </p:spPr>
      </p:cxnSp>
      <p:sp>
        <p:nvSpPr>
          <p:cNvPr id="3" name="Footer Placeholder 2"/>
          <p:cNvSpPr>
            <a:spLocks noGrp="1"/>
          </p:cNvSpPr>
          <p:nvPr>
            <p:ph type="ftr" sz="quarter" idx="11"/>
          </p:nvPr>
        </p:nvSpPr>
        <p:spPr/>
        <p:txBody>
          <a:bodyPr/>
          <a:lstStyle/>
          <a:p>
            <a:pPr>
              <a:defRPr/>
            </a:pPr>
            <a:r>
              <a:rPr lang="en-US" smtClean="0"/>
              <a:t>S&amp;OC DMS System Design Review</a:t>
            </a:r>
            <a:endParaRPr lang="en-US" dirty="0"/>
          </a:p>
        </p:txBody>
      </p:sp>
      <p:sp>
        <p:nvSpPr>
          <p:cNvPr id="6" name="Date Placeholder 5"/>
          <p:cNvSpPr>
            <a:spLocks noGrp="1"/>
          </p:cNvSpPr>
          <p:nvPr>
            <p:ph type="dt" sz="half" idx="10"/>
          </p:nvPr>
        </p:nvSpPr>
        <p:spPr/>
        <p:txBody>
          <a:bodyPr/>
          <a:lstStyle/>
          <a:p>
            <a:pPr>
              <a:defRPr/>
            </a:pPr>
            <a:r>
              <a:rPr lang="en-US" smtClean="0"/>
              <a:t>Dec 7-8, 2012</a:t>
            </a:r>
            <a:endParaRPr lang="en-US" dirty="0"/>
          </a:p>
        </p:txBody>
      </p:sp>
      <p:sp>
        <p:nvSpPr>
          <p:cNvPr id="10" name="Slide Number Placeholder 9"/>
          <p:cNvSpPr>
            <a:spLocks noGrp="1"/>
          </p:cNvSpPr>
          <p:nvPr>
            <p:ph type="sldNum" sz="quarter" idx="12"/>
          </p:nvPr>
        </p:nvSpPr>
        <p:spPr/>
        <p:txBody>
          <a:bodyPr/>
          <a:lstStyle/>
          <a:p>
            <a:pPr>
              <a:defRPr/>
            </a:pPr>
            <a:r>
              <a:rPr lang="en-US" smtClean="0"/>
              <a:t>9-</a:t>
            </a:r>
            <a:fld id="{A739F50A-8F88-4892-87E1-8D1D3A543FFC}" type="slidenum">
              <a:rPr lang="en-US" smtClean="0"/>
              <a:pPr>
                <a:defRPr/>
              </a:pPr>
              <a:t>25</a:t>
            </a:fld>
            <a:endParaRPr lang="en-US" smtClean="0"/>
          </a:p>
          <a:p>
            <a:pPr>
              <a:defRPr/>
            </a:pPr>
            <a:endParaRPr lang="en-US" dirty="0"/>
          </a:p>
        </p:txBody>
      </p:sp>
    </p:spTree>
    <p:extLst>
      <p:ext uri="{BB962C8B-B14F-4D97-AF65-F5344CB8AC3E}">
        <p14:creationId xmlns:p14="http://schemas.microsoft.com/office/powerpoint/2010/main" val="18348715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Committing Files to CRDS</a:t>
            </a:r>
          </a:p>
        </p:txBody>
      </p:sp>
      <p:sp>
        <p:nvSpPr>
          <p:cNvPr id="3" name="Date Placeholder 2"/>
          <p:cNvSpPr>
            <a:spLocks noGrp="1"/>
          </p:cNvSpPr>
          <p:nvPr>
            <p:ph type="dt" sz="half" idx="10"/>
          </p:nvPr>
        </p:nvSpPr>
        <p:spPr/>
        <p:txBody>
          <a:bodyPr/>
          <a:lstStyle/>
          <a:p>
            <a:pPr>
              <a:defRPr/>
            </a:pPr>
            <a:r>
              <a:rPr lang="en-US" smtClean="0"/>
              <a:t>Dec 7-8, 2012</a:t>
            </a:r>
            <a:endParaRPr lang="en-US" dirty="0"/>
          </a:p>
        </p:txBody>
      </p:sp>
      <p:sp>
        <p:nvSpPr>
          <p:cNvPr id="4" name="Footer Placeholder 3"/>
          <p:cNvSpPr>
            <a:spLocks noGrp="1"/>
          </p:cNvSpPr>
          <p:nvPr>
            <p:ph type="ftr" sz="quarter" idx="11"/>
          </p:nvPr>
        </p:nvSpPr>
        <p:spPr/>
        <p:txBody>
          <a:bodyPr/>
          <a:lstStyle/>
          <a:p>
            <a:pPr>
              <a:defRPr/>
            </a:pPr>
            <a:r>
              <a:rPr lang="en-US" smtClean="0"/>
              <a:t>S&amp;OC DMS System Design Review</a:t>
            </a:r>
            <a:endParaRPr lang="en-US" dirty="0"/>
          </a:p>
        </p:txBody>
      </p:sp>
      <p:sp>
        <p:nvSpPr>
          <p:cNvPr id="5" name="Slide Number Placeholder 4"/>
          <p:cNvSpPr>
            <a:spLocks noGrp="1"/>
          </p:cNvSpPr>
          <p:nvPr>
            <p:ph type="sldNum" sz="quarter" idx="12"/>
          </p:nvPr>
        </p:nvSpPr>
        <p:spPr/>
        <p:txBody>
          <a:bodyPr/>
          <a:lstStyle/>
          <a:p>
            <a:pPr>
              <a:defRPr/>
            </a:pPr>
            <a:r>
              <a:rPr lang="en-US" smtClean="0"/>
              <a:t>9-</a:t>
            </a:r>
            <a:fld id="{A739F50A-8F88-4892-87E1-8D1D3A543FFC}" type="slidenum">
              <a:rPr lang="en-US" smtClean="0"/>
              <a:pPr>
                <a:defRPr/>
              </a:pPr>
              <a:t>26</a:t>
            </a:fld>
            <a:endParaRPr lang="en-US" smtClean="0"/>
          </a:p>
          <a:p>
            <a:pPr>
              <a:defRPr/>
            </a:pPr>
            <a:endParaRPr lang="en-US" dirty="0"/>
          </a:p>
        </p:txBody>
      </p:sp>
      <p:pic>
        <p:nvPicPr>
          <p:cNvPr id="6" name="Picture 1" descr="CRDScommit.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295400"/>
            <a:ext cx="7696200" cy="4820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989326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Rmap Editor</a:t>
            </a:r>
            <a:endParaRPr lang="en-US" dirty="0"/>
          </a:p>
        </p:txBody>
      </p:sp>
      <p:pic>
        <p:nvPicPr>
          <p:cNvPr id="3" name="Picture 2" descr="web_edit_rmap_edi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989536"/>
            <a:ext cx="8229600" cy="5448087"/>
          </a:xfrm>
          <a:prstGeom prst="rect">
            <a:avLst/>
          </a:prstGeom>
        </p:spPr>
      </p:pic>
      <p:sp>
        <p:nvSpPr>
          <p:cNvPr id="4" name="TextBox 3"/>
          <p:cNvSpPr txBox="1"/>
          <p:nvPr/>
        </p:nvSpPr>
        <p:spPr>
          <a:xfrm>
            <a:off x="4876800" y="1143000"/>
            <a:ext cx="2439475" cy="263791"/>
          </a:xfrm>
          <a:prstGeom prst="rect">
            <a:avLst/>
          </a:prstGeom>
        </p:spPr>
        <p:txBody>
          <a:bodyPr wrap="none" lIns="90000" tIns="46800" rIns="90000" bIns="46800" rtlCol="0">
            <a:spAutoFit/>
          </a:bodyPr>
          <a:lstStyle/>
          <a:p>
            <a:r>
              <a:rPr lang="en-US" sz="1100" b="1" dirty="0" smtClean="0">
                <a:solidFill>
                  <a:schemeClr val="tx1"/>
                </a:solidFill>
                <a:latin typeface="Helvetica"/>
              </a:rPr>
              <a:t>Predecessor to batch submission</a:t>
            </a:r>
          </a:p>
        </p:txBody>
      </p:sp>
      <p:sp>
        <p:nvSpPr>
          <p:cNvPr id="5" name="Footer Placeholder 4"/>
          <p:cNvSpPr>
            <a:spLocks noGrp="1"/>
          </p:cNvSpPr>
          <p:nvPr>
            <p:ph type="ftr" sz="quarter" idx="11"/>
          </p:nvPr>
        </p:nvSpPr>
        <p:spPr/>
        <p:txBody>
          <a:bodyPr/>
          <a:lstStyle/>
          <a:p>
            <a:pPr>
              <a:defRPr/>
            </a:pPr>
            <a:r>
              <a:rPr lang="en-US" smtClean="0"/>
              <a:t>S&amp;OC DMS System Design Review</a:t>
            </a:r>
            <a:endParaRPr lang="en-US" dirty="0"/>
          </a:p>
        </p:txBody>
      </p:sp>
      <p:sp>
        <p:nvSpPr>
          <p:cNvPr id="6" name="Date Placeholder 5"/>
          <p:cNvSpPr>
            <a:spLocks noGrp="1"/>
          </p:cNvSpPr>
          <p:nvPr>
            <p:ph type="dt" sz="half" idx="10"/>
          </p:nvPr>
        </p:nvSpPr>
        <p:spPr/>
        <p:txBody>
          <a:bodyPr/>
          <a:lstStyle/>
          <a:p>
            <a:pPr>
              <a:defRPr/>
            </a:pPr>
            <a:r>
              <a:rPr lang="en-US" smtClean="0"/>
              <a:t>Dec 7-8, 2012</a:t>
            </a:r>
            <a:endParaRPr lang="en-US" dirty="0"/>
          </a:p>
        </p:txBody>
      </p:sp>
      <p:sp>
        <p:nvSpPr>
          <p:cNvPr id="7" name="Slide Number Placeholder 6"/>
          <p:cNvSpPr>
            <a:spLocks noGrp="1"/>
          </p:cNvSpPr>
          <p:nvPr>
            <p:ph type="sldNum" sz="quarter" idx="12"/>
          </p:nvPr>
        </p:nvSpPr>
        <p:spPr/>
        <p:txBody>
          <a:bodyPr/>
          <a:lstStyle/>
          <a:p>
            <a:pPr>
              <a:defRPr/>
            </a:pPr>
            <a:r>
              <a:rPr lang="en-US" smtClean="0"/>
              <a:t>9-</a:t>
            </a:r>
            <a:fld id="{A739F50A-8F88-4892-87E1-8D1D3A543FFC}" type="slidenum">
              <a:rPr lang="en-US" smtClean="0"/>
              <a:pPr>
                <a:defRPr/>
              </a:pPr>
              <a:t>27</a:t>
            </a:fld>
            <a:endParaRPr lang="en-US" smtClean="0"/>
          </a:p>
          <a:p>
            <a:pPr>
              <a:defRPr/>
            </a:pPr>
            <a:endParaRPr lang="en-US" dirty="0"/>
          </a:p>
        </p:txBody>
      </p:sp>
    </p:spTree>
    <p:extLst>
      <p:ext uri="{BB962C8B-B14F-4D97-AF65-F5344CB8AC3E}">
        <p14:creationId xmlns:p14="http://schemas.microsoft.com/office/powerpoint/2010/main" val="34859400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Batch Submission</a:t>
            </a:r>
            <a:endParaRPr lang="en-US" dirty="0"/>
          </a:p>
        </p:txBody>
      </p:sp>
      <p:sp>
        <p:nvSpPr>
          <p:cNvPr id="3" name="Text Placeholder 2"/>
          <p:cNvSpPr>
            <a:spLocks noGrp="1"/>
          </p:cNvSpPr>
          <p:nvPr>
            <p:ph type="body" idx="4294967295"/>
          </p:nvPr>
        </p:nvSpPr>
        <p:spPr>
          <a:xfrm>
            <a:off x="685800" y="914400"/>
            <a:ext cx="7769225" cy="5553075"/>
          </a:xfrm>
        </p:spPr>
        <p:txBody>
          <a:bodyPr/>
          <a:lstStyle/>
          <a:p>
            <a:r>
              <a:rPr lang="en-US" dirty="0" smtClean="0"/>
              <a:t>Intended for routine reference file submissions:</a:t>
            </a:r>
          </a:p>
          <a:p>
            <a:pPr lvl="1"/>
            <a:r>
              <a:rPr lang="en-US" dirty="0" smtClean="0"/>
              <a:t>File replacements</a:t>
            </a:r>
          </a:p>
          <a:p>
            <a:pPr lvl="1"/>
            <a:r>
              <a:rPr lang="en-US" dirty="0" smtClean="0"/>
              <a:t>Date specific insert/appends</a:t>
            </a:r>
          </a:p>
          <a:p>
            <a:r>
              <a:rPr lang="en-US" dirty="0" smtClean="0"/>
              <a:t>Steps of File Submission</a:t>
            </a:r>
          </a:p>
          <a:p>
            <a:pPr lvl="1"/>
            <a:r>
              <a:rPr lang="en-US" dirty="0" smtClean="0"/>
              <a:t>Upload new </a:t>
            </a:r>
            <a:r>
              <a:rPr lang="en-US" dirty="0"/>
              <a:t>r</a:t>
            </a:r>
            <a:r>
              <a:rPr lang="en-US" dirty="0" smtClean="0"/>
              <a:t>eference files for one type, e.g. MIRI DARK</a:t>
            </a:r>
          </a:p>
          <a:p>
            <a:pPr lvl="1"/>
            <a:r>
              <a:rPr lang="en-US" dirty="0" smtClean="0"/>
              <a:t>Check new references</a:t>
            </a:r>
          </a:p>
          <a:p>
            <a:pPr lvl="2"/>
            <a:r>
              <a:rPr lang="en-US" dirty="0" smtClean="0"/>
              <a:t>Allowed parameter values</a:t>
            </a:r>
          </a:p>
          <a:p>
            <a:pPr lvl="2"/>
            <a:r>
              <a:rPr lang="en-US" dirty="0" smtClean="0"/>
              <a:t>FITS table mode coverage:  mode additions and removals</a:t>
            </a:r>
          </a:p>
          <a:p>
            <a:pPr lvl="1"/>
            <a:r>
              <a:rPr lang="en-US" i="1" dirty="0" smtClean="0"/>
              <a:t>Automatically</a:t>
            </a:r>
            <a:r>
              <a:rPr lang="en-US" dirty="0" smtClean="0"/>
              <a:t> update rules hierarchy</a:t>
            </a:r>
          </a:p>
          <a:p>
            <a:pPr lvl="2"/>
            <a:r>
              <a:rPr lang="en-US" dirty="0" smtClean="0"/>
              <a:t>Insert / replace files in existing .rmap Match() cases</a:t>
            </a:r>
          </a:p>
          <a:p>
            <a:pPr lvl="3"/>
            <a:r>
              <a:rPr lang="en-US" dirty="0" smtClean="0"/>
              <a:t>Currently limited to Match() -&gt; </a:t>
            </a:r>
            <a:r>
              <a:rPr lang="en-US" dirty="0" err="1" smtClean="0"/>
              <a:t>UseAfter</a:t>
            </a:r>
            <a:r>
              <a:rPr lang="en-US" dirty="0" smtClean="0"/>
              <a:t>()</a:t>
            </a:r>
          </a:p>
          <a:p>
            <a:pPr lvl="2"/>
            <a:r>
              <a:rPr lang="en-US" dirty="0" smtClean="0"/>
              <a:t>Automatically regenerate higher level contexts</a:t>
            </a:r>
          </a:p>
          <a:p>
            <a:pPr lvl="1"/>
            <a:r>
              <a:rPr lang="en-US" dirty="0" smtClean="0"/>
              <a:t>Present results for review and confirmation</a:t>
            </a:r>
          </a:p>
          <a:p>
            <a:r>
              <a:rPr lang="en-US" dirty="0" smtClean="0"/>
              <a:t>Prototyped for HST build-2</a:t>
            </a:r>
          </a:p>
          <a:p>
            <a:r>
              <a:rPr lang="en-US" dirty="0" smtClean="0"/>
              <a:t>Needs generalization to support all JWST Selectors</a:t>
            </a:r>
            <a:endParaRPr lang="en-US" dirty="0"/>
          </a:p>
        </p:txBody>
      </p:sp>
      <p:sp>
        <p:nvSpPr>
          <p:cNvPr id="4" name="Footer Placeholder 3"/>
          <p:cNvSpPr>
            <a:spLocks noGrp="1"/>
          </p:cNvSpPr>
          <p:nvPr>
            <p:ph type="ftr" sz="quarter" idx="11"/>
          </p:nvPr>
        </p:nvSpPr>
        <p:spPr/>
        <p:txBody>
          <a:bodyPr/>
          <a:lstStyle/>
          <a:p>
            <a:pPr>
              <a:defRPr/>
            </a:pPr>
            <a:r>
              <a:rPr lang="en-US" smtClean="0"/>
              <a:t>S&amp;OC DMS System Design Review</a:t>
            </a:r>
            <a:endParaRPr lang="en-US" dirty="0"/>
          </a:p>
        </p:txBody>
      </p:sp>
      <p:sp>
        <p:nvSpPr>
          <p:cNvPr id="5" name="Date Placeholder 4"/>
          <p:cNvSpPr>
            <a:spLocks noGrp="1"/>
          </p:cNvSpPr>
          <p:nvPr>
            <p:ph type="dt" sz="half" idx="10"/>
          </p:nvPr>
        </p:nvSpPr>
        <p:spPr/>
        <p:txBody>
          <a:bodyPr/>
          <a:lstStyle/>
          <a:p>
            <a:pPr>
              <a:defRPr/>
            </a:pPr>
            <a:r>
              <a:rPr lang="en-US" smtClean="0"/>
              <a:t>Dec 7-8, 2012</a:t>
            </a:r>
            <a:endParaRPr lang="en-US" dirty="0"/>
          </a:p>
        </p:txBody>
      </p:sp>
      <p:sp>
        <p:nvSpPr>
          <p:cNvPr id="6" name="Slide Number Placeholder 5"/>
          <p:cNvSpPr>
            <a:spLocks noGrp="1"/>
          </p:cNvSpPr>
          <p:nvPr>
            <p:ph type="sldNum" sz="quarter" idx="12"/>
          </p:nvPr>
        </p:nvSpPr>
        <p:spPr/>
        <p:txBody>
          <a:bodyPr/>
          <a:lstStyle/>
          <a:p>
            <a:pPr>
              <a:defRPr/>
            </a:pPr>
            <a:r>
              <a:rPr lang="en-US" smtClean="0"/>
              <a:t>9-</a:t>
            </a:r>
            <a:fld id="{A739F50A-8F88-4892-87E1-8D1D3A543FFC}" type="slidenum">
              <a:rPr lang="en-US" smtClean="0"/>
              <a:pPr>
                <a:defRPr/>
              </a:pPr>
              <a:t>28</a:t>
            </a:fld>
            <a:endParaRPr lang="en-US" smtClean="0"/>
          </a:p>
          <a:p>
            <a:pPr>
              <a:defRPr/>
            </a:pPr>
            <a:endParaRPr lang="en-US" dirty="0"/>
          </a:p>
        </p:txBody>
      </p:sp>
    </p:spTree>
    <p:extLst>
      <p:ext uri="{BB962C8B-B14F-4D97-AF65-F5344CB8AC3E}">
        <p14:creationId xmlns:p14="http://schemas.microsoft.com/office/powerpoint/2010/main" val="191552560"/>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Batch Submission Inputs</a:t>
            </a:r>
            <a:endParaRPr lang="en-US" dirty="0"/>
          </a:p>
        </p:txBody>
      </p:sp>
      <p:sp>
        <p:nvSpPr>
          <p:cNvPr id="3" name="Date Placeholder 2"/>
          <p:cNvSpPr>
            <a:spLocks noGrp="1"/>
          </p:cNvSpPr>
          <p:nvPr>
            <p:ph type="dt" sz="half" idx="10"/>
          </p:nvPr>
        </p:nvSpPr>
        <p:spPr/>
        <p:txBody>
          <a:bodyPr/>
          <a:lstStyle/>
          <a:p>
            <a:pPr>
              <a:defRPr/>
            </a:pPr>
            <a:r>
              <a:rPr lang="en-US" smtClean="0"/>
              <a:t>Dec 7-8, 2012</a:t>
            </a:r>
            <a:endParaRPr lang="en-US" dirty="0"/>
          </a:p>
        </p:txBody>
      </p:sp>
      <p:sp>
        <p:nvSpPr>
          <p:cNvPr id="4" name="Footer Placeholder 3"/>
          <p:cNvSpPr>
            <a:spLocks noGrp="1"/>
          </p:cNvSpPr>
          <p:nvPr>
            <p:ph type="ftr" sz="quarter" idx="11"/>
          </p:nvPr>
        </p:nvSpPr>
        <p:spPr/>
        <p:txBody>
          <a:bodyPr/>
          <a:lstStyle/>
          <a:p>
            <a:pPr>
              <a:defRPr/>
            </a:pPr>
            <a:r>
              <a:rPr lang="en-US" smtClean="0"/>
              <a:t>S&amp;OC DMS System Design Review</a:t>
            </a:r>
            <a:endParaRPr lang="en-US" dirty="0"/>
          </a:p>
        </p:txBody>
      </p:sp>
      <p:sp>
        <p:nvSpPr>
          <p:cNvPr id="5" name="Slide Number Placeholder 4"/>
          <p:cNvSpPr>
            <a:spLocks noGrp="1"/>
          </p:cNvSpPr>
          <p:nvPr>
            <p:ph type="sldNum" sz="quarter" idx="12"/>
          </p:nvPr>
        </p:nvSpPr>
        <p:spPr/>
        <p:txBody>
          <a:bodyPr/>
          <a:lstStyle/>
          <a:p>
            <a:pPr>
              <a:defRPr/>
            </a:pPr>
            <a:r>
              <a:rPr lang="en-US" smtClean="0"/>
              <a:t>9-</a:t>
            </a:r>
            <a:fld id="{A739F50A-8F88-4892-87E1-8D1D3A543FFC}" type="slidenum">
              <a:rPr lang="en-US" smtClean="0"/>
              <a:pPr>
                <a:defRPr/>
              </a:pPr>
              <a:t>29</a:t>
            </a:fld>
            <a:endParaRPr lang="en-US" smtClean="0"/>
          </a:p>
          <a:p>
            <a:pPr>
              <a:defRPr/>
            </a:pPr>
            <a:endParaRPr lang="en-US" dirty="0"/>
          </a:p>
        </p:txBody>
      </p:sp>
      <p:pic>
        <p:nvPicPr>
          <p:cNvPr id="6" name="Picture 5" descr="web_batch_submit_references.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990600"/>
            <a:ext cx="8818999" cy="4977595"/>
          </a:xfrm>
          <a:prstGeom prst="rect">
            <a:avLst/>
          </a:prstGeom>
        </p:spPr>
      </p:pic>
    </p:spTree>
    <p:extLst>
      <p:ext uri="{BB962C8B-B14F-4D97-AF65-F5344CB8AC3E}">
        <p14:creationId xmlns:p14="http://schemas.microsoft.com/office/powerpoint/2010/main" val="29621608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Uploads</a:t>
            </a:r>
            <a:endParaRPr lang="en-US" dirty="0"/>
          </a:p>
        </p:txBody>
      </p:sp>
      <p:pic>
        <p:nvPicPr>
          <p:cNvPr id="3" name="Picture 2"/>
          <p:cNvPicPr>
            <a:picLocks noChangeAspect="1"/>
          </p:cNvPicPr>
          <p:nvPr/>
        </p:nvPicPr>
        <p:blipFill>
          <a:blip r:embed="rId2"/>
          <a:stretch>
            <a:fillRect/>
          </a:stretch>
        </p:blipFill>
        <p:spPr>
          <a:xfrm>
            <a:off x="381000" y="914400"/>
            <a:ext cx="8540821" cy="5394841"/>
          </a:xfrm>
          <a:prstGeom prst="rect">
            <a:avLst/>
          </a:prstGeom>
        </p:spPr>
      </p:pic>
      <p:sp>
        <p:nvSpPr>
          <p:cNvPr id="5" name="TextBox 4"/>
          <p:cNvSpPr txBox="1"/>
          <p:nvPr/>
        </p:nvSpPr>
        <p:spPr>
          <a:xfrm>
            <a:off x="5410200" y="4572000"/>
            <a:ext cx="3733800" cy="1110177"/>
          </a:xfrm>
          <a:prstGeom prst="rect">
            <a:avLst/>
          </a:prstGeom>
        </p:spPr>
        <p:txBody>
          <a:bodyPr wrap="square" lIns="90000" tIns="46800" rIns="90000" bIns="46800" rtlCol="0">
            <a:spAutoFit/>
          </a:bodyPr>
          <a:lstStyle/>
          <a:p>
            <a:pPr marL="171450" indent="-171450">
              <a:buFont typeface="Arial"/>
              <a:buChar char="•"/>
            </a:pPr>
            <a:r>
              <a:rPr lang="en-US" sz="1100" b="1" dirty="0" smtClean="0">
                <a:solidFill>
                  <a:schemeClr val="tx1"/>
                </a:solidFill>
                <a:latin typeface="Helvetica"/>
              </a:rPr>
              <a:t>JWST references huge:  some 4G – 64G file</a:t>
            </a:r>
          </a:p>
          <a:p>
            <a:pPr marL="171450" indent="-171450">
              <a:buFont typeface="Arial"/>
              <a:buChar char="•"/>
            </a:pPr>
            <a:r>
              <a:rPr lang="en-US" sz="1100" b="1" dirty="0" smtClean="0">
                <a:solidFill>
                  <a:schemeClr val="tx1"/>
                </a:solidFill>
                <a:latin typeface="Helvetica"/>
              </a:rPr>
              <a:t>Provides real time upload status</a:t>
            </a:r>
          </a:p>
          <a:p>
            <a:pPr marL="171450" indent="-171450">
              <a:buFont typeface="Arial"/>
              <a:buChar char="•"/>
            </a:pPr>
            <a:r>
              <a:rPr lang="en-US" sz="1100" b="1" dirty="0" smtClean="0">
                <a:solidFill>
                  <a:schemeClr val="tx1"/>
                </a:solidFill>
                <a:latin typeface="Helvetica"/>
              </a:rPr>
              <a:t>Robust selection of multiple files</a:t>
            </a:r>
          </a:p>
          <a:p>
            <a:pPr marL="171450" indent="-171450">
              <a:buFont typeface="Arial"/>
              <a:buChar char="•"/>
            </a:pPr>
            <a:r>
              <a:rPr lang="en-US" sz="1100" b="1" dirty="0" smtClean="0">
                <a:solidFill>
                  <a:schemeClr val="tx1"/>
                </a:solidFill>
                <a:latin typeface="Helvetica"/>
              </a:rPr>
              <a:t>Upload to ingest directory</a:t>
            </a:r>
          </a:p>
          <a:p>
            <a:pPr marL="171450" indent="-171450">
              <a:buFont typeface="Arial"/>
              <a:buChar char="•"/>
            </a:pPr>
            <a:r>
              <a:rPr lang="en-US" sz="1100" b="1" dirty="0" smtClean="0">
                <a:solidFill>
                  <a:schemeClr val="tx1"/>
                </a:solidFill>
                <a:latin typeface="Helvetica"/>
              </a:rPr>
              <a:t>Web view reflects file system</a:t>
            </a:r>
          </a:p>
          <a:p>
            <a:pPr marL="171450" indent="-171450">
              <a:buFont typeface="Arial"/>
              <a:buChar char="•"/>
            </a:pPr>
            <a:r>
              <a:rPr lang="en-US" sz="1100" b="1" dirty="0" smtClean="0">
                <a:solidFill>
                  <a:schemeClr val="tx1"/>
                </a:solidFill>
                <a:latin typeface="Helvetica"/>
              </a:rPr>
              <a:t>Also supports shell based file copies to ingest</a:t>
            </a:r>
          </a:p>
        </p:txBody>
      </p:sp>
      <p:sp>
        <p:nvSpPr>
          <p:cNvPr id="4" name="Footer Placeholder 3"/>
          <p:cNvSpPr>
            <a:spLocks noGrp="1"/>
          </p:cNvSpPr>
          <p:nvPr>
            <p:ph type="ftr" sz="quarter" idx="11"/>
          </p:nvPr>
        </p:nvSpPr>
        <p:spPr/>
        <p:txBody>
          <a:bodyPr/>
          <a:lstStyle/>
          <a:p>
            <a:pPr>
              <a:defRPr/>
            </a:pPr>
            <a:r>
              <a:rPr lang="en-US" smtClean="0"/>
              <a:t>S&amp;OC DMS System Design Review</a:t>
            </a:r>
            <a:endParaRPr lang="en-US" dirty="0"/>
          </a:p>
        </p:txBody>
      </p:sp>
      <p:sp>
        <p:nvSpPr>
          <p:cNvPr id="6" name="Date Placeholder 5"/>
          <p:cNvSpPr>
            <a:spLocks noGrp="1"/>
          </p:cNvSpPr>
          <p:nvPr>
            <p:ph type="dt" sz="half" idx="10"/>
          </p:nvPr>
        </p:nvSpPr>
        <p:spPr/>
        <p:txBody>
          <a:bodyPr/>
          <a:lstStyle/>
          <a:p>
            <a:pPr>
              <a:defRPr/>
            </a:pPr>
            <a:r>
              <a:rPr lang="en-US" smtClean="0"/>
              <a:t>Dec 7-8, 2012</a:t>
            </a:r>
            <a:endParaRPr lang="en-US" dirty="0"/>
          </a:p>
        </p:txBody>
      </p:sp>
      <p:sp>
        <p:nvSpPr>
          <p:cNvPr id="7" name="Slide Number Placeholder 6"/>
          <p:cNvSpPr>
            <a:spLocks noGrp="1"/>
          </p:cNvSpPr>
          <p:nvPr>
            <p:ph type="sldNum" sz="quarter" idx="12"/>
          </p:nvPr>
        </p:nvSpPr>
        <p:spPr/>
        <p:txBody>
          <a:bodyPr/>
          <a:lstStyle/>
          <a:p>
            <a:pPr>
              <a:defRPr/>
            </a:pPr>
            <a:r>
              <a:rPr lang="en-US" smtClean="0"/>
              <a:t>9-</a:t>
            </a:r>
            <a:fld id="{A739F50A-8F88-4892-87E1-8D1D3A543FFC}" type="slidenum">
              <a:rPr lang="en-US" smtClean="0"/>
              <a:pPr>
                <a:defRPr/>
              </a:pPr>
              <a:t>30</a:t>
            </a:fld>
            <a:endParaRPr lang="en-US" smtClean="0"/>
          </a:p>
          <a:p>
            <a:pPr>
              <a:defRPr/>
            </a:pPr>
            <a:endParaRPr lang="en-US" dirty="0"/>
          </a:p>
        </p:txBody>
      </p:sp>
    </p:spTree>
    <p:extLst>
      <p:ext uri="{BB962C8B-B14F-4D97-AF65-F5344CB8AC3E}">
        <p14:creationId xmlns:p14="http://schemas.microsoft.com/office/powerpoint/2010/main" val="15984661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DMS Data Flow Diagram</a:t>
            </a:r>
          </a:p>
        </p:txBody>
      </p:sp>
      <p:pic>
        <p:nvPicPr>
          <p:cNvPr id="8" name="Picture 7" descr="DMS_data_flow_SDR1_v4.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87400"/>
            <a:ext cx="9144000" cy="5281779"/>
          </a:xfrm>
          <a:prstGeom prst="rect">
            <a:avLst/>
          </a:prstGeom>
        </p:spPr>
      </p:pic>
      <p:sp>
        <p:nvSpPr>
          <p:cNvPr id="3" name="Footer Placeholder 2"/>
          <p:cNvSpPr>
            <a:spLocks noGrp="1"/>
          </p:cNvSpPr>
          <p:nvPr>
            <p:ph type="ftr" sz="quarter" idx="11"/>
          </p:nvPr>
        </p:nvSpPr>
        <p:spPr/>
        <p:txBody>
          <a:bodyPr/>
          <a:lstStyle/>
          <a:p>
            <a:pPr>
              <a:defRPr/>
            </a:pPr>
            <a:r>
              <a:rPr lang="en-US" smtClean="0"/>
              <a:t>S&amp;OC DMS System Design Review</a:t>
            </a:r>
            <a:endParaRPr lang="en-US" dirty="0"/>
          </a:p>
        </p:txBody>
      </p:sp>
      <p:sp>
        <p:nvSpPr>
          <p:cNvPr id="4" name="Date Placeholder 3"/>
          <p:cNvSpPr>
            <a:spLocks noGrp="1"/>
          </p:cNvSpPr>
          <p:nvPr>
            <p:ph type="dt" sz="half" idx="10"/>
          </p:nvPr>
        </p:nvSpPr>
        <p:spPr/>
        <p:txBody>
          <a:bodyPr/>
          <a:lstStyle/>
          <a:p>
            <a:pPr>
              <a:defRPr/>
            </a:pPr>
            <a:r>
              <a:rPr lang="en-US" smtClean="0"/>
              <a:t>Dec 7-8, 2012</a:t>
            </a:r>
            <a:endParaRPr lang="en-US" dirty="0"/>
          </a:p>
        </p:txBody>
      </p:sp>
      <p:sp>
        <p:nvSpPr>
          <p:cNvPr id="5" name="Slide Number Placeholder 4"/>
          <p:cNvSpPr>
            <a:spLocks noGrp="1"/>
          </p:cNvSpPr>
          <p:nvPr>
            <p:ph type="sldNum" sz="quarter" idx="12"/>
          </p:nvPr>
        </p:nvSpPr>
        <p:spPr/>
        <p:txBody>
          <a:bodyPr/>
          <a:lstStyle/>
          <a:p>
            <a:pPr>
              <a:defRPr/>
            </a:pPr>
            <a:r>
              <a:rPr lang="en-US" smtClean="0"/>
              <a:t>9-</a:t>
            </a:r>
            <a:fld id="{A739F50A-8F88-4892-87E1-8D1D3A543FFC}" type="slidenum">
              <a:rPr lang="en-US" smtClean="0"/>
              <a:pPr>
                <a:defRPr/>
              </a:pPr>
              <a:t>4</a:t>
            </a:fld>
            <a:endParaRPr lang="en-US" smtClean="0"/>
          </a:p>
          <a:p>
            <a:pPr>
              <a:defRPr/>
            </a:pP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Submission Results (summary)</a:t>
            </a:r>
            <a:endParaRPr lang="en-US" dirty="0"/>
          </a:p>
        </p:txBody>
      </p:sp>
      <p:sp>
        <p:nvSpPr>
          <p:cNvPr id="3" name="Date Placeholder 2"/>
          <p:cNvSpPr>
            <a:spLocks noGrp="1"/>
          </p:cNvSpPr>
          <p:nvPr>
            <p:ph type="dt" sz="half" idx="10"/>
          </p:nvPr>
        </p:nvSpPr>
        <p:spPr/>
        <p:txBody>
          <a:bodyPr/>
          <a:lstStyle/>
          <a:p>
            <a:pPr>
              <a:defRPr/>
            </a:pPr>
            <a:r>
              <a:rPr lang="en-US" smtClean="0"/>
              <a:t>Dec 7-8, 2012</a:t>
            </a:r>
            <a:endParaRPr lang="en-US" dirty="0"/>
          </a:p>
        </p:txBody>
      </p:sp>
      <p:sp>
        <p:nvSpPr>
          <p:cNvPr id="4" name="Footer Placeholder 3"/>
          <p:cNvSpPr>
            <a:spLocks noGrp="1"/>
          </p:cNvSpPr>
          <p:nvPr>
            <p:ph type="ftr" sz="quarter" idx="11"/>
          </p:nvPr>
        </p:nvSpPr>
        <p:spPr/>
        <p:txBody>
          <a:bodyPr/>
          <a:lstStyle/>
          <a:p>
            <a:pPr>
              <a:defRPr/>
            </a:pPr>
            <a:r>
              <a:rPr lang="en-US" smtClean="0"/>
              <a:t>S&amp;OC DMS System Design Review</a:t>
            </a:r>
            <a:endParaRPr lang="en-US" dirty="0"/>
          </a:p>
        </p:txBody>
      </p:sp>
      <p:sp>
        <p:nvSpPr>
          <p:cNvPr id="5" name="Slide Number Placeholder 4"/>
          <p:cNvSpPr>
            <a:spLocks noGrp="1"/>
          </p:cNvSpPr>
          <p:nvPr>
            <p:ph type="sldNum" sz="quarter" idx="12"/>
          </p:nvPr>
        </p:nvSpPr>
        <p:spPr/>
        <p:txBody>
          <a:bodyPr/>
          <a:lstStyle/>
          <a:p>
            <a:pPr>
              <a:defRPr/>
            </a:pPr>
            <a:r>
              <a:rPr lang="en-US" smtClean="0"/>
              <a:t>9-</a:t>
            </a:r>
            <a:fld id="{A739F50A-8F88-4892-87E1-8D1D3A543FFC}" type="slidenum">
              <a:rPr lang="en-US" smtClean="0"/>
              <a:pPr>
                <a:defRPr/>
              </a:pPr>
              <a:t>31</a:t>
            </a:fld>
            <a:endParaRPr lang="en-US" smtClean="0"/>
          </a:p>
          <a:p>
            <a:pPr>
              <a:defRPr/>
            </a:pPr>
            <a:endParaRPr lang="en-US" dirty="0"/>
          </a:p>
        </p:txBody>
      </p:sp>
      <p:pic>
        <p:nvPicPr>
          <p:cNvPr id="6" name="Picture 5"/>
          <p:cNvPicPr>
            <a:picLocks noChangeAspect="1"/>
          </p:cNvPicPr>
          <p:nvPr/>
        </p:nvPicPr>
        <p:blipFill>
          <a:blip r:embed="rId2"/>
          <a:stretch>
            <a:fillRect/>
          </a:stretch>
        </p:blipFill>
        <p:spPr>
          <a:xfrm>
            <a:off x="990600" y="990600"/>
            <a:ext cx="7192384" cy="5410200"/>
          </a:xfrm>
          <a:prstGeom prst="rect">
            <a:avLst/>
          </a:prstGeom>
        </p:spPr>
      </p:pic>
    </p:spTree>
    <p:extLst>
      <p:ext uri="{BB962C8B-B14F-4D97-AF65-F5344CB8AC3E}">
        <p14:creationId xmlns:p14="http://schemas.microsoft.com/office/powerpoint/2010/main" val="25522982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Submission Results (certify output)</a:t>
            </a:r>
            <a:endParaRPr lang="en-US" dirty="0"/>
          </a:p>
        </p:txBody>
      </p:sp>
      <p:pic>
        <p:nvPicPr>
          <p:cNvPr id="3" name="Picture 2"/>
          <p:cNvPicPr>
            <a:picLocks noChangeAspect="1"/>
          </p:cNvPicPr>
          <p:nvPr/>
        </p:nvPicPr>
        <p:blipFill>
          <a:blip r:embed="rId2"/>
          <a:stretch>
            <a:fillRect/>
          </a:stretch>
        </p:blipFill>
        <p:spPr>
          <a:xfrm>
            <a:off x="457200" y="914400"/>
            <a:ext cx="8077200" cy="5504667"/>
          </a:xfrm>
          <a:prstGeom prst="rect">
            <a:avLst/>
          </a:prstGeom>
        </p:spPr>
      </p:pic>
      <p:sp>
        <p:nvSpPr>
          <p:cNvPr id="4" name="Footer Placeholder 3"/>
          <p:cNvSpPr>
            <a:spLocks noGrp="1"/>
          </p:cNvSpPr>
          <p:nvPr>
            <p:ph type="ftr" sz="quarter" idx="11"/>
          </p:nvPr>
        </p:nvSpPr>
        <p:spPr/>
        <p:txBody>
          <a:bodyPr/>
          <a:lstStyle/>
          <a:p>
            <a:pPr>
              <a:defRPr/>
            </a:pPr>
            <a:r>
              <a:rPr lang="en-US" smtClean="0"/>
              <a:t>S&amp;OC DMS System Design Review</a:t>
            </a:r>
            <a:endParaRPr lang="en-US" dirty="0"/>
          </a:p>
        </p:txBody>
      </p:sp>
      <p:sp>
        <p:nvSpPr>
          <p:cNvPr id="5" name="Date Placeholder 4"/>
          <p:cNvSpPr>
            <a:spLocks noGrp="1"/>
          </p:cNvSpPr>
          <p:nvPr>
            <p:ph type="dt" sz="half" idx="10"/>
          </p:nvPr>
        </p:nvSpPr>
        <p:spPr/>
        <p:txBody>
          <a:bodyPr/>
          <a:lstStyle/>
          <a:p>
            <a:pPr>
              <a:defRPr/>
            </a:pPr>
            <a:r>
              <a:rPr lang="en-US" smtClean="0"/>
              <a:t>Dec 7-8, 2012</a:t>
            </a:r>
            <a:endParaRPr lang="en-US" dirty="0"/>
          </a:p>
        </p:txBody>
      </p:sp>
      <p:sp>
        <p:nvSpPr>
          <p:cNvPr id="6" name="Slide Number Placeholder 5"/>
          <p:cNvSpPr>
            <a:spLocks noGrp="1"/>
          </p:cNvSpPr>
          <p:nvPr>
            <p:ph type="sldNum" sz="quarter" idx="12"/>
          </p:nvPr>
        </p:nvSpPr>
        <p:spPr/>
        <p:txBody>
          <a:bodyPr/>
          <a:lstStyle/>
          <a:p>
            <a:pPr>
              <a:defRPr/>
            </a:pPr>
            <a:r>
              <a:rPr lang="en-US" smtClean="0"/>
              <a:t>9-</a:t>
            </a:r>
            <a:fld id="{A739F50A-8F88-4892-87E1-8D1D3A543FFC}" type="slidenum">
              <a:rPr lang="en-US" smtClean="0"/>
              <a:pPr>
                <a:defRPr/>
              </a:pPr>
              <a:t>32</a:t>
            </a:fld>
            <a:endParaRPr lang="en-US" smtClean="0"/>
          </a:p>
          <a:p>
            <a:pPr>
              <a:defRPr/>
            </a:pPr>
            <a:endParaRPr lang="en-US" dirty="0"/>
          </a:p>
        </p:txBody>
      </p:sp>
    </p:spTree>
    <p:extLst>
      <p:ext uri="{BB962C8B-B14F-4D97-AF65-F5344CB8AC3E}">
        <p14:creationId xmlns:p14="http://schemas.microsoft.com/office/powerpoint/2010/main" val="12244568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Submission Results (logical diffs)</a:t>
            </a:r>
            <a:endParaRPr lang="en-US" dirty="0"/>
          </a:p>
        </p:txBody>
      </p:sp>
      <p:pic>
        <p:nvPicPr>
          <p:cNvPr id="3" name="Picture 2"/>
          <p:cNvPicPr>
            <a:picLocks noChangeAspect="1"/>
          </p:cNvPicPr>
          <p:nvPr/>
        </p:nvPicPr>
        <p:blipFill>
          <a:blip r:embed="rId2"/>
          <a:stretch>
            <a:fillRect/>
          </a:stretch>
        </p:blipFill>
        <p:spPr>
          <a:xfrm>
            <a:off x="609600" y="990600"/>
            <a:ext cx="8153400" cy="5388085"/>
          </a:xfrm>
          <a:prstGeom prst="rect">
            <a:avLst/>
          </a:prstGeom>
        </p:spPr>
      </p:pic>
      <p:sp>
        <p:nvSpPr>
          <p:cNvPr id="4" name="Footer Placeholder 3"/>
          <p:cNvSpPr>
            <a:spLocks noGrp="1"/>
          </p:cNvSpPr>
          <p:nvPr>
            <p:ph type="ftr" sz="quarter" idx="11"/>
          </p:nvPr>
        </p:nvSpPr>
        <p:spPr/>
        <p:txBody>
          <a:bodyPr/>
          <a:lstStyle/>
          <a:p>
            <a:pPr>
              <a:defRPr/>
            </a:pPr>
            <a:r>
              <a:rPr lang="en-US" smtClean="0"/>
              <a:t>S&amp;OC DMS System Design Review</a:t>
            </a:r>
            <a:endParaRPr lang="en-US" dirty="0"/>
          </a:p>
        </p:txBody>
      </p:sp>
      <p:sp>
        <p:nvSpPr>
          <p:cNvPr id="5" name="Date Placeholder 4"/>
          <p:cNvSpPr>
            <a:spLocks noGrp="1"/>
          </p:cNvSpPr>
          <p:nvPr>
            <p:ph type="dt" sz="half" idx="10"/>
          </p:nvPr>
        </p:nvSpPr>
        <p:spPr/>
        <p:txBody>
          <a:bodyPr/>
          <a:lstStyle/>
          <a:p>
            <a:pPr>
              <a:defRPr/>
            </a:pPr>
            <a:r>
              <a:rPr lang="en-US" smtClean="0"/>
              <a:t>Dec 7-8, 2012</a:t>
            </a:r>
            <a:endParaRPr lang="en-US" dirty="0"/>
          </a:p>
        </p:txBody>
      </p:sp>
      <p:sp>
        <p:nvSpPr>
          <p:cNvPr id="6" name="Slide Number Placeholder 5"/>
          <p:cNvSpPr>
            <a:spLocks noGrp="1"/>
          </p:cNvSpPr>
          <p:nvPr>
            <p:ph type="sldNum" sz="quarter" idx="12"/>
          </p:nvPr>
        </p:nvSpPr>
        <p:spPr/>
        <p:txBody>
          <a:bodyPr/>
          <a:lstStyle/>
          <a:p>
            <a:pPr>
              <a:defRPr/>
            </a:pPr>
            <a:r>
              <a:rPr lang="en-US" smtClean="0"/>
              <a:t>9-</a:t>
            </a:r>
            <a:fld id="{A739F50A-8F88-4892-87E1-8D1D3A543FFC}" type="slidenum">
              <a:rPr lang="en-US" smtClean="0"/>
              <a:pPr>
                <a:defRPr/>
              </a:pPr>
              <a:t>33</a:t>
            </a:fld>
            <a:endParaRPr lang="en-US" smtClean="0"/>
          </a:p>
          <a:p>
            <a:pPr>
              <a:defRPr/>
            </a:pPr>
            <a:endParaRPr lang="en-US" dirty="0"/>
          </a:p>
        </p:txBody>
      </p:sp>
    </p:spTree>
    <p:extLst>
      <p:ext uri="{BB962C8B-B14F-4D97-AF65-F5344CB8AC3E}">
        <p14:creationId xmlns:p14="http://schemas.microsoft.com/office/powerpoint/2010/main" val="4071197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Submission Results</a:t>
            </a:r>
            <a:r>
              <a:rPr lang="en-US" baseline="0" dirty="0" smtClean="0"/>
              <a:t> (textual diffs)</a:t>
            </a:r>
            <a:endParaRPr lang="en-US" dirty="0"/>
          </a:p>
        </p:txBody>
      </p:sp>
      <p:pic>
        <p:nvPicPr>
          <p:cNvPr id="4" name="Picture 3"/>
          <p:cNvPicPr>
            <a:picLocks noChangeAspect="1"/>
          </p:cNvPicPr>
          <p:nvPr/>
        </p:nvPicPr>
        <p:blipFill>
          <a:blip r:embed="rId2"/>
          <a:stretch>
            <a:fillRect/>
          </a:stretch>
        </p:blipFill>
        <p:spPr>
          <a:xfrm>
            <a:off x="685800" y="1143000"/>
            <a:ext cx="8077200" cy="5299018"/>
          </a:xfrm>
          <a:prstGeom prst="rect">
            <a:avLst/>
          </a:prstGeom>
        </p:spPr>
      </p:pic>
      <p:sp>
        <p:nvSpPr>
          <p:cNvPr id="3" name="Footer Placeholder 2"/>
          <p:cNvSpPr>
            <a:spLocks noGrp="1"/>
          </p:cNvSpPr>
          <p:nvPr>
            <p:ph type="ftr" sz="quarter" idx="11"/>
          </p:nvPr>
        </p:nvSpPr>
        <p:spPr/>
        <p:txBody>
          <a:bodyPr/>
          <a:lstStyle/>
          <a:p>
            <a:pPr>
              <a:defRPr/>
            </a:pPr>
            <a:r>
              <a:rPr lang="en-US" smtClean="0"/>
              <a:t>S&amp;OC DMS System Design Review</a:t>
            </a:r>
            <a:endParaRPr lang="en-US" dirty="0"/>
          </a:p>
        </p:txBody>
      </p:sp>
      <p:sp>
        <p:nvSpPr>
          <p:cNvPr id="5" name="Date Placeholder 4"/>
          <p:cNvSpPr>
            <a:spLocks noGrp="1"/>
          </p:cNvSpPr>
          <p:nvPr>
            <p:ph type="dt" sz="half" idx="10"/>
          </p:nvPr>
        </p:nvSpPr>
        <p:spPr/>
        <p:txBody>
          <a:bodyPr/>
          <a:lstStyle/>
          <a:p>
            <a:pPr>
              <a:defRPr/>
            </a:pPr>
            <a:r>
              <a:rPr lang="en-US" smtClean="0"/>
              <a:t>Dec 7-8, 2012</a:t>
            </a:r>
            <a:endParaRPr lang="en-US" dirty="0"/>
          </a:p>
        </p:txBody>
      </p:sp>
      <p:sp>
        <p:nvSpPr>
          <p:cNvPr id="6" name="Slide Number Placeholder 5"/>
          <p:cNvSpPr>
            <a:spLocks noGrp="1"/>
          </p:cNvSpPr>
          <p:nvPr>
            <p:ph type="sldNum" sz="quarter" idx="12"/>
          </p:nvPr>
        </p:nvSpPr>
        <p:spPr/>
        <p:txBody>
          <a:bodyPr/>
          <a:lstStyle/>
          <a:p>
            <a:pPr>
              <a:defRPr/>
            </a:pPr>
            <a:r>
              <a:rPr lang="en-US" smtClean="0"/>
              <a:t>9-</a:t>
            </a:r>
            <a:fld id="{A739F50A-8F88-4892-87E1-8D1D3A543FFC}" type="slidenum">
              <a:rPr lang="en-US" smtClean="0"/>
              <a:pPr>
                <a:defRPr/>
              </a:pPr>
              <a:t>34</a:t>
            </a:fld>
            <a:endParaRPr lang="en-US" smtClean="0"/>
          </a:p>
          <a:p>
            <a:pPr>
              <a:defRPr/>
            </a:pPr>
            <a:endParaRPr lang="en-US" dirty="0"/>
          </a:p>
        </p:txBody>
      </p:sp>
    </p:spTree>
    <p:extLst>
      <p:ext uri="{BB962C8B-B14F-4D97-AF65-F5344CB8AC3E}">
        <p14:creationId xmlns:p14="http://schemas.microsoft.com/office/powerpoint/2010/main" val="31646118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Utilities divider</a:t>
            </a:r>
            <a:endParaRPr lang="en-US" dirty="0">
              <a:solidFill>
                <a:schemeClr val="bg1"/>
              </a:solidFill>
            </a:endParaRPr>
          </a:p>
        </p:txBody>
      </p:sp>
      <p:sp>
        <p:nvSpPr>
          <p:cNvPr id="4" name="Text Placeholder 3"/>
          <p:cNvSpPr>
            <a:spLocks noGrp="1"/>
          </p:cNvSpPr>
          <p:nvPr>
            <p:ph type="body" idx="4294967295"/>
          </p:nvPr>
        </p:nvSpPr>
        <p:spPr/>
        <p:txBody>
          <a:bodyPr/>
          <a:lstStyle/>
          <a:p>
            <a:pPr marL="0" indent="0" algn="ctr">
              <a:buNone/>
            </a:pPr>
            <a:endParaRPr lang="en-US" sz="3200" dirty="0"/>
          </a:p>
          <a:p>
            <a:pPr marL="0" indent="0" algn="ctr">
              <a:buNone/>
            </a:pPr>
            <a:endParaRPr lang="en-US" sz="3200" dirty="0"/>
          </a:p>
          <a:p>
            <a:pPr marL="0" indent="0" algn="ctr">
              <a:buNone/>
            </a:pPr>
            <a:endParaRPr lang="en-US" sz="3200" dirty="0"/>
          </a:p>
          <a:p>
            <a:pPr marL="0" indent="0" algn="ctr">
              <a:buNone/>
            </a:pPr>
            <a:r>
              <a:rPr lang="en-US" sz="3200" dirty="0" smtClean="0"/>
              <a:t>Utilities</a:t>
            </a:r>
            <a:endParaRPr lang="en-US" sz="3200" dirty="0"/>
          </a:p>
        </p:txBody>
      </p:sp>
      <p:sp>
        <p:nvSpPr>
          <p:cNvPr id="3" name="Footer Placeholder 2"/>
          <p:cNvSpPr>
            <a:spLocks noGrp="1"/>
          </p:cNvSpPr>
          <p:nvPr>
            <p:ph type="ftr" sz="quarter" idx="11"/>
          </p:nvPr>
        </p:nvSpPr>
        <p:spPr/>
        <p:txBody>
          <a:bodyPr/>
          <a:lstStyle/>
          <a:p>
            <a:pPr>
              <a:defRPr/>
            </a:pPr>
            <a:r>
              <a:rPr lang="en-US" smtClean="0"/>
              <a:t>S&amp;OC DMS System Design Review</a:t>
            </a:r>
            <a:endParaRPr lang="en-US" dirty="0"/>
          </a:p>
        </p:txBody>
      </p:sp>
      <p:sp>
        <p:nvSpPr>
          <p:cNvPr id="5" name="Date Placeholder 4"/>
          <p:cNvSpPr>
            <a:spLocks noGrp="1"/>
          </p:cNvSpPr>
          <p:nvPr>
            <p:ph type="dt" sz="half" idx="10"/>
          </p:nvPr>
        </p:nvSpPr>
        <p:spPr/>
        <p:txBody>
          <a:bodyPr/>
          <a:lstStyle/>
          <a:p>
            <a:pPr>
              <a:defRPr/>
            </a:pPr>
            <a:r>
              <a:rPr lang="en-US" smtClean="0"/>
              <a:t>Dec 7-8, 2012</a:t>
            </a:r>
            <a:endParaRPr lang="en-US" dirty="0"/>
          </a:p>
        </p:txBody>
      </p:sp>
      <p:sp>
        <p:nvSpPr>
          <p:cNvPr id="6" name="Slide Number Placeholder 5"/>
          <p:cNvSpPr>
            <a:spLocks noGrp="1"/>
          </p:cNvSpPr>
          <p:nvPr>
            <p:ph type="sldNum" sz="quarter" idx="12"/>
          </p:nvPr>
        </p:nvSpPr>
        <p:spPr/>
        <p:txBody>
          <a:bodyPr/>
          <a:lstStyle/>
          <a:p>
            <a:pPr>
              <a:defRPr/>
            </a:pPr>
            <a:r>
              <a:rPr lang="en-US" smtClean="0"/>
              <a:t>9-</a:t>
            </a:r>
            <a:fld id="{A739F50A-8F88-4892-87E1-8D1D3A543FFC}" type="slidenum">
              <a:rPr lang="en-US" smtClean="0"/>
              <a:pPr>
                <a:defRPr/>
              </a:pPr>
              <a:t>35</a:t>
            </a:fld>
            <a:endParaRPr lang="en-US" smtClean="0"/>
          </a:p>
          <a:p>
            <a:pPr>
              <a:defRPr/>
            </a:pPr>
            <a:endParaRPr lang="en-US" dirty="0"/>
          </a:p>
        </p:txBody>
      </p:sp>
    </p:spTree>
    <p:extLst>
      <p:ext uri="{BB962C8B-B14F-4D97-AF65-F5344CB8AC3E}">
        <p14:creationId xmlns:p14="http://schemas.microsoft.com/office/powerpoint/2010/main" val="3367284156"/>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Utilities Design</a:t>
            </a:r>
            <a:endParaRPr lang="en-US" dirty="0"/>
          </a:p>
        </p:txBody>
      </p:sp>
      <p:sp>
        <p:nvSpPr>
          <p:cNvPr id="3" name="Date Placeholder 2"/>
          <p:cNvSpPr>
            <a:spLocks noGrp="1"/>
          </p:cNvSpPr>
          <p:nvPr>
            <p:ph type="dt" sz="half" idx="10"/>
          </p:nvPr>
        </p:nvSpPr>
        <p:spPr/>
        <p:txBody>
          <a:bodyPr/>
          <a:lstStyle/>
          <a:p>
            <a:pPr>
              <a:defRPr/>
            </a:pPr>
            <a:r>
              <a:rPr lang="en-US" smtClean="0"/>
              <a:t>Dec 7-8, 2012</a:t>
            </a:r>
            <a:endParaRPr lang="en-US" dirty="0"/>
          </a:p>
        </p:txBody>
      </p:sp>
      <p:sp>
        <p:nvSpPr>
          <p:cNvPr id="4" name="Footer Placeholder 3"/>
          <p:cNvSpPr>
            <a:spLocks noGrp="1"/>
          </p:cNvSpPr>
          <p:nvPr>
            <p:ph type="ftr" sz="quarter" idx="11"/>
          </p:nvPr>
        </p:nvSpPr>
        <p:spPr/>
        <p:txBody>
          <a:bodyPr/>
          <a:lstStyle/>
          <a:p>
            <a:pPr>
              <a:defRPr/>
            </a:pPr>
            <a:r>
              <a:rPr lang="en-US" smtClean="0"/>
              <a:t>S&amp;OC DMS System Design Review</a:t>
            </a:r>
            <a:endParaRPr lang="en-US" dirty="0"/>
          </a:p>
        </p:txBody>
      </p:sp>
      <p:sp>
        <p:nvSpPr>
          <p:cNvPr id="5" name="Slide Number Placeholder 4"/>
          <p:cNvSpPr>
            <a:spLocks noGrp="1"/>
          </p:cNvSpPr>
          <p:nvPr>
            <p:ph type="sldNum" sz="quarter" idx="12"/>
          </p:nvPr>
        </p:nvSpPr>
        <p:spPr/>
        <p:txBody>
          <a:bodyPr/>
          <a:lstStyle/>
          <a:p>
            <a:pPr>
              <a:defRPr/>
            </a:pPr>
            <a:r>
              <a:rPr lang="en-US" smtClean="0"/>
              <a:t>9-</a:t>
            </a:r>
            <a:fld id="{A739F50A-8F88-4892-87E1-8D1D3A543FFC}" type="slidenum">
              <a:rPr lang="en-US" smtClean="0"/>
              <a:pPr>
                <a:defRPr/>
              </a:pPr>
              <a:t>36</a:t>
            </a:fld>
            <a:endParaRPr lang="en-US" smtClean="0"/>
          </a:p>
          <a:p>
            <a:pPr>
              <a:defRPr/>
            </a:pPr>
            <a:endParaRPr lang="en-US" dirty="0"/>
          </a:p>
        </p:txBody>
      </p:sp>
      <p:sp>
        <p:nvSpPr>
          <p:cNvPr id="7" name="Rectangle 2"/>
          <p:cNvSpPr txBox="1">
            <a:spLocks noChangeArrowheads="1"/>
          </p:cNvSpPr>
          <p:nvPr/>
        </p:nvSpPr>
        <p:spPr>
          <a:xfrm>
            <a:off x="684213" y="914400"/>
            <a:ext cx="7769225" cy="5543550"/>
          </a:xfrm>
          <a:prstGeom prst="rect">
            <a:avLst/>
          </a:prstGeom>
        </p:spPr>
        <p:txBody>
          <a:bodyPr lIns="90000" tIns="46800" rIns="90000" bIns="46800"/>
          <a:lstStyle>
            <a:lvl1pPr marL="342900" indent="-342900" algn="l" rtl="0" eaLnBrk="0" fontAlgn="base" hangingPunct="0">
              <a:spcBef>
                <a:spcPct val="20000"/>
              </a:spcBef>
              <a:spcAft>
                <a:spcPct val="40000"/>
              </a:spcAft>
              <a:buClr>
                <a:srgbClr val="BB0018"/>
              </a:buClr>
              <a:buSzPct val="67000"/>
              <a:buFont typeface="Wingdings" pitchFamily="2" charset="2"/>
              <a:buChar char="l"/>
              <a:defRPr b="1">
                <a:solidFill>
                  <a:schemeClr val="tx1"/>
                </a:solidFill>
                <a:latin typeface="+mn-lt"/>
                <a:ea typeface="+mn-ea"/>
                <a:cs typeface="+mn-cs"/>
              </a:defRPr>
            </a:lvl1pPr>
            <a:lvl2pPr marL="742950" indent="-285750" algn="l" rtl="0" eaLnBrk="0" fontAlgn="base" hangingPunct="0">
              <a:spcBef>
                <a:spcPct val="0"/>
              </a:spcBef>
              <a:spcAft>
                <a:spcPct val="35000"/>
              </a:spcAft>
              <a:buClr>
                <a:srgbClr val="BB0018"/>
              </a:buClr>
              <a:buSzPct val="75000"/>
              <a:buFont typeface="Wingdings" pitchFamily="2" charset="2"/>
              <a:buChar char="n"/>
              <a:defRPr>
                <a:solidFill>
                  <a:schemeClr val="tx1"/>
                </a:solidFill>
                <a:latin typeface="+mn-lt"/>
              </a:defRPr>
            </a:lvl2pPr>
            <a:lvl3pPr marL="1143000" indent="-228600" algn="l" rtl="0" eaLnBrk="0" fontAlgn="base" hangingPunct="0">
              <a:spcBef>
                <a:spcPct val="0"/>
              </a:spcBef>
              <a:spcAft>
                <a:spcPct val="35000"/>
              </a:spcAft>
              <a:buClr>
                <a:srgbClr val="BB0018"/>
              </a:buClr>
              <a:buSzPct val="150000"/>
              <a:buChar char="-"/>
              <a:defRPr sz="1600">
                <a:solidFill>
                  <a:schemeClr val="tx1"/>
                </a:solidFill>
                <a:latin typeface="+mn-lt"/>
              </a:defRPr>
            </a:lvl3pPr>
            <a:lvl4pPr marL="1600200" indent="-228600" algn="l" rtl="0" eaLnBrk="0" fontAlgn="base" hangingPunct="0">
              <a:spcBef>
                <a:spcPct val="0"/>
              </a:spcBef>
              <a:spcAft>
                <a:spcPct val="35000"/>
              </a:spcAft>
              <a:buClr>
                <a:srgbClr val="BB0018"/>
              </a:buClr>
              <a:buChar char="–"/>
              <a:defRPr sz="1400">
                <a:solidFill>
                  <a:schemeClr val="tx1"/>
                </a:solidFill>
                <a:latin typeface="+mn-lt"/>
              </a:defRPr>
            </a:lvl4pPr>
            <a:lvl5pPr marL="2057400" indent="-228600" algn="l" rtl="0" eaLnBrk="0" fontAlgn="base" hangingPunct="0">
              <a:spcBef>
                <a:spcPct val="0"/>
              </a:spcBef>
              <a:spcAft>
                <a:spcPct val="35000"/>
              </a:spcAft>
              <a:buClr>
                <a:srgbClr val="BB0018"/>
              </a:buClr>
              <a:buChar char="»"/>
              <a:defRPr sz="1400">
                <a:solidFill>
                  <a:schemeClr val="tx1"/>
                </a:solidFill>
                <a:latin typeface="+mn-lt"/>
              </a:defRPr>
            </a:lvl5pPr>
            <a:lvl6pPr marL="2514600" indent="-228600" algn="l" rtl="0" eaLnBrk="1" fontAlgn="base" hangingPunct="1">
              <a:spcBef>
                <a:spcPct val="0"/>
              </a:spcBef>
              <a:spcAft>
                <a:spcPct val="35000"/>
              </a:spcAft>
              <a:buClr>
                <a:srgbClr val="BB0018"/>
              </a:buClr>
              <a:buChar char="»"/>
              <a:defRPr sz="1400">
                <a:solidFill>
                  <a:schemeClr val="tx1"/>
                </a:solidFill>
                <a:latin typeface="+mn-lt"/>
              </a:defRPr>
            </a:lvl6pPr>
            <a:lvl7pPr marL="2971800" indent="-228600" algn="l" rtl="0" eaLnBrk="1" fontAlgn="base" hangingPunct="1">
              <a:spcBef>
                <a:spcPct val="0"/>
              </a:spcBef>
              <a:spcAft>
                <a:spcPct val="35000"/>
              </a:spcAft>
              <a:buClr>
                <a:srgbClr val="BB0018"/>
              </a:buClr>
              <a:buChar char="»"/>
              <a:defRPr sz="1400">
                <a:solidFill>
                  <a:schemeClr val="tx1"/>
                </a:solidFill>
                <a:latin typeface="+mn-lt"/>
              </a:defRPr>
            </a:lvl7pPr>
            <a:lvl8pPr marL="3429000" indent="-228600" algn="l" rtl="0" eaLnBrk="1" fontAlgn="base" hangingPunct="1">
              <a:spcBef>
                <a:spcPct val="0"/>
              </a:spcBef>
              <a:spcAft>
                <a:spcPct val="35000"/>
              </a:spcAft>
              <a:buClr>
                <a:srgbClr val="BB0018"/>
              </a:buClr>
              <a:buChar char="»"/>
              <a:defRPr sz="1400">
                <a:solidFill>
                  <a:schemeClr val="tx1"/>
                </a:solidFill>
                <a:latin typeface="+mn-lt"/>
              </a:defRPr>
            </a:lvl8pPr>
            <a:lvl9pPr marL="3886200" indent="-228600" algn="l" rtl="0" eaLnBrk="1" fontAlgn="base" hangingPunct="1">
              <a:spcBef>
                <a:spcPct val="0"/>
              </a:spcBef>
              <a:spcAft>
                <a:spcPct val="35000"/>
              </a:spcAft>
              <a:buClr>
                <a:srgbClr val="BB0018"/>
              </a:buClr>
              <a:buChar char="»"/>
              <a:defRPr sz="1400">
                <a:solidFill>
                  <a:schemeClr val="tx1"/>
                </a:solidFill>
                <a:latin typeface="+mn-lt"/>
              </a:defRPr>
            </a:lvl9pPr>
          </a:lstStyle>
          <a:p>
            <a:pPr marL="0" indent="0" eaLnBrk="1" hangingPunct="1">
              <a:lnSpc>
                <a:spcPct val="90000"/>
              </a:lnSpc>
              <a:spcBef>
                <a:spcPts val="400"/>
              </a:spcBef>
              <a:spcAft>
                <a:spcPts val="800"/>
              </a:spcAft>
              <a:buFont typeface="Wingdings" pitchFamily="2" charset="2"/>
              <a:buNone/>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600" smtClean="0"/>
              <a:t>(Not a complete list)</a:t>
            </a:r>
          </a:p>
          <a:p>
            <a:pPr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600" smtClean="0"/>
              <a:t>General Utilities (useful for more than one category)</a:t>
            </a:r>
          </a:p>
          <a:p>
            <a:pPr lvl="1"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600" smtClean="0"/>
              <a:t>Cache Synchronization  (crds.sync)</a:t>
            </a:r>
          </a:p>
          <a:p>
            <a:pPr lvl="2"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400" smtClean="0"/>
              <a:t>synchronize local reference file directories to contain all reference files required by given list of pipeline contexts </a:t>
            </a:r>
          </a:p>
          <a:p>
            <a:pPr lvl="2"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400" smtClean="0"/>
              <a:t>Useful for Operations, WIT, and other projects (e.g., IDTs)</a:t>
            </a:r>
          </a:p>
          <a:p>
            <a:pPr lvl="1"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600" smtClean="0"/>
              <a:t>File Differencing  (</a:t>
            </a:r>
            <a:r>
              <a:rPr lang="en-US" sz="1600" smtClean="0">
                <a:solidFill>
                  <a:srgbClr val="3366FF"/>
                </a:solidFill>
              </a:rPr>
              <a:t>crds.diff</a:t>
            </a:r>
            <a:r>
              <a:rPr lang="en-US" sz="1600" smtClean="0"/>
              <a:t>)</a:t>
            </a:r>
          </a:p>
          <a:p>
            <a:pPr lvl="2"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400" smtClean="0"/>
              <a:t>Highlight all differences in rules and reference files between rmaps, instrument contexts or pipeline contexts</a:t>
            </a:r>
          </a:p>
          <a:p>
            <a:pPr lvl="1"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600" smtClean="0"/>
              <a:t>File Best References (</a:t>
            </a:r>
            <a:r>
              <a:rPr lang="en-US" sz="1600" smtClean="0">
                <a:solidFill>
                  <a:srgbClr val="3366FF"/>
                </a:solidFill>
              </a:rPr>
              <a:t>crds.file_bestfrefs</a:t>
            </a:r>
            <a:r>
              <a:rPr lang="en-US" sz="1600" smtClean="0"/>
              <a:t>)</a:t>
            </a:r>
          </a:p>
          <a:p>
            <a:pPr lvl="2"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400" smtClean="0"/>
              <a:t>Determines best references for a data set FITS file and/or updates header</a:t>
            </a:r>
          </a:p>
          <a:p>
            <a:pPr lvl="1"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600" smtClean="0"/>
              <a:t>Database Best References  (crds.db_bestrefs)</a:t>
            </a:r>
          </a:p>
          <a:p>
            <a:pPr lvl="2"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400" smtClean="0"/>
              <a:t>Determines best references based on catalog parameters and/or updates catalog</a:t>
            </a:r>
            <a:endParaRPr lang="en-US" sz="1400" dirty="0" smtClean="0"/>
          </a:p>
        </p:txBody>
      </p:sp>
    </p:spTree>
    <p:extLst>
      <p:ext uri="{BB962C8B-B14F-4D97-AF65-F5344CB8AC3E}">
        <p14:creationId xmlns:p14="http://schemas.microsoft.com/office/powerpoint/2010/main" val="346747776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Utilities Design (</a:t>
            </a:r>
            <a:r>
              <a:rPr lang="en-US" dirty="0" err="1" smtClean="0"/>
              <a:t>cont</a:t>
            </a:r>
            <a:r>
              <a:rPr lang="en-US" dirty="0" smtClean="0"/>
              <a:t> 1)</a:t>
            </a:r>
            <a:endParaRPr lang="en-US" dirty="0"/>
          </a:p>
        </p:txBody>
      </p:sp>
      <p:sp>
        <p:nvSpPr>
          <p:cNvPr id="3" name="Date Placeholder 2"/>
          <p:cNvSpPr>
            <a:spLocks noGrp="1"/>
          </p:cNvSpPr>
          <p:nvPr>
            <p:ph type="dt" sz="half" idx="10"/>
          </p:nvPr>
        </p:nvSpPr>
        <p:spPr/>
        <p:txBody>
          <a:bodyPr/>
          <a:lstStyle/>
          <a:p>
            <a:pPr>
              <a:defRPr/>
            </a:pPr>
            <a:r>
              <a:rPr lang="en-US" smtClean="0"/>
              <a:t>Dec 7-8, 2012</a:t>
            </a:r>
            <a:endParaRPr lang="en-US" dirty="0"/>
          </a:p>
        </p:txBody>
      </p:sp>
      <p:sp>
        <p:nvSpPr>
          <p:cNvPr id="4" name="Footer Placeholder 3"/>
          <p:cNvSpPr>
            <a:spLocks noGrp="1"/>
          </p:cNvSpPr>
          <p:nvPr>
            <p:ph type="ftr" sz="quarter" idx="11"/>
          </p:nvPr>
        </p:nvSpPr>
        <p:spPr/>
        <p:txBody>
          <a:bodyPr/>
          <a:lstStyle/>
          <a:p>
            <a:pPr>
              <a:defRPr/>
            </a:pPr>
            <a:r>
              <a:rPr lang="en-US" smtClean="0"/>
              <a:t>S&amp;OC DMS System Design Review</a:t>
            </a:r>
            <a:endParaRPr lang="en-US" dirty="0"/>
          </a:p>
        </p:txBody>
      </p:sp>
      <p:sp>
        <p:nvSpPr>
          <p:cNvPr id="5" name="Slide Number Placeholder 4"/>
          <p:cNvSpPr>
            <a:spLocks noGrp="1"/>
          </p:cNvSpPr>
          <p:nvPr>
            <p:ph type="sldNum" sz="quarter" idx="12"/>
          </p:nvPr>
        </p:nvSpPr>
        <p:spPr/>
        <p:txBody>
          <a:bodyPr/>
          <a:lstStyle/>
          <a:p>
            <a:pPr>
              <a:defRPr/>
            </a:pPr>
            <a:r>
              <a:rPr lang="en-US" smtClean="0"/>
              <a:t>9-</a:t>
            </a:r>
            <a:fld id="{A739F50A-8F88-4892-87E1-8D1D3A543FFC}" type="slidenum">
              <a:rPr lang="en-US" smtClean="0"/>
              <a:pPr>
                <a:defRPr/>
              </a:pPr>
              <a:t>37</a:t>
            </a:fld>
            <a:endParaRPr lang="en-US" smtClean="0"/>
          </a:p>
          <a:p>
            <a:pPr>
              <a:defRPr/>
            </a:pPr>
            <a:endParaRPr lang="en-US" dirty="0"/>
          </a:p>
        </p:txBody>
      </p:sp>
      <p:sp>
        <p:nvSpPr>
          <p:cNvPr id="6" name="Rectangle 2"/>
          <p:cNvSpPr txBox="1">
            <a:spLocks noChangeArrowheads="1"/>
          </p:cNvSpPr>
          <p:nvPr/>
        </p:nvSpPr>
        <p:spPr>
          <a:xfrm>
            <a:off x="457200" y="838200"/>
            <a:ext cx="8216900" cy="5367338"/>
          </a:xfrm>
          <a:prstGeom prst="rect">
            <a:avLst/>
          </a:prstGeom>
        </p:spPr>
        <p:txBody>
          <a:bodyPr lIns="90000" tIns="46800" rIns="90000" bIns="46800"/>
          <a:lstStyle>
            <a:lvl1pPr marL="342900" indent="-342900" algn="l" rtl="0" eaLnBrk="0" fontAlgn="base" hangingPunct="0">
              <a:spcBef>
                <a:spcPct val="20000"/>
              </a:spcBef>
              <a:spcAft>
                <a:spcPct val="40000"/>
              </a:spcAft>
              <a:buClr>
                <a:srgbClr val="BB0018"/>
              </a:buClr>
              <a:buSzPct val="67000"/>
              <a:buFont typeface="Wingdings" pitchFamily="2" charset="2"/>
              <a:buChar char="l"/>
              <a:defRPr b="1">
                <a:solidFill>
                  <a:schemeClr val="tx1"/>
                </a:solidFill>
                <a:latin typeface="+mn-lt"/>
                <a:ea typeface="+mn-ea"/>
                <a:cs typeface="+mn-cs"/>
              </a:defRPr>
            </a:lvl1pPr>
            <a:lvl2pPr marL="742950" indent="-285750" algn="l" rtl="0" eaLnBrk="0" fontAlgn="base" hangingPunct="0">
              <a:spcBef>
                <a:spcPct val="0"/>
              </a:spcBef>
              <a:spcAft>
                <a:spcPct val="35000"/>
              </a:spcAft>
              <a:buClr>
                <a:srgbClr val="BB0018"/>
              </a:buClr>
              <a:buSzPct val="75000"/>
              <a:buFont typeface="Wingdings" pitchFamily="2" charset="2"/>
              <a:buChar char="n"/>
              <a:defRPr>
                <a:solidFill>
                  <a:schemeClr val="tx1"/>
                </a:solidFill>
                <a:latin typeface="+mn-lt"/>
              </a:defRPr>
            </a:lvl2pPr>
            <a:lvl3pPr marL="1143000" indent="-228600" algn="l" rtl="0" eaLnBrk="0" fontAlgn="base" hangingPunct="0">
              <a:spcBef>
                <a:spcPct val="0"/>
              </a:spcBef>
              <a:spcAft>
                <a:spcPct val="35000"/>
              </a:spcAft>
              <a:buClr>
                <a:srgbClr val="BB0018"/>
              </a:buClr>
              <a:buSzPct val="150000"/>
              <a:buChar char="-"/>
              <a:defRPr sz="1600">
                <a:solidFill>
                  <a:schemeClr val="tx1"/>
                </a:solidFill>
                <a:latin typeface="+mn-lt"/>
              </a:defRPr>
            </a:lvl3pPr>
            <a:lvl4pPr marL="1600200" indent="-228600" algn="l" rtl="0" eaLnBrk="0" fontAlgn="base" hangingPunct="0">
              <a:spcBef>
                <a:spcPct val="0"/>
              </a:spcBef>
              <a:spcAft>
                <a:spcPct val="35000"/>
              </a:spcAft>
              <a:buClr>
                <a:srgbClr val="BB0018"/>
              </a:buClr>
              <a:buChar char="–"/>
              <a:defRPr sz="1400">
                <a:solidFill>
                  <a:schemeClr val="tx1"/>
                </a:solidFill>
                <a:latin typeface="+mn-lt"/>
              </a:defRPr>
            </a:lvl4pPr>
            <a:lvl5pPr marL="2057400" indent="-228600" algn="l" rtl="0" eaLnBrk="0" fontAlgn="base" hangingPunct="0">
              <a:spcBef>
                <a:spcPct val="0"/>
              </a:spcBef>
              <a:spcAft>
                <a:spcPct val="35000"/>
              </a:spcAft>
              <a:buClr>
                <a:srgbClr val="BB0018"/>
              </a:buClr>
              <a:buChar char="»"/>
              <a:defRPr sz="1400">
                <a:solidFill>
                  <a:schemeClr val="tx1"/>
                </a:solidFill>
                <a:latin typeface="+mn-lt"/>
              </a:defRPr>
            </a:lvl5pPr>
            <a:lvl6pPr marL="2514600" indent="-228600" algn="l" rtl="0" eaLnBrk="1" fontAlgn="base" hangingPunct="1">
              <a:spcBef>
                <a:spcPct val="0"/>
              </a:spcBef>
              <a:spcAft>
                <a:spcPct val="35000"/>
              </a:spcAft>
              <a:buClr>
                <a:srgbClr val="BB0018"/>
              </a:buClr>
              <a:buChar char="»"/>
              <a:defRPr sz="1400">
                <a:solidFill>
                  <a:schemeClr val="tx1"/>
                </a:solidFill>
                <a:latin typeface="+mn-lt"/>
              </a:defRPr>
            </a:lvl6pPr>
            <a:lvl7pPr marL="2971800" indent="-228600" algn="l" rtl="0" eaLnBrk="1" fontAlgn="base" hangingPunct="1">
              <a:spcBef>
                <a:spcPct val="0"/>
              </a:spcBef>
              <a:spcAft>
                <a:spcPct val="35000"/>
              </a:spcAft>
              <a:buClr>
                <a:srgbClr val="BB0018"/>
              </a:buClr>
              <a:buChar char="»"/>
              <a:defRPr sz="1400">
                <a:solidFill>
                  <a:schemeClr val="tx1"/>
                </a:solidFill>
                <a:latin typeface="+mn-lt"/>
              </a:defRPr>
            </a:lvl7pPr>
            <a:lvl8pPr marL="3429000" indent="-228600" algn="l" rtl="0" eaLnBrk="1" fontAlgn="base" hangingPunct="1">
              <a:spcBef>
                <a:spcPct val="0"/>
              </a:spcBef>
              <a:spcAft>
                <a:spcPct val="35000"/>
              </a:spcAft>
              <a:buClr>
                <a:srgbClr val="BB0018"/>
              </a:buClr>
              <a:buChar char="»"/>
              <a:defRPr sz="1400">
                <a:solidFill>
                  <a:schemeClr val="tx1"/>
                </a:solidFill>
                <a:latin typeface="+mn-lt"/>
              </a:defRPr>
            </a:lvl8pPr>
            <a:lvl9pPr marL="3886200" indent="-228600" algn="l" rtl="0" eaLnBrk="1" fontAlgn="base" hangingPunct="1">
              <a:spcBef>
                <a:spcPct val="0"/>
              </a:spcBef>
              <a:spcAft>
                <a:spcPct val="35000"/>
              </a:spcAft>
              <a:buClr>
                <a:srgbClr val="BB0018"/>
              </a:buClr>
              <a:buChar char="»"/>
              <a:defRPr sz="1400">
                <a:solidFill>
                  <a:schemeClr val="tx1"/>
                </a:solidFill>
                <a:latin typeface="+mn-lt"/>
              </a:defRPr>
            </a:lvl9pPr>
          </a:lstStyle>
          <a:p>
            <a:pPr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600" smtClean="0"/>
              <a:t>Operational System Utilities</a:t>
            </a:r>
          </a:p>
          <a:p>
            <a:pPr lvl="1"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600" smtClean="0"/>
              <a:t>Reversion Detection</a:t>
            </a:r>
          </a:p>
          <a:p>
            <a:pPr lvl="2"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400" smtClean="0"/>
              <a:t>Detection of reversion of reference, rmap, or instrument context files when changing pipeline context</a:t>
            </a:r>
          </a:p>
          <a:p>
            <a:pPr lvl="2"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400" smtClean="0"/>
              <a:t>Prevents inadvertent undoing of previous updates by uncoordinated modifications</a:t>
            </a:r>
          </a:p>
          <a:p>
            <a:pPr lvl="1"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600" smtClean="0"/>
              <a:t>Affected Datasets</a:t>
            </a:r>
          </a:p>
          <a:p>
            <a:pPr lvl="2"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400" smtClean="0"/>
              <a:t>Get list of datasets affected by pipeline context change</a:t>
            </a:r>
          </a:p>
          <a:p>
            <a:pPr lvl="2"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400" smtClean="0"/>
              <a:t>Useful for identifying data sets needing reprocessing</a:t>
            </a:r>
          </a:p>
          <a:p>
            <a:pPr lvl="2"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400" smtClean="0"/>
              <a:t>Design Issue: Some table reference files have rows selected by additional selection criteria. A change to the file does not necessarily affect all data sets that use that reference table. This utility must examine the contents of these tables to determine which data sets are affected (and store the selection criteria for the rows in rmaps for this utility to use in doing such checks)</a:t>
            </a:r>
          </a:p>
          <a:p>
            <a:pPr lvl="2"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400" smtClean="0"/>
              <a:t>Design Issue: Selection based on severity of change of reference file change. Some desire the ability of selecting only data sets for which the change in reference files is considered to be above some specified threshold (e.g., moderate, or severe).</a:t>
            </a:r>
          </a:p>
          <a:p>
            <a:pPr lvl="3"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000" smtClean="0"/>
              <a:t>Very difficult problem to do correctly and make practical</a:t>
            </a:r>
          </a:p>
          <a:p>
            <a:pPr lvl="3"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000" smtClean="0"/>
              <a:t>Awaiting well defined concept for how this should work before accepting as a requirement</a:t>
            </a:r>
            <a:endParaRPr lang="en-US" sz="1000" dirty="0" smtClean="0"/>
          </a:p>
        </p:txBody>
      </p:sp>
    </p:spTree>
    <p:extLst>
      <p:ext uri="{BB962C8B-B14F-4D97-AF65-F5344CB8AC3E}">
        <p14:creationId xmlns:p14="http://schemas.microsoft.com/office/powerpoint/2010/main" val="169714360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Utilities Design (</a:t>
            </a:r>
            <a:r>
              <a:rPr lang="en-US" dirty="0" err="1" smtClean="0"/>
              <a:t>cont</a:t>
            </a:r>
            <a:r>
              <a:rPr lang="en-US" dirty="0" smtClean="0"/>
              <a:t> 2)</a:t>
            </a:r>
            <a:endParaRPr lang="en-US" dirty="0"/>
          </a:p>
        </p:txBody>
      </p:sp>
      <p:sp>
        <p:nvSpPr>
          <p:cNvPr id="3" name="Date Placeholder 2"/>
          <p:cNvSpPr>
            <a:spLocks noGrp="1"/>
          </p:cNvSpPr>
          <p:nvPr>
            <p:ph type="dt" sz="half" idx="10"/>
          </p:nvPr>
        </p:nvSpPr>
        <p:spPr/>
        <p:txBody>
          <a:bodyPr/>
          <a:lstStyle/>
          <a:p>
            <a:pPr>
              <a:defRPr/>
            </a:pPr>
            <a:r>
              <a:rPr lang="en-US" smtClean="0"/>
              <a:t>Dec 7-8, 2012</a:t>
            </a:r>
            <a:endParaRPr lang="en-US" dirty="0"/>
          </a:p>
        </p:txBody>
      </p:sp>
      <p:sp>
        <p:nvSpPr>
          <p:cNvPr id="4" name="Footer Placeholder 3"/>
          <p:cNvSpPr>
            <a:spLocks noGrp="1"/>
          </p:cNvSpPr>
          <p:nvPr>
            <p:ph type="ftr" sz="quarter" idx="11"/>
          </p:nvPr>
        </p:nvSpPr>
        <p:spPr/>
        <p:txBody>
          <a:bodyPr/>
          <a:lstStyle/>
          <a:p>
            <a:pPr>
              <a:defRPr/>
            </a:pPr>
            <a:r>
              <a:rPr lang="en-US" smtClean="0"/>
              <a:t>S&amp;OC DMS System Design Review</a:t>
            </a:r>
            <a:endParaRPr lang="en-US" dirty="0"/>
          </a:p>
        </p:txBody>
      </p:sp>
      <p:sp>
        <p:nvSpPr>
          <p:cNvPr id="5" name="Slide Number Placeholder 4"/>
          <p:cNvSpPr>
            <a:spLocks noGrp="1"/>
          </p:cNvSpPr>
          <p:nvPr>
            <p:ph type="sldNum" sz="quarter" idx="12"/>
          </p:nvPr>
        </p:nvSpPr>
        <p:spPr/>
        <p:txBody>
          <a:bodyPr/>
          <a:lstStyle/>
          <a:p>
            <a:pPr>
              <a:defRPr/>
            </a:pPr>
            <a:r>
              <a:rPr lang="en-US" smtClean="0"/>
              <a:t>9-</a:t>
            </a:r>
            <a:fld id="{A739F50A-8F88-4892-87E1-8D1D3A543FFC}" type="slidenum">
              <a:rPr lang="en-US" smtClean="0"/>
              <a:pPr>
                <a:defRPr/>
              </a:pPr>
              <a:t>38</a:t>
            </a:fld>
            <a:endParaRPr lang="en-US" smtClean="0"/>
          </a:p>
          <a:p>
            <a:pPr>
              <a:defRPr/>
            </a:pPr>
            <a:endParaRPr lang="en-US" dirty="0"/>
          </a:p>
        </p:txBody>
      </p:sp>
      <p:sp>
        <p:nvSpPr>
          <p:cNvPr id="6" name="Rectangle 2"/>
          <p:cNvSpPr txBox="1">
            <a:spLocks noChangeArrowheads="1"/>
          </p:cNvSpPr>
          <p:nvPr/>
        </p:nvSpPr>
        <p:spPr>
          <a:xfrm>
            <a:off x="457200" y="914400"/>
            <a:ext cx="8216900" cy="5367338"/>
          </a:xfrm>
          <a:prstGeom prst="rect">
            <a:avLst/>
          </a:prstGeom>
        </p:spPr>
        <p:txBody>
          <a:bodyPr lIns="90000" tIns="46800" rIns="90000" bIns="46800"/>
          <a:lstStyle>
            <a:lvl1pPr marL="342900" indent="-342900" algn="l" rtl="0" eaLnBrk="0" fontAlgn="base" hangingPunct="0">
              <a:spcBef>
                <a:spcPct val="20000"/>
              </a:spcBef>
              <a:spcAft>
                <a:spcPct val="40000"/>
              </a:spcAft>
              <a:buClr>
                <a:srgbClr val="BB0018"/>
              </a:buClr>
              <a:buSzPct val="67000"/>
              <a:buFont typeface="Wingdings" pitchFamily="2" charset="2"/>
              <a:buChar char="l"/>
              <a:defRPr b="1">
                <a:solidFill>
                  <a:schemeClr val="tx1"/>
                </a:solidFill>
                <a:latin typeface="+mn-lt"/>
                <a:ea typeface="+mn-ea"/>
                <a:cs typeface="+mn-cs"/>
              </a:defRPr>
            </a:lvl1pPr>
            <a:lvl2pPr marL="742950" indent="-285750" algn="l" rtl="0" eaLnBrk="0" fontAlgn="base" hangingPunct="0">
              <a:spcBef>
                <a:spcPct val="0"/>
              </a:spcBef>
              <a:spcAft>
                <a:spcPct val="35000"/>
              </a:spcAft>
              <a:buClr>
                <a:srgbClr val="BB0018"/>
              </a:buClr>
              <a:buSzPct val="75000"/>
              <a:buFont typeface="Wingdings" pitchFamily="2" charset="2"/>
              <a:buChar char="n"/>
              <a:defRPr>
                <a:solidFill>
                  <a:schemeClr val="tx1"/>
                </a:solidFill>
                <a:latin typeface="+mn-lt"/>
              </a:defRPr>
            </a:lvl2pPr>
            <a:lvl3pPr marL="1143000" indent="-228600" algn="l" rtl="0" eaLnBrk="0" fontAlgn="base" hangingPunct="0">
              <a:spcBef>
                <a:spcPct val="0"/>
              </a:spcBef>
              <a:spcAft>
                <a:spcPct val="35000"/>
              </a:spcAft>
              <a:buClr>
                <a:srgbClr val="BB0018"/>
              </a:buClr>
              <a:buSzPct val="150000"/>
              <a:buChar char="-"/>
              <a:defRPr sz="1600">
                <a:solidFill>
                  <a:schemeClr val="tx1"/>
                </a:solidFill>
                <a:latin typeface="+mn-lt"/>
              </a:defRPr>
            </a:lvl3pPr>
            <a:lvl4pPr marL="1600200" indent="-228600" algn="l" rtl="0" eaLnBrk="0" fontAlgn="base" hangingPunct="0">
              <a:spcBef>
                <a:spcPct val="0"/>
              </a:spcBef>
              <a:spcAft>
                <a:spcPct val="35000"/>
              </a:spcAft>
              <a:buClr>
                <a:srgbClr val="BB0018"/>
              </a:buClr>
              <a:buChar char="–"/>
              <a:defRPr sz="1400">
                <a:solidFill>
                  <a:schemeClr val="tx1"/>
                </a:solidFill>
                <a:latin typeface="+mn-lt"/>
              </a:defRPr>
            </a:lvl4pPr>
            <a:lvl5pPr marL="2057400" indent="-228600" algn="l" rtl="0" eaLnBrk="0" fontAlgn="base" hangingPunct="0">
              <a:spcBef>
                <a:spcPct val="0"/>
              </a:spcBef>
              <a:spcAft>
                <a:spcPct val="35000"/>
              </a:spcAft>
              <a:buClr>
                <a:srgbClr val="BB0018"/>
              </a:buClr>
              <a:buChar char="»"/>
              <a:defRPr sz="1400">
                <a:solidFill>
                  <a:schemeClr val="tx1"/>
                </a:solidFill>
                <a:latin typeface="+mn-lt"/>
              </a:defRPr>
            </a:lvl5pPr>
            <a:lvl6pPr marL="2514600" indent="-228600" algn="l" rtl="0" eaLnBrk="1" fontAlgn="base" hangingPunct="1">
              <a:spcBef>
                <a:spcPct val="0"/>
              </a:spcBef>
              <a:spcAft>
                <a:spcPct val="35000"/>
              </a:spcAft>
              <a:buClr>
                <a:srgbClr val="BB0018"/>
              </a:buClr>
              <a:buChar char="»"/>
              <a:defRPr sz="1400">
                <a:solidFill>
                  <a:schemeClr val="tx1"/>
                </a:solidFill>
                <a:latin typeface="+mn-lt"/>
              </a:defRPr>
            </a:lvl6pPr>
            <a:lvl7pPr marL="2971800" indent="-228600" algn="l" rtl="0" eaLnBrk="1" fontAlgn="base" hangingPunct="1">
              <a:spcBef>
                <a:spcPct val="0"/>
              </a:spcBef>
              <a:spcAft>
                <a:spcPct val="35000"/>
              </a:spcAft>
              <a:buClr>
                <a:srgbClr val="BB0018"/>
              </a:buClr>
              <a:buChar char="»"/>
              <a:defRPr sz="1400">
                <a:solidFill>
                  <a:schemeClr val="tx1"/>
                </a:solidFill>
                <a:latin typeface="+mn-lt"/>
              </a:defRPr>
            </a:lvl7pPr>
            <a:lvl8pPr marL="3429000" indent="-228600" algn="l" rtl="0" eaLnBrk="1" fontAlgn="base" hangingPunct="1">
              <a:spcBef>
                <a:spcPct val="0"/>
              </a:spcBef>
              <a:spcAft>
                <a:spcPct val="35000"/>
              </a:spcAft>
              <a:buClr>
                <a:srgbClr val="BB0018"/>
              </a:buClr>
              <a:buChar char="»"/>
              <a:defRPr sz="1400">
                <a:solidFill>
                  <a:schemeClr val="tx1"/>
                </a:solidFill>
                <a:latin typeface="+mn-lt"/>
              </a:defRPr>
            </a:lvl8pPr>
            <a:lvl9pPr marL="3886200" indent="-228600" algn="l" rtl="0" eaLnBrk="1" fontAlgn="base" hangingPunct="1">
              <a:spcBef>
                <a:spcPct val="0"/>
              </a:spcBef>
              <a:spcAft>
                <a:spcPct val="35000"/>
              </a:spcAft>
              <a:buClr>
                <a:srgbClr val="BB0018"/>
              </a:buClr>
              <a:buChar char="»"/>
              <a:defRPr sz="1400">
                <a:solidFill>
                  <a:schemeClr val="tx1"/>
                </a:solidFill>
                <a:latin typeface="+mn-lt"/>
              </a:defRPr>
            </a:lvl9pPr>
          </a:lstStyle>
          <a:p>
            <a:pPr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600" dirty="0" smtClean="0"/>
              <a:t>WIT Utilities</a:t>
            </a:r>
            <a:endParaRPr lang="en-US" sz="1400" dirty="0" smtClean="0"/>
          </a:p>
          <a:p>
            <a:pPr lvl="1"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600" dirty="0" err="1" smtClean="0">
                <a:solidFill>
                  <a:srgbClr val="3366FF"/>
                </a:solidFill>
              </a:rPr>
              <a:t>crds.uses</a:t>
            </a:r>
            <a:endParaRPr lang="en-US" sz="1600" dirty="0" smtClean="0">
              <a:solidFill>
                <a:srgbClr val="3366FF"/>
              </a:solidFill>
            </a:endParaRPr>
          </a:p>
          <a:p>
            <a:pPr lvl="2"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400" dirty="0" smtClean="0"/>
              <a:t>Which </a:t>
            </a:r>
            <a:r>
              <a:rPr lang="en-US" sz="1400" dirty="0" smtClean="0">
                <a:solidFill>
                  <a:srgbClr val="FF0909"/>
                </a:solidFill>
              </a:rPr>
              <a:t>data sets</a:t>
            </a:r>
            <a:r>
              <a:rPr lang="en-US" sz="1400" dirty="0" smtClean="0"/>
              <a:t> or </a:t>
            </a:r>
            <a:r>
              <a:rPr lang="en-US" sz="1400" dirty="0" smtClean="0">
                <a:solidFill>
                  <a:srgbClr val="00FF00"/>
                </a:solidFill>
              </a:rPr>
              <a:t>rules </a:t>
            </a:r>
            <a:r>
              <a:rPr lang="en-US" sz="1400" dirty="0" smtClean="0"/>
              <a:t>use a given reference file</a:t>
            </a:r>
          </a:p>
          <a:p>
            <a:pPr lvl="1"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600" dirty="0" smtClean="0">
                <a:solidFill>
                  <a:srgbClr val="3366FF"/>
                </a:solidFill>
              </a:rPr>
              <a:t>file rejection</a:t>
            </a:r>
          </a:p>
          <a:p>
            <a:pPr lvl="2"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400" dirty="0" smtClean="0"/>
              <a:t>Mark reference file as bad,   web function.</a:t>
            </a:r>
          </a:p>
          <a:p>
            <a:pPr lvl="1"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600" dirty="0" err="1" smtClean="0">
                <a:solidFill>
                  <a:srgbClr val="3366FF"/>
                </a:solidFill>
              </a:rPr>
              <a:t>crds.matches</a:t>
            </a:r>
            <a:endParaRPr lang="en-US" sz="1600" dirty="0" smtClean="0">
              <a:solidFill>
                <a:srgbClr val="3366FF"/>
              </a:solidFill>
            </a:endParaRPr>
          </a:p>
          <a:p>
            <a:pPr lvl="2"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400" dirty="0" smtClean="0"/>
              <a:t>Show what selection criteria match a given reference file</a:t>
            </a:r>
          </a:p>
          <a:p>
            <a:pPr lvl="1"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600" dirty="0" smtClean="0"/>
              <a:t>coverage</a:t>
            </a:r>
          </a:p>
          <a:p>
            <a:pPr lvl="2"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400" dirty="0" smtClean="0"/>
              <a:t>Show if an rmap update doesn’t cover the same cases as the previous rmap, or changes the set of selection criteria.  Related to </a:t>
            </a:r>
            <a:r>
              <a:rPr lang="en-US" sz="1400" dirty="0" err="1" smtClean="0"/>
              <a:t>crds.diff</a:t>
            </a:r>
            <a:endParaRPr lang="en-US" sz="1400" dirty="0" smtClean="0"/>
          </a:p>
          <a:p>
            <a:pPr lvl="1"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600" dirty="0" err="1" smtClean="0"/>
              <a:t>crds.info</a:t>
            </a:r>
            <a:endParaRPr lang="en-US" sz="1600" dirty="0" smtClean="0"/>
          </a:p>
          <a:p>
            <a:pPr lvl="2"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400" dirty="0" smtClean="0"/>
              <a:t>Show current operational configuration</a:t>
            </a:r>
            <a:endParaRPr lang="en-US" dirty="0" smtClean="0"/>
          </a:p>
          <a:p>
            <a:pPr lvl="1"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600" dirty="0" err="1" smtClean="0">
                <a:solidFill>
                  <a:srgbClr val="3366FF"/>
                </a:solidFill>
              </a:rPr>
              <a:t>crds.certify</a:t>
            </a:r>
            <a:endParaRPr lang="en-US" sz="1600" dirty="0" smtClean="0">
              <a:solidFill>
                <a:srgbClr val="3366FF"/>
              </a:solidFill>
            </a:endParaRPr>
          </a:p>
          <a:p>
            <a:pPr lvl="2"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400" dirty="0" smtClean="0"/>
              <a:t>More sophisticated reference file comparison tool</a:t>
            </a:r>
          </a:p>
          <a:p>
            <a:pPr lvl="2"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400" dirty="0" smtClean="0"/>
              <a:t>E.g., capable of detecting insertions or deletions of rows in tables between two versions</a:t>
            </a:r>
          </a:p>
        </p:txBody>
      </p:sp>
    </p:spTree>
    <p:extLst>
      <p:ext uri="{BB962C8B-B14F-4D97-AF65-F5344CB8AC3E}">
        <p14:creationId xmlns:p14="http://schemas.microsoft.com/office/powerpoint/2010/main" val="81717735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Conclusion</a:t>
            </a:r>
            <a:r>
              <a:rPr lang="en-US" baseline="0" dirty="0" smtClean="0">
                <a:solidFill>
                  <a:schemeClr val="bg1"/>
                </a:solidFill>
              </a:rPr>
              <a:t> </a:t>
            </a:r>
            <a:r>
              <a:rPr lang="en-US" dirty="0" smtClean="0">
                <a:solidFill>
                  <a:schemeClr val="bg1"/>
                </a:solidFill>
              </a:rPr>
              <a:t>divider</a:t>
            </a:r>
            <a:endParaRPr lang="en-US" dirty="0">
              <a:solidFill>
                <a:schemeClr val="bg1"/>
              </a:solidFill>
            </a:endParaRPr>
          </a:p>
        </p:txBody>
      </p:sp>
      <p:sp>
        <p:nvSpPr>
          <p:cNvPr id="4" name="Text Placeholder 3"/>
          <p:cNvSpPr>
            <a:spLocks noGrp="1"/>
          </p:cNvSpPr>
          <p:nvPr>
            <p:ph type="body" idx="4294967295"/>
          </p:nvPr>
        </p:nvSpPr>
        <p:spPr/>
        <p:txBody>
          <a:bodyPr/>
          <a:lstStyle/>
          <a:p>
            <a:pPr marL="0" indent="0" algn="ctr">
              <a:buNone/>
            </a:pPr>
            <a:endParaRPr lang="en-US" sz="3200" dirty="0"/>
          </a:p>
          <a:p>
            <a:pPr marL="0" indent="0" algn="ctr">
              <a:buNone/>
            </a:pPr>
            <a:endParaRPr lang="en-US" sz="3200" dirty="0"/>
          </a:p>
          <a:p>
            <a:pPr marL="0" indent="0" algn="ctr">
              <a:buNone/>
            </a:pPr>
            <a:endParaRPr lang="en-US" sz="3200" dirty="0"/>
          </a:p>
          <a:p>
            <a:pPr marL="0" indent="0" algn="ctr">
              <a:buNone/>
            </a:pPr>
            <a:r>
              <a:rPr lang="en-US" sz="3200" dirty="0" smtClean="0"/>
              <a:t>Technologies, Progress, Schedule</a:t>
            </a:r>
            <a:endParaRPr lang="en-US" sz="3200" dirty="0"/>
          </a:p>
        </p:txBody>
      </p:sp>
      <p:sp>
        <p:nvSpPr>
          <p:cNvPr id="3" name="Footer Placeholder 2"/>
          <p:cNvSpPr>
            <a:spLocks noGrp="1"/>
          </p:cNvSpPr>
          <p:nvPr>
            <p:ph type="ftr" sz="quarter" idx="11"/>
          </p:nvPr>
        </p:nvSpPr>
        <p:spPr/>
        <p:txBody>
          <a:bodyPr/>
          <a:lstStyle/>
          <a:p>
            <a:pPr>
              <a:defRPr/>
            </a:pPr>
            <a:r>
              <a:rPr lang="en-US" smtClean="0"/>
              <a:t>S&amp;OC DMS System Design Review</a:t>
            </a:r>
            <a:endParaRPr lang="en-US" dirty="0"/>
          </a:p>
        </p:txBody>
      </p:sp>
      <p:sp>
        <p:nvSpPr>
          <p:cNvPr id="5" name="Date Placeholder 4"/>
          <p:cNvSpPr>
            <a:spLocks noGrp="1"/>
          </p:cNvSpPr>
          <p:nvPr>
            <p:ph type="dt" sz="half" idx="10"/>
          </p:nvPr>
        </p:nvSpPr>
        <p:spPr/>
        <p:txBody>
          <a:bodyPr/>
          <a:lstStyle/>
          <a:p>
            <a:pPr>
              <a:defRPr/>
            </a:pPr>
            <a:r>
              <a:rPr lang="en-US" dirty="0" smtClean="0"/>
              <a:t>Dec 7-8</a:t>
            </a:r>
            <a:r>
              <a:rPr lang="en-US" smtClean="0"/>
              <a:t>, 2012</a:t>
            </a:r>
            <a:endParaRPr lang="en-US" dirty="0"/>
          </a:p>
        </p:txBody>
      </p:sp>
      <p:sp>
        <p:nvSpPr>
          <p:cNvPr id="6" name="Slide Number Placeholder 5"/>
          <p:cNvSpPr>
            <a:spLocks noGrp="1"/>
          </p:cNvSpPr>
          <p:nvPr>
            <p:ph type="sldNum" sz="quarter" idx="12"/>
          </p:nvPr>
        </p:nvSpPr>
        <p:spPr/>
        <p:txBody>
          <a:bodyPr/>
          <a:lstStyle/>
          <a:p>
            <a:pPr>
              <a:defRPr/>
            </a:pPr>
            <a:r>
              <a:rPr lang="en-US" smtClean="0"/>
              <a:t>9-</a:t>
            </a:r>
            <a:fld id="{A739F50A-8F88-4892-87E1-8D1D3A543FFC}" type="slidenum">
              <a:rPr lang="en-US" smtClean="0"/>
              <a:pPr>
                <a:defRPr/>
              </a:pPr>
              <a:t>39</a:t>
            </a:fld>
            <a:endParaRPr lang="en-US" smtClean="0"/>
          </a:p>
          <a:p>
            <a:pPr>
              <a:defRPr/>
            </a:pPr>
            <a:endParaRPr lang="en-US" dirty="0"/>
          </a:p>
        </p:txBody>
      </p:sp>
    </p:spTree>
    <p:extLst>
      <p:ext uri="{BB962C8B-B14F-4D97-AF65-F5344CB8AC3E}">
        <p14:creationId xmlns:p14="http://schemas.microsoft.com/office/powerpoint/2010/main" val="3317930704"/>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a:t>
            </a:r>
            <a:r>
              <a:rPr lang="en-US" baseline="0" dirty="0" smtClean="0"/>
              <a:t> </a:t>
            </a:r>
            <a:r>
              <a:rPr lang="en-US" dirty="0" smtClean="0"/>
              <a:t>Technologies</a:t>
            </a:r>
            <a:endParaRPr lang="en-US" dirty="0"/>
          </a:p>
        </p:txBody>
      </p:sp>
      <p:sp>
        <p:nvSpPr>
          <p:cNvPr id="4" name="Text Placeholder 3"/>
          <p:cNvSpPr>
            <a:spLocks noGrp="1"/>
          </p:cNvSpPr>
          <p:nvPr>
            <p:ph type="body" idx="4294967295"/>
          </p:nvPr>
        </p:nvSpPr>
        <p:spPr>
          <a:xfrm>
            <a:off x="685800" y="1295400"/>
            <a:ext cx="7769225" cy="4419600"/>
          </a:xfrm>
        </p:spPr>
        <p:txBody>
          <a:bodyPr/>
          <a:lstStyle/>
          <a:p>
            <a:r>
              <a:rPr lang="en-US" dirty="0" smtClean="0"/>
              <a:t>Core Library</a:t>
            </a:r>
          </a:p>
          <a:p>
            <a:pPr lvl="1"/>
            <a:r>
              <a:rPr lang="en-US" dirty="0" smtClean="0"/>
              <a:t>Python</a:t>
            </a:r>
          </a:p>
          <a:p>
            <a:pPr lvl="1"/>
            <a:r>
              <a:rPr lang="en-US" dirty="0" err="1" smtClean="0"/>
              <a:t>Django-json-rpc</a:t>
            </a:r>
            <a:r>
              <a:rPr lang="en-US" dirty="0" smtClean="0"/>
              <a:t>  (modified portions built into CRDS client)</a:t>
            </a:r>
          </a:p>
          <a:p>
            <a:r>
              <a:rPr lang="en-US" dirty="0" smtClean="0"/>
              <a:t>Web Server</a:t>
            </a:r>
          </a:p>
          <a:p>
            <a:pPr lvl="1"/>
            <a:r>
              <a:rPr lang="en-US" dirty="0" smtClean="0"/>
              <a:t>LAMP (Linux / Apache / MySQL / Python)</a:t>
            </a:r>
          </a:p>
          <a:p>
            <a:pPr lvl="1"/>
            <a:r>
              <a:rPr lang="en-US" dirty="0" err="1" smtClean="0"/>
              <a:t>Django</a:t>
            </a:r>
            <a:r>
              <a:rPr lang="en-US" dirty="0" smtClean="0"/>
              <a:t> Python web framework</a:t>
            </a:r>
          </a:p>
          <a:p>
            <a:pPr lvl="1"/>
            <a:r>
              <a:rPr lang="en-US" dirty="0" err="1" smtClean="0"/>
              <a:t>Javascript</a:t>
            </a:r>
            <a:r>
              <a:rPr lang="en-US" dirty="0" smtClean="0"/>
              <a:t> / </a:t>
            </a:r>
            <a:r>
              <a:rPr lang="en-US" dirty="0" err="1" smtClean="0"/>
              <a:t>jQuery</a:t>
            </a:r>
            <a:endParaRPr lang="en-US" dirty="0" smtClean="0"/>
          </a:p>
          <a:p>
            <a:pPr lvl="1"/>
            <a:r>
              <a:rPr lang="en-US" dirty="0" err="1" smtClean="0"/>
              <a:t>Django-json-rpc</a:t>
            </a:r>
            <a:endParaRPr lang="en-US" dirty="0"/>
          </a:p>
          <a:p>
            <a:pPr lvl="1"/>
            <a:r>
              <a:rPr lang="en-US" dirty="0" err="1" smtClean="0"/>
              <a:t>Django</a:t>
            </a:r>
            <a:r>
              <a:rPr lang="en-US" dirty="0" smtClean="0"/>
              <a:t>-file-upload</a:t>
            </a:r>
          </a:p>
          <a:p>
            <a:pPr lvl="1"/>
            <a:r>
              <a:rPr lang="en-US" dirty="0" smtClean="0"/>
              <a:t>HTML-5 for file access and uploads   (Firefox, Chrome)</a:t>
            </a:r>
          </a:p>
        </p:txBody>
      </p:sp>
      <p:sp>
        <p:nvSpPr>
          <p:cNvPr id="3" name="Footer Placeholder 2"/>
          <p:cNvSpPr>
            <a:spLocks noGrp="1"/>
          </p:cNvSpPr>
          <p:nvPr>
            <p:ph type="ftr" sz="quarter" idx="11"/>
          </p:nvPr>
        </p:nvSpPr>
        <p:spPr/>
        <p:txBody>
          <a:bodyPr/>
          <a:lstStyle/>
          <a:p>
            <a:pPr>
              <a:defRPr/>
            </a:pPr>
            <a:r>
              <a:rPr lang="en-US" smtClean="0"/>
              <a:t>S&amp;OC DMS System Design Review</a:t>
            </a:r>
            <a:endParaRPr lang="en-US" dirty="0"/>
          </a:p>
        </p:txBody>
      </p:sp>
      <p:sp>
        <p:nvSpPr>
          <p:cNvPr id="5" name="Date Placeholder 4"/>
          <p:cNvSpPr>
            <a:spLocks noGrp="1"/>
          </p:cNvSpPr>
          <p:nvPr>
            <p:ph type="dt" sz="half" idx="10"/>
          </p:nvPr>
        </p:nvSpPr>
        <p:spPr/>
        <p:txBody>
          <a:bodyPr/>
          <a:lstStyle/>
          <a:p>
            <a:pPr>
              <a:defRPr/>
            </a:pPr>
            <a:r>
              <a:rPr lang="en-US" smtClean="0"/>
              <a:t>Dec 7-8, 2012</a:t>
            </a:r>
            <a:endParaRPr lang="en-US" dirty="0"/>
          </a:p>
        </p:txBody>
      </p:sp>
      <p:sp>
        <p:nvSpPr>
          <p:cNvPr id="6" name="Slide Number Placeholder 5"/>
          <p:cNvSpPr>
            <a:spLocks noGrp="1"/>
          </p:cNvSpPr>
          <p:nvPr>
            <p:ph type="sldNum" sz="quarter" idx="12"/>
          </p:nvPr>
        </p:nvSpPr>
        <p:spPr/>
        <p:txBody>
          <a:bodyPr/>
          <a:lstStyle/>
          <a:p>
            <a:pPr>
              <a:defRPr/>
            </a:pPr>
            <a:r>
              <a:rPr lang="en-US" smtClean="0"/>
              <a:t>9-</a:t>
            </a:r>
            <a:fld id="{A739F50A-8F88-4892-87E1-8D1D3A543FFC}" type="slidenum">
              <a:rPr lang="en-US" smtClean="0"/>
              <a:pPr>
                <a:defRPr/>
              </a:pPr>
              <a:t>40</a:t>
            </a:fld>
            <a:endParaRPr lang="en-US" smtClean="0"/>
          </a:p>
          <a:p>
            <a:pPr>
              <a:defRPr/>
            </a:pPr>
            <a:endParaRPr lang="en-US" dirty="0"/>
          </a:p>
        </p:txBody>
      </p:sp>
    </p:spTree>
    <p:extLst>
      <p:ext uri="{BB962C8B-B14F-4D97-AF65-F5344CB8AC3E}">
        <p14:creationId xmlns:p14="http://schemas.microsoft.com/office/powerpoint/2010/main" val="32346322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CRDS Background (what it is)</a:t>
            </a:r>
            <a:endParaRPr lang="en-US" dirty="0"/>
          </a:p>
        </p:txBody>
      </p:sp>
      <p:sp>
        <p:nvSpPr>
          <p:cNvPr id="3" name="Text Placeholder 2"/>
          <p:cNvSpPr>
            <a:spLocks noGrp="1"/>
          </p:cNvSpPr>
          <p:nvPr>
            <p:ph type="body" idx="4294967295"/>
          </p:nvPr>
        </p:nvSpPr>
        <p:spPr>
          <a:xfrm>
            <a:off x="457200" y="990600"/>
            <a:ext cx="7769225" cy="2438400"/>
          </a:xfrm>
        </p:spPr>
        <p:txBody>
          <a:bodyPr/>
          <a:lstStyle/>
          <a:p>
            <a:r>
              <a:rPr lang="en-US" i="1" dirty="0" smtClean="0">
                <a:solidFill>
                  <a:srgbClr val="3366FF"/>
                </a:solidFill>
              </a:rPr>
              <a:t>Assigns reference files to specific datasets</a:t>
            </a:r>
            <a:r>
              <a:rPr lang="en-US" dirty="0" smtClean="0">
                <a:solidFill>
                  <a:srgbClr val="3366FF"/>
                </a:solidFill>
              </a:rPr>
              <a:t> </a:t>
            </a:r>
            <a:r>
              <a:rPr lang="en-US" dirty="0" smtClean="0"/>
              <a:t>based on an instrument configuration and date.</a:t>
            </a:r>
          </a:p>
          <a:p>
            <a:pPr lvl="1"/>
            <a:r>
              <a:rPr lang="en-US" dirty="0" smtClean="0"/>
              <a:t>CRDS is planned to replace CDBS for HST</a:t>
            </a:r>
          </a:p>
          <a:p>
            <a:pPr lvl="1"/>
            <a:r>
              <a:rPr lang="en-US" dirty="0" smtClean="0"/>
              <a:t>CRDS is the baseline best reference system for JWST</a:t>
            </a:r>
          </a:p>
          <a:p>
            <a:r>
              <a:rPr lang="en-US" dirty="0"/>
              <a:t>Parallel schedule</a:t>
            </a:r>
          </a:p>
          <a:p>
            <a:pPr lvl="1"/>
            <a:r>
              <a:rPr lang="en-US" dirty="0">
                <a:solidFill>
                  <a:srgbClr val="008000"/>
                </a:solidFill>
              </a:rPr>
              <a:t>JWST build-1</a:t>
            </a:r>
            <a:r>
              <a:rPr lang="en-US" dirty="0"/>
              <a:t> (Sept 2012) </a:t>
            </a:r>
            <a:r>
              <a:rPr lang="en-US" i="1" dirty="0" smtClean="0">
                <a:solidFill>
                  <a:srgbClr val="0000FF"/>
                </a:solidFill>
              </a:rPr>
              <a:t>best </a:t>
            </a:r>
            <a:r>
              <a:rPr lang="en-US" i="1" dirty="0">
                <a:solidFill>
                  <a:srgbClr val="0000FF"/>
                </a:solidFill>
              </a:rPr>
              <a:t>reference computation and file </a:t>
            </a:r>
            <a:r>
              <a:rPr lang="en-US" i="1" dirty="0" smtClean="0">
                <a:solidFill>
                  <a:srgbClr val="0000FF"/>
                </a:solidFill>
              </a:rPr>
              <a:t>delivery</a:t>
            </a:r>
            <a:r>
              <a:rPr lang="en-US" i="1" dirty="0" smtClean="0"/>
              <a:t> to pipeline</a:t>
            </a:r>
            <a:r>
              <a:rPr lang="en-US" dirty="0" smtClean="0"/>
              <a:t>.   </a:t>
            </a:r>
            <a:r>
              <a:rPr lang="en-US" dirty="0"/>
              <a:t>Directly integrated with </a:t>
            </a:r>
            <a:r>
              <a:rPr lang="en-US" dirty="0" err="1" smtClean="0"/>
              <a:t>stpipe</a:t>
            </a:r>
            <a:r>
              <a:rPr lang="en-US" dirty="0" smtClean="0"/>
              <a:t>.</a:t>
            </a:r>
            <a:endParaRPr lang="en-US" dirty="0"/>
          </a:p>
          <a:p>
            <a:pPr lvl="1"/>
            <a:r>
              <a:rPr lang="en-US" dirty="0">
                <a:solidFill>
                  <a:srgbClr val="008000"/>
                </a:solidFill>
              </a:rPr>
              <a:t>HST CRDS build-2a </a:t>
            </a:r>
            <a:r>
              <a:rPr lang="en-US" dirty="0"/>
              <a:t>(Sept 2012) </a:t>
            </a:r>
            <a:r>
              <a:rPr lang="en-US" dirty="0" smtClean="0"/>
              <a:t>real </a:t>
            </a:r>
            <a:r>
              <a:rPr lang="en-US" dirty="0">
                <a:solidFill>
                  <a:srgbClr val="0000FF"/>
                </a:solidFill>
              </a:rPr>
              <a:t>HST rules</a:t>
            </a:r>
          </a:p>
          <a:p>
            <a:pPr lvl="1"/>
            <a:r>
              <a:rPr lang="en-US" dirty="0">
                <a:solidFill>
                  <a:srgbClr val="008000"/>
                </a:solidFill>
              </a:rPr>
              <a:t>HST CRDS build-2b </a:t>
            </a:r>
            <a:r>
              <a:rPr lang="en-US" dirty="0" smtClean="0"/>
              <a:t>(Sept 2012</a:t>
            </a:r>
            <a:r>
              <a:rPr lang="en-US" dirty="0"/>
              <a:t>) </a:t>
            </a:r>
            <a:r>
              <a:rPr lang="en-US" dirty="0" smtClean="0"/>
              <a:t>web </a:t>
            </a:r>
            <a:r>
              <a:rPr lang="en-US" dirty="0"/>
              <a:t>site new reference </a:t>
            </a:r>
            <a:r>
              <a:rPr lang="en-US" i="1" dirty="0">
                <a:solidFill>
                  <a:srgbClr val="0000FF"/>
                </a:solidFill>
              </a:rPr>
              <a:t>file submission</a:t>
            </a:r>
            <a:r>
              <a:rPr lang="en-US" dirty="0"/>
              <a:t> process.</a:t>
            </a:r>
          </a:p>
          <a:p>
            <a:r>
              <a:rPr lang="en-US" dirty="0" smtClean="0"/>
              <a:t>CRDS has generally </a:t>
            </a:r>
            <a:r>
              <a:rPr lang="en-US" dirty="0"/>
              <a:t>common </a:t>
            </a:r>
            <a:r>
              <a:rPr lang="en-US" dirty="0" smtClean="0"/>
              <a:t>code between projects</a:t>
            </a:r>
            <a:endParaRPr lang="en-US" dirty="0"/>
          </a:p>
          <a:p>
            <a:r>
              <a:rPr lang="en-US" dirty="0"/>
              <a:t>Different rules hierarchies, instruments, types, </a:t>
            </a:r>
            <a:r>
              <a:rPr lang="en-US" dirty="0" smtClean="0"/>
              <a:t>parameters</a:t>
            </a:r>
          </a:p>
        </p:txBody>
      </p:sp>
      <p:sp>
        <p:nvSpPr>
          <p:cNvPr id="4" name="Footer Placeholder 3"/>
          <p:cNvSpPr>
            <a:spLocks noGrp="1"/>
          </p:cNvSpPr>
          <p:nvPr>
            <p:ph type="ftr" sz="quarter" idx="11"/>
          </p:nvPr>
        </p:nvSpPr>
        <p:spPr/>
        <p:txBody>
          <a:bodyPr/>
          <a:lstStyle/>
          <a:p>
            <a:pPr>
              <a:defRPr/>
            </a:pPr>
            <a:r>
              <a:rPr lang="en-US" smtClean="0"/>
              <a:t>S&amp;OC DMS System Design Review</a:t>
            </a:r>
            <a:endParaRPr lang="en-US" dirty="0"/>
          </a:p>
        </p:txBody>
      </p:sp>
      <p:sp>
        <p:nvSpPr>
          <p:cNvPr id="5" name="Date Placeholder 4"/>
          <p:cNvSpPr>
            <a:spLocks noGrp="1"/>
          </p:cNvSpPr>
          <p:nvPr>
            <p:ph type="dt" sz="half" idx="10"/>
          </p:nvPr>
        </p:nvSpPr>
        <p:spPr/>
        <p:txBody>
          <a:bodyPr/>
          <a:lstStyle/>
          <a:p>
            <a:pPr>
              <a:defRPr/>
            </a:pPr>
            <a:r>
              <a:rPr lang="en-US" smtClean="0"/>
              <a:t>Dec 7-8, 2012</a:t>
            </a:r>
            <a:endParaRPr lang="en-US" dirty="0"/>
          </a:p>
        </p:txBody>
      </p:sp>
      <p:sp>
        <p:nvSpPr>
          <p:cNvPr id="6" name="Slide Number Placeholder 5"/>
          <p:cNvSpPr>
            <a:spLocks noGrp="1"/>
          </p:cNvSpPr>
          <p:nvPr>
            <p:ph type="sldNum" sz="quarter" idx="12"/>
          </p:nvPr>
        </p:nvSpPr>
        <p:spPr/>
        <p:txBody>
          <a:bodyPr/>
          <a:lstStyle/>
          <a:p>
            <a:pPr>
              <a:defRPr/>
            </a:pPr>
            <a:r>
              <a:rPr lang="en-US" smtClean="0"/>
              <a:t>9-</a:t>
            </a:r>
            <a:fld id="{A739F50A-8F88-4892-87E1-8D1D3A543FFC}" type="slidenum">
              <a:rPr lang="en-US" smtClean="0"/>
              <a:pPr>
                <a:defRPr/>
              </a:pPr>
              <a:t>5</a:t>
            </a:fld>
            <a:endParaRPr lang="en-US" smtClean="0"/>
          </a:p>
          <a:p>
            <a:pPr>
              <a:defRPr/>
            </a:pPr>
            <a:endParaRPr lang="en-US" dirty="0"/>
          </a:p>
        </p:txBody>
      </p:sp>
    </p:spTree>
    <p:extLst>
      <p:ext uri="{BB962C8B-B14F-4D97-AF65-F5344CB8AC3E}">
        <p14:creationId xmlns:p14="http://schemas.microsoft.com/office/powerpoint/2010/main" val="148830894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Completed Builds 1 &amp; 2</a:t>
            </a:r>
            <a:endParaRPr lang="en-US" dirty="0"/>
          </a:p>
        </p:txBody>
      </p:sp>
      <p:sp>
        <p:nvSpPr>
          <p:cNvPr id="3" name="Text Placeholder 2"/>
          <p:cNvSpPr>
            <a:spLocks noGrp="1"/>
          </p:cNvSpPr>
          <p:nvPr>
            <p:ph type="body" idx="4294967295"/>
          </p:nvPr>
        </p:nvSpPr>
        <p:spPr>
          <a:xfrm>
            <a:off x="1219200" y="1143000"/>
            <a:ext cx="6478587" cy="4953000"/>
          </a:xfrm>
        </p:spPr>
        <p:txBody>
          <a:bodyPr/>
          <a:lstStyle/>
          <a:p>
            <a:r>
              <a:rPr lang="en-US" sz="1600" dirty="0" smtClean="0"/>
              <a:t>Build-1  (</a:t>
            </a:r>
            <a:r>
              <a:rPr lang="en-US" sz="1400" dirty="0" smtClean="0">
                <a:solidFill>
                  <a:srgbClr val="008000"/>
                </a:solidFill>
              </a:rPr>
              <a:t>January 2012</a:t>
            </a:r>
            <a:r>
              <a:rPr lang="en-US" sz="1600" dirty="0" smtClean="0"/>
              <a:t>)</a:t>
            </a:r>
          </a:p>
          <a:p>
            <a:pPr lvl="1"/>
            <a:r>
              <a:rPr lang="en-US" sz="1600" dirty="0" smtClean="0"/>
              <a:t>Core best references library</a:t>
            </a:r>
          </a:p>
          <a:p>
            <a:r>
              <a:rPr lang="en-US" sz="1600" dirty="0" smtClean="0"/>
              <a:t>Build-2 (</a:t>
            </a:r>
            <a:r>
              <a:rPr lang="en-US" sz="1400" dirty="0" smtClean="0">
                <a:solidFill>
                  <a:srgbClr val="008000"/>
                </a:solidFill>
              </a:rPr>
              <a:t>September, November 2012</a:t>
            </a:r>
            <a:r>
              <a:rPr lang="en-US" sz="1600" dirty="0" smtClean="0"/>
              <a:t>) </a:t>
            </a:r>
          </a:p>
          <a:p>
            <a:pPr lvl="1"/>
            <a:r>
              <a:rPr lang="en-US" sz="1600" dirty="0" smtClean="0"/>
              <a:t>Integration with STPIPE</a:t>
            </a:r>
          </a:p>
          <a:p>
            <a:pPr lvl="1"/>
            <a:r>
              <a:rPr lang="en-US" sz="1600" dirty="0"/>
              <a:t>JWST build-1 rules and references</a:t>
            </a:r>
          </a:p>
          <a:p>
            <a:pPr lvl="1"/>
            <a:r>
              <a:rPr lang="en-US" sz="1600" dirty="0" smtClean="0"/>
              <a:t>HST rules generation and test (for now)</a:t>
            </a:r>
          </a:p>
          <a:p>
            <a:pPr lvl="1"/>
            <a:r>
              <a:rPr lang="en-US" sz="1600" dirty="0" smtClean="0"/>
              <a:t>HST file certification</a:t>
            </a:r>
          </a:p>
          <a:p>
            <a:pPr lvl="1"/>
            <a:r>
              <a:rPr lang="en-US" sz="1600" dirty="0" smtClean="0"/>
              <a:t>File browsing</a:t>
            </a:r>
          </a:p>
          <a:p>
            <a:pPr lvl="1"/>
            <a:r>
              <a:rPr lang="en-US" sz="1600" dirty="0" smtClean="0"/>
              <a:t>File differencing</a:t>
            </a:r>
          </a:p>
          <a:p>
            <a:pPr lvl="1"/>
            <a:r>
              <a:rPr lang="en-US" sz="1600" dirty="0"/>
              <a:t>Web Best Reference prototypes</a:t>
            </a:r>
          </a:p>
          <a:p>
            <a:pPr lvl="1"/>
            <a:r>
              <a:rPr lang="en-US" sz="1600" dirty="0" smtClean="0"/>
              <a:t>Simple File Submission </a:t>
            </a:r>
          </a:p>
          <a:p>
            <a:pPr lvl="1"/>
            <a:r>
              <a:rPr lang="en-US" sz="1600" dirty="0" smtClean="0"/>
              <a:t>Batch File Submission (prototype,  needs generalization)</a:t>
            </a:r>
          </a:p>
          <a:p>
            <a:pPr lvl="1"/>
            <a:r>
              <a:rPr lang="en-US" sz="1600" dirty="0" smtClean="0"/>
              <a:t>Automatic Instrument, Pipeline Context Rules Updates</a:t>
            </a:r>
          </a:p>
          <a:p>
            <a:pPr lvl="1"/>
            <a:r>
              <a:rPr lang="en-US" sz="1600" dirty="0" smtClean="0"/>
              <a:t>Reference File Retrieval Service</a:t>
            </a:r>
          </a:p>
        </p:txBody>
      </p:sp>
      <p:sp>
        <p:nvSpPr>
          <p:cNvPr id="4" name="Footer Placeholder 3"/>
          <p:cNvSpPr>
            <a:spLocks noGrp="1"/>
          </p:cNvSpPr>
          <p:nvPr>
            <p:ph type="ftr" sz="quarter" idx="11"/>
          </p:nvPr>
        </p:nvSpPr>
        <p:spPr/>
        <p:txBody>
          <a:bodyPr/>
          <a:lstStyle/>
          <a:p>
            <a:pPr>
              <a:defRPr/>
            </a:pPr>
            <a:r>
              <a:rPr lang="en-US" smtClean="0"/>
              <a:t>S&amp;OC DMS System Design Review</a:t>
            </a:r>
            <a:endParaRPr lang="en-US" dirty="0"/>
          </a:p>
        </p:txBody>
      </p:sp>
      <p:sp>
        <p:nvSpPr>
          <p:cNvPr id="5" name="Date Placeholder 4"/>
          <p:cNvSpPr>
            <a:spLocks noGrp="1"/>
          </p:cNvSpPr>
          <p:nvPr>
            <p:ph type="dt" sz="half" idx="10"/>
          </p:nvPr>
        </p:nvSpPr>
        <p:spPr/>
        <p:txBody>
          <a:bodyPr/>
          <a:lstStyle/>
          <a:p>
            <a:pPr>
              <a:defRPr/>
            </a:pPr>
            <a:r>
              <a:rPr lang="en-US" smtClean="0"/>
              <a:t>Dec 7-8, 2012</a:t>
            </a:r>
            <a:endParaRPr lang="en-US" dirty="0"/>
          </a:p>
        </p:txBody>
      </p:sp>
      <p:sp>
        <p:nvSpPr>
          <p:cNvPr id="6" name="Slide Number Placeholder 5"/>
          <p:cNvSpPr>
            <a:spLocks noGrp="1"/>
          </p:cNvSpPr>
          <p:nvPr>
            <p:ph type="sldNum" sz="quarter" idx="12"/>
          </p:nvPr>
        </p:nvSpPr>
        <p:spPr/>
        <p:txBody>
          <a:bodyPr/>
          <a:lstStyle/>
          <a:p>
            <a:pPr>
              <a:defRPr/>
            </a:pPr>
            <a:r>
              <a:rPr lang="en-US" smtClean="0"/>
              <a:t>9-</a:t>
            </a:r>
            <a:fld id="{A739F50A-8F88-4892-87E1-8D1D3A543FFC}" type="slidenum">
              <a:rPr lang="en-US" smtClean="0"/>
              <a:pPr>
                <a:defRPr/>
              </a:pPr>
              <a:t>41</a:t>
            </a:fld>
            <a:endParaRPr lang="en-US" smtClean="0"/>
          </a:p>
          <a:p>
            <a:pPr>
              <a:defRPr/>
            </a:pPr>
            <a:endParaRPr lang="en-US" dirty="0"/>
          </a:p>
        </p:txBody>
      </p:sp>
    </p:spTree>
    <p:extLst>
      <p:ext uri="{BB962C8B-B14F-4D97-AF65-F5344CB8AC3E}">
        <p14:creationId xmlns:p14="http://schemas.microsoft.com/office/powerpoint/2010/main" val="119910994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Builds 3 &amp; 4</a:t>
            </a:r>
            <a:endParaRPr lang="en-US" dirty="0"/>
          </a:p>
        </p:txBody>
      </p:sp>
      <p:sp>
        <p:nvSpPr>
          <p:cNvPr id="3" name="Text Placeholder 2"/>
          <p:cNvSpPr>
            <a:spLocks noGrp="1"/>
          </p:cNvSpPr>
          <p:nvPr>
            <p:ph type="body" idx="4294967295"/>
          </p:nvPr>
        </p:nvSpPr>
        <p:spPr>
          <a:xfrm>
            <a:off x="76200" y="914400"/>
            <a:ext cx="8839200" cy="5486400"/>
          </a:xfrm>
        </p:spPr>
        <p:txBody>
          <a:bodyPr/>
          <a:lstStyle/>
          <a:p>
            <a:r>
              <a:rPr lang="en-US" sz="1600" dirty="0" smtClean="0"/>
              <a:t>Build-3  </a:t>
            </a:r>
            <a:r>
              <a:rPr lang="en-US" sz="1400" dirty="0" smtClean="0"/>
              <a:t>(</a:t>
            </a:r>
            <a:r>
              <a:rPr lang="en-US" sz="1400" dirty="0" smtClean="0">
                <a:solidFill>
                  <a:srgbClr val="008000"/>
                </a:solidFill>
              </a:rPr>
              <a:t>January 2013</a:t>
            </a:r>
            <a:r>
              <a:rPr lang="en-US" sz="1400" dirty="0" smtClean="0"/>
              <a:t>)</a:t>
            </a:r>
          </a:p>
          <a:p>
            <a:pPr lvl="1"/>
            <a:r>
              <a:rPr lang="en-US" sz="1600" dirty="0" smtClean="0"/>
              <a:t>Web</a:t>
            </a:r>
            <a:endParaRPr lang="en-US" sz="1400" dirty="0" smtClean="0"/>
          </a:p>
          <a:p>
            <a:pPr lvl="2"/>
            <a:r>
              <a:rPr lang="en-US" sz="1400" dirty="0" smtClean="0"/>
              <a:t>Generalization of automatic rules updates to more Selector types.</a:t>
            </a:r>
          </a:p>
          <a:p>
            <a:pPr lvl="2"/>
            <a:r>
              <a:rPr lang="en-US" sz="1400" dirty="0" smtClean="0"/>
              <a:t>Build-2</a:t>
            </a:r>
            <a:r>
              <a:rPr lang="en-US" sz="1400" baseline="0" dirty="0" smtClean="0"/>
              <a:t> fixes and enhancements</a:t>
            </a:r>
            <a:r>
              <a:rPr lang="en-US" sz="1400" dirty="0" smtClean="0"/>
              <a:t> from feedback</a:t>
            </a:r>
          </a:p>
          <a:p>
            <a:r>
              <a:rPr lang="en-US" sz="1600" dirty="0" smtClean="0"/>
              <a:t>Build</a:t>
            </a:r>
            <a:r>
              <a:rPr lang="en-US" sz="1600" dirty="0"/>
              <a:t>-4  </a:t>
            </a:r>
            <a:r>
              <a:rPr lang="en-US" sz="1600" dirty="0" smtClean="0"/>
              <a:t>(</a:t>
            </a:r>
            <a:r>
              <a:rPr lang="en-US" sz="1400" dirty="0" smtClean="0">
                <a:solidFill>
                  <a:srgbClr val="008000"/>
                </a:solidFill>
              </a:rPr>
              <a:t>April 2013</a:t>
            </a:r>
            <a:r>
              <a:rPr lang="en-US" sz="1600" dirty="0" smtClean="0"/>
              <a:t>)</a:t>
            </a:r>
          </a:p>
          <a:p>
            <a:pPr lvl="1"/>
            <a:r>
              <a:rPr lang="en-US" sz="1600" dirty="0" smtClean="0"/>
              <a:t>Web</a:t>
            </a:r>
          </a:p>
          <a:p>
            <a:pPr lvl="2"/>
            <a:r>
              <a:rPr lang="en-US" sz="1400" dirty="0">
                <a:solidFill>
                  <a:srgbClr val="CC0000"/>
                </a:solidFill>
              </a:rPr>
              <a:t>DMS-535</a:t>
            </a:r>
            <a:r>
              <a:rPr lang="en-US" sz="1400" dirty="0"/>
              <a:t> Ensure all files archived before use allowed </a:t>
            </a:r>
          </a:p>
          <a:p>
            <a:pPr lvl="2"/>
            <a:r>
              <a:rPr lang="en-US" sz="1400" dirty="0">
                <a:solidFill>
                  <a:srgbClr val="CC0000"/>
                </a:solidFill>
              </a:rPr>
              <a:t>DMS-540 </a:t>
            </a:r>
            <a:r>
              <a:rPr lang="en-US" sz="1400" dirty="0"/>
              <a:t>Web interface for querying what the best reference files </a:t>
            </a:r>
            <a:r>
              <a:rPr lang="en-US" sz="1400" dirty="0" smtClean="0"/>
              <a:t>are</a:t>
            </a:r>
          </a:p>
          <a:p>
            <a:pPr lvl="3"/>
            <a:r>
              <a:rPr lang="en-US" sz="1050" dirty="0" smtClean="0">
                <a:solidFill>
                  <a:srgbClr val="3366FF"/>
                </a:solidFill>
              </a:rPr>
              <a:t>Dataset Best References,  Explore Best References, Service</a:t>
            </a:r>
            <a:endParaRPr lang="en-US" sz="1050" dirty="0" smtClean="0"/>
          </a:p>
          <a:p>
            <a:pPr lvl="1"/>
            <a:r>
              <a:rPr lang="en-US" sz="1600" dirty="0" smtClean="0"/>
              <a:t>Command line </a:t>
            </a:r>
            <a:endParaRPr lang="en-US" sz="1600" dirty="0"/>
          </a:p>
          <a:p>
            <a:pPr lvl="2"/>
            <a:r>
              <a:rPr lang="en-US" sz="1400" dirty="0">
                <a:solidFill>
                  <a:srgbClr val="CC0000"/>
                </a:solidFill>
              </a:rPr>
              <a:t>DMS-545 </a:t>
            </a:r>
            <a:r>
              <a:rPr lang="en-US" sz="1400" dirty="0"/>
              <a:t>Show </a:t>
            </a:r>
            <a:r>
              <a:rPr lang="en-US" sz="1400" dirty="0" smtClean="0"/>
              <a:t>which </a:t>
            </a:r>
            <a:r>
              <a:rPr lang="en-US" sz="1400" dirty="0" smtClean="0"/>
              <a:t>data sets in a list </a:t>
            </a:r>
            <a:r>
              <a:rPr lang="en-US" sz="1400" dirty="0"/>
              <a:t>will use different </a:t>
            </a:r>
            <a:r>
              <a:rPr lang="en-US" sz="1400" dirty="0" smtClean="0"/>
              <a:t>references </a:t>
            </a:r>
            <a:r>
              <a:rPr lang="en-US" sz="1400" dirty="0"/>
              <a:t>file due to </a:t>
            </a:r>
            <a:r>
              <a:rPr lang="en-US" sz="1400" dirty="0" smtClean="0"/>
              <a:t>changes </a:t>
            </a:r>
            <a:r>
              <a:rPr lang="en-US" sz="1400" dirty="0"/>
              <a:t>in </a:t>
            </a:r>
            <a:r>
              <a:rPr lang="en-US" sz="1400" dirty="0" smtClean="0"/>
              <a:t>rules  (</a:t>
            </a:r>
            <a:r>
              <a:rPr lang="en-US" sz="1400" dirty="0" err="1" smtClean="0">
                <a:solidFill>
                  <a:srgbClr val="3366FF"/>
                </a:solidFill>
              </a:rPr>
              <a:t>crds.file_bestrefs</a:t>
            </a:r>
            <a:r>
              <a:rPr lang="en-US" sz="1400" dirty="0" smtClean="0"/>
              <a:t>)</a:t>
            </a:r>
          </a:p>
          <a:p>
            <a:pPr lvl="2"/>
            <a:r>
              <a:rPr lang="en-US" sz="1400" dirty="0" smtClean="0">
                <a:solidFill>
                  <a:srgbClr val="CC0000"/>
                </a:solidFill>
              </a:rPr>
              <a:t>DMS-547 </a:t>
            </a:r>
            <a:r>
              <a:rPr lang="en-US" sz="1400" dirty="0" smtClean="0"/>
              <a:t>Tool to show active reference files in use for given context(s)   (</a:t>
            </a:r>
            <a:r>
              <a:rPr lang="en-US" sz="1400" dirty="0" err="1" smtClean="0">
                <a:solidFill>
                  <a:srgbClr val="3366FF"/>
                </a:solidFill>
              </a:rPr>
              <a:t>crds.list</a:t>
            </a:r>
            <a:r>
              <a:rPr lang="en-US" sz="1400" dirty="0" smtClean="0"/>
              <a:t>)</a:t>
            </a:r>
          </a:p>
          <a:p>
            <a:pPr lvl="2"/>
            <a:r>
              <a:rPr lang="en-US" sz="1400" dirty="0" smtClean="0">
                <a:solidFill>
                  <a:srgbClr val="CC0000"/>
                </a:solidFill>
              </a:rPr>
              <a:t>DMS</a:t>
            </a:r>
            <a:r>
              <a:rPr lang="en-US" sz="1400" dirty="0">
                <a:solidFill>
                  <a:srgbClr val="CC0000"/>
                </a:solidFill>
              </a:rPr>
              <a:t>-548 </a:t>
            </a:r>
            <a:r>
              <a:rPr lang="en-US" sz="1400" dirty="0"/>
              <a:t>Tool to show active files associated with specific instrument modes </a:t>
            </a:r>
            <a:r>
              <a:rPr lang="en-US" sz="1400" dirty="0" smtClean="0"/>
              <a:t>  (</a:t>
            </a:r>
            <a:r>
              <a:rPr lang="en-US" sz="1400" dirty="0" err="1" smtClean="0"/>
              <a:t>crds.list</a:t>
            </a:r>
            <a:r>
              <a:rPr lang="en-US" sz="1400" dirty="0" smtClean="0"/>
              <a:t>)</a:t>
            </a:r>
            <a:endParaRPr lang="en-US" sz="1400" dirty="0"/>
          </a:p>
          <a:p>
            <a:pPr lvl="2"/>
            <a:r>
              <a:rPr lang="en-US" sz="1400" dirty="0">
                <a:solidFill>
                  <a:srgbClr val="CC0000"/>
                </a:solidFill>
              </a:rPr>
              <a:t>HST-1</a:t>
            </a:r>
            <a:r>
              <a:rPr lang="en-US" sz="1400" dirty="0"/>
              <a:t> Detect file reversions on context change and supply </a:t>
            </a:r>
            <a:r>
              <a:rPr lang="en-US" sz="1400" dirty="0" smtClean="0"/>
              <a:t>warning   (</a:t>
            </a:r>
            <a:r>
              <a:rPr lang="en-US" sz="1400" dirty="0" err="1" smtClean="0"/>
              <a:t>crds.reversions</a:t>
            </a:r>
            <a:r>
              <a:rPr lang="en-US" sz="1400" dirty="0" smtClean="0"/>
              <a:t>)</a:t>
            </a:r>
            <a:endParaRPr lang="en-US" sz="1400" dirty="0"/>
          </a:p>
          <a:p>
            <a:pPr lvl="2"/>
            <a:r>
              <a:rPr lang="en-US" sz="1400" dirty="0">
                <a:solidFill>
                  <a:srgbClr val="CC0000"/>
                </a:solidFill>
              </a:rPr>
              <a:t>HST-2</a:t>
            </a:r>
            <a:r>
              <a:rPr lang="en-US" sz="1400" dirty="0"/>
              <a:t> Update local reference file directories with those needed by a context (or list of contexts</a:t>
            </a:r>
            <a:r>
              <a:rPr lang="en-US" sz="1400" dirty="0" smtClean="0"/>
              <a:t>)  (</a:t>
            </a:r>
            <a:r>
              <a:rPr lang="en-US" sz="1400" dirty="0" err="1" smtClean="0">
                <a:solidFill>
                  <a:srgbClr val="3366FF"/>
                </a:solidFill>
              </a:rPr>
              <a:t>crds.sync</a:t>
            </a:r>
            <a:r>
              <a:rPr lang="en-US" sz="1400" dirty="0" smtClean="0"/>
              <a:t>) </a:t>
            </a:r>
            <a:endParaRPr lang="en-US" sz="1400" dirty="0"/>
          </a:p>
          <a:p>
            <a:pPr lvl="2"/>
            <a:r>
              <a:rPr lang="en-US" sz="1400" dirty="0">
                <a:solidFill>
                  <a:srgbClr val="CC0000"/>
                </a:solidFill>
              </a:rPr>
              <a:t>HST-4</a:t>
            </a:r>
            <a:r>
              <a:rPr lang="en-US" sz="1400" dirty="0"/>
              <a:t> Detect when new rule file doesn't cover modes covered in previous rule file </a:t>
            </a:r>
          </a:p>
          <a:p>
            <a:pPr lvl="2"/>
            <a:r>
              <a:rPr lang="en-US" sz="1400" dirty="0">
                <a:solidFill>
                  <a:srgbClr val="CC0000"/>
                </a:solidFill>
              </a:rPr>
              <a:t>HST-15 </a:t>
            </a:r>
            <a:r>
              <a:rPr lang="en-US" sz="1400" dirty="0"/>
              <a:t>Reject rules files with duplicate selection criteria for different files </a:t>
            </a:r>
            <a:endParaRPr lang="en-US" sz="1400" dirty="0" smtClean="0"/>
          </a:p>
        </p:txBody>
      </p:sp>
      <p:sp>
        <p:nvSpPr>
          <p:cNvPr id="4" name="Footer Placeholder 3"/>
          <p:cNvSpPr>
            <a:spLocks noGrp="1"/>
          </p:cNvSpPr>
          <p:nvPr>
            <p:ph type="ftr" sz="quarter" idx="11"/>
          </p:nvPr>
        </p:nvSpPr>
        <p:spPr/>
        <p:txBody>
          <a:bodyPr/>
          <a:lstStyle/>
          <a:p>
            <a:pPr>
              <a:defRPr/>
            </a:pPr>
            <a:r>
              <a:rPr lang="en-US" smtClean="0"/>
              <a:t>S&amp;OC DMS System Design Review</a:t>
            </a:r>
            <a:endParaRPr lang="en-US" dirty="0"/>
          </a:p>
        </p:txBody>
      </p:sp>
      <p:sp>
        <p:nvSpPr>
          <p:cNvPr id="5" name="Date Placeholder 4"/>
          <p:cNvSpPr>
            <a:spLocks noGrp="1"/>
          </p:cNvSpPr>
          <p:nvPr>
            <p:ph type="dt" sz="half" idx="10"/>
          </p:nvPr>
        </p:nvSpPr>
        <p:spPr/>
        <p:txBody>
          <a:bodyPr/>
          <a:lstStyle/>
          <a:p>
            <a:pPr>
              <a:defRPr/>
            </a:pPr>
            <a:r>
              <a:rPr lang="en-US" smtClean="0"/>
              <a:t>Dec 7-8, 2012</a:t>
            </a:r>
            <a:endParaRPr lang="en-US" dirty="0"/>
          </a:p>
        </p:txBody>
      </p:sp>
      <p:sp>
        <p:nvSpPr>
          <p:cNvPr id="6" name="Slide Number Placeholder 5"/>
          <p:cNvSpPr>
            <a:spLocks noGrp="1"/>
          </p:cNvSpPr>
          <p:nvPr>
            <p:ph type="sldNum" sz="quarter" idx="12"/>
          </p:nvPr>
        </p:nvSpPr>
        <p:spPr/>
        <p:txBody>
          <a:bodyPr/>
          <a:lstStyle/>
          <a:p>
            <a:pPr>
              <a:defRPr/>
            </a:pPr>
            <a:r>
              <a:rPr lang="en-US" smtClean="0"/>
              <a:t>9-</a:t>
            </a:r>
            <a:fld id="{A739F50A-8F88-4892-87E1-8D1D3A543FFC}" type="slidenum">
              <a:rPr lang="en-US" smtClean="0"/>
              <a:pPr>
                <a:defRPr/>
              </a:pPr>
              <a:t>42</a:t>
            </a:fld>
            <a:endParaRPr lang="en-US" smtClean="0"/>
          </a:p>
          <a:p>
            <a:pPr>
              <a:defRPr/>
            </a:pPr>
            <a:endParaRPr lang="en-US" dirty="0"/>
          </a:p>
        </p:txBody>
      </p:sp>
    </p:spTree>
    <p:extLst>
      <p:ext uri="{BB962C8B-B14F-4D97-AF65-F5344CB8AC3E}">
        <p14:creationId xmlns:p14="http://schemas.microsoft.com/office/powerpoint/2010/main" val="59410442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Builds 5 &amp; 6</a:t>
            </a:r>
            <a:endParaRPr lang="en-US" dirty="0"/>
          </a:p>
        </p:txBody>
      </p:sp>
      <p:sp>
        <p:nvSpPr>
          <p:cNvPr id="3" name="Text Placeholder 2"/>
          <p:cNvSpPr>
            <a:spLocks noGrp="1"/>
          </p:cNvSpPr>
          <p:nvPr>
            <p:ph type="body" idx="4294967295"/>
          </p:nvPr>
        </p:nvSpPr>
        <p:spPr>
          <a:xfrm>
            <a:off x="0" y="1219200"/>
            <a:ext cx="8382000" cy="4953000"/>
          </a:xfrm>
        </p:spPr>
        <p:txBody>
          <a:bodyPr/>
          <a:lstStyle/>
          <a:p>
            <a:pPr rtl="0" eaLnBrk="0" fontAlgn="base" hangingPunct="0"/>
            <a:r>
              <a:rPr lang="en-US" sz="1400" b="1" dirty="0" smtClean="0">
                <a:solidFill>
                  <a:schemeClr val="tx1"/>
                </a:solidFill>
                <a:effectLst/>
                <a:latin typeface="+mn-lt"/>
                <a:ea typeface="+mn-ea"/>
                <a:cs typeface="+mn-cs"/>
              </a:rPr>
              <a:t>Build-5 (</a:t>
            </a:r>
            <a:r>
              <a:rPr lang="en-US" sz="1200" b="1" dirty="0" smtClean="0">
                <a:solidFill>
                  <a:srgbClr val="008000"/>
                </a:solidFill>
                <a:effectLst/>
                <a:latin typeface="+mn-lt"/>
                <a:ea typeface="+mn-ea"/>
                <a:cs typeface="+mn-cs"/>
              </a:rPr>
              <a:t>July 2013</a:t>
            </a:r>
            <a:r>
              <a:rPr lang="en-US" sz="1400" b="1" dirty="0" smtClean="0">
                <a:solidFill>
                  <a:schemeClr val="tx1"/>
                </a:solidFill>
                <a:effectLst/>
              </a:rPr>
              <a:t>)</a:t>
            </a:r>
          </a:p>
          <a:p>
            <a:pPr lvl="1"/>
            <a:r>
              <a:rPr lang="en-US" sz="1400" dirty="0"/>
              <a:t>HST-6 Ability to operate in parallel with CDBS </a:t>
            </a:r>
            <a:endParaRPr lang="en-US" sz="1400" dirty="0" smtClean="0">
              <a:effectLst/>
            </a:endParaRPr>
          </a:p>
          <a:p>
            <a:r>
              <a:rPr lang="en-US" sz="1400" b="1" dirty="0" smtClean="0">
                <a:solidFill>
                  <a:schemeClr val="tx1"/>
                </a:solidFill>
                <a:effectLst/>
              </a:rPr>
              <a:t>Build-6 (</a:t>
            </a:r>
            <a:r>
              <a:rPr lang="en-US" sz="1200" dirty="0" smtClean="0">
                <a:solidFill>
                  <a:srgbClr val="008000"/>
                </a:solidFill>
              </a:rPr>
              <a:t>September 2013</a:t>
            </a:r>
            <a:r>
              <a:rPr lang="en-US" sz="1200" dirty="0" smtClean="0"/>
              <a:t>)</a:t>
            </a:r>
          </a:p>
          <a:p>
            <a:pPr lvl="1"/>
            <a:r>
              <a:rPr lang="en-US" sz="1400" dirty="0" smtClean="0"/>
              <a:t>Web</a:t>
            </a:r>
          </a:p>
          <a:p>
            <a:pPr lvl="2"/>
            <a:r>
              <a:rPr lang="en-US" sz="1200" dirty="0">
                <a:solidFill>
                  <a:srgbClr val="CC0000"/>
                </a:solidFill>
              </a:rPr>
              <a:t>DMS-543</a:t>
            </a:r>
            <a:r>
              <a:rPr lang="en-US" sz="1200" dirty="0"/>
              <a:t> Ability to mark reference file as bad </a:t>
            </a:r>
            <a:r>
              <a:rPr lang="en-US" sz="1200" dirty="0" smtClean="0"/>
              <a:t>  (</a:t>
            </a:r>
            <a:r>
              <a:rPr lang="en-US" sz="1200" dirty="0" smtClean="0">
                <a:solidFill>
                  <a:srgbClr val="3366FF"/>
                </a:solidFill>
              </a:rPr>
              <a:t>Set File Enable</a:t>
            </a:r>
            <a:r>
              <a:rPr lang="en-US" sz="1200" dirty="0" smtClean="0"/>
              <a:t>)</a:t>
            </a:r>
            <a:endParaRPr lang="en-US" sz="1200" dirty="0"/>
          </a:p>
          <a:p>
            <a:pPr lvl="2"/>
            <a:r>
              <a:rPr lang="en-US" sz="1200" dirty="0">
                <a:solidFill>
                  <a:srgbClr val="CC0000"/>
                </a:solidFill>
              </a:rPr>
              <a:t>DMS-641</a:t>
            </a:r>
            <a:r>
              <a:rPr lang="en-US" sz="1200" dirty="0"/>
              <a:t> Ability to mark specific rule as bad </a:t>
            </a:r>
            <a:r>
              <a:rPr lang="en-US" sz="1200" dirty="0" smtClean="0"/>
              <a:t>    (</a:t>
            </a:r>
            <a:r>
              <a:rPr lang="en-US" sz="1200" dirty="0" smtClean="0">
                <a:solidFill>
                  <a:srgbClr val="3366FF"/>
                </a:solidFill>
              </a:rPr>
              <a:t>Set File Enable</a:t>
            </a:r>
            <a:r>
              <a:rPr lang="en-US" sz="1200" dirty="0" smtClean="0"/>
              <a:t>)</a:t>
            </a:r>
          </a:p>
          <a:p>
            <a:pPr lvl="2"/>
            <a:r>
              <a:rPr lang="en-US" sz="1200" dirty="0" smtClean="0">
                <a:solidFill>
                  <a:srgbClr val="CC0000"/>
                </a:solidFill>
              </a:rPr>
              <a:t>HST</a:t>
            </a:r>
            <a:r>
              <a:rPr lang="en-US" sz="1200" dirty="0">
                <a:solidFill>
                  <a:srgbClr val="CC0000"/>
                </a:solidFill>
              </a:rPr>
              <a:t>-11 </a:t>
            </a:r>
            <a:r>
              <a:rPr lang="en-US" sz="1200" dirty="0"/>
              <a:t>User interface to display required selection criteria for type of reference </a:t>
            </a:r>
            <a:r>
              <a:rPr lang="en-US" sz="1200" dirty="0" smtClean="0"/>
              <a:t>file</a:t>
            </a:r>
            <a:endParaRPr lang="en-US" sz="1200" dirty="0"/>
          </a:p>
          <a:p>
            <a:pPr lvl="2"/>
            <a:r>
              <a:rPr lang="en-US" sz="1200" dirty="0">
                <a:solidFill>
                  <a:srgbClr val="CC0000"/>
                </a:solidFill>
              </a:rPr>
              <a:t>HST-7</a:t>
            </a:r>
            <a:r>
              <a:rPr lang="en-US" sz="1200" dirty="0"/>
              <a:t> Ability to display current operations </a:t>
            </a:r>
            <a:r>
              <a:rPr lang="en-US" sz="1200" dirty="0" smtClean="0"/>
              <a:t>context</a:t>
            </a:r>
            <a:endParaRPr lang="en-US" sz="1200" dirty="0"/>
          </a:p>
          <a:p>
            <a:pPr lvl="1"/>
            <a:r>
              <a:rPr lang="en-US" sz="1400" dirty="0" smtClean="0"/>
              <a:t>Command line</a:t>
            </a:r>
            <a:endParaRPr lang="en-US" sz="1400" dirty="0"/>
          </a:p>
          <a:p>
            <a:pPr lvl="2"/>
            <a:r>
              <a:rPr lang="en-US" sz="1200" dirty="0">
                <a:solidFill>
                  <a:srgbClr val="CC0000"/>
                </a:solidFill>
              </a:rPr>
              <a:t>HST-3</a:t>
            </a:r>
            <a:r>
              <a:rPr lang="en-US" sz="1200" dirty="0"/>
              <a:t> Tool to list selection criteria that result in use of specified reference file </a:t>
            </a:r>
            <a:r>
              <a:rPr lang="en-US" sz="1200" dirty="0" smtClean="0"/>
              <a:t> (</a:t>
            </a:r>
            <a:r>
              <a:rPr lang="en-US" sz="1200" dirty="0" err="1" smtClean="0">
                <a:solidFill>
                  <a:srgbClr val="3366FF"/>
                </a:solidFill>
              </a:rPr>
              <a:t>crds.matches</a:t>
            </a:r>
            <a:r>
              <a:rPr lang="en-US" sz="1200" dirty="0" smtClean="0"/>
              <a:t>)</a:t>
            </a:r>
            <a:endParaRPr lang="en-US" sz="1200" dirty="0"/>
          </a:p>
          <a:p>
            <a:pPr lvl="2"/>
            <a:r>
              <a:rPr lang="en-US" sz="1200" dirty="0">
                <a:solidFill>
                  <a:srgbClr val="CC0000"/>
                </a:solidFill>
              </a:rPr>
              <a:t>HST-5</a:t>
            </a:r>
            <a:r>
              <a:rPr lang="en-US" sz="1200" dirty="0"/>
              <a:t> Tool to identify which datasets are affected by change in CRDS context </a:t>
            </a:r>
            <a:r>
              <a:rPr lang="en-US" sz="1200" dirty="0" smtClean="0"/>
              <a:t>(</a:t>
            </a:r>
            <a:r>
              <a:rPr lang="en-US" sz="1200" dirty="0" err="1" smtClean="0">
                <a:solidFill>
                  <a:srgbClr val="3366FF"/>
                </a:solidFill>
              </a:rPr>
              <a:t>crds.db_bestrefs</a:t>
            </a:r>
            <a:r>
              <a:rPr lang="en-US" sz="1200" dirty="0" smtClean="0"/>
              <a:t>)</a:t>
            </a:r>
            <a:endParaRPr lang="en-US" sz="1200" dirty="0"/>
          </a:p>
          <a:p>
            <a:pPr lvl="2"/>
            <a:r>
              <a:rPr lang="en-US" sz="1200" dirty="0" smtClean="0">
                <a:solidFill>
                  <a:srgbClr val="CC0000"/>
                </a:solidFill>
              </a:rPr>
              <a:t>HST</a:t>
            </a:r>
            <a:r>
              <a:rPr lang="en-US" sz="1200" dirty="0">
                <a:solidFill>
                  <a:srgbClr val="CC0000"/>
                </a:solidFill>
              </a:rPr>
              <a:t>-9</a:t>
            </a:r>
            <a:r>
              <a:rPr lang="en-US" sz="1200" dirty="0"/>
              <a:t> FITS table comparison </a:t>
            </a:r>
            <a:r>
              <a:rPr lang="en-US" sz="1200" dirty="0" smtClean="0"/>
              <a:t>utility</a:t>
            </a:r>
          </a:p>
          <a:p>
            <a:pPr lvl="2"/>
            <a:r>
              <a:rPr lang="en-US" sz="1200" dirty="0" smtClean="0">
                <a:solidFill>
                  <a:srgbClr val="CC0000"/>
                </a:solidFill>
              </a:rPr>
              <a:t>HST</a:t>
            </a:r>
            <a:r>
              <a:rPr lang="en-US" sz="1200" dirty="0">
                <a:solidFill>
                  <a:srgbClr val="CC0000"/>
                </a:solidFill>
              </a:rPr>
              <a:t>-12</a:t>
            </a:r>
            <a:r>
              <a:rPr lang="en-US" sz="1200" dirty="0"/>
              <a:t> Tool to update dataset headers with appropriate reference file names </a:t>
            </a:r>
            <a:r>
              <a:rPr lang="en-US" sz="1200" dirty="0" smtClean="0"/>
              <a:t>(</a:t>
            </a:r>
            <a:r>
              <a:rPr lang="en-US" sz="1200" dirty="0" err="1" smtClean="0">
                <a:solidFill>
                  <a:srgbClr val="3366FF"/>
                </a:solidFill>
              </a:rPr>
              <a:t>crds.file_bestrefs</a:t>
            </a:r>
            <a:r>
              <a:rPr lang="en-US" sz="1200" dirty="0" smtClean="0"/>
              <a:t>)</a:t>
            </a:r>
            <a:endParaRPr lang="en-US" sz="1200" dirty="0"/>
          </a:p>
          <a:p>
            <a:pPr lvl="2"/>
            <a:r>
              <a:rPr lang="en-US" sz="1200" dirty="0">
                <a:solidFill>
                  <a:srgbClr val="CC0000"/>
                </a:solidFill>
              </a:rPr>
              <a:t>HST-13 </a:t>
            </a:r>
            <a:r>
              <a:rPr lang="en-US" sz="1200" dirty="0"/>
              <a:t>Tool to compare selection criteria between versions of rules </a:t>
            </a:r>
            <a:r>
              <a:rPr lang="en-US" sz="1200" dirty="0" smtClean="0"/>
              <a:t>files  (</a:t>
            </a:r>
            <a:r>
              <a:rPr lang="en-US" sz="1200" dirty="0" err="1" smtClean="0">
                <a:solidFill>
                  <a:srgbClr val="3366FF"/>
                </a:solidFill>
              </a:rPr>
              <a:t>crds.diff</a:t>
            </a:r>
            <a:r>
              <a:rPr lang="en-US" sz="1200" dirty="0" smtClean="0"/>
              <a:t>)</a:t>
            </a:r>
            <a:endParaRPr lang="en-US" sz="1200" dirty="0"/>
          </a:p>
          <a:p>
            <a:pPr lvl="2"/>
            <a:r>
              <a:rPr lang="en-US" sz="1200" dirty="0">
                <a:solidFill>
                  <a:srgbClr val="CC0000"/>
                </a:solidFill>
              </a:rPr>
              <a:t>HST-16 </a:t>
            </a:r>
            <a:r>
              <a:rPr lang="en-US" sz="1200" dirty="0"/>
              <a:t>Tool to see if given dataset used different reference files than those recommended by given context </a:t>
            </a:r>
            <a:r>
              <a:rPr lang="en-US" sz="1200" dirty="0" smtClean="0"/>
              <a:t>(</a:t>
            </a:r>
            <a:r>
              <a:rPr lang="en-US" sz="1200" dirty="0" err="1" smtClean="0">
                <a:solidFill>
                  <a:srgbClr val="3366FF"/>
                </a:solidFill>
              </a:rPr>
              <a:t>crds.db_bestrefs</a:t>
            </a:r>
            <a:r>
              <a:rPr lang="en-US" sz="1200" dirty="0" smtClean="0">
                <a:solidFill>
                  <a:srgbClr val="3366FF"/>
                </a:solidFill>
              </a:rPr>
              <a:t>, </a:t>
            </a:r>
            <a:r>
              <a:rPr lang="en-US" sz="1200" dirty="0" err="1" smtClean="0">
                <a:solidFill>
                  <a:srgbClr val="3366FF"/>
                </a:solidFill>
              </a:rPr>
              <a:t>crds.file_bestrefs</a:t>
            </a:r>
            <a:r>
              <a:rPr lang="en-US" sz="1200" dirty="0" smtClean="0"/>
              <a:t>)</a:t>
            </a:r>
            <a:endParaRPr lang="en-US" sz="1200" dirty="0"/>
          </a:p>
          <a:p>
            <a:pPr lvl="2"/>
            <a:r>
              <a:rPr lang="en-US" sz="1200" dirty="0">
                <a:solidFill>
                  <a:srgbClr val="CC0000"/>
                </a:solidFill>
              </a:rPr>
              <a:t>HST-18 </a:t>
            </a:r>
            <a:r>
              <a:rPr lang="en-US" sz="1200" dirty="0"/>
              <a:t>Tool to distribute text file to users that contain information on how reference files are selected </a:t>
            </a:r>
          </a:p>
          <a:p>
            <a:pPr lvl="2"/>
            <a:r>
              <a:rPr lang="en-US" sz="1200" dirty="0">
                <a:solidFill>
                  <a:srgbClr val="CC0000"/>
                </a:solidFill>
              </a:rPr>
              <a:t>HST-19 </a:t>
            </a:r>
            <a:r>
              <a:rPr lang="en-US" sz="1200" dirty="0"/>
              <a:t>Tool that indicates which instruments and modes are affected by a change in contexts or rules. </a:t>
            </a:r>
          </a:p>
        </p:txBody>
      </p:sp>
      <p:sp>
        <p:nvSpPr>
          <p:cNvPr id="4" name="Footer Placeholder 3"/>
          <p:cNvSpPr>
            <a:spLocks noGrp="1"/>
          </p:cNvSpPr>
          <p:nvPr>
            <p:ph type="ftr" sz="quarter" idx="11"/>
          </p:nvPr>
        </p:nvSpPr>
        <p:spPr/>
        <p:txBody>
          <a:bodyPr/>
          <a:lstStyle/>
          <a:p>
            <a:pPr>
              <a:defRPr/>
            </a:pPr>
            <a:r>
              <a:rPr lang="en-US" smtClean="0"/>
              <a:t>S&amp;OC DMS System Design Review</a:t>
            </a:r>
            <a:endParaRPr lang="en-US" dirty="0"/>
          </a:p>
        </p:txBody>
      </p:sp>
      <p:sp>
        <p:nvSpPr>
          <p:cNvPr id="5" name="Date Placeholder 4"/>
          <p:cNvSpPr>
            <a:spLocks noGrp="1"/>
          </p:cNvSpPr>
          <p:nvPr>
            <p:ph type="dt" sz="half" idx="10"/>
          </p:nvPr>
        </p:nvSpPr>
        <p:spPr/>
        <p:txBody>
          <a:bodyPr/>
          <a:lstStyle/>
          <a:p>
            <a:pPr>
              <a:defRPr/>
            </a:pPr>
            <a:r>
              <a:rPr lang="en-US" smtClean="0"/>
              <a:t>Dec 7-8, 2012</a:t>
            </a:r>
            <a:endParaRPr lang="en-US" dirty="0"/>
          </a:p>
        </p:txBody>
      </p:sp>
      <p:sp>
        <p:nvSpPr>
          <p:cNvPr id="6" name="Slide Number Placeholder 5"/>
          <p:cNvSpPr>
            <a:spLocks noGrp="1"/>
          </p:cNvSpPr>
          <p:nvPr>
            <p:ph type="sldNum" sz="quarter" idx="12"/>
          </p:nvPr>
        </p:nvSpPr>
        <p:spPr/>
        <p:txBody>
          <a:bodyPr/>
          <a:lstStyle/>
          <a:p>
            <a:pPr>
              <a:defRPr/>
            </a:pPr>
            <a:r>
              <a:rPr lang="en-US" smtClean="0"/>
              <a:t>9-</a:t>
            </a:r>
            <a:fld id="{A739F50A-8F88-4892-87E1-8D1D3A543FFC}" type="slidenum">
              <a:rPr lang="en-US" smtClean="0"/>
              <a:pPr>
                <a:defRPr/>
              </a:pPr>
              <a:t>43</a:t>
            </a:fld>
            <a:endParaRPr lang="en-US" smtClean="0"/>
          </a:p>
          <a:p>
            <a:pPr>
              <a:defRPr/>
            </a:pPr>
            <a:endParaRPr lang="en-US" dirty="0"/>
          </a:p>
        </p:txBody>
      </p:sp>
    </p:spTree>
    <p:extLst>
      <p:ext uri="{BB962C8B-B14F-4D97-AF65-F5344CB8AC3E}">
        <p14:creationId xmlns:p14="http://schemas.microsoft.com/office/powerpoint/2010/main" val="18549149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CRDS Background (how it works)</a:t>
            </a:r>
            <a:endParaRPr lang="en-US" dirty="0"/>
          </a:p>
        </p:txBody>
      </p:sp>
      <p:sp>
        <p:nvSpPr>
          <p:cNvPr id="3" name="Text Placeholder 2"/>
          <p:cNvSpPr>
            <a:spLocks noGrp="1"/>
          </p:cNvSpPr>
          <p:nvPr>
            <p:ph type="body" idx="4294967295"/>
          </p:nvPr>
        </p:nvSpPr>
        <p:spPr>
          <a:xfrm>
            <a:off x="685800" y="1066800"/>
            <a:ext cx="7769225" cy="4800600"/>
          </a:xfrm>
        </p:spPr>
        <p:txBody>
          <a:bodyPr/>
          <a:lstStyle/>
          <a:p>
            <a:r>
              <a:rPr lang="en-US" dirty="0" smtClean="0"/>
              <a:t>CRDS Concept</a:t>
            </a:r>
          </a:p>
          <a:p>
            <a:pPr lvl="1"/>
            <a:r>
              <a:rPr lang="en-US" dirty="0" smtClean="0"/>
              <a:t>Versioned text files (rules) replace CDBS database</a:t>
            </a:r>
          </a:p>
          <a:p>
            <a:pPr lvl="2"/>
            <a:r>
              <a:rPr lang="en-US" dirty="0">
                <a:solidFill>
                  <a:srgbClr val="3366FF"/>
                </a:solidFill>
              </a:rPr>
              <a:t>Python( dataset, rules ) </a:t>
            </a:r>
            <a:r>
              <a:rPr lang="en-US" dirty="0">
                <a:solidFill>
                  <a:srgbClr val="3366FF"/>
                </a:solidFill>
                <a:sym typeface="Wingdings"/>
              </a:rPr>
              <a:t>  best reference for dataset</a:t>
            </a:r>
            <a:endParaRPr lang="en-US" dirty="0">
              <a:solidFill>
                <a:srgbClr val="3366FF"/>
              </a:solidFill>
            </a:endParaRPr>
          </a:p>
          <a:p>
            <a:pPr lvl="1"/>
            <a:r>
              <a:rPr lang="en-US" dirty="0" smtClean="0"/>
              <a:t>Advantages:  </a:t>
            </a:r>
          </a:p>
          <a:p>
            <a:pPr lvl="2"/>
            <a:r>
              <a:rPr lang="en-US" dirty="0"/>
              <a:t>Transparent: requires no </a:t>
            </a:r>
            <a:r>
              <a:rPr lang="en-US" dirty="0" smtClean="0"/>
              <a:t>database account </a:t>
            </a:r>
            <a:r>
              <a:rPr lang="en-US" dirty="0"/>
              <a:t>or tool to view rules.</a:t>
            </a:r>
          </a:p>
          <a:p>
            <a:pPr lvl="2"/>
            <a:r>
              <a:rPr lang="en-US" dirty="0"/>
              <a:t>Repeatable:  past results </a:t>
            </a:r>
            <a:r>
              <a:rPr lang="en-US" dirty="0" smtClean="0"/>
              <a:t>are determined </a:t>
            </a:r>
            <a:r>
              <a:rPr lang="en-US" dirty="0"/>
              <a:t>by </a:t>
            </a:r>
            <a:r>
              <a:rPr lang="en-US" dirty="0" smtClean="0"/>
              <a:t>archived </a:t>
            </a:r>
            <a:r>
              <a:rPr lang="en-US" dirty="0"/>
              <a:t>rules </a:t>
            </a:r>
            <a:r>
              <a:rPr lang="en-US" dirty="0" smtClean="0"/>
              <a:t>files</a:t>
            </a:r>
            <a:endParaRPr lang="en-US" dirty="0"/>
          </a:p>
          <a:p>
            <a:pPr lvl="2"/>
            <a:r>
              <a:rPr lang="en-US" dirty="0" smtClean="0"/>
              <a:t>Core library </a:t>
            </a:r>
            <a:r>
              <a:rPr lang="en-US" dirty="0" smtClean="0">
                <a:solidFill>
                  <a:srgbClr val="3366FF"/>
                </a:solidFill>
              </a:rPr>
              <a:t>does not require network or database access </a:t>
            </a:r>
            <a:r>
              <a:rPr lang="en-US" dirty="0" smtClean="0"/>
              <a:t>to compute best references.</a:t>
            </a:r>
          </a:p>
          <a:p>
            <a:pPr lvl="1"/>
            <a:r>
              <a:rPr lang="en-US" dirty="0"/>
              <a:t>Use a web </a:t>
            </a:r>
            <a:r>
              <a:rPr lang="en-US" dirty="0" smtClean="0"/>
              <a:t>interface to </a:t>
            </a:r>
            <a:r>
              <a:rPr lang="en-US" dirty="0"/>
              <a:t>streamline new reference delivery tasks.</a:t>
            </a:r>
          </a:p>
          <a:p>
            <a:pPr lvl="1"/>
            <a:r>
              <a:rPr lang="en-US" dirty="0"/>
              <a:t>Offer best references as a </a:t>
            </a:r>
            <a:r>
              <a:rPr lang="en-US" dirty="0" smtClean="0"/>
              <a:t>web service</a:t>
            </a:r>
            <a:r>
              <a:rPr lang="en-US" dirty="0"/>
              <a:t>.</a:t>
            </a:r>
          </a:p>
          <a:p>
            <a:pPr lvl="1"/>
            <a:r>
              <a:rPr lang="en-US" dirty="0" smtClean="0"/>
              <a:t>Transparent delivery </a:t>
            </a:r>
            <a:r>
              <a:rPr lang="en-US" dirty="0"/>
              <a:t>of needed reference </a:t>
            </a:r>
            <a:r>
              <a:rPr lang="en-US" dirty="0" smtClean="0"/>
              <a:t>files for JWST.</a:t>
            </a:r>
            <a:endParaRPr lang="en-US" dirty="0"/>
          </a:p>
          <a:p>
            <a:pPr marL="457200" lvl="1" indent="0">
              <a:buNone/>
            </a:pPr>
            <a:endParaRPr lang="en-US" dirty="0"/>
          </a:p>
        </p:txBody>
      </p:sp>
      <p:sp>
        <p:nvSpPr>
          <p:cNvPr id="4" name="Footer Placeholder 3"/>
          <p:cNvSpPr>
            <a:spLocks noGrp="1"/>
          </p:cNvSpPr>
          <p:nvPr>
            <p:ph type="ftr" sz="quarter" idx="11"/>
          </p:nvPr>
        </p:nvSpPr>
        <p:spPr/>
        <p:txBody>
          <a:bodyPr/>
          <a:lstStyle/>
          <a:p>
            <a:pPr>
              <a:defRPr/>
            </a:pPr>
            <a:r>
              <a:rPr lang="en-US" smtClean="0"/>
              <a:t>S&amp;OC DMS System Design Review</a:t>
            </a:r>
            <a:endParaRPr lang="en-US" dirty="0"/>
          </a:p>
        </p:txBody>
      </p:sp>
      <p:sp>
        <p:nvSpPr>
          <p:cNvPr id="5" name="Date Placeholder 4"/>
          <p:cNvSpPr>
            <a:spLocks noGrp="1"/>
          </p:cNvSpPr>
          <p:nvPr>
            <p:ph type="dt" sz="half" idx="10"/>
          </p:nvPr>
        </p:nvSpPr>
        <p:spPr/>
        <p:txBody>
          <a:bodyPr/>
          <a:lstStyle/>
          <a:p>
            <a:pPr>
              <a:defRPr/>
            </a:pPr>
            <a:r>
              <a:rPr lang="en-US" smtClean="0"/>
              <a:t>Dec 7-8, 2012</a:t>
            </a:r>
            <a:endParaRPr lang="en-US" dirty="0"/>
          </a:p>
        </p:txBody>
      </p:sp>
      <p:sp>
        <p:nvSpPr>
          <p:cNvPr id="6" name="Slide Number Placeholder 5"/>
          <p:cNvSpPr>
            <a:spLocks noGrp="1"/>
          </p:cNvSpPr>
          <p:nvPr>
            <p:ph type="sldNum" sz="quarter" idx="12"/>
          </p:nvPr>
        </p:nvSpPr>
        <p:spPr/>
        <p:txBody>
          <a:bodyPr/>
          <a:lstStyle/>
          <a:p>
            <a:pPr>
              <a:defRPr/>
            </a:pPr>
            <a:r>
              <a:rPr lang="en-US" smtClean="0"/>
              <a:t>9-</a:t>
            </a:r>
            <a:fld id="{A739F50A-8F88-4892-87E1-8D1D3A543FFC}" type="slidenum">
              <a:rPr lang="en-US" smtClean="0"/>
              <a:pPr>
                <a:defRPr/>
              </a:pPr>
              <a:t>6</a:t>
            </a:fld>
            <a:endParaRPr lang="en-US" smtClean="0"/>
          </a:p>
          <a:p>
            <a:pPr>
              <a:defRPr/>
            </a:pPr>
            <a:endParaRPr lang="en-US" dirty="0"/>
          </a:p>
        </p:txBody>
      </p:sp>
    </p:spTree>
    <p:extLst>
      <p:ext uri="{BB962C8B-B14F-4D97-AF65-F5344CB8AC3E}">
        <p14:creationId xmlns:p14="http://schemas.microsoft.com/office/powerpoint/2010/main" val="10230071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CRDS Rules File Hierarchy</a:t>
            </a:r>
            <a:endParaRPr lang="en-US" dirty="0"/>
          </a:p>
        </p:txBody>
      </p:sp>
      <p:sp>
        <p:nvSpPr>
          <p:cNvPr id="3" name="Rectangle 2"/>
          <p:cNvSpPr/>
          <p:nvPr/>
        </p:nvSpPr>
        <p:spPr>
          <a:xfrm>
            <a:off x="304800" y="1295400"/>
            <a:ext cx="1447800" cy="738664"/>
          </a:xfrm>
          <a:prstGeom prst="rect">
            <a:avLst/>
          </a:prstGeom>
          <a:solidFill>
            <a:schemeClr val="accent2">
              <a:lumMod val="40000"/>
              <a:lumOff val="6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1400" dirty="0" smtClean="0">
                <a:solidFill>
                  <a:schemeClr val="tx1"/>
                </a:solidFill>
                <a:latin typeface="Helvetica"/>
              </a:rPr>
              <a:t>Pipeline </a:t>
            </a:r>
          </a:p>
          <a:p>
            <a:pPr algn="ctr"/>
            <a:r>
              <a:rPr lang="en-US" sz="1400" dirty="0" smtClean="0">
                <a:solidFill>
                  <a:schemeClr val="tx1"/>
                </a:solidFill>
                <a:latin typeface="Helvetica"/>
              </a:rPr>
              <a:t>Context</a:t>
            </a:r>
          </a:p>
          <a:p>
            <a:pPr algn="ctr"/>
            <a:r>
              <a:rPr lang="en-US" sz="1400" dirty="0" smtClean="0">
                <a:solidFill>
                  <a:schemeClr val="tx1"/>
                </a:solidFill>
                <a:latin typeface="Helvetica"/>
              </a:rPr>
              <a:t>(.</a:t>
            </a:r>
            <a:r>
              <a:rPr lang="en-US" sz="1400" dirty="0" err="1" smtClean="0">
                <a:solidFill>
                  <a:schemeClr val="tx1"/>
                </a:solidFill>
                <a:latin typeface="Helvetica"/>
              </a:rPr>
              <a:t>pmap</a:t>
            </a:r>
            <a:r>
              <a:rPr lang="en-US" sz="1400" dirty="0" smtClean="0">
                <a:solidFill>
                  <a:schemeClr val="tx1"/>
                </a:solidFill>
                <a:latin typeface="Helvetica"/>
              </a:rPr>
              <a:t>)</a:t>
            </a:r>
          </a:p>
        </p:txBody>
      </p:sp>
      <p:sp>
        <p:nvSpPr>
          <p:cNvPr id="4" name="Rectangle 3"/>
          <p:cNvSpPr/>
          <p:nvPr/>
        </p:nvSpPr>
        <p:spPr>
          <a:xfrm>
            <a:off x="1143000" y="2667000"/>
            <a:ext cx="1447800" cy="738664"/>
          </a:xfrm>
          <a:prstGeom prst="rect">
            <a:avLst/>
          </a:prstGeom>
          <a:solidFill>
            <a:schemeClr val="accent2">
              <a:lumMod val="40000"/>
              <a:lumOff val="6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1400" dirty="0" smtClean="0">
                <a:solidFill>
                  <a:schemeClr val="tx1"/>
                </a:solidFill>
                <a:latin typeface="Helvetica"/>
              </a:rPr>
              <a:t>Instrument </a:t>
            </a:r>
          </a:p>
          <a:p>
            <a:pPr algn="ctr"/>
            <a:r>
              <a:rPr lang="en-US" sz="1400" dirty="0" smtClean="0">
                <a:solidFill>
                  <a:schemeClr val="tx1"/>
                </a:solidFill>
                <a:latin typeface="Helvetica"/>
              </a:rPr>
              <a:t>Context</a:t>
            </a:r>
          </a:p>
          <a:p>
            <a:pPr algn="ctr"/>
            <a:r>
              <a:rPr lang="en-US" sz="1400" dirty="0" smtClean="0">
                <a:solidFill>
                  <a:schemeClr val="tx1"/>
                </a:solidFill>
                <a:latin typeface="Helvetica"/>
              </a:rPr>
              <a:t>(.map)</a:t>
            </a:r>
          </a:p>
        </p:txBody>
      </p:sp>
      <p:sp>
        <p:nvSpPr>
          <p:cNvPr id="5" name="Rectangle 4"/>
          <p:cNvSpPr/>
          <p:nvPr/>
        </p:nvSpPr>
        <p:spPr>
          <a:xfrm>
            <a:off x="1295400" y="2895600"/>
            <a:ext cx="1447800" cy="738664"/>
          </a:xfrm>
          <a:prstGeom prst="rect">
            <a:avLst/>
          </a:prstGeom>
          <a:solidFill>
            <a:schemeClr val="accent2">
              <a:lumMod val="40000"/>
              <a:lumOff val="6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1400" dirty="0" smtClean="0">
                <a:solidFill>
                  <a:schemeClr val="tx1"/>
                </a:solidFill>
                <a:latin typeface="Helvetica"/>
              </a:rPr>
              <a:t>Instrument </a:t>
            </a:r>
          </a:p>
          <a:p>
            <a:pPr algn="ctr"/>
            <a:r>
              <a:rPr lang="en-US" sz="1400" dirty="0" smtClean="0">
                <a:solidFill>
                  <a:schemeClr val="tx1"/>
                </a:solidFill>
                <a:latin typeface="Helvetica"/>
              </a:rPr>
              <a:t>Context</a:t>
            </a:r>
          </a:p>
          <a:p>
            <a:pPr algn="ctr"/>
            <a:r>
              <a:rPr lang="en-US" sz="1400" dirty="0" smtClean="0">
                <a:solidFill>
                  <a:schemeClr val="tx1"/>
                </a:solidFill>
                <a:latin typeface="Helvetica"/>
              </a:rPr>
              <a:t>(.map)</a:t>
            </a:r>
          </a:p>
        </p:txBody>
      </p:sp>
      <p:sp>
        <p:nvSpPr>
          <p:cNvPr id="6" name="Rectangle 5"/>
          <p:cNvSpPr/>
          <p:nvPr/>
        </p:nvSpPr>
        <p:spPr>
          <a:xfrm>
            <a:off x="1447800" y="3124200"/>
            <a:ext cx="1447800" cy="738664"/>
          </a:xfrm>
          <a:prstGeom prst="rect">
            <a:avLst/>
          </a:prstGeom>
          <a:solidFill>
            <a:schemeClr val="accent2">
              <a:lumMod val="40000"/>
              <a:lumOff val="6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1400" dirty="0" smtClean="0">
                <a:solidFill>
                  <a:schemeClr val="tx1"/>
                </a:solidFill>
                <a:latin typeface="Helvetica"/>
              </a:rPr>
              <a:t>Instrument </a:t>
            </a:r>
          </a:p>
          <a:p>
            <a:pPr algn="ctr"/>
            <a:r>
              <a:rPr lang="en-US" sz="1400" dirty="0" smtClean="0">
                <a:solidFill>
                  <a:schemeClr val="tx1"/>
                </a:solidFill>
                <a:latin typeface="Helvetica"/>
              </a:rPr>
              <a:t>Context</a:t>
            </a:r>
          </a:p>
          <a:p>
            <a:pPr algn="ctr"/>
            <a:r>
              <a:rPr lang="en-US" sz="1400" dirty="0" smtClean="0">
                <a:solidFill>
                  <a:schemeClr val="tx1"/>
                </a:solidFill>
                <a:latin typeface="Helvetica"/>
              </a:rPr>
              <a:t>(.</a:t>
            </a:r>
            <a:r>
              <a:rPr lang="en-US" sz="1400" dirty="0" err="1" smtClean="0">
                <a:solidFill>
                  <a:schemeClr val="tx1"/>
                </a:solidFill>
                <a:latin typeface="Helvetica"/>
              </a:rPr>
              <a:t>imap</a:t>
            </a:r>
            <a:r>
              <a:rPr lang="en-US" sz="1400" dirty="0" smtClean="0">
                <a:solidFill>
                  <a:schemeClr val="tx1"/>
                </a:solidFill>
                <a:latin typeface="Helvetica"/>
              </a:rPr>
              <a:t>)</a:t>
            </a:r>
          </a:p>
        </p:txBody>
      </p:sp>
      <p:sp>
        <p:nvSpPr>
          <p:cNvPr id="7" name="Rectangle 6"/>
          <p:cNvSpPr/>
          <p:nvPr/>
        </p:nvSpPr>
        <p:spPr>
          <a:xfrm>
            <a:off x="3124200" y="4267200"/>
            <a:ext cx="1447800" cy="738664"/>
          </a:xfrm>
          <a:prstGeom prst="rect">
            <a:avLst/>
          </a:prstGeom>
          <a:solidFill>
            <a:schemeClr val="accent2">
              <a:lumMod val="40000"/>
              <a:lumOff val="6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1400" dirty="0" smtClean="0">
                <a:solidFill>
                  <a:schemeClr val="tx1"/>
                </a:solidFill>
                <a:latin typeface="Helvetica"/>
              </a:rPr>
              <a:t>Reference</a:t>
            </a:r>
          </a:p>
          <a:p>
            <a:pPr algn="ctr"/>
            <a:r>
              <a:rPr lang="en-US" sz="1400" dirty="0" smtClean="0">
                <a:solidFill>
                  <a:schemeClr val="tx1"/>
                </a:solidFill>
                <a:latin typeface="Helvetica"/>
              </a:rPr>
              <a:t>Type Mapping</a:t>
            </a:r>
          </a:p>
          <a:p>
            <a:pPr algn="ctr"/>
            <a:r>
              <a:rPr lang="en-US" sz="1400" dirty="0" smtClean="0">
                <a:solidFill>
                  <a:schemeClr val="tx1"/>
                </a:solidFill>
                <a:latin typeface="Helvetica"/>
              </a:rPr>
              <a:t>(.map)</a:t>
            </a:r>
          </a:p>
        </p:txBody>
      </p:sp>
      <p:sp>
        <p:nvSpPr>
          <p:cNvPr id="12" name="Rectangle 11"/>
          <p:cNvSpPr/>
          <p:nvPr/>
        </p:nvSpPr>
        <p:spPr>
          <a:xfrm>
            <a:off x="3276600" y="4419600"/>
            <a:ext cx="1447800" cy="738664"/>
          </a:xfrm>
          <a:prstGeom prst="rect">
            <a:avLst/>
          </a:prstGeom>
          <a:solidFill>
            <a:schemeClr val="accent2">
              <a:lumMod val="40000"/>
              <a:lumOff val="6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1400" dirty="0" smtClean="0">
                <a:solidFill>
                  <a:schemeClr val="tx1"/>
                </a:solidFill>
                <a:latin typeface="Helvetica"/>
              </a:rPr>
              <a:t>Reference</a:t>
            </a:r>
          </a:p>
          <a:p>
            <a:pPr algn="ctr"/>
            <a:r>
              <a:rPr lang="en-US" sz="1400" dirty="0" smtClean="0">
                <a:solidFill>
                  <a:schemeClr val="tx1"/>
                </a:solidFill>
                <a:latin typeface="Helvetica"/>
              </a:rPr>
              <a:t>Type Mapping</a:t>
            </a:r>
          </a:p>
          <a:p>
            <a:pPr algn="ctr"/>
            <a:r>
              <a:rPr lang="en-US" sz="1400" dirty="0" smtClean="0">
                <a:solidFill>
                  <a:schemeClr val="tx1"/>
                </a:solidFill>
                <a:latin typeface="Helvetica"/>
              </a:rPr>
              <a:t>(.map)</a:t>
            </a:r>
          </a:p>
        </p:txBody>
      </p:sp>
      <p:sp>
        <p:nvSpPr>
          <p:cNvPr id="13" name="Rectangle 12"/>
          <p:cNvSpPr/>
          <p:nvPr/>
        </p:nvSpPr>
        <p:spPr>
          <a:xfrm>
            <a:off x="3429000" y="4572000"/>
            <a:ext cx="1447800" cy="738664"/>
          </a:xfrm>
          <a:prstGeom prst="rect">
            <a:avLst/>
          </a:prstGeom>
          <a:solidFill>
            <a:schemeClr val="accent2">
              <a:lumMod val="40000"/>
              <a:lumOff val="6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1400" dirty="0" smtClean="0">
                <a:solidFill>
                  <a:schemeClr val="tx1"/>
                </a:solidFill>
                <a:latin typeface="Helvetica"/>
              </a:rPr>
              <a:t>Reference</a:t>
            </a:r>
          </a:p>
          <a:p>
            <a:pPr algn="ctr"/>
            <a:r>
              <a:rPr lang="en-US" sz="1400" dirty="0" smtClean="0">
                <a:solidFill>
                  <a:schemeClr val="tx1"/>
                </a:solidFill>
                <a:latin typeface="Helvetica"/>
              </a:rPr>
              <a:t>Type Mapping</a:t>
            </a:r>
          </a:p>
          <a:p>
            <a:pPr algn="ctr"/>
            <a:r>
              <a:rPr lang="en-US" sz="1400" dirty="0" smtClean="0">
                <a:solidFill>
                  <a:schemeClr val="tx1"/>
                </a:solidFill>
                <a:latin typeface="Helvetica"/>
              </a:rPr>
              <a:t>(.map)</a:t>
            </a:r>
          </a:p>
        </p:txBody>
      </p:sp>
      <p:sp>
        <p:nvSpPr>
          <p:cNvPr id="14" name="Rectangle 13"/>
          <p:cNvSpPr/>
          <p:nvPr/>
        </p:nvSpPr>
        <p:spPr>
          <a:xfrm>
            <a:off x="3581400" y="4724400"/>
            <a:ext cx="1447800" cy="738664"/>
          </a:xfrm>
          <a:prstGeom prst="rect">
            <a:avLst/>
          </a:prstGeom>
          <a:solidFill>
            <a:schemeClr val="accent2">
              <a:lumMod val="40000"/>
              <a:lumOff val="6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1400" dirty="0" smtClean="0">
                <a:solidFill>
                  <a:schemeClr val="tx1"/>
                </a:solidFill>
                <a:latin typeface="Helvetica"/>
              </a:rPr>
              <a:t>Reference</a:t>
            </a:r>
          </a:p>
          <a:p>
            <a:pPr algn="ctr"/>
            <a:r>
              <a:rPr lang="en-US" sz="1400" dirty="0" smtClean="0">
                <a:solidFill>
                  <a:schemeClr val="tx1"/>
                </a:solidFill>
                <a:latin typeface="Helvetica"/>
              </a:rPr>
              <a:t>Type Mapping</a:t>
            </a:r>
          </a:p>
          <a:p>
            <a:pPr algn="ctr"/>
            <a:r>
              <a:rPr lang="en-US" sz="1400" dirty="0" smtClean="0">
                <a:solidFill>
                  <a:schemeClr val="tx1"/>
                </a:solidFill>
                <a:latin typeface="Helvetica"/>
              </a:rPr>
              <a:t>(.map)</a:t>
            </a:r>
          </a:p>
        </p:txBody>
      </p:sp>
      <p:sp>
        <p:nvSpPr>
          <p:cNvPr id="15" name="Rectangle 14"/>
          <p:cNvSpPr/>
          <p:nvPr/>
        </p:nvSpPr>
        <p:spPr>
          <a:xfrm>
            <a:off x="3733800" y="4876800"/>
            <a:ext cx="1447800" cy="738664"/>
          </a:xfrm>
          <a:prstGeom prst="rect">
            <a:avLst/>
          </a:prstGeom>
          <a:solidFill>
            <a:schemeClr val="accent2">
              <a:lumMod val="40000"/>
              <a:lumOff val="6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1400" dirty="0" smtClean="0">
                <a:solidFill>
                  <a:schemeClr val="tx1"/>
                </a:solidFill>
                <a:latin typeface="Helvetica"/>
              </a:rPr>
              <a:t>Reference</a:t>
            </a:r>
          </a:p>
          <a:p>
            <a:pPr algn="ctr"/>
            <a:r>
              <a:rPr lang="en-US" sz="1400" dirty="0" smtClean="0">
                <a:solidFill>
                  <a:schemeClr val="tx1"/>
                </a:solidFill>
                <a:latin typeface="Helvetica"/>
              </a:rPr>
              <a:t>Type Mapping</a:t>
            </a:r>
          </a:p>
          <a:p>
            <a:pPr algn="ctr"/>
            <a:r>
              <a:rPr lang="en-US" sz="1400" dirty="0" smtClean="0">
                <a:solidFill>
                  <a:schemeClr val="tx1"/>
                </a:solidFill>
                <a:latin typeface="Helvetica"/>
              </a:rPr>
              <a:t>(.rmap)</a:t>
            </a:r>
          </a:p>
        </p:txBody>
      </p:sp>
      <p:sp>
        <p:nvSpPr>
          <p:cNvPr id="16" name="Rectangle 15"/>
          <p:cNvSpPr/>
          <p:nvPr/>
        </p:nvSpPr>
        <p:spPr>
          <a:xfrm>
            <a:off x="6248400" y="4540479"/>
            <a:ext cx="1447800" cy="954107"/>
          </a:xfrm>
          <a:prstGeom prst="rect">
            <a:avLst/>
          </a:prstGeom>
          <a:solidFill>
            <a:schemeClr val="accent1">
              <a:lumMod val="9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sz="1400" dirty="0" smtClean="0">
              <a:solidFill>
                <a:schemeClr val="tx1"/>
              </a:solidFill>
              <a:latin typeface="Helvetica"/>
            </a:endParaRPr>
          </a:p>
          <a:p>
            <a:pPr algn="ctr"/>
            <a:r>
              <a:rPr lang="en-US" sz="1400" dirty="0" smtClean="0">
                <a:solidFill>
                  <a:schemeClr val="tx1"/>
                </a:solidFill>
                <a:latin typeface="Helvetica"/>
              </a:rPr>
              <a:t>Reference Files</a:t>
            </a:r>
          </a:p>
          <a:p>
            <a:pPr algn="ctr"/>
            <a:r>
              <a:rPr lang="en-US" sz="1400" dirty="0" smtClean="0">
                <a:solidFill>
                  <a:schemeClr val="tx1"/>
                </a:solidFill>
                <a:latin typeface="Helvetica"/>
              </a:rPr>
              <a:t>(.fits)</a:t>
            </a:r>
          </a:p>
          <a:p>
            <a:pPr algn="ctr"/>
            <a:endParaRPr lang="en-US" sz="1400" dirty="0" smtClean="0">
              <a:solidFill>
                <a:schemeClr val="tx1"/>
              </a:solidFill>
              <a:latin typeface="Helvetica"/>
            </a:endParaRPr>
          </a:p>
        </p:txBody>
      </p:sp>
      <p:sp>
        <p:nvSpPr>
          <p:cNvPr id="17" name="Rectangle 16"/>
          <p:cNvSpPr/>
          <p:nvPr/>
        </p:nvSpPr>
        <p:spPr>
          <a:xfrm>
            <a:off x="6400800" y="4692879"/>
            <a:ext cx="1447800" cy="954107"/>
          </a:xfrm>
          <a:prstGeom prst="rect">
            <a:avLst/>
          </a:prstGeom>
          <a:solidFill>
            <a:schemeClr val="accent1">
              <a:lumMod val="9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sz="1400" dirty="0" smtClean="0">
              <a:solidFill>
                <a:schemeClr val="tx1"/>
              </a:solidFill>
              <a:latin typeface="Helvetica"/>
            </a:endParaRPr>
          </a:p>
          <a:p>
            <a:pPr algn="ctr"/>
            <a:r>
              <a:rPr lang="en-US" sz="1400" dirty="0" smtClean="0">
                <a:solidFill>
                  <a:schemeClr val="tx1"/>
                </a:solidFill>
                <a:latin typeface="Helvetica"/>
              </a:rPr>
              <a:t>Reference Files</a:t>
            </a:r>
          </a:p>
          <a:p>
            <a:pPr algn="ctr"/>
            <a:r>
              <a:rPr lang="en-US" sz="1400" dirty="0" smtClean="0">
                <a:solidFill>
                  <a:schemeClr val="tx1"/>
                </a:solidFill>
                <a:latin typeface="Helvetica"/>
              </a:rPr>
              <a:t>(.fits)</a:t>
            </a:r>
          </a:p>
          <a:p>
            <a:pPr algn="ctr"/>
            <a:endParaRPr lang="en-US" sz="1400" dirty="0" smtClean="0">
              <a:solidFill>
                <a:schemeClr val="tx1"/>
              </a:solidFill>
              <a:latin typeface="Helvetica"/>
            </a:endParaRPr>
          </a:p>
        </p:txBody>
      </p:sp>
      <p:sp>
        <p:nvSpPr>
          <p:cNvPr id="18" name="Rectangle 17"/>
          <p:cNvSpPr/>
          <p:nvPr/>
        </p:nvSpPr>
        <p:spPr>
          <a:xfrm>
            <a:off x="6553200" y="4845279"/>
            <a:ext cx="1447800" cy="954107"/>
          </a:xfrm>
          <a:prstGeom prst="rect">
            <a:avLst/>
          </a:prstGeom>
          <a:solidFill>
            <a:schemeClr val="accent1">
              <a:lumMod val="9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sz="1400" dirty="0" smtClean="0">
              <a:solidFill>
                <a:schemeClr val="tx1"/>
              </a:solidFill>
              <a:latin typeface="Helvetica"/>
            </a:endParaRPr>
          </a:p>
          <a:p>
            <a:pPr algn="ctr"/>
            <a:r>
              <a:rPr lang="en-US" sz="1400" dirty="0" smtClean="0">
                <a:solidFill>
                  <a:schemeClr val="tx1"/>
                </a:solidFill>
                <a:latin typeface="Helvetica"/>
              </a:rPr>
              <a:t>Reference Files</a:t>
            </a:r>
          </a:p>
          <a:p>
            <a:pPr algn="ctr"/>
            <a:r>
              <a:rPr lang="en-US" sz="1400" dirty="0" smtClean="0">
                <a:solidFill>
                  <a:schemeClr val="tx1"/>
                </a:solidFill>
                <a:latin typeface="Helvetica"/>
              </a:rPr>
              <a:t>(.fits)</a:t>
            </a:r>
          </a:p>
          <a:p>
            <a:pPr algn="ctr"/>
            <a:endParaRPr lang="en-US" sz="1400" dirty="0" smtClean="0">
              <a:solidFill>
                <a:schemeClr val="tx1"/>
              </a:solidFill>
              <a:latin typeface="Helvetica"/>
            </a:endParaRPr>
          </a:p>
        </p:txBody>
      </p:sp>
      <p:sp>
        <p:nvSpPr>
          <p:cNvPr id="19" name="Rectangle 18"/>
          <p:cNvSpPr/>
          <p:nvPr/>
        </p:nvSpPr>
        <p:spPr>
          <a:xfrm>
            <a:off x="6705600" y="4997679"/>
            <a:ext cx="1447800" cy="954107"/>
          </a:xfrm>
          <a:prstGeom prst="rect">
            <a:avLst/>
          </a:prstGeom>
          <a:solidFill>
            <a:schemeClr val="accent1">
              <a:lumMod val="9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sz="1400" dirty="0" smtClean="0">
              <a:solidFill>
                <a:schemeClr val="tx1"/>
              </a:solidFill>
              <a:latin typeface="Helvetica"/>
            </a:endParaRPr>
          </a:p>
          <a:p>
            <a:pPr algn="ctr"/>
            <a:r>
              <a:rPr lang="en-US" sz="1400" dirty="0" smtClean="0">
                <a:solidFill>
                  <a:schemeClr val="tx1"/>
                </a:solidFill>
                <a:latin typeface="Helvetica"/>
              </a:rPr>
              <a:t>Reference Files</a:t>
            </a:r>
          </a:p>
          <a:p>
            <a:pPr algn="ctr"/>
            <a:r>
              <a:rPr lang="en-US" sz="1400" dirty="0" smtClean="0">
                <a:solidFill>
                  <a:schemeClr val="tx1"/>
                </a:solidFill>
                <a:latin typeface="Helvetica"/>
              </a:rPr>
              <a:t>(.fits)</a:t>
            </a:r>
          </a:p>
          <a:p>
            <a:pPr algn="ctr"/>
            <a:endParaRPr lang="en-US" sz="1400" dirty="0" smtClean="0">
              <a:solidFill>
                <a:schemeClr val="tx1"/>
              </a:solidFill>
              <a:latin typeface="Helvetica"/>
            </a:endParaRPr>
          </a:p>
        </p:txBody>
      </p:sp>
      <p:sp>
        <p:nvSpPr>
          <p:cNvPr id="20" name="Rectangle 19"/>
          <p:cNvSpPr/>
          <p:nvPr/>
        </p:nvSpPr>
        <p:spPr>
          <a:xfrm>
            <a:off x="6858000" y="5150079"/>
            <a:ext cx="1447800" cy="954107"/>
          </a:xfrm>
          <a:prstGeom prst="rect">
            <a:avLst/>
          </a:prstGeom>
          <a:solidFill>
            <a:schemeClr val="accent1">
              <a:lumMod val="9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sz="1400" dirty="0" smtClean="0">
              <a:solidFill>
                <a:schemeClr val="tx1"/>
              </a:solidFill>
              <a:latin typeface="Helvetica"/>
            </a:endParaRPr>
          </a:p>
          <a:p>
            <a:pPr algn="ctr"/>
            <a:r>
              <a:rPr lang="en-US" sz="1400" dirty="0" smtClean="0">
                <a:solidFill>
                  <a:schemeClr val="tx1"/>
                </a:solidFill>
                <a:latin typeface="Helvetica"/>
              </a:rPr>
              <a:t>Reference Files</a:t>
            </a:r>
          </a:p>
          <a:p>
            <a:pPr algn="ctr"/>
            <a:r>
              <a:rPr lang="en-US" sz="1400" dirty="0" smtClean="0">
                <a:solidFill>
                  <a:schemeClr val="tx1"/>
                </a:solidFill>
                <a:latin typeface="Helvetica"/>
              </a:rPr>
              <a:t>(.fits)</a:t>
            </a:r>
          </a:p>
          <a:p>
            <a:pPr algn="ctr"/>
            <a:endParaRPr lang="en-US" sz="1400" dirty="0" smtClean="0">
              <a:solidFill>
                <a:schemeClr val="tx1"/>
              </a:solidFill>
              <a:latin typeface="Helvetica"/>
            </a:endParaRPr>
          </a:p>
        </p:txBody>
      </p:sp>
      <p:sp>
        <p:nvSpPr>
          <p:cNvPr id="21" name="Rectangle 20"/>
          <p:cNvSpPr/>
          <p:nvPr/>
        </p:nvSpPr>
        <p:spPr>
          <a:xfrm>
            <a:off x="7010400" y="5302479"/>
            <a:ext cx="1447800" cy="954107"/>
          </a:xfrm>
          <a:prstGeom prst="rect">
            <a:avLst/>
          </a:prstGeom>
          <a:solidFill>
            <a:schemeClr val="accent1">
              <a:lumMod val="9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sz="1400" dirty="0" smtClean="0">
              <a:solidFill>
                <a:schemeClr val="tx1"/>
              </a:solidFill>
              <a:latin typeface="Helvetica"/>
            </a:endParaRPr>
          </a:p>
          <a:p>
            <a:pPr algn="ctr"/>
            <a:r>
              <a:rPr lang="en-US" sz="1400" dirty="0" smtClean="0">
                <a:solidFill>
                  <a:schemeClr val="tx1"/>
                </a:solidFill>
                <a:latin typeface="Helvetica"/>
              </a:rPr>
              <a:t>Reference Files</a:t>
            </a:r>
          </a:p>
          <a:p>
            <a:pPr algn="ctr"/>
            <a:r>
              <a:rPr lang="en-US" sz="1400" dirty="0" smtClean="0">
                <a:solidFill>
                  <a:schemeClr val="tx1"/>
                </a:solidFill>
                <a:latin typeface="Helvetica"/>
              </a:rPr>
              <a:t>(.fits)</a:t>
            </a:r>
          </a:p>
          <a:p>
            <a:pPr algn="ctr"/>
            <a:endParaRPr lang="en-US" sz="1400" dirty="0" smtClean="0">
              <a:solidFill>
                <a:schemeClr val="tx1"/>
              </a:solidFill>
              <a:latin typeface="Helvetica"/>
            </a:endParaRPr>
          </a:p>
        </p:txBody>
      </p:sp>
      <p:sp>
        <p:nvSpPr>
          <p:cNvPr id="22" name="Rectangle 21"/>
          <p:cNvSpPr/>
          <p:nvPr/>
        </p:nvSpPr>
        <p:spPr>
          <a:xfrm>
            <a:off x="7162800" y="5454879"/>
            <a:ext cx="1447800" cy="954107"/>
          </a:xfrm>
          <a:prstGeom prst="rect">
            <a:avLst/>
          </a:prstGeom>
          <a:solidFill>
            <a:schemeClr val="accent1">
              <a:lumMod val="9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sz="1400" dirty="0" smtClean="0">
              <a:solidFill>
                <a:schemeClr val="tx1"/>
              </a:solidFill>
              <a:latin typeface="Helvetica"/>
            </a:endParaRPr>
          </a:p>
          <a:p>
            <a:pPr algn="ctr"/>
            <a:r>
              <a:rPr lang="en-US" sz="1400" dirty="0" smtClean="0">
                <a:solidFill>
                  <a:schemeClr val="tx1"/>
                </a:solidFill>
                <a:latin typeface="Helvetica"/>
              </a:rPr>
              <a:t>Reference Files</a:t>
            </a:r>
          </a:p>
          <a:p>
            <a:pPr algn="ctr"/>
            <a:r>
              <a:rPr lang="en-US" sz="1400" dirty="0" smtClean="0">
                <a:solidFill>
                  <a:schemeClr val="tx1"/>
                </a:solidFill>
                <a:latin typeface="Helvetica"/>
              </a:rPr>
              <a:t>(.fits)</a:t>
            </a:r>
          </a:p>
          <a:p>
            <a:pPr algn="ctr"/>
            <a:endParaRPr lang="en-US" sz="1400" dirty="0" smtClean="0">
              <a:solidFill>
                <a:schemeClr val="tx1"/>
              </a:solidFill>
              <a:latin typeface="Helvetica"/>
            </a:endParaRPr>
          </a:p>
        </p:txBody>
      </p:sp>
      <p:sp>
        <p:nvSpPr>
          <p:cNvPr id="23" name="Rectangle 22"/>
          <p:cNvSpPr/>
          <p:nvPr/>
        </p:nvSpPr>
        <p:spPr>
          <a:xfrm>
            <a:off x="7315200" y="5607279"/>
            <a:ext cx="1447800" cy="954107"/>
          </a:xfrm>
          <a:prstGeom prst="rect">
            <a:avLst/>
          </a:prstGeom>
          <a:solidFill>
            <a:schemeClr val="accent1">
              <a:lumMod val="9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sz="1400" dirty="0" smtClean="0">
              <a:solidFill>
                <a:schemeClr val="tx1"/>
              </a:solidFill>
              <a:latin typeface="Helvetica"/>
            </a:endParaRPr>
          </a:p>
          <a:p>
            <a:pPr algn="ctr"/>
            <a:r>
              <a:rPr lang="en-US" sz="1400" dirty="0" smtClean="0">
                <a:solidFill>
                  <a:schemeClr val="tx1"/>
                </a:solidFill>
                <a:latin typeface="Helvetica"/>
              </a:rPr>
              <a:t>Reference Files</a:t>
            </a:r>
          </a:p>
          <a:p>
            <a:pPr algn="ctr"/>
            <a:r>
              <a:rPr lang="en-US" sz="1400" dirty="0" smtClean="0">
                <a:solidFill>
                  <a:schemeClr val="tx1"/>
                </a:solidFill>
                <a:latin typeface="Helvetica"/>
              </a:rPr>
              <a:t>(.fits)</a:t>
            </a:r>
          </a:p>
          <a:p>
            <a:pPr algn="ctr"/>
            <a:endParaRPr lang="en-US" sz="1400" dirty="0" smtClean="0">
              <a:solidFill>
                <a:schemeClr val="tx1"/>
              </a:solidFill>
              <a:latin typeface="Helvetica"/>
            </a:endParaRPr>
          </a:p>
        </p:txBody>
      </p:sp>
      <p:sp>
        <p:nvSpPr>
          <p:cNvPr id="24" name="Rectangle 23"/>
          <p:cNvSpPr/>
          <p:nvPr/>
        </p:nvSpPr>
        <p:spPr>
          <a:xfrm>
            <a:off x="6629400" y="3962400"/>
            <a:ext cx="1447800" cy="954107"/>
          </a:xfrm>
          <a:prstGeom prst="rect">
            <a:avLst/>
          </a:prstGeom>
          <a:solidFill>
            <a:schemeClr val="accent1">
              <a:lumMod val="9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sz="1400" dirty="0" smtClean="0">
              <a:solidFill>
                <a:schemeClr val="tx1"/>
              </a:solidFill>
              <a:latin typeface="Helvetica"/>
            </a:endParaRPr>
          </a:p>
          <a:p>
            <a:pPr algn="ctr"/>
            <a:r>
              <a:rPr lang="en-US" sz="1400" dirty="0" smtClean="0">
                <a:solidFill>
                  <a:schemeClr val="tx1"/>
                </a:solidFill>
                <a:latin typeface="Helvetica"/>
              </a:rPr>
              <a:t>Reference Files</a:t>
            </a:r>
          </a:p>
          <a:p>
            <a:pPr algn="ctr"/>
            <a:r>
              <a:rPr lang="en-US" sz="1400" dirty="0" smtClean="0">
                <a:solidFill>
                  <a:schemeClr val="tx1"/>
                </a:solidFill>
                <a:latin typeface="Helvetica"/>
              </a:rPr>
              <a:t>(.fits)</a:t>
            </a:r>
          </a:p>
          <a:p>
            <a:pPr algn="ctr"/>
            <a:endParaRPr lang="en-US" sz="1400" dirty="0" smtClean="0">
              <a:solidFill>
                <a:schemeClr val="tx1"/>
              </a:solidFill>
              <a:latin typeface="Helvetica"/>
            </a:endParaRPr>
          </a:p>
        </p:txBody>
      </p:sp>
      <p:sp>
        <p:nvSpPr>
          <p:cNvPr id="25" name="Rectangle 24"/>
          <p:cNvSpPr/>
          <p:nvPr/>
        </p:nvSpPr>
        <p:spPr>
          <a:xfrm>
            <a:off x="6781800" y="4114800"/>
            <a:ext cx="1447800" cy="954107"/>
          </a:xfrm>
          <a:prstGeom prst="rect">
            <a:avLst/>
          </a:prstGeom>
          <a:solidFill>
            <a:schemeClr val="accent1">
              <a:lumMod val="9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sz="1400" dirty="0" smtClean="0">
              <a:solidFill>
                <a:schemeClr val="tx1"/>
              </a:solidFill>
              <a:latin typeface="Helvetica"/>
            </a:endParaRPr>
          </a:p>
          <a:p>
            <a:pPr algn="ctr"/>
            <a:r>
              <a:rPr lang="en-US" sz="1400" dirty="0" smtClean="0">
                <a:solidFill>
                  <a:schemeClr val="tx1"/>
                </a:solidFill>
                <a:latin typeface="Helvetica"/>
              </a:rPr>
              <a:t>Reference Files</a:t>
            </a:r>
          </a:p>
          <a:p>
            <a:pPr algn="ctr"/>
            <a:r>
              <a:rPr lang="en-US" sz="1400" dirty="0" smtClean="0">
                <a:solidFill>
                  <a:schemeClr val="tx1"/>
                </a:solidFill>
                <a:latin typeface="Helvetica"/>
              </a:rPr>
              <a:t>(.fits)</a:t>
            </a:r>
          </a:p>
          <a:p>
            <a:pPr algn="ctr"/>
            <a:endParaRPr lang="en-US" sz="1400" dirty="0" smtClean="0">
              <a:solidFill>
                <a:schemeClr val="tx1"/>
              </a:solidFill>
              <a:latin typeface="Helvetica"/>
            </a:endParaRPr>
          </a:p>
        </p:txBody>
      </p:sp>
      <p:sp>
        <p:nvSpPr>
          <p:cNvPr id="26" name="Rectangle 25"/>
          <p:cNvSpPr/>
          <p:nvPr/>
        </p:nvSpPr>
        <p:spPr>
          <a:xfrm>
            <a:off x="6934200" y="4267200"/>
            <a:ext cx="1447800" cy="954107"/>
          </a:xfrm>
          <a:prstGeom prst="rect">
            <a:avLst/>
          </a:prstGeom>
          <a:solidFill>
            <a:schemeClr val="accent1">
              <a:lumMod val="9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sz="1400" dirty="0" smtClean="0">
              <a:solidFill>
                <a:schemeClr val="tx1"/>
              </a:solidFill>
              <a:latin typeface="Helvetica"/>
            </a:endParaRPr>
          </a:p>
          <a:p>
            <a:pPr algn="ctr"/>
            <a:r>
              <a:rPr lang="en-US" sz="1400" dirty="0" smtClean="0">
                <a:solidFill>
                  <a:schemeClr val="tx1"/>
                </a:solidFill>
                <a:latin typeface="Helvetica"/>
              </a:rPr>
              <a:t>Reference Files</a:t>
            </a:r>
          </a:p>
          <a:p>
            <a:pPr algn="ctr"/>
            <a:r>
              <a:rPr lang="en-US" sz="1400" dirty="0" smtClean="0">
                <a:solidFill>
                  <a:schemeClr val="tx1"/>
                </a:solidFill>
                <a:latin typeface="Helvetica"/>
              </a:rPr>
              <a:t>(.fits)</a:t>
            </a:r>
          </a:p>
          <a:p>
            <a:pPr algn="ctr"/>
            <a:endParaRPr lang="en-US" sz="1400" dirty="0" smtClean="0">
              <a:solidFill>
                <a:schemeClr val="tx1"/>
              </a:solidFill>
              <a:latin typeface="Helvetica"/>
            </a:endParaRPr>
          </a:p>
        </p:txBody>
      </p:sp>
      <p:sp>
        <p:nvSpPr>
          <p:cNvPr id="27" name="Rectangle 26"/>
          <p:cNvSpPr/>
          <p:nvPr/>
        </p:nvSpPr>
        <p:spPr>
          <a:xfrm>
            <a:off x="7086600" y="4419600"/>
            <a:ext cx="1447800" cy="954107"/>
          </a:xfrm>
          <a:prstGeom prst="rect">
            <a:avLst/>
          </a:prstGeom>
          <a:solidFill>
            <a:schemeClr val="accent1">
              <a:lumMod val="9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sz="1400" dirty="0" smtClean="0">
              <a:solidFill>
                <a:schemeClr val="tx1"/>
              </a:solidFill>
              <a:latin typeface="Helvetica"/>
            </a:endParaRPr>
          </a:p>
          <a:p>
            <a:pPr algn="ctr"/>
            <a:r>
              <a:rPr lang="en-US" sz="1400" dirty="0" smtClean="0">
                <a:solidFill>
                  <a:schemeClr val="tx1"/>
                </a:solidFill>
                <a:latin typeface="Helvetica"/>
              </a:rPr>
              <a:t>Reference Files</a:t>
            </a:r>
          </a:p>
          <a:p>
            <a:pPr algn="ctr"/>
            <a:r>
              <a:rPr lang="en-US" sz="1400" dirty="0" smtClean="0">
                <a:solidFill>
                  <a:schemeClr val="tx1"/>
                </a:solidFill>
                <a:latin typeface="Helvetica"/>
              </a:rPr>
              <a:t>(.fits)</a:t>
            </a:r>
          </a:p>
          <a:p>
            <a:pPr algn="ctr"/>
            <a:endParaRPr lang="en-US" sz="1400" dirty="0" smtClean="0">
              <a:solidFill>
                <a:schemeClr val="tx1"/>
              </a:solidFill>
              <a:latin typeface="Helvetica"/>
            </a:endParaRPr>
          </a:p>
        </p:txBody>
      </p:sp>
      <p:sp>
        <p:nvSpPr>
          <p:cNvPr id="28" name="Rectangle 27"/>
          <p:cNvSpPr/>
          <p:nvPr/>
        </p:nvSpPr>
        <p:spPr>
          <a:xfrm>
            <a:off x="7239000" y="4572000"/>
            <a:ext cx="1447800" cy="954107"/>
          </a:xfrm>
          <a:prstGeom prst="rect">
            <a:avLst/>
          </a:prstGeom>
          <a:solidFill>
            <a:schemeClr val="accent1">
              <a:lumMod val="9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sz="1400" dirty="0" smtClean="0">
              <a:solidFill>
                <a:schemeClr val="tx1"/>
              </a:solidFill>
              <a:latin typeface="Helvetica"/>
            </a:endParaRPr>
          </a:p>
          <a:p>
            <a:pPr algn="ctr"/>
            <a:r>
              <a:rPr lang="en-US" sz="1400" dirty="0" smtClean="0">
                <a:solidFill>
                  <a:schemeClr val="tx1"/>
                </a:solidFill>
                <a:latin typeface="Helvetica"/>
              </a:rPr>
              <a:t>Reference Files</a:t>
            </a:r>
          </a:p>
          <a:p>
            <a:pPr algn="ctr"/>
            <a:r>
              <a:rPr lang="en-US" sz="1400" dirty="0" smtClean="0">
                <a:solidFill>
                  <a:schemeClr val="tx1"/>
                </a:solidFill>
                <a:latin typeface="Helvetica"/>
              </a:rPr>
              <a:t>(.fits)</a:t>
            </a:r>
          </a:p>
          <a:p>
            <a:pPr algn="ctr"/>
            <a:endParaRPr lang="en-US" sz="1400" dirty="0" smtClean="0">
              <a:solidFill>
                <a:schemeClr val="tx1"/>
              </a:solidFill>
              <a:latin typeface="Helvetica"/>
            </a:endParaRPr>
          </a:p>
        </p:txBody>
      </p:sp>
      <p:sp>
        <p:nvSpPr>
          <p:cNvPr id="29" name="Rectangle 28"/>
          <p:cNvSpPr/>
          <p:nvPr/>
        </p:nvSpPr>
        <p:spPr>
          <a:xfrm>
            <a:off x="7391400" y="4724400"/>
            <a:ext cx="1447800" cy="954107"/>
          </a:xfrm>
          <a:prstGeom prst="rect">
            <a:avLst/>
          </a:prstGeom>
          <a:solidFill>
            <a:schemeClr val="accent1">
              <a:lumMod val="9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sz="1400" dirty="0" smtClean="0">
              <a:solidFill>
                <a:schemeClr val="tx1"/>
              </a:solidFill>
              <a:latin typeface="Helvetica"/>
            </a:endParaRPr>
          </a:p>
          <a:p>
            <a:pPr algn="ctr"/>
            <a:r>
              <a:rPr lang="en-US" sz="1400" dirty="0" smtClean="0">
                <a:solidFill>
                  <a:schemeClr val="tx1"/>
                </a:solidFill>
                <a:latin typeface="Helvetica"/>
              </a:rPr>
              <a:t>Reference Files</a:t>
            </a:r>
          </a:p>
          <a:p>
            <a:pPr algn="ctr"/>
            <a:r>
              <a:rPr lang="en-US" sz="1400" dirty="0" smtClean="0">
                <a:solidFill>
                  <a:schemeClr val="tx1"/>
                </a:solidFill>
                <a:latin typeface="Helvetica"/>
              </a:rPr>
              <a:t>(.fits)</a:t>
            </a:r>
          </a:p>
          <a:p>
            <a:pPr algn="ctr"/>
            <a:endParaRPr lang="en-US" sz="1400" dirty="0" smtClean="0">
              <a:solidFill>
                <a:schemeClr val="tx1"/>
              </a:solidFill>
              <a:latin typeface="Helvetica"/>
            </a:endParaRPr>
          </a:p>
        </p:txBody>
      </p:sp>
      <p:sp>
        <p:nvSpPr>
          <p:cNvPr id="30" name="Rectangle 29"/>
          <p:cNvSpPr/>
          <p:nvPr/>
        </p:nvSpPr>
        <p:spPr>
          <a:xfrm>
            <a:off x="7543800" y="4876800"/>
            <a:ext cx="1447800" cy="954107"/>
          </a:xfrm>
          <a:prstGeom prst="rect">
            <a:avLst/>
          </a:prstGeom>
          <a:solidFill>
            <a:schemeClr val="accent1">
              <a:lumMod val="9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sz="1400" dirty="0" smtClean="0">
              <a:solidFill>
                <a:schemeClr val="tx1"/>
              </a:solidFill>
              <a:latin typeface="Helvetica"/>
            </a:endParaRPr>
          </a:p>
          <a:p>
            <a:pPr algn="ctr"/>
            <a:r>
              <a:rPr lang="en-US" sz="1400" dirty="0" smtClean="0">
                <a:solidFill>
                  <a:schemeClr val="tx1"/>
                </a:solidFill>
                <a:latin typeface="Helvetica"/>
              </a:rPr>
              <a:t>Reference Files</a:t>
            </a:r>
          </a:p>
          <a:p>
            <a:pPr algn="ctr"/>
            <a:r>
              <a:rPr lang="en-US" sz="1400" dirty="0" smtClean="0">
                <a:solidFill>
                  <a:schemeClr val="tx1"/>
                </a:solidFill>
                <a:latin typeface="Helvetica"/>
              </a:rPr>
              <a:t>(.fits)</a:t>
            </a:r>
          </a:p>
          <a:p>
            <a:pPr algn="ctr"/>
            <a:endParaRPr lang="en-US" sz="1400" dirty="0" smtClean="0">
              <a:solidFill>
                <a:schemeClr val="tx1"/>
              </a:solidFill>
              <a:latin typeface="Helvetica"/>
            </a:endParaRPr>
          </a:p>
        </p:txBody>
      </p:sp>
      <p:sp>
        <p:nvSpPr>
          <p:cNvPr id="31" name="Rectangle 30"/>
          <p:cNvSpPr/>
          <p:nvPr/>
        </p:nvSpPr>
        <p:spPr>
          <a:xfrm>
            <a:off x="6629400" y="3200400"/>
            <a:ext cx="1447800" cy="954107"/>
          </a:xfrm>
          <a:prstGeom prst="rect">
            <a:avLst/>
          </a:prstGeom>
          <a:solidFill>
            <a:schemeClr val="accent1">
              <a:lumMod val="9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sz="1400" dirty="0" smtClean="0">
              <a:solidFill>
                <a:schemeClr val="tx1"/>
              </a:solidFill>
              <a:latin typeface="Helvetica"/>
            </a:endParaRPr>
          </a:p>
          <a:p>
            <a:pPr algn="ctr"/>
            <a:r>
              <a:rPr lang="en-US" sz="1400" dirty="0" smtClean="0">
                <a:solidFill>
                  <a:schemeClr val="tx1"/>
                </a:solidFill>
                <a:latin typeface="Helvetica"/>
              </a:rPr>
              <a:t>Reference Files</a:t>
            </a:r>
          </a:p>
          <a:p>
            <a:pPr algn="ctr"/>
            <a:r>
              <a:rPr lang="en-US" sz="1400" dirty="0" smtClean="0">
                <a:solidFill>
                  <a:schemeClr val="tx1"/>
                </a:solidFill>
                <a:latin typeface="Helvetica"/>
              </a:rPr>
              <a:t>(.fits)</a:t>
            </a:r>
          </a:p>
          <a:p>
            <a:pPr algn="ctr"/>
            <a:endParaRPr lang="en-US" sz="1400" dirty="0" smtClean="0">
              <a:solidFill>
                <a:schemeClr val="tx1"/>
              </a:solidFill>
              <a:latin typeface="Helvetica"/>
            </a:endParaRPr>
          </a:p>
        </p:txBody>
      </p:sp>
      <p:sp>
        <p:nvSpPr>
          <p:cNvPr id="32" name="Rectangle 31"/>
          <p:cNvSpPr/>
          <p:nvPr/>
        </p:nvSpPr>
        <p:spPr>
          <a:xfrm>
            <a:off x="6781800" y="3352800"/>
            <a:ext cx="1447800" cy="954107"/>
          </a:xfrm>
          <a:prstGeom prst="rect">
            <a:avLst/>
          </a:prstGeom>
          <a:solidFill>
            <a:schemeClr val="accent1">
              <a:lumMod val="9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sz="1400" dirty="0" smtClean="0">
              <a:solidFill>
                <a:schemeClr val="tx1"/>
              </a:solidFill>
              <a:latin typeface="Helvetica"/>
            </a:endParaRPr>
          </a:p>
          <a:p>
            <a:pPr algn="ctr"/>
            <a:r>
              <a:rPr lang="en-US" sz="1400" dirty="0" smtClean="0">
                <a:solidFill>
                  <a:schemeClr val="tx1"/>
                </a:solidFill>
                <a:latin typeface="Helvetica"/>
              </a:rPr>
              <a:t>Reference Files</a:t>
            </a:r>
          </a:p>
          <a:p>
            <a:pPr algn="ctr"/>
            <a:r>
              <a:rPr lang="en-US" sz="1400" dirty="0" smtClean="0">
                <a:solidFill>
                  <a:schemeClr val="tx1"/>
                </a:solidFill>
                <a:latin typeface="Helvetica"/>
              </a:rPr>
              <a:t>(.fits)</a:t>
            </a:r>
          </a:p>
          <a:p>
            <a:pPr algn="ctr"/>
            <a:endParaRPr lang="en-US" sz="1400" dirty="0" smtClean="0">
              <a:solidFill>
                <a:schemeClr val="tx1"/>
              </a:solidFill>
              <a:latin typeface="Helvetica"/>
            </a:endParaRPr>
          </a:p>
        </p:txBody>
      </p:sp>
      <p:sp>
        <p:nvSpPr>
          <p:cNvPr id="33" name="Rectangle 32"/>
          <p:cNvSpPr/>
          <p:nvPr/>
        </p:nvSpPr>
        <p:spPr>
          <a:xfrm>
            <a:off x="6934200" y="3505200"/>
            <a:ext cx="1447800" cy="954107"/>
          </a:xfrm>
          <a:prstGeom prst="rect">
            <a:avLst/>
          </a:prstGeom>
          <a:solidFill>
            <a:schemeClr val="accent1">
              <a:lumMod val="9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sz="1400" dirty="0" smtClean="0">
              <a:solidFill>
                <a:schemeClr val="tx1"/>
              </a:solidFill>
              <a:latin typeface="Helvetica"/>
            </a:endParaRPr>
          </a:p>
          <a:p>
            <a:pPr algn="ctr"/>
            <a:r>
              <a:rPr lang="en-US" sz="1400" dirty="0" smtClean="0">
                <a:solidFill>
                  <a:schemeClr val="tx1"/>
                </a:solidFill>
                <a:latin typeface="Helvetica"/>
              </a:rPr>
              <a:t>Reference Files</a:t>
            </a:r>
          </a:p>
          <a:p>
            <a:pPr algn="ctr"/>
            <a:r>
              <a:rPr lang="en-US" sz="1400" dirty="0" smtClean="0">
                <a:solidFill>
                  <a:schemeClr val="tx1"/>
                </a:solidFill>
                <a:latin typeface="Helvetica"/>
              </a:rPr>
              <a:t>(.fits)</a:t>
            </a:r>
          </a:p>
          <a:p>
            <a:pPr algn="ctr"/>
            <a:endParaRPr lang="en-US" sz="1400" dirty="0" smtClean="0">
              <a:solidFill>
                <a:schemeClr val="tx1"/>
              </a:solidFill>
              <a:latin typeface="Helvetica"/>
            </a:endParaRPr>
          </a:p>
        </p:txBody>
      </p:sp>
      <p:sp>
        <p:nvSpPr>
          <p:cNvPr id="34" name="Rectangle 33"/>
          <p:cNvSpPr/>
          <p:nvPr/>
        </p:nvSpPr>
        <p:spPr>
          <a:xfrm>
            <a:off x="7086600" y="3657600"/>
            <a:ext cx="1447800" cy="954107"/>
          </a:xfrm>
          <a:prstGeom prst="rect">
            <a:avLst/>
          </a:prstGeom>
          <a:solidFill>
            <a:schemeClr val="accent1">
              <a:lumMod val="9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sz="1400" dirty="0" smtClean="0">
              <a:solidFill>
                <a:schemeClr val="tx1"/>
              </a:solidFill>
              <a:latin typeface="Helvetica"/>
            </a:endParaRPr>
          </a:p>
          <a:p>
            <a:pPr algn="ctr"/>
            <a:r>
              <a:rPr lang="en-US" sz="1400" dirty="0" smtClean="0">
                <a:solidFill>
                  <a:schemeClr val="tx1"/>
                </a:solidFill>
                <a:latin typeface="Helvetica"/>
              </a:rPr>
              <a:t>Reference Files</a:t>
            </a:r>
          </a:p>
          <a:p>
            <a:pPr algn="ctr"/>
            <a:r>
              <a:rPr lang="en-US" sz="1400" dirty="0" smtClean="0">
                <a:solidFill>
                  <a:schemeClr val="tx1"/>
                </a:solidFill>
                <a:latin typeface="Helvetica"/>
              </a:rPr>
              <a:t>(.fits)</a:t>
            </a:r>
          </a:p>
          <a:p>
            <a:pPr algn="ctr"/>
            <a:endParaRPr lang="en-US" sz="1400" dirty="0" smtClean="0">
              <a:solidFill>
                <a:schemeClr val="tx1"/>
              </a:solidFill>
              <a:latin typeface="Helvetica"/>
            </a:endParaRPr>
          </a:p>
        </p:txBody>
      </p:sp>
      <p:sp>
        <p:nvSpPr>
          <p:cNvPr id="35" name="Rectangle 34"/>
          <p:cNvSpPr/>
          <p:nvPr/>
        </p:nvSpPr>
        <p:spPr>
          <a:xfrm>
            <a:off x="7239000" y="3810000"/>
            <a:ext cx="1447800" cy="954107"/>
          </a:xfrm>
          <a:prstGeom prst="rect">
            <a:avLst/>
          </a:prstGeom>
          <a:solidFill>
            <a:schemeClr val="accent1">
              <a:lumMod val="9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sz="1400" dirty="0" smtClean="0">
              <a:solidFill>
                <a:schemeClr val="tx1"/>
              </a:solidFill>
              <a:latin typeface="Helvetica"/>
            </a:endParaRPr>
          </a:p>
          <a:p>
            <a:pPr algn="ctr"/>
            <a:r>
              <a:rPr lang="en-US" sz="1400" dirty="0" smtClean="0">
                <a:solidFill>
                  <a:schemeClr val="tx1"/>
                </a:solidFill>
                <a:latin typeface="Helvetica"/>
              </a:rPr>
              <a:t>Reference Files</a:t>
            </a:r>
          </a:p>
          <a:p>
            <a:pPr algn="ctr"/>
            <a:r>
              <a:rPr lang="en-US" sz="1400" dirty="0" smtClean="0">
                <a:solidFill>
                  <a:schemeClr val="tx1"/>
                </a:solidFill>
                <a:latin typeface="Helvetica"/>
              </a:rPr>
              <a:t>(.fits)</a:t>
            </a:r>
          </a:p>
          <a:p>
            <a:pPr algn="ctr"/>
            <a:endParaRPr lang="en-US" sz="1400" dirty="0" smtClean="0">
              <a:solidFill>
                <a:schemeClr val="tx1"/>
              </a:solidFill>
              <a:latin typeface="Helvetica"/>
            </a:endParaRPr>
          </a:p>
        </p:txBody>
      </p:sp>
      <p:sp>
        <p:nvSpPr>
          <p:cNvPr id="36" name="Rectangle 35"/>
          <p:cNvSpPr/>
          <p:nvPr/>
        </p:nvSpPr>
        <p:spPr>
          <a:xfrm>
            <a:off x="7391400" y="3962400"/>
            <a:ext cx="1447800" cy="954107"/>
          </a:xfrm>
          <a:prstGeom prst="rect">
            <a:avLst/>
          </a:prstGeom>
          <a:solidFill>
            <a:schemeClr val="accent1">
              <a:lumMod val="9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sz="1400" dirty="0" smtClean="0">
              <a:solidFill>
                <a:schemeClr val="tx1"/>
              </a:solidFill>
              <a:latin typeface="Helvetica"/>
            </a:endParaRPr>
          </a:p>
          <a:p>
            <a:pPr algn="ctr"/>
            <a:r>
              <a:rPr lang="en-US" sz="1400" dirty="0" smtClean="0">
                <a:solidFill>
                  <a:schemeClr val="tx1"/>
                </a:solidFill>
                <a:latin typeface="Helvetica"/>
              </a:rPr>
              <a:t>Reference Files</a:t>
            </a:r>
          </a:p>
          <a:p>
            <a:pPr algn="ctr"/>
            <a:r>
              <a:rPr lang="en-US" sz="1400" dirty="0" smtClean="0">
                <a:solidFill>
                  <a:schemeClr val="tx1"/>
                </a:solidFill>
                <a:latin typeface="Helvetica"/>
              </a:rPr>
              <a:t>(.fits)</a:t>
            </a:r>
          </a:p>
          <a:p>
            <a:pPr algn="ctr"/>
            <a:endParaRPr lang="en-US" sz="1400" dirty="0" smtClean="0">
              <a:solidFill>
                <a:schemeClr val="tx1"/>
              </a:solidFill>
              <a:latin typeface="Helvetica"/>
            </a:endParaRPr>
          </a:p>
        </p:txBody>
      </p:sp>
      <p:sp>
        <p:nvSpPr>
          <p:cNvPr id="37" name="Rectangle 36"/>
          <p:cNvSpPr/>
          <p:nvPr/>
        </p:nvSpPr>
        <p:spPr>
          <a:xfrm>
            <a:off x="7543800" y="4114800"/>
            <a:ext cx="1447800" cy="954107"/>
          </a:xfrm>
          <a:prstGeom prst="rect">
            <a:avLst/>
          </a:prstGeom>
          <a:solidFill>
            <a:schemeClr val="accent1">
              <a:lumMod val="9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sz="1400" dirty="0" smtClean="0">
              <a:solidFill>
                <a:schemeClr val="tx1"/>
              </a:solidFill>
              <a:latin typeface="Helvetica"/>
            </a:endParaRPr>
          </a:p>
          <a:p>
            <a:pPr algn="ctr"/>
            <a:r>
              <a:rPr lang="en-US" sz="1400" dirty="0" smtClean="0">
                <a:solidFill>
                  <a:schemeClr val="tx1"/>
                </a:solidFill>
                <a:latin typeface="Helvetica"/>
              </a:rPr>
              <a:t>Reference Files</a:t>
            </a:r>
          </a:p>
          <a:p>
            <a:pPr algn="ctr"/>
            <a:r>
              <a:rPr lang="en-US" sz="1400" dirty="0" smtClean="0">
                <a:solidFill>
                  <a:schemeClr val="tx1"/>
                </a:solidFill>
                <a:latin typeface="Helvetica"/>
              </a:rPr>
              <a:t>(.fits)</a:t>
            </a:r>
          </a:p>
          <a:p>
            <a:pPr algn="ctr"/>
            <a:endParaRPr lang="en-US" sz="1400" dirty="0" smtClean="0">
              <a:solidFill>
                <a:schemeClr val="tx1"/>
              </a:solidFill>
              <a:latin typeface="Helvetica"/>
            </a:endParaRPr>
          </a:p>
        </p:txBody>
      </p:sp>
      <p:cxnSp>
        <p:nvCxnSpPr>
          <p:cNvPr id="39" name="Straight Arrow Connector 38"/>
          <p:cNvCxnSpPr/>
          <p:nvPr/>
        </p:nvCxnSpPr>
        <p:spPr bwMode="auto">
          <a:xfrm>
            <a:off x="990600" y="2133600"/>
            <a:ext cx="533400" cy="4572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40" name="Straight Arrow Connector 39"/>
          <p:cNvCxnSpPr/>
          <p:nvPr/>
        </p:nvCxnSpPr>
        <p:spPr bwMode="auto">
          <a:xfrm>
            <a:off x="2971800" y="3505200"/>
            <a:ext cx="838200" cy="6858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42" name="Straight Arrow Connector 41"/>
          <p:cNvCxnSpPr/>
          <p:nvPr/>
        </p:nvCxnSpPr>
        <p:spPr bwMode="auto">
          <a:xfrm flipV="1">
            <a:off x="5029200" y="3962400"/>
            <a:ext cx="1524000" cy="6858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46" name="TextBox 45"/>
          <p:cNvSpPr txBox="1"/>
          <p:nvPr/>
        </p:nvSpPr>
        <p:spPr>
          <a:xfrm>
            <a:off x="1828800" y="1447800"/>
            <a:ext cx="3124200" cy="248402"/>
          </a:xfrm>
          <a:prstGeom prst="rect">
            <a:avLst/>
          </a:prstGeom>
        </p:spPr>
        <p:txBody>
          <a:bodyPr wrap="square" lIns="90000" tIns="46800" rIns="90000" bIns="46800" rtlCol="0">
            <a:spAutoFit/>
          </a:bodyPr>
          <a:lstStyle/>
          <a:p>
            <a:r>
              <a:rPr lang="en-US" sz="1000" b="1" dirty="0" smtClean="0">
                <a:solidFill>
                  <a:schemeClr val="tx1"/>
                </a:solidFill>
                <a:latin typeface="Helvetica"/>
              </a:rPr>
              <a:t>Configuration entire system (versioned)   </a:t>
            </a:r>
          </a:p>
        </p:txBody>
      </p:sp>
      <p:sp>
        <p:nvSpPr>
          <p:cNvPr id="48" name="TextBox 47"/>
          <p:cNvSpPr txBox="1"/>
          <p:nvPr/>
        </p:nvSpPr>
        <p:spPr>
          <a:xfrm>
            <a:off x="2895600" y="2895600"/>
            <a:ext cx="2209800" cy="248402"/>
          </a:xfrm>
          <a:prstGeom prst="rect">
            <a:avLst/>
          </a:prstGeom>
        </p:spPr>
        <p:txBody>
          <a:bodyPr wrap="square" lIns="90000" tIns="46800" rIns="90000" bIns="46800" rtlCol="0">
            <a:spAutoFit/>
          </a:bodyPr>
          <a:lstStyle/>
          <a:p>
            <a:r>
              <a:rPr lang="en-US" sz="1000" b="1" dirty="0" smtClean="0">
                <a:solidFill>
                  <a:schemeClr val="tx1"/>
                </a:solidFill>
                <a:latin typeface="Helvetica"/>
              </a:rPr>
              <a:t>One per instrument (versioned) </a:t>
            </a:r>
          </a:p>
        </p:txBody>
      </p:sp>
      <p:sp>
        <p:nvSpPr>
          <p:cNvPr id="49" name="TextBox 48"/>
          <p:cNvSpPr txBox="1"/>
          <p:nvPr/>
        </p:nvSpPr>
        <p:spPr>
          <a:xfrm>
            <a:off x="685800" y="4800600"/>
            <a:ext cx="2362200" cy="402291"/>
          </a:xfrm>
          <a:prstGeom prst="rect">
            <a:avLst/>
          </a:prstGeom>
        </p:spPr>
        <p:txBody>
          <a:bodyPr wrap="square" lIns="90000" tIns="46800" rIns="90000" bIns="46800" rtlCol="0">
            <a:spAutoFit/>
          </a:bodyPr>
          <a:lstStyle/>
          <a:p>
            <a:pPr algn="ctr"/>
            <a:r>
              <a:rPr lang="en-US" sz="1000" b="1" dirty="0" smtClean="0">
                <a:solidFill>
                  <a:schemeClr val="tx1"/>
                </a:solidFill>
                <a:latin typeface="Helvetica"/>
              </a:rPr>
              <a:t>One per reference type (versioned)</a:t>
            </a:r>
          </a:p>
          <a:p>
            <a:pPr algn="ctr"/>
            <a:r>
              <a:rPr lang="en-US" sz="1000" b="1" dirty="0" smtClean="0">
                <a:solidFill>
                  <a:schemeClr val="tx1"/>
                </a:solidFill>
                <a:latin typeface="Helvetica"/>
              </a:rPr>
              <a:t>(~ Pipeline Step) </a:t>
            </a:r>
          </a:p>
        </p:txBody>
      </p:sp>
      <p:sp>
        <p:nvSpPr>
          <p:cNvPr id="50" name="TextBox 49"/>
          <p:cNvSpPr txBox="1"/>
          <p:nvPr/>
        </p:nvSpPr>
        <p:spPr>
          <a:xfrm>
            <a:off x="5943600" y="2819400"/>
            <a:ext cx="3200400" cy="248402"/>
          </a:xfrm>
          <a:prstGeom prst="rect">
            <a:avLst/>
          </a:prstGeom>
        </p:spPr>
        <p:txBody>
          <a:bodyPr wrap="square" lIns="90000" tIns="46800" rIns="90000" bIns="46800" rtlCol="0">
            <a:spAutoFit/>
          </a:bodyPr>
          <a:lstStyle/>
          <a:p>
            <a:r>
              <a:rPr lang="en-US" sz="1000" b="1" dirty="0" smtClean="0">
                <a:solidFill>
                  <a:schemeClr val="tx1"/>
                </a:solidFill>
                <a:latin typeface="Helvetica"/>
              </a:rPr>
              <a:t>One per instrument configuration (often dated) </a:t>
            </a:r>
          </a:p>
        </p:txBody>
      </p:sp>
      <p:sp>
        <p:nvSpPr>
          <p:cNvPr id="52" name="Rectangle 51"/>
          <p:cNvSpPr/>
          <p:nvPr/>
        </p:nvSpPr>
        <p:spPr>
          <a:xfrm>
            <a:off x="3657600" y="4876800"/>
            <a:ext cx="1447800" cy="738664"/>
          </a:xfrm>
          <a:prstGeom prst="rect">
            <a:avLst/>
          </a:prstGeom>
          <a:solidFill>
            <a:schemeClr val="accent2">
              <a:lumMod val="40000"/>
              <a:lumOff val="6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1400" dirty="0" smtClean="0">
                <a:solidFill>
                  <a:schemeClr val="tx1"/>
                </a:solidFill>
                <a:latin typeface="Helvetica"/>
              </a:rPr>
              <a:t>Reference</a:t>
            </a:r>
          </a:p>
          <a:p>
            <a:pPr algn="ctr"/>
            <a:r>
              <a:rPr lang="en-US" sz="1400" dirty="0" smtClean="0">
                <a:solidFill>
                  <a:schemeClr val="tx1"/>
                </a:solidFill>
                <a:latin typeface="Helvetica"/>
              </a:rPr>
              <a:t>Type Mapping</a:t>
            </a:r>
          </a:p>
          <a:p>
            <a:pPr algn="ctr"/>
            <a:r>
              <a:rPr lang="en-US" sz="1400" dirty="0" smtClean="0">
                <a:solidFill>
                  <a:schemeClr val="tx1"/>
                </a:solidFill>
                <a:latin typeface="Helvetica"/>
              </a:rPr>
              <a:t>(.map)</a:t>
            </a:r>
          </a:p>
        </p:txBody>
      </p:sp>
      <p:sp>
        <p:nvSpPr>
          <p:cNvPr id="53" name="Rectangle 52"/>
          <p:cNvSpPr/>
          <p:nvPr/>
        </p:nvSpPr>
        <p:spPr>
          <a:xfrm>
            <a:off x="3810000" y="5029200"/>
            <a:ext cx="1447800" cy="738664"/>
          </a:xfrm>
          <a:prstGeom prst="rect">
            <a:avLst/>
          </a:prstGeom>
          <a:solidFill>
            <a:schemeClr val="accent2">
              <a:lumMod val="40000"/>
              <a:lumOff val="6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1400" dirty="0" smtClean="0">
                <a:solidFill>
                  <a:schemeClr val="tx1"/>
                </a:solidFill>
                <a:latin typeface="Helvetica"/>
              </a:rPr>
              <a:t>Reference</a:t>
            </a:r>
          </a:p>
          <a:p>
            <a:pPr algn="ctr"/>
            <a:r>
              <a:rPr lang="en-US" sz="1400" dirty="0" smtClean="0">
                <a:solidFill>
                  <a:schemeClr val="tx1"/>
                </a:solidFill>
                <a:latin typeface="Helvetica"/>
              </a:rPr>
              <a:t>Type Mapping</a:t>
            </a:r>
          </a:p>
          <a:p>
            <a:pPr algn="ctr"/>
            <a:r>
              <a:rPr lang="en-US" sz="1400" dirty="0" smtClean="0">
                <a:solidFill>
                  <a:schemeClr val="tx1"/>
                </a:solidFill>
                <a:latin typeface="Helvetica"/>
              </a:rPr>
              <a:t>(.map)</a:t>
            </a:r>
          </a:p>
        </p:txBody>
      </p:sp>
      <p:sp>
        <p:nvSpPr>
          <p:cNvPr id="54" name="Rectangle 53"/>
          <p:cNvSpPr/>
          <p:nvPr/>
        </p:nvSpPr>
        <p:spPr>
          <a:xfrm>
            <a:off x="3962400" y="5181600"/>
            <a:ext cx="1447800" cy="738664"/>
          </a:xfrm>
          <a:prstGeom prst="rect">
            <a:avLst/>
          </a:prstGeom>
          <a:solidFill>
            <a:schemeClr val="accent2">
              <a:lumMod val="40000"/>
              <a:lumOff val="6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1400" dirty="0" smtClean="0">
                <a:solidFill>
                  <a:schemeClr val="tx1"/>
                </a:solidFill>
                <a:latin typeface="Helvetica"/>
              </a:rPr>
              <a:t>Reference</a:t>
            </a:r>
          </a:p>
          <a:p>
            <a:pPr algn="ctr"/>
            <a:r>
              <a:rPr lang="en-US" sz="1400" dirty="0" smtClean="0">
                <a:solidFill>
                  <a:schemeClr val="tx1"/>
                </a:solidFill>
                <a:latin typeface="Helvetica"/>
              </a:rPr>
              <a:t>Type Mapping</a:t>
            </a:r>
          </a:p>
          <a:p>
            <a:pPr algn="ctr"/>
            <a:r>
              <a:rPr lang="en-US" sz="1400" dirty="0" smtClean="0">
                <a:solidFill>
                  <a:schemeClr val="tx1"/>
                </a:solidFill>
                <a:latin typeface="Helvetica"/>
              </a:rPr>
              <a:t>(.map)</a:t>
            </a:r>
          </a:p>
        </p:txBody>
      </p:sp>
      <p:sp>
        <p:nvSpPr>
          <p:cNvPr id="55" name="Rectangle 54"/>
          <p:cNvSpPr/>
          <p:nvPr/>
        </p:nvSpPr>
        <p:spPr>
          <a:xfrm>
            <a:off x="4114800" y="5410200"/>
            <a:ext cx="1447800" cy="738664"/>
          </a:xfrm>
          <a:prstGeom prst="rect">
            <a:avLst/>
          </a:prstGeom>
          <a:solidFill>
            <a:schemeClr val="accent2">
              <a:lumMod val="40000"/>
              <a:lumOff val="6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1400" dirty="0" smtClean="0">
                <a:solidFill>
                  <a:schemeClr val="tx1"/>
                </a:solidFill>
                <a:latin typeface="Helvetica"/>
              </a:rPr>
              <a:t>Reference</a:t>
            </a:r>
          </a:p>
          <a:p>
            <a:pPr algn="ctr"/>
            <a:r>
              <a:rPr lang="en-US" sz="1400" dirty="0" smtClean="0">
                <a:solidFill>
                  <a:schemeClr val="tx1"/>
                </a:solidFill>
                <a:latin typeface="Helvetica"/>
              </a:rPr>
              <a:t>Type Mapping</a:t>
            </a:r>
          </a:p>
          <a:p>
            <a:pPr algn="ctr"/>
            <a:r>
              <a:rPr lang="en-US" sz="1400" dirty="0" smtClean="0">
                <a:solidFill>
                  <a:schemeClr val="tx1"/>
                </a:solidFill>
                <a:latin typeface="Helvetica"/>
              </a:rPr>
              <a:t>(.rmap)</a:t>
            </a:r>
          </a:p>
        </p:txBody>
      </p:sp>
      <p:sp>
        <p:nvSpPr>
          <p:cNvPr id="8" name="Footer Placeholder 7"/>
          <p:cNvSpPr>
            <a:spLocks noGrp="1"/>
          </p:cNvSpPr>
          <p:nvPr>
            <p:ph type="ftr" sz="quarter" idx="11"/>
          </p:nvPr>
        </p:nvSpPr>
        <p:spPr/>
        <p:txBody>
          <a:bodyPr/>
          <a:lstStyle/>
          <a:p>
            <a:pPr>
              <a:defRPr/>
            </a:pPr>
            <a:r>
              <a:rPr lang="en-US" smtClean="0"/>
              <a:t>S&amp;OC DMS System Design Review</a:t>
            </a:r>
            <a:endParaRPr lang="en-US" dirty="0"/>
          </a:p>
        </p:txBody>
      </p:sp>
      <p:sp>
        <p:nvSpPr>
          <p:cNvPr id="9" name="Date Placeholder 8"/>
          <p:cNvSpPr>
            <a:spLocks noGrp="1"/>
          </p:cNvSpPr>
          <p:nvPr>
            <p:ph type="dt" sz="half" idx="10"/>
          </p:nvPr>
        </p:nvSpPr>
        <p:spPr/>
        <p:txBody>
          <a:bodyPr/>
          <a:lstStyle/>
          <a:p>
            <a:pPr>
              <a:defRPr/>
            </a:pPr>
            <a:r>
              <a:rPr lang="en-US" smtClean="0"/>
              <a:t>Dec 7-8, 2012</a:t>
            </a:r>
            <a:endParaRPr lang="en-US" dirty="0"/>
          </a:p>
        </p:txBody>
      </p:sp>
      <p:sp>
        <p:nvSpPr>
          <p:cNvPr id="10" name="Slide Number Placeholder 9"/>
          <p:cNvSpPr>
            <a:spLocks noGrp="1"/>
          </p:cNvSpPr>
          <p:nvPr>
            <p:ph type="sldNum" sz="quarter" idx="12"/>
          </p:nvPr>
        </p:nvSpPr>
        <p:spPr/>
        <p:txBody>
          <a:bodyPr/>
          <a:lstStyle/>
          <a:p>
            <a:pPr>
              <a:defRPr/>
            </a:pPr>
            <a:r>
              <a:rPr lang="en-US" smtClean="0"/>
              <a:t>9-</a:t>
            </a:r>
            <a:fld id="{A739F50A-8F88-4892-87E1-8D1D3A543FFC}" type="slidenum">
              <a:rPr lang="en-US" smtClean="0"/>
              <a:pPr>
                <a:defRPr/>
              </a:pPr>
              <a:t>7</a:t>
            </a:fld>
            <a:endParaRPr lang="en-US" smtClean="0"/>
          </a:p>
          <a:p>
            <a:pPr>
              <a:defRPr/>
            </a:pPr>
            <a:endParaRPr lang="en-US" dirty="0"/>
          </a:p>
        </p:txBody>
      </p:sp>
    </p:spTree>
    <p:extLst>
      <p:ext uri="{BB962C8B-B14F-4D97-AF65-F5344CB8AC3E}">
        <p14:creationId xmlns:p14="http://schemas.microsoft.com/office/powerpoint/2010/main" val="6364073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52400"/>
            <a:ext cx="6934200" cy="381000"/>
          </a:xfrm>
        </p:spPr>
        <p:txBody>
          <a:bodyPr/>
          <a:lstStyle/>
          <a:p>
            <a:r>
              <a:rPr lang="en-US" dirty="0" smtClean="0"/>
              <a:t>Pipeline Context  (jwst_0000.pmap)</a:t>
            </a:r>
            <a:endParaRPr lang="en-US" dirty="0"/>
          </a:p>
        </p:txBody>
      </p:sp>
      <p:sp>
        <p:nvSpPr>
          <p:cNvPr id="5" name="TextBox 4"/>
          <p:cNvSpPr txBox="1"/>
          <p:nvPr/>
        </p:nvSpPr>
        <p:spPr>
          <a:xfrm>
            <a:off x="1371600" y="1371600"/>
            <a:ext cx="6553200" cy="4588052"/>
          </a:xfrm>
          <a:prstGeom prst="rect">
            <a:avLst/>
          </a:prstGeom>
        </p:spPr>
        <p:txBody>
          <a:bodyPr wrap="square" lIns="90000" tIns="46800" rIns="90000" bIns="46800" rtlCol="0">
            <a:spAutoFit/>
          </a:bodyPr>
          <a:lstStyle/>
          <a:p>
            <a:r>
              <a:rPr lang="tr-TR" sz="1600" dirty="0" err="1">
                <a:solidFill>
                  <a:schemeClr val="tx1"/>
                </a:solidFill>
                <a:latin typeface="Helvetica"/>
              </a:rPr>
              <a:t>header</a:t>
            </a:r>
            <a:r>
              <a:rPr lang="tr-TR" sz="1600" dirty="0">
                <a:solidFill>
                  <a:schemeClr val="tx1"/>
                </a:solidFill>
                <a:latin typeface="Helvetica"/>
              </a:rPr>
              <a:t> = {</a:t>
            </a:r>
          </a:p>
          <a:p>
            <a:r>
              <a:rPr lang="tr-TR" sz="1600" dirty="0">
                <a:solidFill>
                  <a:schemeClr val="tx1"/>
                </a:solidFill>
                <a:latin typeface="Helvetica"/>
              </a:rPr>
              <a:t>    '</a:t>
            </a:r>
            <a:r>
              <a:rPr lang="tr-TR" sz="1600" dirty="0" err="1">
                <a:solidFill>
                  <a:schemeClr val="tx1"/>
                </a:solidFill>
                <a:latin typeface="Helvetica"/>
              </a:rPr>
              <a:t>derived_from</a:t>
            </a:r>
            <a:r>
              <a:rPr lang="tr-TR" sz="1600" dirty="0">
                <a:solidFill>
                  <a:schemeClr val="tx1"/>
                </a:solidFill>
                <a:latin typeface="Helvetica"/>
              </a:rPr>
              <a:t>' : '</a:t>
            </a:r>
            <a:r>
              <a:rPr lang="tr-TR" sz="1600" dirty="0" err="1">
                <a:solidFill>
                  <a:schemeClr val="tx1"/>
                </a:solidFill>
                <a:latin typeface="Helvetica"/>
              </a:rPr>
              <a:t>cloning</a:t>
            </a:r>
            <a:r>
              <a:rPr lang="tr-TR" sz="1600" dirty="0">
                <a:solidFill>
                  <a:schemeClr val="tx1"/>
                </a:solidFill>
                <a:latin typeface="Helvetica"/>
              </a:rPr>
              <a:t> </a:t>
            </a:r>
            <a:r>
              <a:rPr lang="tr-TR" sz="1600" dirty="0" err="1">
                <a:solidFill>
                  <a:schemeClr val="tx1"/>
                </a:solidFill>
                <a:latin typeface="Helvetica"/>
              </a:rPr>
              <a:t>tool</a:t>
            </a:r>
            <a:r>
              <a:rPr lang="tr-TR" sz="1600" dirty="0">
                <a:solidFill>
                  <a:schemeClr val="tx1"/>
                </a:solidFill>
                <a:latin typeface="Helvetica"/>
              </a:rPr>
              <a:t> 0.03b (2012-09-11)',</a:t>
            </a:r>
          </a:p>
          <a:p>
            <a:r>
              <a:rPr lang="tr-TR" sz="1600" dirty="0">
                <a:solidFill>
                  <a:schemeClr val="tx1"/>
                </a:solidFill>
                <a:latin typeface="Helvetica"/>
              </a:rPr>
              <a:t>    '</a:t>
            </a:r>
            <a:r>
              <a:rPr lang="tr-TR" sz="1600" dirty="0" err="1">
                <a:solidFill>
                  <a:schemeClr val="tx1"/>
                </a:solidFill>
                <a:latin typeface="Helvetica"/>
              </a:rPr>
              <a:t>description</a:t>
            </a:r>
            <a:r>
              <a:rPr lang="tr-TR" sz="1600" dirty="0">
                <a:solidFill>
                  <a:schemeClr val="tx1"/>
                </a:solidFill>
                <a:latin typeface="Helvetica"/>
              </a:rPr>
              <a:t>' : '</a:t>
            </a:r>
            <a:r>
              <a:rPr lang="tr-TR" sz="1600" dirty="0" err="1">
                <a:solidFill>
                  <a:schemeClr val="tx1"/>
                </a:solidFill>
                <a:latin typeface="Helvetica"/>
              </a:rPr>
              <a:t>rules</a:t>
            </a:r>
            <a:r>
              <a:rPr lang="tr-TR" sz="1600" dirty="0">
                <a:solidFill>
                  <a:schemeClr val="tx1"/>
                </a:solidFill>
                <a:latin typeface="Helvetica"/>
              </a:rPr>
              <a:t> </a:t>
            </a:r>
            <a:r>
              <a:rPr lang="tr-TR" sz="1600" dirty="0" err="1">
                <a:solidFill>
                  <a:schemeClr val="tx1"/>
                </a:solidFill>
                <a:latin typeface="Helvetica"/>
              </a:rPr>
              <a:t>from</a:t>
            </a:r>
            <a:r>
              <a:rPr lang="tr-TR" sz="1600" dirty="0">
                <a:solidFill>
                  <a:schemeClr val="tx1"/>
                </a:solidFill>
                <a:latin typeface="Helvetica"/>
              </a:rPr>
              <a:t> </a:t>
            </a:r>
            <a:r>
              <a:rPr lang="tr-TR" sz="1600" dirty="0" err="1">
                <a:solidFill>
                  <a:schemeClr val="tx1"/>
                </a:solidFill>
                <a:latin typeface="Helvetica"/>
              </a:rPr>
              <a:t>clone_directive.txt</a:t>
            </a:r>
            <a:r>
              <a:rPr lang="tr-TR" sz="1600" dirty="0">
                <a:solidFill>
                  <a:schemeClr val="tx1"/>
                </a:solidFill>
                <a:latin typeface="Helvetica"/>
              </a:rPr>
              <a:t>',</a:t>
            </a:r>
          </a:p>
          <a:p>
            <a:r>
              <a:rPr lang="tr-TR" sz="1600" dirty="0">
                <a:solidFill>
                  <a:schemeClr val="tx1"/>
                </a:solidFill>
                <a:latin typeface="Helvetica"/>
              </a:rPr>
              <a:t>    '</a:t>
            </a:r>
            <a:r>
              <a:rPr lang="tr-TR" sz="1600" dirty="0" err="1">
                <a:solidFill>
                  <a:schemeClr val="tx1"/>
                </a:solidFill>
                <a:latin typeface="Helvetica"/>
              </a:rPr>
              <a:t>mapping</a:t>
            </a:r>
            <a:r>
              <a:rPr lang="tr-TR" sz="1600" dirty="0">
                <a:solidFill>
                  <a:schemeClr val="tx1"/>
                </a:solidFill>
                <a:latin typeface="Helvetica"/>
              </a:rPr>
              <a:t>' : 'PIPELINE',</a:t>
            </a:r>
          </a:p>
          <a:p>
            <a:r>
              <a:rPr lang="tr-TR" sz="1600" dirty="0">
                <a:solidFill>
                  <a:schemeClr val="tx1"/>
                </a:solidFill>
                <a:latin typeface="Helvetica"/>
              </a:rPr>
              <a:t>    'name' : 'jwst_0000.pmap',</a:t>
            </a:r>
          </a:p>
          <a:p>
            <a:r>
              <a:rPr lang="tr-TR" sz="1600" dirty="0">
                <a:solidFill>
                  <a:schemeClr val="tx1"/>
                </a:solidFill>
                <a:latin typeface="Helvetica"/>
              </a:rPr>
              <a:t>    '</a:t>
            </a:r>
            <a:r>
              <a:rPr lang="tr-TR" sz="1600" dirty="0" err="1">
                <a:solidFill>
                  <a:schemeClr val="tx1"/>
                </a:solidFill>
                <a:latin typeface="Helvetica"/>
              </a:rPr>
              <a:t>observatory</a:t>
            </a:r>
            <a:r>
              <a:rPr lang="tr-TR" sz="1600" dirty="0">
                <a:solidFill>
                  <a:schemeClr val="tx1"/>
                </a:solidFill>
                <a:latin typeface="Helvetica"/>
              </a:rPr>
              <a:t>' : 'JWST',</a:t>
            </a:r>
          </a:p>
          <a:p>
            <a:r>
              <a:rPr lang="tr-TR" sz="1600" dirty="0">
                <a:solidFill>
                  <a:schemeClr val="tx1"/>
                </a:solidFill>
                <a:latin typeface="Helvetica"/>
              </a:rPr>
              <a:t>    '</a:t>
            </a:r>
            <a:r>
              <a:rPr lang="tr-TR" sz="1600" dirty="0" err="1">
                <a:solidFill>
                  <a:schemeClr val="tx1"/>
                </a:solidFill>
                <a:latin typeface="Helvetica"/>
              </a:rPr>
              <a:t>parkey</a:t>
            </a:r>
            <a:r>
              <a:rPr lang="tr-TR" sz="1600" dirty="0">
                <a:solidFill>
                  <a:schemeClr val="tx1"/>
                </a:solidFill>
                <a:latin typeface="Helvetica"/>
              </a:rPr>
              <a:t>' : ('META.INSTRUMENT.TYPE',),</a:t>
            </a:r>
          </a:p>
          <a:p>
            <a:r>
              <a:rPr lang="tr-TR" sz="1600" dirty="0">
                <a:solidFill>
                  <a:schemeClr val="tx1"/>
                </a:solidFill>
                <a:latin typeface="Helvetica"/>
              </a:rPr>
              <a:t>    'sha1sum' : '57523113da9ca4493e54ebe87d8621d9581d706b',</a:t>
            </a:r>
          </a:p>
          <a:p>
            <a:r>
              <a:rPr lang="tr-TR" sz="1600" dirty="0">
                <a:solidFill>
                  <a:schemeClr val="tx1"/>
                </a:solidFill>
                <a:latin typeface="Helvetica"/>
              </a:rPr>
              <a:t>}</a:t>
            </a:r>
          </a:p>
          <a:p>
            <a:endParaRPr lang="tr-TR" sz="1600" dirty="0">
              <a:solidFill>
                <a:schemeClr val="tx1"/>
              </a:solidFill>
              <a:latin typeface="Helvetica"/>
            </a:endParaRPr>
          </a:p>
          <a:p>
            <a:r>
              <a:rPr lang="tr-TR" sz="1600" dirty="0" err="1">
                <a:solidFill>
                  <a:schemeClr val="tx1"/>
                </a:solidFill>
                <a:latin typeface="Helvetica"/>
              </a:rPr>
              <a:t>selector</a:t>
            </a:r>
            <a:r>
              <a:rPr lang="tr-TR" sz="1600" dirty="0">
                <a:solidFill>
                  <a:schemeClr val="tx1"/>
                </a:solidFill>
                <a:latin typeface="Helvetica"/>
              </a:rPr>
              <a:t> = {</a:t>
            </a:r>
          </a:p>
          <a:p>
            <a:r>
              <a:rPr lang="tr-TR" sz="1600" dirty="0">
                <a:solidFill>
                  <a:schemeClr val="tx1"/>
                </a:solidFill>
                <a:latin typeface="Helvetica"/>
              </a:rPr>
              <a:t>    'FGS' : 'jwst_fgs_0000.imap',</a:t>
            </a:r>
          </a:p>
          <a:p>
            <a:r>
              <a:rPr lang="tr-TR" sz="1600" dirty="0">
                <a:solidFill>
                  <a:schemeClr val="tx1"/>
                </a:solidFill>
                <a:latin typeface="Helvetica"/>
              </a:rPr>
              <a:t>    </a:t>
            </a:r>
            <a:r>
              <a:rPr lang="tr-TR" sz="1800" b="1" dirty="0">
                <a:solidFill>
                  <a:schemeClr val="tx1"/>
                </a:solidFill>
                <a:latin typeface="Helvetica"/>
              </a:rPr>
              <a:t>'MIRI' : 'jwst_miri_0000.imap'</a:t>
            </a:r>
            <a:r>
              <a:rPr lang="tr-TR" sz="1800" dirty="0">
                <a:solidFill>
                  <a:schemeClr val="tx1"/>
                </a:solidFill>
                <a:latin typeface="Helvetica"/>
              </a:rPr>
              <a:t>,</a:t>
            </a:r>
          </a:p>
          <a:p>
            <a:r>
              <a:rPr lang="tr-TR" sz="1600" dirty="0">
                <a:solidFill>
                  <a:schemeClr val="tx1"/>
                </a:solidFill>
                <a:latin typeface="Helvetica"/>
              </a:rPr>
              <a:t>    'NIRCAM' : 'jwst_nircam_0000.imap',</a:t>
            </a:r>
          </a:p>
          <a:p>
            <a:r>
              <a:rPr lang="tr-TR" sz="1600" dirty="0">
                <a:solidFill>
                  <a:schemeClr val="tx1"/>
                </a:solidFill>
                <a:latin typeface="Helvetica"/>
              </a:rPr>
              <a:t>    'NIRISS' : 'jwst_niriss_0000.imap',</a:t>
            </a:r>
          </a:p>
          <a:p>
            <a:r>
              <a:rPr lang="tr-TR" sz="1600" dirty="0">
                <a:solidFill>
                  <a:schemeClr val="tx1"/>
                </a:solidFill>
                <a:latin typeface="Helvetica"/>
              </a:rPr>
              <a:t>    'NIRSPEC' : 'jwst_nirspec_0000.imap',</a:t>
            </a:r>
          </a:p>
          <a:p>
            <a:r>
              <a:rPr lang="tr-TR" sz="1600" dirty="0">
                <a:solidFill>
                  <a:schemeClr val="tx1"/>
                </a:solidFill>
                <a:latin typeface="Helvetica"/>
              </a:rPr>
              <a:t>}</a:t>
            </a:r>
          </a:p>
          <a:p>
            <a:endParaRPr lang="en-US" sz="1600" dirty="0" smtClean="0">
              <a:solidFill>
                <a:schemeClr val="tx1"/>
              </a:solidFill>
              <a:latin typeface="Helvetica"/>
            </a:endParaRPr>
          </a:p>
        </p:txBody>
      </p:sp>
      <p:sp>
        <p:nvSpPr>
          <p:cNvPr id="6" name="TextBox 5"/>
          <p:cNvSpPr txBox="1"/>
          <p:nvPr/>
        </p:nvSpPr>
        <p:spPr>
          <a:xfrm>
            <a:off x="3276600" y="914400"/>
            <a:ext cx="1797848" cy="309958"/>
          </a:xfrm>
          <a:prstGeom prst="rect">
            <a:avLst/>
          </a:prstGeom>
        </p:spPr>
        <p:txBody>
          <a:bodyPr wrap="none" lIns="90000" tIns="46800" rIns="90000" bIns="46800" rtlCol="0">
            <a:spAutoFit/>
          </a:bodyPr>
          <a:lstStyle/>
          <a:p>
            <a:r>
              <a:rPr lang="en-US" sz="1400" b="1" dirty="0" smtClean="0">
                <a:solidFill>
                  <a:schemeClr val="tx1"/>
                </a:solidFill>
                <a:latin typeface="Helvetica"/>
              </a:rPr>
              <a:t>For all instruments</a:t>
            </a:r>
          </a:p>
        </p:txBody>
      </p:sp>
      <p:sp>
        <p:nvSpPr>
          <p:cNvPr id="3" name="TextBox 2"/>
          <p:cNvSpPr txBox="1"/>
          <p:nvPr/>
        </p:nvSpPr>
        <p:spPr>
          <a:xfrm>
            <a:off x="990600" y="5867400"/>
            <a:ext cx="7543800" cy="556179"/>
          </a:xfrm>
          <a:prstGeom prst="rect">
            <a:avLst/>
          </a:prstGeom>
        </p:spPr>
        <p:txBody>
          <a:bodyPr wrap="square" lIns="90000" tIns="46800" rIns="90000" bIns="46800" rtlCol="0">
            <a:spAutoFit/>
          </a:bodyPr>
          <a:lstStyle/>
          <a:p>
            <a:r>
              <a:rPr lang="en-US" sz="1000" dirty="0" smtClean="0">
                <a:solidFill>
                  <a:schemeClr val="tx1"/>
                </a:solidFill>
                <a:latin typeface="Helvetica"/>
              </a:rPr>
              <a:t>Pipeline Context files,  like all CRDS mapping files,  has a versioned name.</a:t>
            </a:r>
          </a:p>
          <a:p>
            <a:r>
              <a:rPr lang="en-US" sz="1000" dirty="0" smtClean="0">
                <a:solidFill>
                  <a:schemeClr val="tx1"/>
                </a:solidFill>
                <a:latin typeface="Helvetica"/>
              </a:rPr>
              <a:t>One Pipeline Context file (and the set of referred mappings) defines the configuration of CRDS,  replacing the state of the CDBS database,</a:t>
            </a:r>
          </a:p>
        </p:txBody>
      </p:sp>
      <p:sp>
        <p:nvSpPr>
          <p:cNvPr id="4" name="Footer Placeholder 3"/>
          <p:cNvSpPr>
            <a:spLocks noGrp="1"/>
          </p:cNvSpPr>
          <p:nvPr>
            <p:ph type="ftr" sz="quarter" idx="11"/>
          </p:nvPr>
        </p:nvSpPr>
        <p:spPr/>
        <p:txBody>
          <a:bodyPr/>
          <a:lstStyle/>
          <a:p>
            <a:pPr>
              <a:defRPr/>
            </a:pPr>
            <a:r>
              <a:rPr lang="en-US" smtClean="0"/>
              <a:t>S&amp;OC DMS System Design Review</a:t>
            </a:r>
            <a:endParaRPr lang="en-US" dirty="0"/>
          </a:p>
        </p:txBody>
      </p:sp>
      <p:sp>
        <p:nvSpPr>
          <p:cNvPr id="7" name="Date Placeholder 6"/>
          <p:cNvSpPr>
            <a:spLocks noGrp="1"/>
          </p:cNvSpPr>
          <p:nvPr>
            <p:ph type="dt" sz="half" idx="10"/>
          </p:nvPr>
        </p:nvSpPr>
        <p:spPr/>
        <p:txBody>
          <a:bodyPr/>
          <a:lstStyle/>
          <a:p>
            <a:pPr>
              <a:defRPr/>
            </a:pPr>
            <a:r>
              <a:rPr lang="en-US" smtClean="0"/>
              <a:t>Dec 7-8, 2012</a:t>
            </a:r>
            <a:endParaRPr lang="en-US" dirty="0"/>
          </a:p>
        </p:txBody>
      </p:sp>
      <p:sp>
        <p:nvSpPr>
          <p:cNvPr id="8" name="Slide Number Placeholder 7"/>
          <p:cNvSpPr>
            <a:spLocks noGrp="1"/>
          </p:cNvSpPr>
          <p:nvPr>
            <p:ph type="sldNum" sz="quarter" idx="12"/>
          </p:nvPr>
        </p:nvSpPr>
        <p:spPr/>
        <p:txBody>
          <a:bodyPr/>
          <a:lstStyle/>
          <a:p>
            <a:pPr>
              <a:defRPr/>
            </a:pPr>
            <a:r>
              <a:rPr lang="en-US" smtClean="0"/>
              <a:t>9-</a:t>
            </a:r>
            <a:fld id="{A739F50A-8F88-4892-87E1-8D1D3A543FFC}" type="slidenum">
              <a:rPr lang="en-US" smtClean="0"/>
              <a:pPr>
                <a:defRPr/>
              </a:pPr>
              <a:t>8</a:t>
            </a:fld>
            <a:endParaRPr lang="en-US" smtClean="0"/>
          </a:p>
          <a:p>
            <a:pPr>
              <a:defRPr/>
            </a:pPr>
            <a:endParaRPr lang="en-US" dirty="0"/>
          </a:p>
        </p:txBody>
      </p:sp>
    </p:spTree>
    <p:extLst>
      <p:ext uri="{BB962C8B-B14F-4D97-AF65-F5344CB8AC3E}">
        <p14:creationId xmlns:p14="http://schemas.microsoft.com/office/powerpoint/2010/main" val="18434444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76200"/>
            <a:ext cx="6934200" cy="609600"/>
          </a:xfrm>
        </p:spPr>
        <p:txBody>
          <a:bodyPr/>
          <a:lstStyle/>
          <a:p>
            <a:r>
              <a:rPr lang="en-US" sz="2400" dirty="0" smtClean="0"/>
              <a:t>Instrument Context (jwst_miri_0000.imap)</a:t>
            </a:r>
            <a:endParaRPr lang="en-US" dirty="0"/>
          </a:p>
        </p:txBody>
      </p:sp>
      <p:sp>
        <p:nvSpPr>
          <p:cNvPr id="4" name="Rectangle 3"/>
          <p:cNvSpPr/>
          <p:nvPr/>
        </p:nvSpPr>
        <p:spPr>
          <a:xfrm>
            <a:off x="1676400" y="1524000"/>
            <a:ext cx="5867400" cy="3970318"/>
          </a:xfrm>
          <a:prstGeom prst="rect">
            <a:avLst/>
          </a:prstGeom>
        </p:spPr>
        <p:txBody>
          <a:bodyPr wrap="square">
            <a:spAutoFit/>
          </a:bodyPr>
          <a:lstStyle/>
          <a:p>
            <a:r>
              <a:rPr lang="tr-TR" sz="1400" dirty="0" err="1">
                <a:solidFill>
                  <a:schemeClr val="tx1"/>
                </a:solidFill>
                <a:latin typeface="Helvetica"/>
              </a:rPr>
              <a:t>header</a:t>
            </a:r>
            <a:r>
              <a:rPr lang="tr-TR" sz="1400" dirty="0">
                <a:solidFill>
                  <a:schemeClr val="tx1"/>
                </a:solidFill>
                <a:latin typeface="Helvetica"/>
              </a:rPr>
              <a:t> = {</a:t>
            </a:r>
          </a:p>
          <a:p>
            <a:r>
              <a:rPr lang="tr-TR" sz="1400" dirty="0">
                <a:solidFill>
                  <a:schemeClr val="tx1"/>
                </a:solidFill>
                <a:latin typeface="Helvetica"/>
              </a:rPr>
              <a:t>    '</a:t>
            </a:r>
            <a:r>
              <a:rPr lang="tr-TR" sz="1400" dirty="0" err="1">
                <a:solidFill>
                  <a:schemeClr val="tx1"/>
                </a:solidFill>
                <a:latin typeface="Helvetica"/>
              </a:rPr>
              <a:t>derived_from</a:t>
            </a:r>
            <a:r>
              <a:rPr lang="tr-TR" sz="1400" dirty="0">
                <a:solidFill>
                  <a:schemeClr val="tx1"/>
                </a:solidFill>
                <a:latin typeface="Helvetica"/>
              </a:rPr>
              <a:t>' : '</a:t>
            </a:r>
            <a:r>
              <a:rPr lang="tr-TR" sz="1400" dirty="0" err="1">
                <a:solidFill>
                  <a:schemeClr val="tx1"/>
                </a:solidFill>
                <a:latin typeface="Helvetica"/>
              </a:rPr>
              <a:t>cloning</a:t>
            </a:r>
            <a:r>
              <a:rPr lang="tr-TR" sz="1400" dirty="0">
                <a:solidFill>
                  <a:schemeClr val="tx1"/>
                </a:solidFill>
                <a:latin typeface="Helvetica"/>
              </a:rPr>
              <a:t> </a:t>
            </a:r>
            <a:r>
              <a:rPr lang="tr-TR" sz="1400" dirty="0" err="1">
                <a:solidFill>
                  <a:schemeClr val="tx1"/>
                </a:solidFill>
                <a:latin typeface="Helvetica"/>
              </a:rPr>
              <a:t>tool</a:t>
            </a:r>
            <a:r>
              <a:rPr lang="tr-TR" sz="1400" dirty="0">
                <a:solidFill>
                  <a:schemeClr val="tx1"/>
                </a:solidFill>
                <a:latin typeface="Helvetica"/>
              </a:rPr>
              <a:t> 0.03b (2012-09-11)',</a:t>
            </a:r>
          </a:p>
          <a:p>
            <a:r>
              <a:rPr lang="tr-TR" sz="1400" dirty="0">
                <a:solidFill>
                  <a:schemeClr val="tx1"/>
                </a:solidFill>
                <a:latin typeface="Helvetica"/>
              </a:rPr>
              <a:t>    '</a:t>
            </a:r>
            <a:r>
              <a:rPr lang="tr-TR" sz="1400" dirty="0" err="1">
                <a:solidFill>
                  <a:schemeClr val="tx1"/>
                </a:solidFill>
                <a:latin typeface="Helvetica"/>
              </a:rPr>
              <a:t>instrument</a:t>
            </a:r>
            <a:r>
              <a:rPr lang="tr-TR" sz="1400" dirty="0">
                <a:solidFill>
                  <a:schemeClr val="tx1"/>
                </a:solidFill>
                <a:latin typeface="Helvetica"/>
              </a:rPr>
              <a:t>' : 'MIRI',</a:t>
            </a:r>
          </a:p>
          <a:p>
            <a:r>
              <a:rPr lang="tr-TR" sz="1400" dirty="0">
                <a:solidFill>
                  <a:schemeClr val="tx1"/>
                </a:solidFill>
                <a:latin typeface="Helvetica"/>
              </a:rPr>
              <a:t>    '</a:t>
            </a:r>
            <a:r>
              <a:rPr lang="tr-TR" sz="1400" dirty="0" err="1">
                <a:solidFill>
                  <a:schemeClr val="tx1"/>
                </a:solidFill>
                <a:latin typeface="Helvetica"/>
              </a:rPr>
              <a:t>mapping</a:t>
            </a:r>
            <a:r>
              <a:rPr lang="tr-TR" sz="1400" dirty="0">
                <a:solidFill>
                  <a:schemeClr val="tx1"/>
                </a:solidFill>
                <a:latin typeface="Helvetica"/>
              </a:rPr>
              <a:t>' : 'INSTRUMENT',</a:t>
            </a:r>
          </a:p>
          <a:p>
            <a:r>
              <a:rPr lang="tr-TR" sz="1400" dirty="0">
                <a:solidFill>
                  <a:schemeClr val="tx1"/>
                </a:solidFill>
                <a:latin typeface="Helvetica"/>
              </a:rPr>
              <a:t>    </a:t>
            </a:r>
            <a:r>
              <a:rPr lang="tr-TR" sz="1400" b="1" dirty="0">
                <a:solidFill>
                  <a:schemeClr val="tx1"/>
                </a:solidFill>
                <a:latin typeface="Helvetica"/>
              </a:rPr>
              <a:t>'name' : 'jwst_miri_0000.imap'</a:t>
            </a:r>
            <a:r>
              <a:rPr lang="tr-TR" sz="1400" dirty="0">
                <a:solidFill>
                  <a:schemeClr val="tx1"/>
                </a:solidFill>
                <a:latin typeface="Helvetica"/>
              </a:rPr>
              <a:t>,</a:t>
            </a:r>
          </a:p>
          <a:p>
            <a:r>
              <a:rPr lang="tr-TR" sz="1400" dirty="0">
                <a:solidFill>
                  <a:schemeClr val="tx1"/>
                </a:solidFill>
                <a:latin typeface="Helvetica"/>
              </a:rPr>
              <a:t>    '</a:t>
            </a:r>
            <a:r>
              <a:rPr lang="tr-TR" sz="1400" dirty="0" err="1">
                <a:solidFill>
                  <a:schemeClr val="tx1"/>
                </a:solidFill>
                <a:latin typeface="Helvetica"/>
              </a:rPr>
              <a:t>observatory</a:t>
            </a:r>
            <a:r>
              <a:rPr lang="tr-TR" sz="1400" dirty="0">
                <a:solidFill>
                  <a:schemeClr val="tx1"/>
                </a:solidFill>
                <a:latin typeface="Helvetica"/>
              </a:rPr>
              <a:t>' : 'JWST',</a:t>
            </a:r>
          </a:p>
          <a:p>
            <a:r>
              <a:rPr lang="tr-TR" sz="1400" dirty="0">
                <a:solidFill>
                  <a:schemeClr val="tx1"/>
                </a:solidFill>
                <a:latin typeface="Helvetica"/>
              </a:rPr>
              <a:t>    '</a:t>
            </a:r>
            <a:r>
              <a:rPr lang="tr-TR" sz="1400" dirty="0" err="1">
                <a:solidFill>
                  <a:schemeClr val="tx1"/>
                </a:solidFill>
                <a:latin typeface="Helvetica"/>
              </a:rPr>
              <a:t>parkey</a:t>
            </a:r>
            <a:r>
              <a:rPr lang="tr-TR" sz="1400" dirty="0">
                <a:solidFill>
                  <a:schemeClr val="tx1"/>
                </a:solidFill>
                <a:latin typeface="Helvetica"/>
              </a:rPr>
              <a:t>' : ('REFTYPE',),</a:t>
            </a:r>
          </a:p>
          <a:p>
            <a:r>
              <a:rPr lang="tr-TR" sz="1400" dirty="0">
                <a:solidFill>
                  <a:schemeClr val="tx1"/>
                </a:solidFill>
                <a:latin typeface="Helvetica"/>
              </a:rPr>
              <a:t>    '</a:t>
            </a:r>
            <a:r>
              <a:rPr lang="tr-TR" sz="1400" dirty="0" smtClean="0">
                <a:solidFill>
                  <a:schemeClr val="tx1"/>
                </a:solidFill>
                <a:latin typeface="Helvetica"/>
              </a:rPr>
              <a:t>sha1sum’: '</a:t>
            </a:r>
            <a:r>
              <a:rPr lang="tr-TR" sz="1400" dirty="0">
                <a:solidFill>
                  <a:schemeClr val="tx1"/>
                </a:solidFill>
                <a:latin typeface="Helvetica"/>
              </a:rPr>
              <a:t>08e984a020ad8b617904b6bf18c6a1864f365270',</a:t>
            </a:r>
          </a:p>
          <a:p>
            <a:r>
              <a:rPr lang="tr-TR" sz="1400" dirty="0">
                <a:solidFill>
                  <a:schemeClr val="tx1"/>
                </a:solidFill>
                <a:latin typeface="Helvetica"/>
              </a:rPr>
              <a:t>}</a:t>
            </a:r>
          </a:p>
          <a:p>
            <a:endParaRPr lang="tr-TR" sz="1400" dirty="0">
              <a:solidFill>
                <a:schemeClr val="tx1"/>
              </a:solidFill>
              <a:latin typeface="Helvetica"/>
            </a:endParaRPr>
          </a:p>
          <a:p>
            <a:r>
              <a:rPr lang="tr-TR" sz="1400" dirty="0" err="1">
                <a:solidFill>
                  <a:schemeClr val="tx1"/>
                </a:solidFill>
                <a:latin typeface="Helvetica"/>
              </a:rPr>
              <a:t>selector</a:t>
            </a:r>
            <a:r>
              <a:rPr lang="tr-TR" sz="1400" dirty="0">
                <a:solidFill>
                  <a:schemeClr val="tx1"/>
                </a:solidFill>
                <a:latin typeface="Helvetica"/>
              </a:rPr>
              <a:t> = {</a:t>
            </a:r>
          </a:p>
          <a:p>
            <a:r>
              <a:rPr lang="tr-TR" sz="1400" dirty="0">
                <a:solidFill>
                  <a:schemeClr val="tx1"/>
                </a:solidFill>
                <a:latin typeface="Helvetica"/>
              </a:rPr>
              <a:t>    'AMPLIFIER' : 'jwst_miri_amplifier_0000.rmap',</a:t>
            </a:r>
          </a:p>
          <a:p>
            <a:r>
              <a:rPr lang="tr-TR" sz="1400" dirty="0">
                <a:solidFill>
                  <a:schemeClr val="tx1"/>
                </a:solidFill>
                <a:latin typeface="Helvetica"/>
              </a:rPr>
              <a:t>    </a:t>
            </a:r>
            <a:r>
              <a:rPr lang="tr-TR" sz="1600" b="1" dirty="0">
                <a:solidFill>
                  <a:schemeClr val="tx1"/>
                </a:solidFill>
                <a:latin typeface="Helvetica"/>
              </a:rPr>
              <a:t>'DARK' : 'jwst_miri_dark_0000.rmap',</a:t>
            </a:r>
            <a:endParaRPr lang="tr-TR" sz="1400" b="1" dirty="0">
              <a:solidFill>
                <a:schemeClr val="tx1"/>
              </a:solidFill>
              <a:latin typeface="Helvetica"/>
            </a:endParaRPr>
          </a:p>
          <a:p>
            <a:r>
              <a:rPr lang="tr-TR" sz="1400" dirty="0">
                <a:solidFill>
                  <a:schemeClr val="tx1"/>
                </a:solidFill>
                <a:latin typeface="Helvetica"/>
              </a:rPr>
              <a:t>    'FLAT' : 'jwst_miri_flat_0000.rmap',</a:t>
            </a:r>
          </a:p>
          <a:p>
            <a:r>
              <a:rPr lang="tr-TR" sz="1400" dirty="0">
                <a:solidFill>
                  <a:schemeClr val="tx1"/>
                </a:solidFill>
                <a:latin typeface="Helvetica"/>
              </a:rPr>
              <a:t>    'LINEARITY' : 'jwst_miri_linearity_0000.rmap',</a:t>
            </a:r>
          </a:p>
          <a:p>
            <a:r>
              <a:rPr lang="tr-TR" sz="1400" dirty="0">
                <a:solidFill>
                  <a:schemeClr val="tx1"/>
                </a:solidFill>
                <a:latin typeface="Helvetica"/>
              </a:rPr>
              <a:t>    'MASK' : 'jwst_miri_mask_0000.rmap',</a:t>
            </a:r>
          </a:p>
          <a:p>
            <a:r>
              <a:rPr lang="tr-TR" sz="1400" dirty="0">
                <a:solidFill>
                  <a:schemeClr val="tx1"/>
                </a:solidFill>
                <a:latin typeface="Helvetica"/>
              </a:rPr>
              <a:t>    'PHOTOM' : 'jwst_miri_photom_0000.rmap',</a:t>
            </a:r>
          </a:p>
          <a:p>
            <a:r>
              <a:rPr lang="tr-TR" sz="1400" dirty="0">
                <a:solidFill>
                  <a:schemeClr val="tx1"/>
                </a:solidFill>
                <a:latin typeface="Helvetica"/>
              </a:rPr>
              <a:t>}</a:t>
            </a:r>
          </a:p>
        </p:txBody>
      </p:sp>
      <p:sp>
        <p:nvSpPr>
          <p:cNvPr id="5" name="TextBox 4"/>
          <p:cNvSpPr txBox="1"/>
          <p:nvPr/>
        </p:nvSpPr>
        <p:spPr>
          <a:xfrm>
            <a:off x="3048000" y="990600"/>
            <a:ext cx="2379550" cy="279180"/>
          </a:xfrm>
          <a:prstGeom prst="rect">
            <a:avLst/>
          </a:prstGeom>
        </p:spPr>
        <p:txBody>
          <a:bodyPr wrap="none" lIns="90000" tIns="46800" rIns="90000" bIns="46800" rtlCol="0">
            <a:spAutoFit/>
          </a:bodyPr>
          <a:lstStyle/>
          <a:p>
            <a:r>
              <a:rPr lang="en-US" sz="1200" b="1" dirty="0" smtClean="0">
                <a:solidFill>
                  <a:schemeClr val="tx1"/>
                </a:solidFill>
                <a:latin typeface="Helvetica"/>
              </a:rPr>
              <a:t>For all reference types of MIRI</a:t>
            </a:r>
          </a:p>
        </p:txBody>
      </p:sp>
      <p:sp>
        <p:nvSpPr>
          <p:cNvPr id="3" name="Footer Placeholder 2"/>
          <p:cNvSpPr>
            <a:spLocks noGrp="1"/>
          </p:cNvSpPr>
          <p:nvPr>
            <p:ph type="ftr" sz="quarter" idx="11"/>
          </p:nvPr>
        </p:nvSpPr>
        <p:spPr/>
        <p:txBody>
          <a:bodyPr/>
          <a:lstStyle/>
          <a:p>
            <a:pPr>
              <a:defRPr/>
            </a:pPr>
            <a:r>
              <a:rPr lang="en-US" smtClean="0"/>
              <a:t>S&amp;OC DMS System Design Review</a:t>
            </a:r>
            <a:endParaRPr lang="en-US" dirty="0"/>
          </a:p>
        </p:txBody>
      </p:sp>
      <p:sp>
        <p:nvSpPr>
          <p:cNvPr id="6" name="Date Placeholder 5"/>
          <p:cNvSpPr>
            <a:spLocks noGrp="1"/>
          </p:cNvSpPr>
          <p:nvPr>
            <p:ph type="dt" sz="half" idx="10"/>
          </p:nvPr>
        </p:nvSpPr>
        <p:spPr/>
        <p:txBody>
          <a:bodyPr/>
          <a:lstStyle/>
          <a:p>
            <a:pPr>
              <a:defRPr/>
            </a:pPr>
            <a:r>
              <a:rPr lang="en-US" smtClean="0"/>
              <a:t>Dec 7-8, 2012</a:t>
            </a:r>
            <a:endParaRPr lang="en-US" dirty="0"/>
          </a:p>
        </p:txBody>
      </p:sp>
      <p:sp>
        <p:nvSpPr>
          <p:cNvPr id="7" name="Slide Number Placeholder 6"/>
          <p:cNvSpPr>
            <a:spLocks noGrp="1"/>
          </p:cNvSpPr>
          <p:nvPr>
            <p:ph type="sldNum" sz="quarter" idx="12"/>
          </p:nvPr>
        </p:nvSpPr>
        <p:spPr/>
        <p:txBody>
          <a:bodyPr/>
          <a:lstStyle/>
          <a:p>
            <a:pPr>
              <a:defRPr/>
            </a:pPr>
            <a:r>
              <a:rPr lang="en-US" smtClean="0"/>
              <a:t>9-</a:t>
            </a:r>
            <a:fld id="{A739F50A-8F88-4892-87E1-8D1D3A543FFC}" type="slidenum">
              <a:rPr lang="en-US" smtClean="0"/>
              <a:pPr>
                <a:defRPr/>
              </a:pPr>
              <a:t>9</a:t>
            </a:fld>
            <a:endParaRPr lang="en-US" smtClean="0"/>
          </a:p>
          <a:p>
            <a:pPr>
              <a:defRPr/>
            </a:pPr>
            <a:endParaRPr lang="en-US" dirty="0"/>
          </a:p>
        </p:txBody>
      </p:sp>
    </p:spTree>
    <p:extLst>
      <p:ext uri="{BB962C8B-B14F-4D97-AF65-F5344CB8AC3E}">
        <p14:creationId xmlns:p14="http://schemas.microsoft.com/office/powerpoint/2010/main" val="1582501840"/>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dirty="0" smtClean="0"/>
              <a:t>Reference Mapping (jwst_miri_dark_0000.rmap)</a:t>
            </a:r>
            <a:endParaRPr lang="en-US" sz="2000" dirty="0"/>
          </a:p>
        </p:txBody>
      </p:sp>
      <p:sp>
        <p:nvSpPr>
          <p:cNvPr id="3" name="Rectangle 2"/>
          <p:cNvSpPr/>
          <p:nvPr/>
        </p:nvSpPr>
        <p:spPr>
          <a:xfrm>
            <a:off x="457200" y="1752600"/>
            <a:ext cx="8153400" cy="3600985"/>
          </a:xfrm>
          <a:prstGeom prst="rect">
            <a:avLst/>
          </a:prstGeom>
        </p:spPr>
        <p:txBody>
          <a:bodyPr wrap="square">
            <a:spAutoFit/>
          </a:bodyPr>
          <a:lstStyle/>
          <a:p>
            <a:r>
              <a:rPr lang="en-US" sz="1200" dirty="0">
                <a:solidFill>
                  <a:schemeClr val="tx1"/>
                </a:solidFill>
                <a:latin typeface="Helvetica"/>
              </a:rPr>
              <a:t>header = {</a:t>
            </a:r>
          </a:p>
          <a:p>
            <a:r>
              <a:rPr lang="en-US" sz="1200" dirty="0">
                <a:solidFill>
                  <a:schemeClr val="tx1"/>
                </a:solidFill>
                <a:latin typeface="Helvetica"/>
              </a:rPr>
              <a:t>    '</a:t>
            </a:r>
            <a:r>
              <a:rPr lang="en-US" sz="1200" dirty="0" err="1" smtClean="0">
                <a:solidFill>
                  <a:schemeClr val="tx1"/>
                </a:solidFill>
                <a:latin typeface="Helvetica"/>
              </a:rPr>
              <a:t>derived_from</a:t>
            </a:r>
            <a:r>
              <a:rPr lang="en-US" sz="1200" dirty="0">
                <a:solidFill>
                  <a:schemeClr val="tx1"/>
                </a:solidFill>
                <a:latin typeface="Helvetica"/>
              </a:rPr>
              <a:t>' : 'cloning tool 0.03b (2012-09-11)',</a:t>
            </a:r>
          </a:p>
          <a:p>
            <a:r>
              <a:rPr lang="en-US" sz="1200" dirty="0">
                <a:solidFill>
                  <a:schemeClr val="tx1"/>
                </a:solidFill>
                <a:latin typeface="Helvetica"/>
              </a:rPr>
              <a:t>    '</a:t>
            </a:r>
            <a:r>
              <a:rPr lang="en-US" sz="1200" dirty="0" err="1">
                <a:solidFill>
                  <a:schemeClr val="tx1"/>
                </a:solidFill>
                <a:latin typeface="Helvetica"/>
              </a:rPr>
              <a:t>filekind</a:t>
            </a:r>
            <a:r>
              <a:rPr lang="en-US" sz="1200" dirty="0">
                <a:solidFill>
                  <a:schemeClr val="tx1"/>
                </a:solidFill>
                <a:latin typeface="Helvetica"/>
              </a:rPr>
              <a:t>' : 'DARK',</a:t>
            </a:r>
          </a:p>
          <a:p>
            <a:r>
              <a:rPr lang="en-US" sz="1200" dirty="0">
                <a:solidFill>
                  <a:schemeClr val="tx1"/>
                </a:solidFill>
                <a:latin typeface="Helvetica"/>
              </a:rPr>
              <a:t>    'instrument' : 'MIRI',</a:t>
            </a:r>
          </a:p>
          <a:p>
            <a:r>
              <a:rPr lang="en-US" sz="1200" dirty="0">
                <a:solidFill>
                  <a:schemeClr val="tx1"/>
                </a:solidFill>
                <a:latin typeface="Helvetica"/>
              </a:rPr>
              <a:t>    'mapping' : 'REFERENCE',</a:t>
            </a:r>
          </a:p>
          <a:p>
            <a:r>
              <a:rPr lang="en-US" sz="1200" dirty="0">
                <a:solidFill>
                  <a:schemeClr val="tx1"/>
                </a:solidFill>
                <a:latin typeface="Helvetica"/>
              </a:rPr>
              <a:t>    </a:t>
            </a:r>
            <a:r>
              <a:rPr lang="en-US" sz="1200" b="1" dirty="0">
                <a:solidFill>
                  <a:schemeClr val="tx1"/>
                </a:solidFill>
                <a:latin typeface="Helvetica"/>
              </a:rPr>
              <a:t>'name' : 'jwst_miri_dark_0000.rmap'</a:t>
            </a:r>
            <a:r>
              <a:rPr lang="en-US" sz="1200" dirty="0">
                <a:solidFill>
                  <a:schemeClr val="tx1"/>
                </a:solidFill>
                <a:latin typeface="Helvetica"/>
              </a:rPr>
              <a:t>,</a:t>
            </a:r>
          </a:p>
          <a:p>
            <a:r>
              <a:rPr lang="en-US" sz="1200" dirty="0">
                <a:solidFill>
                  <a:schemeClr val="tx1"/>
                </a:solidFill>
                <a:latin typeface="Helvetica"/>
              </a:rPr>
              <a:t>    'observatory' : 'JWST',</a:t>
            </a:r>
          </a:p>
          <a:p>
            <a:r>
              <a:rPr lang="en-US" sz="1200" dirty="0">
                <a:solidFill>
                  <a:schemeClr val="tx1"/>
                </a:solidFill>
                <a:latin typeface="Helvetica"/>
              </a:rPr>
              <a:t>    </a:t>
            </a:r>
            <a:r>
              <a:rPr lang="en-US" sz="1200" i="1" dirty="0">
                <a:solidFill>
                  <a:schemeClr val="tx1"/>
                </a:solidFill>
                <a:latin typeface="Helvetica"/>
              </a:rPr>
              <a:t>'</a:t>
            </a:r>
            <a:r>
              <a:rPr lang="en-US" sz="1200" i="1" dirty="0" err="1">
                <a:solidFill>
                  <a:schemeClr val="tx1"/>
                </a:solidFill>
                <a:latin typeface="Helvetica"/>
              </a:rPr>
              <a:t>parkey</a:t>
            </a:r>
            <a:r>
              <a:rPr lang="en-US" sz="1200" i="1" dirty="0">
                <a:solidFill>
                  <a:schemeClr val="tx1"/>
                </a:solidFill>
                <a:latin typeface="Helvetica"/>
              </a:rPr>
              <a:t>' : (('META.INSTRUMENT.DETECTOR', 'META.INSTRUMENT.FILTER', 'META.EXPOSURE.READPATT'),),</a:t>
            </a:r>
          </a:p>
          <a:p>
            <a:r>
              <a:rPr lang="en-US" sz="1200" dirty="0">
                <a:solidFill>
                  <a:schemeClr val="tx1"/>
                </a:solidFill>
                <a:latin typeface="Helvetica"/>
              </a:rPr>
              <a:t>    'sha1sum' : '2535d3be806c6e7f5f0da1f2dce64034f9028ddc',</a:t>
            </a:r>
          </a:p>
          <a:p>
            <a:r>
              <a:rPr lang="en-US" sz="1200" dirty="0">
                <a:solidFill>
                  <a:schemeClr val="tx1"/>
                </a:solidFill>
                <a:latin typeface="Helvetica"/>
              </a:rPr>
              <a:t>}</a:t>
            </a:r>
          </a:p>
          <a:p>
            <a:endParaRPr lang="en-US" sz="1200" dirty="0">
              <a:solidFill>
                <a:schemeClr val="tx1"/>
              </a:solidFill>
              <a:latin typeface="Helvetica"/>
            </a:endParaRPr>
          </a:p>
          <a:p>
            <a:r>
              <a:rPr lang="en-US" sz="1200" dirty="0">
                <a:solidFill>
                  <a:schemeClr val="tx1"/>
                </a:solidFill>
                <a:latin typeface="Helvetica"/>
              </a:rPr>
              <a:t>selector = Match({</a:t>
            </a:r>
          </a:p>
          <a:p>
            <a:r>
              <a:rPr lang="en-US" sz="1200" dirty="0">
                <a:solidFill>
                  <a:schemeClr val="tx1"/>
                </a:solidFill>
                <a:latin typeface="Helvetica"/>
              </a:rPr>
              <a:t>    ('MIRIFULONG', 'ANY', 'FAST') : 'jwst_miri_dark_0000.fits',</a:t>
            </a:r>
          </a:p>
          <a:p>
            <a:r>
              <a:rPr lang="en-US" sz="1200" dirty="0">
                <a:solidFill>
                  <a:schemeClr val="tx1"/>
                </a:solidFill>
                <a:latin typeface="Helvetica"/>
              </a:rPr>
              <a:t>    ('MIRIFULONG', 'ANY', 'SLOW') : 'jwst_miri_dark_0001.fits',</a:t>
            </a:r>
          </a:p>
          <a:p>
            <a:r>
              <a:rPr lang="en-US" sz="1200" dirty="0">
                <a:solidFill>
                  <a:schemeClr val="tx1"/>
                </a:solidFill>
                <a:latin typeface="Helvetica"/>
              </a:rPr>
              <a:t>    ('MIRIFUSHORT', 'ANY', 'FAST') : 'jwst_miri_dark_0002.fits',</a:t>
            </a:r>
          </a:p>
          <a:p>
            <a:r>
              <a:rPr lang="en-US" sz="1200" dirty="0">
                <a:solidFill>
                  <a:schemeClr val="tx1"/>
                </a:solidFill>
                <a:latin typeface="Helvetica"/>
              </a:rPr>
              <a:t>    </a:t>
            </a:r>
            <a:r>
              <a:rPr lang="en-US" sz="1200" b="1" dirty="0">
                <a:solidFill>
                  <a:schemeClr val="tx1"/>
                </a:solidFill>
                <a:latin typeface="Helvetica"/>
              </a:rPr>
              <a:t>('MIRIFUSHORT', 'ANY', 'SLOW') : 'jwst_miri_dark_0003.fits',</a:t>
            </a:r>
          </a:p>
          <a:p>
            <a:r>
              <a:rPr lang="en-US" sz="1200" dirty="0">
                <a:solidFill>
                  <a:schemeClr val="tx1"/>
                </a:solidFill>
                <a:latin typeface="Helvetica"/>
              </a:rPr>
              <a:t>    ('MIRIMAGE', 'ANY', 'FAST') : 'jwst_miri_dark_0004.fits',</a:t>
            </a:r>
          </a:p>
          <a:p>
            <a:r>
              <a:rPr lang="en-US" sz="1200" dirty="0">
                <a:solidFill>
                  <a:schemeClr val="tx1"/>
                </a:solidFill>
                <a:latin typeface="Helvetica"/>
              </a:rPr>
              <a:t>    ('MIRIMAGE', 'ANY', 'SLOW') : 'jwst_miri_dark_0005.fits',</a:t>
            </a:r>
          </a:p>
          <a:p>
            <a:r>
              <a:rPr lang="en-US" sz="1200" dirty="0">
                <a:solidFill>
                  <a:schemeClr val="tx1"/>
                </a:solidFill>
                <a:latin typeface="Helvetica"/>
              </a:rPr>
              <a:t>})</a:t>
            </a:r>
          </a:p>
        </p:txBody>
      </p:sp>
      <p:sp>
        <p:nvSpPr>
          <p:cNvPr id="4" name="TextBox 3"/>
          <p:cNvSpPr txBox="1"/>
          <p:nvPr/>
        </p:nvSpPr>
        <p:spPr>
          <a:xfrm>
            <a:off x="1981200" y="1143000"/>
            <a:ext cx="3317200" cy="263791"/>
          </a:xfrm>
          <a:prstGeom prst="rect">
            <a:avLst/>
          </a:prstGeom>
        </p:spPr>
        <p:txBody>
          <a:bodyPr wrap="none" lIns="90000" tIns="46800" rIns="90000" bIns="46800" rtlCol="0">
            <a:spAutoFit/>
          </a:bodyPr>
          <a:lstStyle/>
          <a:p>
            <a:r>
              <a:rPr lang="en-US" sz="1100" b="1" dirty="0" smtClean="0">
                <a:solidFill>
                  <a:schemeClr val="tx1"/>
                </a:solidFill>
                <a:latin typeface="Helvetica"/>
              </a:rPr>
              <a:t>Matching MIRI DARK to specific reference files</a:t>
            </a:r>
          </a:p>
        </p:txBody>
      </p:sp>
      <p:sp>
        <p:nvSpPr>
          <p:cNvPr id="5" name="Footer Placeholder 4"/>
          <p:cNvSpPr>
            <a:spLocks noGrp="1"/>
          </p:cNvSpPr>
          <p:nvPr>
            <p:ph type="ftr" sz="quarter" idx="11"/>
          </p:nvPr>
        </p:nvSpPr>
        <p:spPr/>
        <p:txBody>
          <a:bodyPr/>
          <a:lstStyle/>
          <a:p>
            <a:pPr>
              <a:defRPr/>
            </a:pPr>
            <a:r>
              <a:rPr lang="en-US" smtClean="0"/>
              <a:t>S&amp;OC DMS System Design Review</a:t>
            </a:r>
            <a:endParaRPr lang="en-US" dirty="0"/>
          </a:p>
        </p:txBody>
      </p:sp>
      <p:sp>
        <p:nvSpPr>
          <p:cNvPr id="6" name="Date Placeholder 5"/>
          <p:cNvSpPr>
            <a:spLocks noGrp="1"/>
          </p:cNvSpPr>
          <p:nvPr>
            <p:ph type="dt" sz="half" idx="10"/>
          </p:nvPr>
        </p:nvSpPr>
        <p:spPr/>
        <p:txBody>
          <a:bodyPr/>
          <a:lstStyle/>
          <a:p>
            <a:pPr>
              <a:defRPr/>
            </a:pPr>
            <a:r>
              <a:rPr lang="en-US" smtClean="0"/>
              <a:t>Dec 7-8, 2012</a:t>
            </a:r>
            <a:endParaRPr lang="en-US" dirty="0"/>
          </a:p>
        </p:txBody>
      </p:sp>
      <p:sp>
        <p:nvSpPr>
          <p:cNvPr id="7" name="Slide Number Placeholder 6"/>
          <p:cNvSpPr>
            <a:spLocks noGrp="1"/>
          </p:cNvSpPr>
          <p:nvPr>
            <p:ph type="sldNum" sz="quarter" idx="12"/>
          </p:nvPr>
        </p:nvSpPr>
        <p:spPr/>
        <p:txBody>
          <a:bodyPr/>
          <a:lstStyle/>
          <a:p>
            <a:pPr>
              <a:defRPr/>
            </a:pPr>
            <a:r>
              <a:rPr lang="en-US" smtClean="0"/>
              <a:t>9-</a:t>
            </a:r>
            <a:fld id="{A739F50A-8F88-4892-87E1-8D1D3A543FFC}" type="slidenum">
              <a:rPr lang="en-US" smtClean="0"/>
              <a:pPr>
                <a:defRPr/>
              </a:pPr>
              <a:t>10</a:t>
            </a:fld>
            <a:endParaRPr lang="en-US" smtClean="0"/>
          </a:p>
          <a:p>
            <a:pPr>
              <a:defRPr/>
            </a:pPr>
            <a:endParaRPr lang="en-US" dirty="0"/>
          </a:p>
        </p:txBody>
      </p:sp>
    </p:spTree>
    <p:extLst>
      <p:ext uri="{BB962C8B-B14F-4D97-AF65-F5344CB8AC3E}">
        <p14:creationId xmlns:p14="http://schemas.microsoft.com/office/powerpoint/2010/main" val="768943515"/>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JWST-S&amp;OC-SRR">
  <a:themeElements>
    <a:clrScheme name="JWST-S&amp;OC-SRR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JWST-S&amp;OC-SRR">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Mod val="90000"/>
          </a:schemeClr>
        </a:solidFill>
        <a:ln>
          <a:solidFill>
            <a:schemeClr val="tx1"/>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defPPr algn="ctr">
          <a:defRPr sz="1400" dirty="0" smtClean="0">
            <a:solidFill>
              <a:schemeClr val="tx1"/>
            </a:solidFill>
            <a:latin typeface="Helvetica"/>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txDef>
      <a:spPr/>
      <a:bodyPr wrap="none" lIns="90000" tIns="46800" rIns="90000" bIns="46800" rtlCol="0">
        <a:spAutoFit/>
      </a:bodyPr>
      <a:lstStyle>
        <a:defPPr>
          <a:defRPr sz="1000" dirty="0" smtClean="0">
            <a:solidFill>
              <a:schemeClr val="tx1"/>
            </a:solidFill>
            <a:latin typeface="Helvetica"/>
          </a:defRPr>
        </a:defPPr>
      </a:lstStyle>
    </a:txDef>
  </a:objectDefaults>
  <a:extraClrSchemeLst>
    <a:extraClrScheme>
      <a:clrScheme name="JWST-S&amp;OC-SRR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JWST-S&amp;OC-SRR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JWST-S&amp;OC-SRR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JWST-S&amp;OC-SRR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JWST-S&amp;OC-SRR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JWST-S&amp;OC-SRR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JWST-S&amp;OC-SRR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JWST-S&amp;OC-SRR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JWST-S&amp;OC-SRR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JWST-S&amp;OC-SRR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JWST-S&amp;OC-SRR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JWST-S&amp;OC-SRR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DMS-SRR-10_CRDS</Template>
  <TotalTime>98856</TotalTime>
  <Words>4674</Words>
  <Application>Microsoft Macintosh PowerPoint</Application>
  <PresentationFormat>On-screen Show (4:3)</PresentationFormat>
  <Paragraphs>781</Paragraphs>
  <Slides>42</Slides>
  <Notes>2</Notes>
  <HiddenSlides>0</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JWST-S&amp;OC-SRR</vt:lpstr>
      <vt:lpstr>Title Page</vt:lpstr>
      <vt:lpstr>Calibration Pipeline Component </vt:lpstr>
      <vt:lpstr>DMS Data Flow Diagram</vt:lpstr>
      <vt:lpstr>CRDS Background (what it is)</vt:lpstr>
      <vt:lpstr>CRDS Background (how it works)</vt:lpstr>
      <vt:lpstr>CRDS Rules File Hierarchy</vt:lpstr>
      <vt:lpstr>Pipeline Context  (jwst_0000.pmap)</vt:lpstr>
      <vt:lpstr>Instrument Context (jwst_miri_0000.imap)</vt:lpstr>
      <vt:lpstr>Reference Mapping (jwst_miri_dark_0000.rmap)</vt:lpstr>
      <vt:lpstr>Selectors</vt:lpstr>
      <vt:lpstr>Selectors Nest</vt:lpstr>
      <vt:lpstr>Match() Parameter Expressions</vt:lpstr>
      <vt:lpstr>Changes Since Last Year</vt:lpstr>
      <vt:lpstr>Changes Since Last Year (cont)</vt:lpstr>
      <vt:lpstr>Rmap Relevance</vt:lpstr>
      <vt:lpstr>Parykey Relevance </vt:lpstr>
      <vt:lpstr>Cache Configurations divider</vt:lpstr>
      <vt:lpstr>Server Side File Supply</vt:lpstr>
      <vt:lpstr>Client/Server</vt:lpstr>
      <vt:lpstr>Remote Fallback (laptop mode)</vt:lpstr>
      <vt:lpstr>Server-less Configuration</vt:lpstr>
      <vt:lpstr>Server-less Configuration</vt:lpstr>
      <vt:lpstr>Web Reference File Submission</vt:lpstr>
      <vt:lpstr>Website (home)</vt:lpstr>
      <vt:lpstr>Committing Files to CRDS</vt:lpstr>
      <vt:lpstr>Rmap Editor</vt:lpstr>
      <vt:lpstr>Batch Submission</vt:lpstr>
      <vt:lpstr>Batch Submission Inputs</vt:lpstr>
      <vt:lpstr>File Uploads</vt:lpstr>
      <vt:lpstr>Submission Results (summary)</vt:lpstr>
      <vt:lpstr>Submission Results (certify output)</vt:lpstr>
      <vt:lpstr>Submission Results (logical diffs)</vt:lpstr>
      <vt:lpstr>Submission Results (textual diffs)</vt:lpstr>
      <vt:lpstr>Utilities divider</vt:lpstr>
      <vt:lpstr>Utilities Design</vt:lpstr>
      <vt:lpstr>Utilities Design (cont 1)</vt:lpstr>
      <vt:lpstr>Utilities Design (cont 2)</vt:lpstr>
      <vt:lpstr>Conclusion divider</vt:lpstr>
      <vt:lpstr>S/W Technologies</vt:lpstr>
      <vt:lpstr>Completed Builds 1 &amp; 2</vt:lpstr>
      <vt:lpstr>Future Builds 3 &amp; 4</vt:lpstr>
      <vt:lpstr>Future Builds 5 &amp; 6</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 Overview</dc:title>
  <dc:creator>Robert Jedrzejewski</dc:creator>
  <cp:lastModifiedBy>Todd Miller</cp:lastModifiedBy>
  <cp:revision>601</cp:revision>
  <cp:lastPrinted>2012-10-26T14:31:17Z</cp:lastPrinted>
  <dcterms:created xsi:type="dcterms:W3CDTF">2010-05-10T15:28:32Z</dcterms:created>
  <dcterms:modified xsi:type="dcterms:W3CDTF">2012-11-26T21:53:10Z</dcterms:modified>
</cp:coreProperties>
</file>