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352" r:id="rId3"/>
    <p:sldId id="364" r:id="rId4"/>
    <p:sldId id="365" r:id="rId5"/>
    <p:sldId id="381" r:id="rId6"/>
    <p:sldId id="432" r:id="rId7"/>
    <p:sldId id="431" r:id="rId8"/>
    <p:sldId id="413" r:id="rId9"/>
    <p:sldId id="383" r:id="rId10"/>
    <p:sldId id="384" r:id="rId11"/>
    <p:sldId id="385" r:id="rId12"/>
    <p:sldId id="368" r:id="rId13"/>
    <p:sldId id="389" r:id="rId14"/>
    <p:sldId id="397" r:id="rId15"/>
    <p:sldId id="387" r:id="rId16"/>
    <p:sldId id="417" r:id="rId17"/>
    <p:sldId id="406" r:id="rId18"/>
    <p:sldId id="370" r:id="rId19"/>
    <p:sldId id="408" r:id="rId20"/>
    <p:sldId id="412" r:id="rId21"/>
    <p:sldId id="409" r:id="rId22"/>
    <p:sldId id="386" r:id="rId23"/>
    <p:sldId id="410" r:id="rId24"/>
    <p:sldId id="369" r:id="rId25"/>
    <p:sldId id="416" r:id="rId26"/>
    <p:sldId id="425" r:id="rId27"/>
    <p:sldId id="372" r:id="rId28"/>
    <p:sldId id="400" r:id="rId29"/>
    <p:sldId id="426" r:id="rId30"/>
    <p:sldId id="402" r:id="rId31"/>
    <p:sldId id="430" r:id="rId32"/>
    <p:sldId id="427" r:id="rId33"/>
    <p:sldId id="428" r:id="rId34"/>
    <p:sldId id="424" r:id="rId35"/>
    <p:sldId id="421" r:id="rId36"/>
    <p:sldId id="422" r:id="rId37"/>
    <p:sldId id="423" r:id="rId38"/>
    <p:sldId id="429" r:id="rId39"/>
    <p:sldId id="377" r:id="rId40"/>
    <p:sldId id="380" r:id="rId41"/>
    <p:sldId id="418" r:id="rId42"/>
    <p:sldId id="419"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46" autoAdjust="0"/>
  </p:normalViewPr>
  <p:slideViewPr>
    <p:cSldViewPr>
      <p:cViewPr varScale="1">
        <p:scale>
          <a:sx n="147" d="100"/>
          <a:sy n="147" d="100"/>
        </p:scale>
        <p:origin x="-200" y="-112"/>
      </p:cViewPr>
      <p:guideLst>
        <p:guide orient="horz" pos="2160"/>
        <p:guide pos="2880"/>
      </p:guideLst>
    </p:cSldViewPr>
  </p:slideViewPr>
  <p:outlineViewPr>
    <p:cViewPr varScale="1">
      <p:scale>
        <a:sx n="35" d="100"/>
        <a:sy n="35" d="100"/>
      </p:scale>
      <p:origin x="0" y="13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5.xml"/><Relationship Id="rId20" Type="http://schemas.openxmlformats.org/officeDocument/2006/relationships/slide" Target="slides/slide29.xml"/><Relationship Id="rId21" Type="http://schemas.openxmlformats.org/officeDocument/2006/relationships/slide" Target="slides/slide31.xml"/><Relationship Id="rId22" Type="http://schemas.openxmlformats.org/officeDocument/2006/relationships/slide" Target="slides/slide33.xml"/><Relationship Id="rId23" Type="http://schemas.openxmlformats.org/officeDocument/2006/relationships/slide" Target="slides/slide34.xml"/><Relationship Id="rId24" Type="http://schemas.openxmlformats.org/officeDocument/2006/relationships/slide" Target="slides/slide35.xml"/><Relationship Id="rId25" Type="http://schemas.openxmlformats.org/officeDocument/2006/relationships/slide" Target="slides/slide36.xml"/><Relationship Id="rId26" Type="http://schemas.openxmlformats.org/officeDocument/2006/relationships/slide" Target="slides/slide37.xml"/><Relationship Id="rId27" Type="http://schemas.openxmlformats.org/officeDocument/2006/relationships/slide" Target="slides/slide38.xml"/><Relationship Id="rId28" Type="http://schemas.openxmlformats.org/officeDocument/2006/relationships/slide" Target="slides/slide39.xml"/><Relationship Id="rId29" Type="http://schemas.openxmlformats.org/officeDocument/2006/relationships/slide" Target="slides/slide40.xml"/><Relationship Id="rId10" Type="http://schemas.openxmlformats.org/officeDocument/2006/relationships/slide" Target="slides/slide16.xml"/><Relationship Id="rId11" Type="http://schemas.openxmlformats.org/officeDocument/2006/relationships/slide" Target="slides/slide17.xml"/><Relationship Id="rId12" Type="http://schemas.openxmlformats.org/officeDocument/2006/relationships/slide" Target="slides/slide18.xml"/><Relationship Id="rId13" Type="http://schemas.openxmlformats.org/officeDocument/2006/relationships/slide" Target="slides/slide20.xml"/><Relationship Id="rId14" Type="http://schemas.openxmlformats.org/officeDocument/2006/relationships/slide" Target="slides/slide21.xml"/><Relationship Id="rId15" Type="http://schemas.openxmlformats.org/officeDocument/2006/relationships/slide" Target="slides/slide23.xml"/><Relationship Id="rId16" Type="http://schemas.openxmlformats.org/officeDocument/2006/relationships/slide" Target="slides/slide24.xml"/><Relationship Id="rId17" Type="http://schemas.openxmlformats.org/officeDocument/2006/relationships/slide" Target="slides/slide25.xml"/><Relationship Id="rId18" Type="http://schemas.openxmlformats.org/officeDocument/2006/relationships/slide" Target="slides/slide27.xml"/><Relationship Id="rId19" Type="http://schemas.openxmlformats.org/officeDocument/2006/relationships/slide" Target="slides/slide28.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9.xml"/><Relationship Id="rId6" Type="http://schemas.openxmlformats.org/officeDocument/2006/relationships/slide" Target="slides/slide12.xml"/><Relationship Id="rId7" Type="http://schemas.openxmlformats.org/officeDocument/2006/relationships/slide" Target="slides/slide13.xml"/><Relationship Id="rId8"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18</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October 31,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October 31, 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October 31,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October 31,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sldNum="0" hdr="0" ftr="0" dt="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p:txBody>
          <a:bodyPr/>
          <a:lstStyle/>
          <a:p>
            <a:r>
              <a:rPr lang="en-US" sz="1600" dirty="0" smtClean="0"/>
              <a:t>CRDS reference matching is done with a nested hierarchy of “Selectors”</a:t>
            </a:r>
          </a:p>
          <a:p>
            <a:r>
              <a:rPr lang="en-US" sz="1600" dirty="0" smtClean="0"/>
              <a:t>The universal Selector pattern for HST is:</a:t>
            </a:r>
          </a:p>
          <a:p>
            <a:pPr lvl="1"/>
            <a:r>
              <a:rPr lang="en-US" sz="1600" dirty="0" smtClean="0"/>
              <a:t>Match  </a:t>
            </a:r>
            <a:r>
              <a:rPr lang="en-US" sz="1600" dirty="0" smtClean="0">
                <a:sym typeface="Wingdings"/>
              </a:rPr>
              <a:t>  </a:t>
            </a:r>
            <a:r>
              <a:rPr lang="en-US" sz="1600" dirty="0" err="1" smtClean="0">
                <a:sym typeface="Wingdings"/>
              </a:rPr>
              <a:t>UseAfter</a:t>
            </a:r>
            <a:endParaRPr lang="en-US" sz="1600" dirty="0" smtClean="0">
              <a:sym typeface="Wingdings"/>
            </a:endParaRPr>
          </a:p>
          <a:p>
            <a:pPr lvl="1"/>
            <a:r>
              <a:rPr lang="en-US" sz="1600" dirty="0" smtClean="0">
                <a:sym typeface="Wingdings"/>
              </a:rPr>
              <a:t>This emulates the SQL queries of CDBS</a:t>
            </a:r>
          </a:p>
          <a:p>
            <a:pPr lvl="1"/>
            <a:r>
              <a:rPr lang="en-US" sz="1600" dirty="0" smtClean="0">
                <a:sym typeface="Wingdings"/>
              </a:rPr>
              <a:t>Good for automated rmap generation from CDBS database</a:t>
            </a:r>
          </a:p>
          <a:p>
            <a:r>
              <a:rPr lang="en-US" sz="1600" dirty="0" smtClean="0">
                <a:sym typeface="Wingdings"/>
              </a:rPr>
              <a:t>Baseline rules for JWST only Match() but will evolve.</a:t>
            </a:r>
            <a:endParaRPr lang="en-US" sz="1600" dirty="0" smtClean="0"/>
          </a:p>
          <a:p>
            <a:r>
              <a:rPr lang="en-US" sz="1600" dirty="0" smtClean="0"/>
              <a:t>When choose()’</a:t>
            </a:r>
            <a:r>
              <a:rPr lang="en-US" sz="1600" dirty="0" err="1" smtClean="0"/>
              <a:t>ing</a:t>
            </a:r>
            <a:r>
              <a:rPr lang="en-US" sz="1600" dirty="0" smtClean="0"/>
              <a:t>  each Selector either:</a:t>
            </a:r>
          </a:p>
          <a:p>
            <a:pPr lvl="1"/>
            <a:r>
              <a:rPr lang="en-US" sz="1600" dirty="0"/>
              <a:t>R</a:t>
            </a:r>
            <a:r>
              <a:rPr lang="en-US" sz="1600" dirty="0" smtClean="0"/>
              <a:t>eturns a simple string.</a:t>
            </a:r>
          </a:p>
          <a:p>
            <a:pPr lvl="1"/>
            <a:r>
              <a:rPr lang="en-US" sz="1600" dirty="0" smtClean="0"/>
              <a:t>Locates a nested Selector and returns the choice from that.</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r>
              <a:rPr lang="en-US" sz="1600" dirty="0" smtClean="0"/>
              <a:t>, Bracket</a:t>
            </a:r>
          </a:p>
          <a:p>
            <a:pPr marL="0" indent="0">
              <a:buNone/>
            </a:pPr>
            <a:endParaRPr lang="en-US" sz="1600"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1"/>
            <a:r>
              <a:rPr lang="en-US" dirty="0" smtClean="0"/>
              <a:t>(</a:t>
            </a:r>
            <a:r>
              <a:rPr lang="fr-FR" dirty="0"/>
              <a:t>’</a:t>
            </a:r>
            <a:r>
              <a:rPr lang="en-US" dirty="0"/>
              <a:t>ABCD’, ‘*’, ‘1|2|3’, ‘N/A’, 1</a:t>
            </a:r>
            <a:r>
              <a:rPr lang="en-US" dirty="0" smtClean="0"/>
              <a:t>)</a:t>
            </a:r>
          </a:p>
          <a:p>
            <a:r>
              <a:rPr lang="en-US" dirty="0"/>
              <a:t>O</a:t>
            </a:r>
            <a:r>
              <a:rPr lang="en-US" dirty="0" smtClean="0"/>
              <a:t>verall match quality </a:t>
            </a:r>
            <a:r>
              <a:rPr lang="en-US" dirty="0" smtClean="0"/>
              <a:t>is determined </a:t>
            </a:r>
            <a:r>
              <a:rPr lang="en-US" dirty="0" smtClean="0"/>
              <a:t>by sum of parameter weights</a:t>
            </a:r>
          </a:p>
          <a:p>
            <a:pPr lvl="1"/>
            <a:r>
              <a:rPr lang="en-US" dirty="0"/>
              <a:t>A</a:t>
            </a:r>
            <a:r>
              <a:rPr lang="en-US" dirty="0" smtClean="0"/>
              <a:t> parameter which matches </a:t>
            </a:r>
            <a:r>
              <a:rPr lang="en-US" dirty="0" smtClean="0"/>
              <a:t>is counted as </a:t>
            </a:r>
            <a:r>
              <a:rPr lang="en-US" dirty="0" smtClean="0"/>
              <a:t>+1</a:t>
            </a:r>
          </a:p>
          <a:p>
            <a:pPr lvl="1"/>
            <a:r>
              <a:rPr lang="en-US" dirty="0" smtClean="0"/>
              <a:t>N/A parameters,  ignored,  are </a:t>
            </a:r>
            <a:r>
              <a:rPr lang="en-US" dirty="0" smtClean="0"/>
              <a:t>counted as +</a:t>
            </a:r>
            <a:r>
              <a:rPr lang="en-US" dirty="0" smtClean="0"/>
              <a:t>0</a:t>
            </a:r>
          </a:p>
          <a:p>
            <a:pPr lvl="1"/>
            <a:r>
              <a:rPr lang="en-US" dirty="0" smtClean="0"/>
              <a:t>Highest match sum </a:t>
            </a:r>
            <a:r>
              <a:rPr lang="en-US" dirty="0" smtClean="0"/>
              <a:t>over all parameters wins</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1672961060"/>
              </p:ext>
            </p:extLst>
          </p:nvPr>
        </p:nvGraphicFramePr>
        <p:xfrm>
          <a:off x="685800" y="38862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Delta-Weight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+0</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Tree>
    <p:extLst>
      <p:ext uri="{BB962C8B-B14F-4D97-AF65-F5344CB8AC3E}">
        <p14:creationId xmlns:p14="http://schemas.microsoft.com/office/powerpoint/2010/main" val="384127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838200"/>
            <a:ext cx="8610600" cy="5029200"/>
          </a:xfrm>
        </p:spPr>
        <p:txBody>
          <a:bodyPr/>
          <a:lstStyle/>
          <a:p>
            <a:r>
              <a:rPr lang="en-US" dirty="0" smtClean="0"/>
              <a:t>Best References</a:t>
            </a:r>
          </a:p>
          <a:p>
            <a:pPr lvl="1"/>
            <a:r>
              <a:rPr lang="en-US" baseline="0" dirty="0" smtClean="0"/>
              <a:t>Integration with </a:t>
            </a:r>
            <a:r>
              <a:rPr lang="en-US" baseline="0" dirty="0" err="1" smtClean="0"/>
              <a:t>stpipe</a:t>
            </a:r>
            <a:endParaRPr lang="en-US" baseline="0" dirty="0" smtClean="0"/>
          </a:p>
          <a:p>
            <a:pPr lvl="2"/>
            <a:r>
              <a:rPr lang="en-US" dirty="0" smtClean="0"/>
              <a:t>Interface to CRDS common across all </a:t>
            </a:r>
            <a:r>
              <a:rPr lang="en-US" dirty="0" err="1" smtClean="0"/>
              <a:t>stpipe</a:t>
            </a:r>
            <a:r>
              <a:rPr lang="en-US" dirty="0" smtClean="0"/>
              <a:t> Steps</a:t>
            </a:r>
            <a:endParaRPr lang="en-US" baseline="0" dirty="0" smtClean="0"/>
          </a:p>
          <a:p>
            <a:pPr lvl="2"/>
            <a:r>
              <a:rPr lang="en-US" dirty="0" smtClean="0"/>
              <a:t>Calls </a:t>
            </a:r>
            <a:r>
              <a:rPr lang="en-US" dirty="0" err="1" smtClean="0"/>
              <a:t>crds.getreferences</a:t>
            </a:r>
            <a:r>
              <a:rPr lang="en-US" dirty="0" smtClean="0"/>
              <a:t>()</a:t>
            </a:r>
          </a:p>
          <a:p>
            <a:pPr lvl="2"/>
            <a:r>
              <a:rPr lang="en-US" dirty="0" err="1" smtClean="0"/>
              <a:t>Stpipe</a:t>
            </a:r>
            <a:r>
              <a:rPr lang="en-US" dirty="0" smtClean="0"/>
              <a:t> command line overrides for reference files</a:t>
            </a:r>
            <a:endParaRPr lang="en-US" baseline="0" dirty="0" smtClean="0"/>
          </a:p>
          <a:p>
            <a:pPr lvl="1"/>
            <a:r>
              <a:rPr lang="en-US" dirty="0" smtClean="0"/>
              <a:t>Use STPIPE data model vocabulary for JWST CRDS rules</a:t>
            </a:r>
          </a:p>
          <a:p>
            <a:pPr lvl="2"/>
            <a:r>
              <a:rPr lang="en-US" dirty="0" smtClean="0"/>
              <a:t>JSONRPC service also supports FITS keywords and maps to data model</a:t>
            </a:r>
          </a:p>
          <a:p>
            <a:pPr lvl="1"/>
            <a:r>
              <a:rPr lang="en-US" dirty="0"/>
              <a:t>Elaboration of CRDS client </a:t>
            </a:r>
            <a:r>
              <a:rPr lang="en-US" dirty="0" smtClean="0"/>
              <a:t>configurations</a:t>
            </a:r>
            <a:endParaRPr lang="en-US" dirty="0"/>
          </a:p>
          <a:p>
            <a:pPr lvl="1"/>
            <a:r>
              <a:rPr lang="en-US" dirty="0" smtClean="0"/>
              <a:t>Instrument Specific Lookup</a:t>
            </a:r>
            <a:r>
              <a:rPr lang="en-US" baseline="0" dirty="0" smtClean="0"/>
              <a:t> </a:t>
            </a:r>
            <a:r>
              <a:rPr lang="en-US" dirty="0" smtClean="0"/>
              <a:t>Hooks</a:t>
            </a:r>
          </a:p>
          <a:p>
            <a:pPr lvl="2"/>
            <a:r>
              <a:rPr lang="en-US" dirty="0" smtClean="0"/>
              <a:t>Relevance Expressions (Rmap,  </a:t>
            </a:r>
            <a:r>
              <a:rPr lang="en-US" dirty="0" err="1" smtClean="0"/>
              <a:t>Parkey</a:t>
            </a:r>
            <a:r>
              <a:rPr lang="en-US" dirty="0" smtClean="0"/>
              <a:t>)</a:t>
            </a:r>
          </a:p>
          <a:p>
            <a:r>
              <a:rPr lang="en-US" dirty="0" smtClean="0"/>
              <a:t>File Submission Refinements</a:t>
            </a:r>
          </a:p>
          <a:p>
            <a:pPr lvl="1"/>
            <a:r>
              <a:rPr lang="en-US" dirty="0" smtClean="0"/>
              <a:t>Batch Submission --  automatic rules updates for ~90% new HST references</a:t>
            </a:r>
          </a:p>
          <a:p>
            <a:r>
              <a:rPr lang="en-US" dirty="0" smtClean="0"/>
              <a:t>HST Catalog driven best reference testing</a:t>
            </a:r>
          </a:p>
          <a:p>
            <a:pPr lvl="1"/>
            <a:r>
              <a:rPr lang="en-US" dirty="0" smtClean="0"/>
              <a:t>CRDS matches all CDBS recommendations:  ~100%</a:t>
            </a: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handles unique file naming </a:t>
            </a:r>
          </a:p>
          <a:p>
            <a:pPr lvl="2"/>
            <a:r>
              <a:rPr lang="en-US" dirty="0" smtClean="0"/>
              <a:t>Rules</a:t>
            </a:r>
          </a:p>
          <a:p>
            <a:pPr lvl="2"/>
            <a:r>
              <a:rPr lang="en-US" dirty="0" smtClean="0"/>
              <a:t>References</a:t>
            </a:r>
          </a:p>
          <a:p>
            <a:pPr lvl="1"/>
            <a:r>
              <a:rPr lang="en-US" dirty="0" smtClean="0"/>
              <a:t>CRDS has local file storage for rules and references</a:t>
            </a:r>
          </a:p>
          <a:p>
            <a:pPr lvl="2"/>
            <a:r>
              <a:rPr lang="en-US" dirty="0" smtClean="0"/>
              <a:t>Necessary for CRDS development and early STPIPE operations.</a:t>
            </a:r>
          </a:p>
          <a:p>
            <a:pPr lvl="2"/>
            <a:r>
              <a:rPr lang="en-US" dirty="0" smtClean="0"/>
              <a:t>Storage space is not a short term issue</a:t>
            </a:r>
          </a:p>
        </p:txBody>
      </p:sp>
    </p:spTree>
    <p:extLst>
      <p:ext uri="{BB962C8B-B14F-4D97-AF65-F5344CB8AC3E}">
        <p14:creationId xmlns:p14="http://schemas.microsoft.com/office/powerpoint/2010/main" val="122689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219200"/>
            <a:ext cx="7769225" cy="4800600"/>
          </a:xfrm>
        </p:spPr>
        <p:txBody>
          <a:bodyPr/>
          <a:lstStyle/>
          <a:p>
            <a:r>
              <a:rPr lang="en-US" sz="1400" dirty="0" smtClean="0"/>
              <a:t>Transparent file delivery in STPIPE w/ CRDS client/server</a:t>
            </a:r>
          </a:p>
          <a:p>
            <a:pPr lvl="1"/>
            <a:r>
              <a:rPr lang="en-US" sz="1400" dirty="0" smtClean="0"/>
              <a:t>Files are cached client-side to avoid repeat network transfers</a:t>
            </a:r>
          </a:p>
          <a:p>
            <a:pPr lvl="1"/>
            <a:r>
              <a:rPr lang="en-US" sz="1400" dirty="0" smtClean="0"/>
              <a:t>Network fallback mode supports “server-less mode”</a:t>
            </a:r>
          </a:p>
          <a:p>
            <a:r>
              <a:rPr lang="en-US" sz="1400" dirty="0" smtClean="0"/>
              <a:t>CRDS Browse-able File Access</a:t>
            </a:r>
          </a:p>
          <a:p>
            <a:pPr lvl="1"/>
            <a:r>
              <a:rPr lang="en-US" sz="1400" dirty="0" smtClean="0"/>
              <a:t>Browse</a:t>
            </a:r>
            <a:r>
              <a:rPr lang="en-US" sz="1400" dirty="0"/>
              <a:t> </a:t>
            </a:r>
            <a:r>
              <a:rPr lang="en-US" sz="1400" dirty="0" smtClean="0"/>
              <a:t>reference </a:t>
            </a:r>
            <a:r>
              <a:rPr lang="en-US" sz="1400" dirty="0"/>
              <a:t>metadata and CRDS </a:t>
            </a:r>
            <a:r>
              <a:rPr lang="en-US" sz="1400" dirty="0" smtClean="0"/>
              <a:t>rules</a:t>
            </a:r>
          </a:p>
          <a:p>
            <a:pPr lvl="1"/>
            <a:r>
              <a:rPr lang="en-US" sz="1400" dirty="0" smtClean="0"/>
              <a:t>Browse-able best references</a:t>
            </a:r>
            <a:endParaRPr lang="en-US" sz="1400" dirty="0"/>
          </a:p>
          <a:p>
            <a:pPr lvl="1"/>
            <a:r>
              <a:rPr lang="en-US" sz="1400" dirty="0" smtClean="0"/>
              <a:t>Download links</a:t>
            </a:r>
            <a:endParaRPr lang="en-US" sz="1400" dirty="0"/>
          </a:p>
          <a:p>
            <a:pPr lvl="2"/>
            <a:r>
              <a:rPr lang="en-US" sz="1200" dirty="0" smtClean="0"/>
              <a:t>Per-file Reference </a:t>
            </a:r>
            <a:r>
              <a:rPr lang="en-US" sz="1200" dirty="0"/>
              <a:t>or Rules </a:t>
            </a:r>
            <a:r>
              <a:rPr lang="en-US" sz="1200" dirty="0" smtClean="0"/>
              <a:t>links</a:t>
            </a:r>
          </a:p>
          <a:p>
            <a:pPr lvl="2"/>
            <a:r>
              <a:rPr lang="en-US" sz="1200" dirty="0" smtClean="0"/>
              <a:t>Intended for single file basic access only</a:t>
            </a:r>
            <a:endParaRPr lang="en-US" sz="1200" dirty="0"/>
          </a:p>
          <a:p>
            <a:r>
              <a:rPr lang="en-US" sz="1400" dirty="0" smtClean="0"/>
              <a:t>Redirect </a:t>
            </a:r>
            <a:r>
              <a:rPr lang="en-US" sz="1400" dirty="0"/>
              <a:t>to DMS archive for </a:t>
            </a:r>
            <a:r>
              <a:rPr lang="en-US" sz="1400" dirty="0" smtClean="0"/>
              <a:t>high load reference file delivery</a:t>
            </a:r>
            <a:endParaRPr lang="en-US" sz="1400"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User</a:t>
            </a:r>
          </a:p>
          <a:p>
            <a:pPr algn="ctr"/>
            <a:r>
              <a:rPr lang="en-US" sz="1400" b="1" dirty="0" smtClean="0">
                <a:solidFill>
                  <a:schemeClr val="tx1"/>
                </a:solidFill>
                <a:latin typeface="Helvetica"/>
              </a:rPr>
              <a:t>STPIPE</a:t>
            </a: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2" name="Title 1"/>
          <p:cNvSpPr>
            <a:spLocks noGrp="1"/>
          </p:cNvSpPr>
          <p:nvPr>
            <p:ph type="title"/>
          </p:nvPr>
        </p:nvSpPr>
        <p:spPr/>
        <p:txBody>
          <a:bodyPr/>
          <a:lstStyle/>
          <a:p>
            <a:pPr rtl="0" eaLnBrk="0" fontAlgn="base" hangingPunct="0"/>
            <a:r>
              <a:rPr lang="en-US" sz="1800" b="1" kern="1200" dirty="0" smtClean="0">
                <a:solidFill>
                  <a:srgbClr val="C00000"/>
                </a:solidFill>
                <a:effectLst/>
                <a:latin typeface="Helvetica"/>
                <a:ea typeface="+mn-ea"/>
                <a:cs typeface="+mn-cs"/>
              </a:rPr>
              <a:t>Calibration Pipeline Component</a:t>
            </a:r>
            <a:endParaRPr lang="en-US" dirty="0" smtClean="0">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1143000" y="1447800"/>
            <a:ext cx="7239000" cy="4267200"/>
          </a:xfrm>
        </p:spPr>
        <p:txBody>
          <a:bodyPr/>
          <a:lstStyle/>
          <a:p>
            <a:r>
              <a:rPr lang="en-US" dirty="0" smtClean="0"/>
              <a:t>Works by equating user and server file caches</a:t>
            </a:r>
          </a:p>
          <a:p>
            <a:r>
              <a:rPr lang="en-US" dirty="0"/>
              <a:t>All users share master </a:t>
            </a:r>
            <a:r>
              <a:rPr lang="en-US" dirty="0" smtClean="0"/>
              <a:t>read-only file </a:t>
            </a:r>
            <a:r>
              <a:rPr lang="en-US" dirty="0"/>
              <a:t>cache with server</a:t>
            </a:r>
          </a:p>
          <a:p>
            <a:r>
              <a:rPr lang="en-US" dirty="0"/>
              <a:t>All user file cache fetches automatically “hit”</a:t>
            </a:r>
          </a:p>
          <a:p>
            <a:r>
              <a:rPr lang="en-US" dirty="0"/>
              <a:t>Same CRDS </a:t>
            </a:r>
            <a:r>
              <a:rPr lang="en-US" dirty="0" smtClean="0"/>
              <a:t>core library </a:t>
            </a:r>
            <a:r>
              <a:rPr lang="en-US" dirty="0"/>
              <a:t>used in STPIPE and CRDS Server</a:t>
            </a:r>
          </a:p>
          <a:p>
            <a:r>
              <a:rPr lang="en-US" dirty="0" smtClean="0"/>
              <a:t>Best references are computed directly by the </a:t>
            </a:r>
            <a:r>
              <a:rPr lang="en-US" dirty="0" err="1" smtClean="0"/>
              <a:t>stpipe</a:t>
            </a:r>
            <a:r>
              <a:rPr lang="en-US" dirty="0" smtClean="0"/>
              <a:t> process calling a local CRDS library function</a:t>
            </a:r>
          </a:p>
          <a:p>
            <a:r>
              <a:rPr lang="en-US" dirty="0" smtClean="0"/>
              <a:t>Requires access to Central Store /</a:t>
            </a:r>
            <a:r>
              <a:rPr lang="en-US" dirty="0" err="1" smtClean="0"/>
              <a:t>grp</a:t>
            </a:r>
            <a:r>
              <a:rPr lang="en-US" dirty="0" smtClean="0"/>
              <a:t>/</a:t>
            </a:r>
            <a:r>
              <a:rPr lang="en-US" dirty="0" err="1" smtClean="0"/>
              <a:t>crds</a:t>
            </a:r>
            <a:r>
              <a:rPr lang="en-US" dirty="0" smtClean="0"/>
              <a:t>/</a:t>
            </a:r>
            <a:r>
              <a:rPr lang="en-US" dirty="0" err="1" smtClean="0"/>
              <a:t>jwst</a:t>
            </a:r>
            <a:endParaRPr lang="en-US" dirty="0" smtClean="0"/>
          </a:p>
          <a:p>
            <a:r>
              <a:rPr lang="en-US" dirty="0" smtClean="0"/>
              <a:t>Only one copy of reference files needed</a:t>
            </a:r>
          </a:p>
          <a:p>
            <a:r>
              <a:rPr lang="en-US" dirty="0" smtClean="0"/>
              <a:t>The server does not have to be running</a:t>
            </a:r>
          </a:p>
        </p:txBody>
      </p:sp>
    </p:spTree>
    <p:extLst>
      <p:ext uri="{BB962C8B-B14F-4D97-AF65-F5344CB8AC3E}">
        <p14:creationId xmlns:p14="http://schemas.microsoft.com/office/powerpoint/2010/main" val="1700328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b="1"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CRDS Server</a:t>
            </a: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getreferences</a:t>
            </a:r>
            <a:r>
              <a:rPr lang="en-US" dirty="0" smtClean="0"/>
              <a:t>()</a:t>
            </a:r>
            <a:endParaRPr lang="en-US" dirty="0"/>
          </a:p>
        </p:txBody>
      </p:sp>
      <p:pic>
        <p:nvPicPr>
          <p:cNvPr id="4" name="Picture 3" descr="Screen shot 2012-10-27 at Oct 27, 2012  3.08.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719757" cy="5207024"/>
          </a:xfrm>
          <a:prstGeom prst="rect">
            <a:avLst/>
          </a:prstGeom>
        </p:spPr>
      </p:pic>
    </p:spTree>
    <p:extLst>
      <p:ext uri="{BB962C8B-B14F-4D97-AF65-F5344CB8AC3E}">
        <p14:creationId xmlns:p14="http://schemas.microsoft.com/office/powerpoint/2010/main" val="275046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JSON-RPC Services</a:t>
            </a:r>
            <a:endParaRPr lang="en-US" dirty="0"/>
          </a:p>
        </p:txBody>
      </p:sp>
      <p:sp>
        <p:nvSpPr>
          <p:cNvPr id="30" name="Text Placeholder 29"/>
          <p:cNvSpPr>
            <a:spLocks noGrp="1"/>
          </p:cNvSpPr>
          <p:nvPr>
            <p:ph type="body" idx="4294967295"/>
          </p:nvPr>
        </p:nvSpPr>
        <p:spPr>
          <a:xfrm>
            <a:off x="762000" y="2057400"/>
            <a:ext cx="7315200" cy="1524000"/>
          </a:xfrm>
        </p:spPr>
        <p:txBody>
          <a:bodyPr/>
          <a:lstStyle/>
          <a:p>
            <a:r>
              <a:rPr lang="en-US" dirty="0" smtClean="0"/>
              <a:t>Language agnostic JSON-RPC 1.0 access is defined for</a:t>
            </a:r>
          </a:p>
          <a:p>
            <a:pPr lvl="1"/>
            <a:r>
              <a:rPr lang="en-US" dirty="0" smtClean="0"/>
              <a:t>Getting the default/operational context</a:t>
            </a:r>
          </a:p>
          <a:p>
            <a:pPr lvl="1"/>
            <a:r>
              <a:rPr lang="en-US" dirty="0" smtClean="0"/>
              <a:t>Getting best reference filenames for a parameter set</a:t>
            </a:r>
          </a:p>
          <a:p>
            <a:r>
              <a:rPr lang="en-US" dirty="0" smtClean="0"/>
              <a:t>Simple HTTP Get CRDS File</a:t>
            </a:r>
          </a:p>
          <a:p>
            <a:pPr lvl="1"/>
            <a:r>
              <a:rPr lang="en-US" dirty="0" smtClean="0"/>
              <a:t>Mostly control oriented:  </a:t>
            </a:r>
            <a:r>
              <a:rPr lang="en-US" dirty="0"/>
              <a:t>b</a:t>
            </a:r>
            <a:r>
              <a:rPr lang="en-US" dirty="0" smtClean="0"/>
              <a:t>locks distribution of “rejected” files</a:t>
            </a:r>
          </a:p>
          <a:p>
            <a:pPr lvl="1"/>
            <a:r>
              <a:rPr lang="en-US" dirty="0" smtClean="0"/>
              <a:t>Redirects to DMS Archive for high throughput data transport</a:t>
            </a:r>
          </a:p>
        </p:txBody>
      </p:sp>
    </p:spTree>
    <p:extLst>
      <p:ext uri="{BB962C8B-B14F-4D97-AF65-F5344CB8AC3E}">
        <p14:creationId xmlns:p14="http://schemas.microsoft.com/office/powerpoint/2010/main" val="212775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487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Committing Files to CRDS</a:t>
            </a:r>
            <a:endParaRPr lang="en-US" dirty="0"/>
          </a:p>
        </p:txBody>
      </p:sp>
    </p:spTree>
    <p:extLst>
      <p:ext uri="{BB962C8B-B14F-4D97-AF65-F5344CB8AC3E}">
        <p14:creationId xmlns:p14="http://schemas.microsoft.com/office/powerpoint/2010/main" val="31387892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pic>
        <p:nvPicPr>
          <p:cNvPr id="4" name="Picture 3"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40756576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Results (summary)</a:t>
            </a:r>
            <a:endParaRPr lang="en-US" dirty="0"/>
          </a:p>
        </p:txBody>
      </p:sp>
      <p:pic>
        <p:nvPicPr>
          <p:cNvPr id="3" name="Picture 2"/>
          <p:cNvPicPr>
            <a:picLocks noChangeAspect="1"/>
          </p:cNvPicPr>
          <p:nvPr/>
        </p:nvPicPr>
        <p:blipFill>
          <a:blip r:embed="rId2"/>
          <a:stretch>
            <a:fillRect/>
          </a:stretch>
        </p:blipFill>
        <p:spPr>
          <a:xfrm>
            <a:off x="838200" y="990600"/>
            <a:ext cx="7620000" cy="5731858"/>
          </a:xfrm>
          <a:prstGeom prst="rect">
            <a:avLst/>
          </a:prstGeom>
        </p:spPr>
      </p:pic>
    </p:spTree>
    <p:extLst>
      <p:ext uri="{BB962C8B-B14F-4D97-AF65-F5344CB8AC3E}">
        <p14:creationId xmlns:p14="http://schemas.microsoft.com/office/powerpoint/2010/main" val="173931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2" name="Title 1"/>
          <p:cNvSpPr>
            <a:spLocks noGrp="1"/>
          </p:cNvSpPr>
          <p:nvPr>
            <p:ph type="title"/>
          </p:nvPr>
        </p:nvSpPr>
        <p:spPr/>
        <p:txBody>
          <a:bodyPr/>
          <a:lstStyle/>
          <a:p>
            <a:r>
              <a:rPr lang="en-US" dirty="0" smtClean="0"/>
              <a:t>Utilities Design</a:t>
            </a:r>
            <a:endParaRPr lang="en-US" dirty="0"/>
          </a:p>
        </p:txBody>
      </p:sp>
    </p:spTree>
    <p:extLst>
      <p:ext uri="{BB962C8B-B14F-4D97-AF65-F5344CB8AC3E}">
        <p14:creationId xmlns:p14="http://schemas.microsoft.com/office/powerpoint/2010/main" val="1938532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3" name="Title 2"/>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Tree>
    <p:extLst>
      <p:ext uri="{BB962C8B-B14F-4D97-AF65-F5344CB8AC3E}">
        <p14:creationId xmlns:p14="http://schemas.microsoft.com/office/powerpoint/2010/main" val="3141804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144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What </a:t>
            </a:r>
            <a:r>
              <a:rPr lang="en-US" sz="1400" dirty="0" smtClean="0">
                <a:solidFill>
                  <a:srgbClr val="FF0909"/>
                </a:solidFill>
              </a:rPr>
              <a:t>data sets</a:t>
            </a:r>
            <a:r>
              <a:rPr lang="en-US" sz="1400" dirty="0" smtClean="0"/>
              <a:t> or </a:t>
            </a:r>
            <a:r>
              <a:rPr lang="en-US" sz="1400" dirty="0" smtClean="0">
                <a:solidFill>
                  <a:srgbClr val="00FF00"/>
                </a:solidFill>
              </a:rPr>
              <a:t>contexts</a:t>
            </a:r>
            <a:r>
              <a:rPr lang="en-US" sz="1400" dirty="0" smtClean="0"/>
              <a:t> 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a:t>
            </a:r>
            <a:r>
              <a:rPr lang="en-US" sz="1600" dirty="0">
                <a:solidFill>
                  <a:srgbClr val="3366FF"/>
                </a:solidFill>
              </a:rPr>
              <a:t>r</a:t>
            </a:r>
            <a:r>
              <a:rPr lang="en-US" sz="1600" dirty="0" smtClean="0">
                <a:solidFill>
                  <a:srgbClr val="3366FF"/>
                </a:solidFill>
              </a:rPr>
              <a:t>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t>c</a:t>
            </a:r>
            <a:r>
              <a:rPr lang="en-US" sz="1600" dirty="0" err="1" smtClean="0"/>
              <a:t>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sz="16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rds.certify</a:t>
            </a:r>
            <a:endParaRPr lang="en-US" sz="1600" dirty="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2" name="Title 1"/>
          <p:cNvSpPr>
            <a:spLocks noGrp="1"/>
          </p:cNvSpPr>
          <p:nvPr>
            <p:ph type="title"/>
          </p:nvPr>
        </p:nvSpPr>
        <p:spPr/>
        <p:txBody>
          <a:bodyPr/>
          <a:lstStyle/>
          <a:p>
            <a:r>
              <a:rPr lang="en-US" dirty="0" smtClean="0"/>
              <a:t>Utilities Design</a:t>
            </a:r>
            <a:r>
              <a:rPr lang="en-US" baseline="0" dirty="0" smtClean="0"/>
              <a:t> (</a:t>
            </a:r>
            <a:r>
              <a:rPr lang="en-US" baseline="0" dirty="0" err="1" smtClean="0"/>
              <a:t>cont</a:t>
            </a:r>
            <a:r>
              <a:rPr lang="en-US" baseline="0" dirty="0" smtClean="0"/>
              <a:t> 2)</a:t>
            </a:r>
            <a:endParaRPr lang="en-US" dirty="0"/>
          </a:p>
        </p:txBody>
      </p:sp>
    </p:spTree>
    <p:extLst>
      <p:ext uri="{BB962C8B-B14F-4D97-AF65-F5344CB8AC3E}">
        <p14:creationId xmlns:p14="http://schemas.microsoft.com/office/powerpoint/2010/main" val="24415498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Tree>
    <p:extLst>
      <p:ext uri="{BB962C8B-B14F-4D97-AF65-F5344CB8AC3E}">
        <p14:creationId xmlns:p14="http://schemas.microsoft.com/office/powerpoint/2010/main" val="268773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So Far</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Core best references library</a:t>
            </a:r>
          </a:p>
          <a:p>
            <a:r>
              <a:rPr lang="en-US" sz="1600" dirty="0" smtClean="0"/>
              <a:t>Integration with STPIPE</a:t>
            </a:r>
          </a:p>
          <a:p>
            <a:r>
              <a:rPr lang="en-US" sz="1600" dirty="0" smtClean="0"/>
              <a:t>HST rules generation  (for now)</a:t>
            </a:r>
          </a:p>
          <a:p>
            <a:r>
              <a:rPr lang="en-US" sz="1600" dirty="0" smtClean="0"/>
              <a:t>HST rules testing (for now)</a:t>
            </a:r>
          </a:p>
          <a:p>
            <a:r>
              <a:rPr lang="en-US" sz="1600" dirty="0" smtClean="0"/>
              <a:t>HST file certification</a:t>
            </a:r>
          </a:p>
          <a:p>
            <a:r>
              <a:rPr lang="en-US" sz="1600" dirty="0" smtClean="0"/>
              <a:t>JWST build-1 rules and references</a:t>
            </a:r>
          </a:p>
          <a:p>
            <a:r>
              <a:rPr lang="en-US" sz="1600" dirty="0" smtClean="0"/>
              <a:t>File browsing</a:t>
            </a:r>
          </a:p>
          <a:p>
            <a:r>
              <a:rPr lang="en-US" sz="1600" dirty="0" smtClean="0"/>
              <a:t>Web Best Reference prototypes</a:t>
            </a:r>
          </a:p>
          <a:p>
            <a:r>
              <a:rPr lang="en-US" sz="1600" dirty="0" smtClean="0"/>
              <a:t>File differencing</a:t>
            </a:r>
          </a:p>
          <a:p>
            <a:r>
              <a:rPr lang="en-US" sz="1600" dirty="0" smtClean="0"/>
              <a:t>Simple File Submission </a:t>
            </a:r>
          </a:p>
          <a:p>
            <a:r>
              <a:rPr lang="en-US" sz="1600" dirty="0" smtClean="0"/>
              <a:t>Batch File Submission (prototype,  needs generalization)</a:t>
            </a:r>
          </a:p>
          <a:p>
            <a:r>
              <a:rPr lang="en-US" sz="1600" dirty="0" smtClean="0"/>
              <a:t>Instrument, Pipeline Context Updates</a:t>
            </a:r>
          </a:p>
          <a:p>
            <a:r>
              <a:rPr lang="en-US" sz="1600" dirty="0" smtClean="0"/>
              <a:t>Reference File Retrieval Service</a:t>
            </a:r>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1371600"/>
            <a:ext cx="9144000" cy="4095825"/>
          </a:xfrm>
          <a:prstGeom prst="rect">
            <a:avLst/>
          </a:prstGeom>
        </p:spPr>
      </p:pic>
    </p:spTree>
    <p:extLst>
      <p:ext uri="{BB962C8B-B14F-4D97-AF65-F5344CB8AC3E}">
        <p14:creationId xmlns:p14="http://schemas.microsoft.com/office/powerpoint/2010/main" val="3697951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4" name="Picture 3"/>
          <p:cNvPicPr>
            <a:picLocks noChangeAspect="1"/>
          </p:cNvPicPr>
          <p:nvPr/>
        </p:nvPicPr>
        <p:blipFill>
          <a:blip r:embed="rId2"/>
          <a:stretch>
            <a:fillRect/>
          </a:stretch>
        </p:blipFill>
        <p:spPr>
          <a:xfrm>
            <a:off x="304800" y="1447800"/>
            <a:ext cx="8763000" cy="4131129"/>
          </a:xfrm>
          <a:prstGeom prst="rect">
            <a:avLst/>
          </a:prstGeom>
        </p:spPr>
      </p:pic>
    </p:spTree>
    <p:extLst>
      <p:ext uri="{BB962C8B-B14F-4D97-AF65-F5344CB8AC3E}">
        <p14:creationId xmlns:p14="http://schemas.microsoft.com/office/powerpoint/2010/main" val="42125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site to 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Tree>
    <p:extLst>
      <p:ext uri="{BB962C8B-B14F-4D97-AF65-F5344CB8AC3E}">
        <p14:creationId xmlns:p14="http://schemas.microsoft.com/office/powerpoint/2010/main" val="218676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Level Interfaces</a:t>
            </a:r>
            <a:endParaRPr lang="en-US" dirty="0"/>
          </a:p>
        </p:txBody>
      </p:sp>
      <p:sp>
        <p:nvSpPr>
          <p:cNvPr id="3" name="Rectangle 2"/>
          <p:cNvSpPr/>
          <p:nvPr/>
        </p:nvSpPr>
        <p:spPr>
          <a:xfrm>
            <a:off x="3657600" y="3638995"/>
            <a:ext cx="1524000" cy="1384995"/>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CRDS</a:t>
            </a:r>
          </a:p>
          <a:p>
            <a:pPr algn="ctr"/>
            <a:r>
              <a:rPr lang="en-US" sz="1400" dirty="0" smtClean="0">
                <a:solidFill>
                  <a:schemeClr val="tx1"/>
                </a:solidFill>
                <a:latin typeface="Helvetica"/>
              </a:rPr>
              <a:t>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4" name="Rectangle 3"/>
          <p:cNvSpPr/>
          <p:nvPr/>
        </p:nvSpPr>
        <p:spPr>
          <a:xfrm>
            <a:off x="6705600" y="3181795"/>
            <a:ext cx="1524000" cy="2246769"/>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ARCHIVE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5" name="Rectangle 4"/>
          <p:cNvSpPr/>
          <p:nvPr/>
        </p:nvSpPr>
        <p:spPr>
          <a:xfrm>
            <a:off x="685800" y="3200400"/>
            <a:ext cx="1524000" cy="2246769"/>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762000" y="4553395"/>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8" name="Rectangle 7"/>
          <p:cNvSpPr/>
          <p:nvPr/>
        </p:nvSpPr>
        <p:spPr>
          <a:xfrm>
            <a:off x="3810000" y="4521874"/>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cxnSp>
        <p:nvCxnSpPr>
          <p:cNvPr id="14" name="Elbow Connector 13"/>
          <p:cNvCxnSpPr/>
          <p:nvPr/>
        </p:nvCxnSpPr>
        <p:spPr bwMode="auto">
          <a:xfrm rot="5400000">
            <a:off x="4600797" y="2409603"/>
            <a:ext cx="18605" cy="6019800"/>
          </a:xfrm>
          <a:prstGeom prst="bentConnector3">
            <a:avLst>
              <a:gd name="adj1" fmla="val 3279167"/>
            </a:avLst>
          </a:prstGeom>
          <a:solidFill>
            <a:schemeClr val="accent1"/>
          </a:solidFill>
          <a:ln w="57150" cap="flat" cmpd="sng" algn="ctr">
            <a:solidFill>
              <a:schemeClr val="tx1"/>
            </a:solidFill>
            <a:prstDash val="solid"/>
            <a:round/>
            <a:headEnd type="none"/>
            <a:tailEnd type="arrow"/>
          </a:ln>
          <a:effectLst/>
        </p:spPr>
      </p:cxnSp>
      <p:cxnSp>
        <p:nvCxnSpPr>
          <p:cNvPr id="37" name="Straight Arrow Connector 36"/>
          <p:cNvCxnSpPr/>
          <p:nvPr/>
        </p:nvCxnSpPr>
        <p:spPr bwMode="auto">
          <a:xfrm flipV="1">
            <a:off x="5181600" y="4267200"/>
            <a:ext cx="1524000" cy="7709"/>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a:off x="3810000" y="2590800"/>
            <a:ext cx="0" cy="1048195"/>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H="1">
            <a:off x="2209800" y="3791395"/>
            <a:ext cx="1447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2286000" y="3581400"/>
            <a:ext cx="1208243"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Operational Rules </a:t>
            </a:r>
          </a:p>
          <a:p>
            <a:pPr algn="ctr"/>
            <a:r>
              <a:rPr lang="en-US" sz="1000" dirty="0" smtClean="0">
                <a:solidFill>
                  <a:schemeClr val="tx1"/>
                </a:solidFill>
                <a:latin typeface="Helvetica"/>
              </a:rPr>
              <a:t>Version</a:t>
            </a:r>
          </a:p>
        </p:txBody>
      </p:sp>
      <p:cxnSp>
        <p:nvCxnSpPr>
          <p:cNvPr id="44" name="Straight Arrow Connector 43"/>
          <p:cNvCxnSpPr/>
          <p:nvPr/>
        </p:nvCxnSpPr>
        <p:spPr bwMode="auto">
          <a:xfrm>
            <a:off x="2209800" y="4267200"/>
            <a:ext cx="1447800" cy="66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TextBox 44"/>
          <p:cNvSpPr txBox="1"/>
          <p:nvPr/>
        </p:nvSpPr>
        <p:spPr>
          <a:xfrm>
            <a:off x="2286000" y="40386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cxnSp>
        <p:nvCxnSpPr>
          <p:cNvPr id="46" name="Straight Arrow Connector 45"/>
          <p:cNvCxnSpPr/>
          <p:nvPr/>
        </p:nvCxnSpPr>
        <p:spPr bwMode="auto">
          <a:xfrm>
            <a:off x="2209800" y="4572000"/>
            <a:ext cx="14478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65" name="TextBox 64"/>
          <p:cNvSpPr txBox="1"/>
          <p:nvPr/>
        </p:nvSpPr>
        <p:spPr>
          <a:xfrm>
            <a:off x="2286000" y="4343400"/>
            <a:ext cx="1065664"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Best Reference</a:t>
            </a:r>
          </a:p>
          <a:p>
            <a:pPr algn="ctr"/>
            <a:r>
              <a:rPr lang="en-US" sz="1000" dirty="0" smtClean="0">
                <a:solidFill>
                  <a:schemeClr val="tx1"/>
                </a:solidFill>
                <a:latin typeface="Helvetica"/>
              </a:rPr>
              <a:t>File Names</a:t>
            </a:r>
          </a:p>
        </p:txBody>
      </p:sp>
      <p:sp>
        <p:nvSpPr>
          <p:cNvPr id="66" name="TextBox 65"/>
          <p:cNvSpPr txBox="1"/>
          <p:nvPr/>
        </p:nvSpPr>
        <p:spPr>
          <a:xfrm>
            <a:off x="3352800" y="5715000"/>
            <a:ext cx="1806802" cy="248402"/>
          </a:xfrm>
          <a:prstGeom prst="rect">
            <a:avLst/>
          </a:prstGeom>
        </p:spPr>
        <p:txBody>
          <a:bodyPr wrap="none" lIns="90000" tIns="46800" rIns="90000" bIns="46800" rtlCol="0">
            <a:spAutoFit/>
          </a:bodyPr>
          <a:lstStyle/>
          <a:p>
            <a:r>
              <a:rPr lang="en-US" sz="1000" dirty="0" smtClean="0">
                <a:solidFill>
                  <a:schemeClr val="tx1"/>
                </a:solidFill>
                <a:latin typeface="Helvetica"/>
              </a:rPr>
              <a:t>Best Reference Files,  Rules</a:t>
            </a:r>
          </a:p>
        </p:txBody>
      </p:sp>
      <p:sp>
        <p:nvSpPr>
          <p:cNvPr id="71" name="TextBox 70"/>
          <p:cNvSpPr txBox="1"/>
          <p:nvPr/>
        </p:nvSpPr>
        <p:spPr>
          <a:xfrm>
            <a:off x="2743200" y="2819400"/>
            <a:ext cx="1065601" cy="402291"/>
          </a:xfrm>
          <a:prstGeom prst="rect">
            <a:avLst/>
          </a:prstGeom>
        </p:spPr>
        <p:txBody>
          <a:bodyPr wrap="none" lIns="90000" tIns="46800" rIns="90000" bIns="46800" rtlCol="0">
            <a:spAutoFit/>
          </a:bodyPr>
          <a:lstStyle/>
          <a:p>
            <a:r>
              <a:rPr lang="en-US" sz="1000" dirty="0" smtClean="0">
                <a:solidFill>
                  <a:schemeClr val="tx1"/>
                </a:solidFill>
                <a:latin typeface="Helvetica"/>
              </a:rPr>
              <a:t>New Reference </a:t>
            </a:r>
          </a:p>
          <a:p>
            <a:r>
              <a:rPr lang="en-US" sz="1000" dirty="0" smtClean="0">
                <a:solidFill>
                  <a:schemeClr val="tx1"/>
                </a:solidFill>
                <a:latin typeface="Helvetica"/>
              </a:rPr>
              <a:t>&amp; Rules Files</a:t>
            </a:r>
          </a:p>
        </p:txBody>
      </p:sp>
      <p:sp>
        <p:nvSpPr>
          <p:cNvPr id="72" name="TextBox 71"/>
          <p:cNvSpPr txBox="1"/>
          <p:nvPr/>
        </p:nvSpPr>
        <p:spPr>
          <a:xfrm>
            <a:off x="5334000" y="3657600"/>
            <a:ext cx="1066800" cy="556179"/>
          </a:xfrm>
          <a:prstGeom prst="rect">
            <a:avLst/>
          </a:prstGeom>
        </p:spPr>
        <p:txBody>
          <a:bodyPr wrap="square" lIns="90000" tIns="46800" rIns="90000" bIns="46800" rtlCol="0">
            <a:spAutoFit/>
          </a:bodyPr>
          <a:lstStyle/>
          <a:p>
            <a:pPr algn="ctr"/>
            <a:r>
              <a:rPr lang="en-US" sz="1000" dirty="0" smtClean="0">
                <a:solidFill>
                  <a:schemeClr val="tx1"/>
                </a:solidFill>
                <a:latin typeface="Helvetica"/>
              </a:rPr>
              <a:t>Validated</a:t>
            </a:r>
          </a:p>
          <a:p>
            <a:pPr algn="ctr"/>
            <a:r>
              <a:rPr lang="en-US" sz="1000" dirty="0" smtClean="0">
                <a:solidFill>
                  <a:schemeClr val="tx1"/>
                </a:solidFill>
                <a:latin typeface="Helvetica"/>
              </a:rPr>
              <a:t>New Reference </a:t>
            </a:r>
          </a:p>
          <a:p>
            <a:pPr algn="ctr"/>
            <a:r>
              <a:rPr lang="en-US" sz="1000" dirty="0" smtClean="0">
                <a:solidFill>
                  <a:schemeClr val="tx1"/>
                </a:solidFill>
                <a:latin typeface="Helvetica"/>
              </a:rPr>
              <a:t>&amp; Rules Files</a:t>
            </a:r>
          </a:p>
        </p:txBody>
      </p:sp>
      <p:cxnSp>
        <p:nvCxnSpPr>
          <p:cNvPr id="75" name="Straight Arrow Connector 74"/>
          <p:cNvCxnSpPr/>
          <p:nvPr/>
        </p:nvCxnSpPr>
        <p:spPr bwMode="auto">
          <a:xfrm>
            <a:off x="2209800" y="4953000"/>
            <a:ext cx="1447800" cy="66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6" name="TextBox 75"/>
          <p:cNvSpPr txBox="1"/>
          <p:nvPr/>
        </p:nvSpPr>
        <p:spPr>
          <a:xfrm>
            <a:off x="2362200" y="4724400"/>
            <a:ext cx="965789" cy="248402"/>
          </a:xfrm>
          <a:prstGeom prst="rect">
            <a:avLst/>
          </a:prstGeom>
        </p:spPr>
        <p:txBody>
          <a:bodyPr wrap="none" lIns="90000" tIns="46800" rIns="90000" bIns="46800" rtlCol="0">
            <a:spAutoFit/>
          </a:bodyPr>
          <a:lstStyle/>
          <a:p>
            <a:r>
              <a:rPr lang="en-US" sz="1000" dirty="0" smtClean="0">
                <a:solidFill>
                  <a:schemeClr val="tx1"/>
                </a:solidFill>
                <a:latin typeface="Helvetica"/>
              </a:rPr>
              <a:t>File Requests</a:t>
            </a:r>
          </a:p>
        </p:txBody>
      </p:sp>
      <p:cxnSp>
        <p:nvCxnSpPr>
          <p:cNvPr id="77" name="Straight Arrow Connector 76"/>
          <p:cNvCxnSpPr/>
          <p:nvPr/>
        </p:nvCxnSpPr>
        <p:spPr bwMode="auto">
          <a:xfrm>
            <a:off x="5181600" y="4800600"/>
            <a:ext cx="1524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0" name="TextBox 79"/>
          <p:cNvSpPr txBox="1"/>
          <p:nvPr/>
        </p:nvSpPr>
        <p:spPr>
          <a:xfrm>
            <a:off x="5334000" y="4572000"/>
            <a:ext cx="965789"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Non-Rejected</a:t>
            </a:r>
          </a:p>
          <a:p>
            <a:pPr algn="ctr"/>
            <a:r>
              <a:rPr lang="en-US" sz="1000" dirty="0" smtClean="0">
                <a:solidFill>
                  <a:schemeClr val="tx1"/>
                </a:solidFill>
                <a:latin typeface="Helvetica"/>
              </a:rPr>
              <a:t>File Requests</a:t>
            </a:r>
          </a:p>
        </p:txBody>
      </p:sp>
      <p:cxnSp>
        <p:nvCxnSpPr>
          <p:cNvPr id="85" name="Straight Arrow Connector 84"/>
          <p:cNvCxnSpPr/>
          <p:nvPr/>
        </p:nvCxnSpPr>
        <p:spPr bwMode="auto">
          <a:xfrm>
            <a:off x="4876800" y="2590800"/>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4953000" y="2895600"/>
            <a:ext cx="553654"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Reject</a:t>
            </a:r>
          </a:p>
          <a:p>
            <a:pPr algn="ctr"/>
            <a:r>
              <a:rPr lang="en-US" sz="1000" dirty="0" smtClean="0">
                <a:solidFill>
                  <a:schemeClr val="tx1"/>
                </a:solidFill>
                <a:latin typeface="Helvetica"/>
              </a:rPr>
              <a:t>Files</a:t>
            </a:r>
          </a:p>
        </p:txBody>
      </p:sp>
      <p:pic>
        <p:nvPicPr>
          <p:cNvPr id="87" name="Picture 86"/>
          <p:cNvPicPr>
            <a:picLocks noChangeAspect="1"/>
          </p:cNvPicPr>
          <p:nvPr/>
        </p:nvPicPr>
        <p:blipFill>
          <a:blip r:embed="rId2"/>
          <a:stretch>
            <a:fillRect/>
          </a:stretch>
        </p:blipFill>
        <p:spPr>
          <a:xfrm>
            <a:off x="3810000" y="1447800"/>
            <a:ext cx="1219200" cy="1081177"/>
          </a:xfrm>
          <a:prstGeom prst="rect">
            <a:avLst/>
          </a:prstGeom>
        </p:spPr>
      </p:pic>
      <p:cxnSp>
        <p:nvCxnSpPr>
          <p:cNvPr id="93" name="Straight Arrow Connector 92"/>
          <p:cNvCxnSpPr/>
          <p:nvPr/>
        </p:nvCxnSpPr>
        <p:spPr bwMode="auto">
          <a:xfrm>
            <a:off x="4114800" y="2590800"/>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4" name="TextBox 93"/>
          <p:cNvSpPr txBox="1"/>
          <p:nvPr/>
        </p:nvSpPr>
        <p:spPr>
          <a:xfrm>
            <a:off x="4038600" y="2895600"/>
            <a:ext cx="844750" cy="556179"/>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Operational</a:t>
            </a:r>
            <a:endParaRPr lang="en-US" sz="1000" dirty="0">
              <a:solidFill>
                <a:schemeClr val="tx1"/>
              </a:solidFill>
              <a:latin typeface="Helvetica"/>
            </a:endParaRPr>
          </a:p>
          <a:p>
            <a:pPr algn="ctr"/>
            <a:r>
              <a:rPr lang="en-US" sz="1000" dirty="0" smtClean="0">
                <a:solidFill>
                  <a:schemeClr val="tx1"/>
                </a:solidFill>
                <a:latin typeface="Helvetica"/>
              </a:rPr>
              <a:t>Rules</a:t>
            </a:r>
          </a:p>
          <a:p>
            <a:pPr algn="ctr"/>
            <a:r>
              <a:rPr lang="en-US" sz="1000" dirty="0" smtClean="0">
                <a:solidFill>
                  <a:schemeClr val="tx1"/>
                </a:solidFill>
                <a:latin typeface="Helvetica"/>
              </a:rPr>
              <a:t>Version</a:t>
            </a:r>
          </a:p>
        </p:txBody>
      </p:sp>
    </p:spTree>
    <p:extLst>
      <p:ext uri="{BB962C8B-B14F-4D97-AF65-F5344CB8AC3E}">
        <p14:creationId xmlns:p14="http://schemas.microsoft.com/office/powerpoint/2010/main" val="136101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Model</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b="1"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CRDS Server</a:t>
            </a: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Tree>
    <p:extLst>
      <p:ext uri="{BB962C8B-B14F-4D97-AF65-F5344CB8AC3E}">
        <p14:creationId xmlns:p14="http://schemas.microsoft.com/office/powerpoint/2010/main" val="27296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Tree>
    <p:extLst>
      <p:ext uri="{BB962C8B-B14F-4D97-AF65-F5344CB8AC3E}">
        <p14:creationId xmlns:p14="http://schemas.microsoft.com/office/powerpoint/2010/main" val="6364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1066800" y="61722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Tree>
    <p:extLst>
      <p:ext uri="{BB962C8B-B14F-4D97-AF65-F5344CB8AC3E}">
        <p14:creationId xmlns:p14="http://schemas.microsoft.com/office/powerpoint/2010/main" val="1843444404"/>
      </p:ext>
    </p:extLst>
  </p:cSld>
  <p:clrMapOvr>
    <a:masterClrMapping/>
  </p:clrMapOvr>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98558</TotalTime>
  <Words>3011</Words>
  <Application>Microsoft Macintosh PowerPoint</Application>
  <PresentationFormat>On-screen Show (4:3)</PresentationFormat>
  <Paragraphs>607</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vt:lpstr>
      <vt:lpstr>DMS Data Flow Diagram</vt:lpstr>
      <vt:lpstr>CRDS Background (what it is)</vt:lpstr>
      <vt:lpstr>CRDS Background (how it works)</vt:lpstr>
      <vt:lpstr>System Level Interfaces</vt:lpstr>
      <vt:lpstr>Client/Server Model</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Cache Configurations divider</vt:lpstr>
      <vt:lpstr>Server Side File Supply</vt:lpstr>
      <vt:lpstr>Remote Fallback (laptop mode)</vt:lpstr>
      <vt:lpstr>Server-less Configuration</vt:lpstr>
      <vt:lpstr>Server-less Configuration</vt:lpstr>
      <vt:lpstr>Calling getreferences()</vt:lpstr>
      <vt:lpstr>JSON-RPC Services</vt:lpstr>
      <vt:lpstr>Web Reference File Submission</vt:lpstr>
      <vt:lpstr>Website (home)</vt:lpstr>
      <vt:lpstr>Committing Files to CRDS</vt:lpstr>
      <vt:lpstr>Batch Submission</vt:lpstr>
      <vt:lpstr>Batch Submission Inputs</vt:lpstr>
      <vt:lpstr>File Uploads</vt:lpstr>
      <vt:lpstr>Submissions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So Far</vt:lpstr>
      <vt:lpstr>Schedule</vt:lpstr>
      <vt:lpstr>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554</cp:revision>
  <cp:lastPrinted>2012-10-26T14:31:17Z</cp:lastPrinted>
  <dcterms:created xsi:type="dcterms:W3CDTF">2010-05-10T15:28:32Z</dcterms:created>
  <dcterms:modified xsi:type="dcterms:W3CDTF">2012-11-02T15:24:00Z</dcterms:modified>
</cp:coreProperties>
</file>