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trictFirstAndLastChars="0" saveSubsetFonts="1">
  <p:sldMasterIdLst>
    <p:sldMasterId id="2147483665" r:id="rId1"/>
  </p:sldMasterIdLst>
  <p:notesMasterIdLst>
    <p:notesMasterId r:id="rId44"/>
  </p:notesMasterIdLst>
  <p:handoutMasterIdLst>
    <p:handoutMasterId r:id="rId45"/>
  </p:handoutMasterIdLst>
  <p:sldIdLst>
    <p:sldId id="256" r:id="rId2"/>
    <p:sldId id="441" r:id="rId3"/>
    <p:sldId id="364" r:id="rId4"/>
    <p:sldId id="433" r:id="rId5"/>
    <p:sldId id="434" r:id="rId6"/>
    <p:sldId id="413" r:id="rId7"/>
    <p:sldId id="383" r:id="rId8"/>
    <p:sldId id="384" r:id="rId9"/>
    <p:sldId id="385" r:id="rId10"/>
    <p:sldId id="368" r:id="rId11"/>
    <p:sldId id="389" r:id="rId12"/>
    <p:sldId id="397" r:id="rId13"/>
    <p:sldId id="387" r:id="rId14"/>
    <p:sldId id="417" r:id="rId15"/>
    <p:sldId id="399" r:id="rId16"/>
    <p:sldId id="391" r:id="rId17"/>
    <p:sldId id="406" r:id="rId18"/>
    <p:sldId id="370" r:id="rId19"/>
    <p:sldId id="407" r:id="rId20"/>
    <p:sldId id="408" r:id="rId21"/>
    <p:sldId id="412" r:id="rId22"/>
    <p:sldId id="409" r:id="rId23"/>
    <p:sldId id="369" r:id="rId24"/>
    <p:sldId id="416" r:id="rId25"/>
    <p:sldId id="440" r:id="rId26"/>
    <p:sldId id="403" r:id="rId27"/>
    <p:sldId id="372" r:id="rId28"/>
    <p:sldId id="439" r:id="rId29"/>
    <p:sldId id="426" r:id="rId30"/>
    <p:sldId id="435" r:id="rId31"/>
    <p:sldId id="430" r:id="rId32"/>
    <p:sldId id="427" r:id="rId33"/>
    <p:sldId id="428" r:id="rId34"/>
    <p:sldId id="424" r:id="rId35"/>
    <p:sldId id="436" r:id="rId36"/>
    <p:sldId id="437" r:id="rId37"/>
    <p:sldId id="438" r:id="rId38"/>
    <p:sldId id="429" r:id="rId39"/>
    <p:sldId id="377" r:id="rId40"/>
    <p:sldId id="380" r:id="rId41"/>
    <p:sldId id="431" r:id="rId42"/>
    <p:sldId id="432" r:id="rId43"/>
  </p:sldIdLst>
  <p:sldSz cx="9144000" cy="6858000" type="screen4x3"/>
  <p:notesSz cx="7010400" cy="92964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0000"/>
    <a:srgbClr val="FFC000"/>
    <a:srgbClr val="FFCC9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6346" autoAdjust="0"/>
  </p:normalViewPr>
  <p:slideViewPr>
    <p:cSldViewPr>
      <p:cViewPr varScale="1">
        <p:scale>
          <a:sx n="174" d="100"/>
          <a:sy n="174" d="100"/>
        </p:scale>
        <p:origin x="-936" y="-96"/>
      </p:cViewPr>
      <p:guideLst>
        <p:guide orient="horz" pos="2160"/>
        <p:guide pos="2880"/>
      </p:guideLst>
    </p:cSldViewPr>
  </p:slideViewPr>
  <p:outlineViewPr>
    <p:cViewPr varScale="1">
      <p:scale>
        <a:sx n="35" d="100"/>
        <a:sy n="35" d="100"/>
      </p:scale>
      <p:origin x="0" y="922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200" d="100"/>
        <a:sy n="200" d="100"/>
      </p:scale>
      <p:origin x="0" y="13440"/>
    </p:cViewPr>
  </p:sorterViewPr>
  <p:notesViewPr>
    <p:cSldViewPr>
      <p:cViewPr varScale="1">
        <p:scale>
          <a:sx n="76" d="100"/>
          <a:sy n="76" d="100"/>
        </p:scale>
        <p:origin x="-138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2.xml"/><Relationship Id="rId20" Type="http://schemas.openxmlformats.org/officeDocument/2006/relationships/slide" Target="slides/slide27.xml"/><Relationship Id="rId21" Type="http://schemas.openxmlformats.org/officeDocument/2006/relationships/slide" Target="slides/slide29.xml"/><Relationship Id="rId22" Type="http://schemas.openxmlformats.org/officeDocument/2006/relationships/slide" Target="slides/slide31.xml"/><Relationship Id="rId23" Type="http://schemas.openxmlformats.org/officeDocument/2006/relationships/slide" Target="slides/slide33.xml"/><Relationship Id="rId24" Type="http://schemas.openxmlformats.org/officeDocument/2006/relationships/slide" Target="slides/slide34.xml"/><Relationship Id="rId25" Type="http://schemas.openxmlformats.org/officeDocument/2006/relationships/slide" Target="slides/slide38.xml"/><Relationship Id="rId26" Type="http://schemas.openxmlformats.org/officeDocument/2006/relationships/slide" Target="slides/slide39.xml"/><Relationship Id="rId27" Type="http://schemas.openxmlformats.org/officeDocument/2006/relationships/slide" Target="slides/slide40.xml"/><Relationship Id="rId28" Type="http://schemas.openxmlformats.org/officeDocument/2006/relationships/slide" Target="slides/slide41.xml"/><Relationship Id="rId29" Type="http://schemas.openxmlformats.org/officeDocument/2006/relationships/slide" Target="slides/slide42.xml"/><Relationship Id="rId10" Type="http://schemas.openxmlformats.org/officeDocument/2006/relationships/slide" Target="slides/slide13.xml"/><Relationship Id="rId11" Type="http://schemas.openxmlformats.org/officeDocument/2006/relationships/slide" Target="slides/slide14.xml"/><Relationship Id="rId12" Type="http://schemas.openxmlformats.org/officeDocument/2006/relationships/slide" Target="slides/slide15.xml"/><Relationship Id="rId13" Type="http://schemas.openxmlformats.org/officeDocument/2006/relationships/slide" Target="slides/slide16.xml"/><Relationship Id="rId14" Type="http://schemas.openxmlformats.org/officeDocument/2006/relationships/slide" Target="slides/slide17.xml"/><Relationship Id="rId15" Type="http://schemas.openxmlformats.org/officeDocument/2006/relationships/slide" Target="slides/slide18.xml"/><Relationship Id="rId16" Type="http://schemas.openxmlformats.org/officeDocument/2006/relationships/slide" Target="slides/slide21.xml"/><Relationship Id="rId17" Type="http://schemas.openxmlformats.org/officeDocument/2006/relationships/slide" Target="slides/slide22.xml"/><Relationship Id="rId18" Type="http://schemas.openxmlformats.org/officeDocument/2006/relationships/slide" Target="slides/slide23.xml"/><Relationship Id="rId19" Type="http://schemas.openxmlformats.org/officeDocument/2006/relationships/slide" Target="slides/slide24.xml"/><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6.xml"/><Relationship Id="rId6" Type="http://schemas.openxmlformats.org/officeDocument/2006/relationships/slide" Target="slides/slide7.xml"/><Relationship Id="rId7" Type="http://schemas.openxmlformats.org/officeDocument/2006/relationships/slide" Target="slides/slide10.xml"/><Relationship Id="rId8"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21EC3080-00C3-4840-8B4C-5199FEA2FD44}" type="datetime1">
              <a:rPr lang="en-US" smtClean="0"/>
              <a:t>Nov 26 2012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5B06F41-F54B-468F-8200-00C5871AD5E3}" type="slidenum">
              <a:rPr lang="en-US"/>
              <a:pPr>
                <a:defRPr/>
              </a:pPr>
              <a:t>‹#›</a:t>
            </a:fld>
            <a:endParaRPr lang="en-US"/>
          </a:p>
        </p:txBody>
      </p:sp>
    </p:spTree>
    <p:extLst>
      <p:ext uri="{BB962C8B-B14F-4D97-AF65-F5344CB8AC3E}">
        <p14:creationId xmlns:p14="http://schemas.microsoft.com/office/powerpoint/2010/main" val="4107370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010400" cy="92964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4098" name="AutoShape 2"/>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099" name="AutoShape 3"/>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0" name="AutoShape 4"/>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1" name="AutoShape 5"/>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2" name="AutoShape 6"/>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3" name="AutoShape 7"/>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4" name="AutoShape 8"/>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5" name="Rectangle 9"/>
          <p:cNvSpPr>
            <a:spLocks noGrp="1" noChangeArrowheads="1"/>
          </p:cNvSpPr>
          <p:nvPr>
            <p:ph type="hdr"/>
          </p:nvPr>
        </p:nvSpPr>
        <p:spPr bwMode="auto">
          <a:xfrm>
            <a:off x="0" y="0"/>
            <a:ext cx="3040063"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06" name="Rectangle 10"/>
          <p:cNvSpPr>
            <a:spLocks noGrp="1" noChangeArrowheads="1"/>
          </p:cNvSpPr>
          <p:nvPr>
            <p:ph type="dt"/>
          </p:nvPr>
        </p:nvSpPr>
        <p:spPr bwMode="auto">
          <a:xfrm>
            <a:off x="3970338" y="0"/>
            <a:ext cx="3040062"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ED83A886-433E-6F46-86BE-4CE36E3F8C6C}" type="datetime1">
              <a:rPr lang="en-US" smtClean="0"/>
              <a:t>Nov 26 2012</a:t>
            </a:fld>
            <a:endParaRPr lang="en-US"/>
          </a:p>
        </p:txBody>
      </p:sp>
      <p:sp>
        <p:nvSpPr>
          <p:cNvPr id="72716" name="Rectangle 11"/>
          <p:cNvSpPr>
            <a:spLocks noGrp="1" noRot="1" noChangeAspect="1" noChangeArrowheads="1"/>
          </p:cNvSpPr>
          <p:nvPr>
            <p:ph type="sldImg"/>
          </p:nvPr>
        </p:nvSpPr>
        <p:spPr bwMode="auto">
          <a:xfrm>
            <a:off x="1174750" y="688975"/>
            <a:ext cx="4667250" cy="3500438"/>
          </a:xfrm>
          <a:prstGeom prst="rect">
            <a:avLst/>
          </a:prstGeom>
          <a:solidFill>
            <a:srgbClr val="FFFFFF"/>
          </a:solidFill>
          <a:ln w="9360">
            <a:solidFill>
              <a:srgbClr val="000000"/>
            </a:solidFill>
            <a:miter lim="800000"/>
            <a:headEnd/>
            <a:tailEnd/>
          </a:ln>
        </p:spPr>
      </p:sp>
      <p:sp>
        <p:nvSpPr>
          <p:cNvPr id="4108" name="Rectangle 12"/>
          <p:cNvSpPr>
            <a:spLocks noGrp="1" noChangeArrowheads="1"/>
          </p:cNvSpPr>
          <p:nvPr>
            <p:ph type="body"/>
          </p:nvPr>
        </p:nvSpPr>
        <p:spPr bwMode="auto">
          <a:xfrm>
            <a:off x="915988" y="4433888"/>
            <a:ext cx="5176837" cy="4187825"/>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p>
            <a:pPr lvl="0"/>
            <a:endParaRPr lang="en-US" noProof="0" smtClean="0"/>
          </a:p>
        </p:txBody>
      </p:sp>
      <p:sp>
        <p:nvSpPr>
          <p:cNvPr id="4109" name="Rectangle 13"/>
          <p:cNvSpPr>
            <a:spLocks noGrp="1" noChangeArrowheads="1"/>
          </p:cNvSpPr>
          <p:nvPr>
            <p:ph type="ftr"/>
          </p:nvPr>
        </p:nvSpPr>
        <p:spPr bwMode="auto">
          <a:xfrm>
            <a:off x="0" y="8863013"/>
            <a:ext cx="3040063"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10" name="Rectangle 14"/>
          <p:cNvSpPr>
            <a:spLocks noGrp="1" noChangeArrowheads="1"/>
          </p:cNvSpPr>
          <p:nvPr>
            <p:ph type="sldNum"/>
          </p:nvPr>
        </p:nvSpPr>
        <p:spPr bwMode="auto">
          <a:xfrm>
            <a:off x="3970338" y="8863013"/>
            <a:ext cx="3040062"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0C8A0E72-1215-42A6-9A96-16D96BFFDCE0}" type="slidenum">
              <a:rPr lang="en-US"/>
              <a:pPr>
                <a:defRPr/>
              </a:pPr>
              <a:t>‹#›</a:t>
            </a:fld>
            <a:endParaRPr lang="en-US"/>
          </a:p>
        </p:txBody>
      </p:sp>
    </p:spTree>
    <p:extLst>
      <p:ext uri="{BB962C8B-B14F-4D97-AF65-F5344CB8AC3E}">
        <p14:creationId xmlns:p14="http://schemas.microsoft.com/office/powerpoint/2010/main" val="33270906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4"/>
          <p:cNvSpPr>
            <a:spLocks noGrp="1" noChangeArrowheads="1"/>
          </p:cNvSpPr>
          <p:nvPr>
            <p:ph type="sldNum" sz="quarter"/>
          </p:nvPr>
        </p:nvSpPr>
        <p:spPr>
          <a:noFill/>
        </p:spPr>
        <p:txBody>
          <a:bodyPr/>
          <a:lstStyle/>
          <a:p>
            <a:fld id="{90602CDF-C19D-4E27-B94A-4CDFA71D65C3}" type="slidenum">
              <a:rPr lang="en-US" smtClean="0"/>
              <a:pPr/>
              <a:t>2</a:t>
            </a:fld>
            <a:endParaRPr lang="en-US" smtClean="0"/>
          </a:p>
        </p:txBody>
      </p:sp>
      <p:sp>
        <p:nvSpPr>
          <p:cNvPr id="73731"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3732" name="Rectangle 2"/>
          <p:cNvSpPr>
            <a:spLocks noGrp="1" noChangeArrowheads="1"/>
          </p:cNvSpPr>
          <p:nvPr>
            <p:ph type="body"/>
          </p:nvPr>
        </p:nvSpPr>
        <p:spPr>
          <a:xfrm>
            <a:off x="915988" y="4433888"/>
            <a:ext cx="5178425" cy="4189412"/>
          </a:xfrm>
          <a:noFill/>
          <a:ln/>
        </p:spPr>
        <p:txBody>
          <a:bodyPr wrap="none" lIns="93177" tIns="46589" rIns="93177" bIns="46589" anchor="ct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19</a:t>
            </a:fld>
            <a:endParaRPr lang="en-US"/>
          </a:p>
        </p:txBody>
      </p:sp>
    </p:spTree>
    <p:extLst>
      <p:ext uri="{BB962C8B-B14F-4D97-AF65-F5344CB8AC3E}">
        <p14:creationId xmlns:p14="http://schemas.microsoft.com/office/powerpoint/2010/main" val="3584182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4213" y="914400"/>
            <a:ext cx="7769225" cy="5543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buClrTx/>
              <a:buSzTx/>
              <a:buFontTx/>
              <a:buNone/>
              <a:defRPr dirty="0"/>
            </a:lvl1pPr>
          </a:lstStyle>
          <a:p>
            <a:pPr>
              <a:defRPr/>
            </a:pPr>
            <a:r>
              <a:rPr lang="en-US" smtClean="0"/>
              <a:t>Dec 7-8, 2012</a:t>
            </a:r>
            <a:endParaRPr lang="en-US" dirty="0"/>
          </a:p>
        </p:txBody>
      </p:sp>
      <p:sp>
        <p:nvSpPr>
          <p:cNvPr id="5" name="Footer Placeholder 4"/>
          <p:cNvSpPr>
            <a:spLocks noGrp="1"/>
          </p:cNvSpPr>
          <p:nvPr>
            <p:ph type="ftr" sz="quarter" idx="11"/>
          </p:nvPr>
        </p:nvSpPr>
        <p:spPr/>
        <p:txBody>
          <a:bodyPr/>
          <a:lstStyle>
            <a:lvl1pPr algn="ctr">
              <a:defRPr dirty="0"/>
            </a:lvl1pPr>
          </a:lstStyle>
          <a:p>
            <a:pPr>
              <a:defRPr/>
            </a:pPr>
            <a:r>
              <a:rPr lang="en-US" altLang="en-US" dirty="0"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dirty="0">
                <a:solidFill>
                  <a:srgbClr val="C00000"/>
                </a:solidFill>
                <a:latin typeface="+mn-lt"/>
              </a:defRPr>
            </a:lvl1pPr>
          </a:lstStyle>
          <a:p>
            <a:pPr>
              <a:defRPr/>
            </a:pPr>
            <a:r>
              <a:rPr lang="en-US" dirty="0"/>
              <a:t>9</a:t>
            </a:r>
            <a:r>
              <a:rPr lang="en-US" dirty="0" smtClean="0"/>
              <a:t>-</a:t>
            </a:r>
            <a:fld id="{2D61C627-6E20-420F-83CB-DEA388E29667}" type="slidenum">
              <a:rPr lang="en-US"/>
              <a:pPr>
                <a:defRPr/>
              </a:pPr>
              <a:t>‹#›</a:t>
            </a:fld>
            <a:endParaRPr lang="en-US" dirty="0"/>
          </a:p>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14300" y="6543675"/>
            <a:ext cx="1257300" cy="276225"/>
          </a:xfrm>
        </p:spPr>
        <p:txBody>
          <a:bodyPr/>
          <a:lstStyle>
            <a:lvl1pPr>
              <a:buClrTx/>
              <a:buSzTx/>
              <a:buFontTx/>
              <a:buNone/>
              <a:defRPr/>
            </a:lvl1pPr>
          </a:lstStyle>
          <a:p>
            <a:pPr>
              <a:defRPr/>
            </a:pPr>
            <a:r>
              <a:rPr lang="en-US" smtClean="0"/>
              <a:t>Dec 7-8, 2012</a:t>
            </a:r>
            <a:endParaRPr lang="en-US" dirty="0"/>
          </a:p>
        </p:txBody>
      </p:sp>
      <p:sp>
        <p:nvSpPr>
          <p:cNvPr id="4" name="Footer Placeholder 3"/>
          <p:cNvSpPr>
            <a:spLocks noGrp="1"/>
          </p:cNvSpPr>
          <p:nvPr>
            <p:ph type="ftr" sz="quarter" idx="11"/>
          </p:nvPr>
        </p:nvSpPr>
        <p:spPr>
          <a:xfrm>
            <a:off x="1371600" y="6543675"/>
            <a:ext cx="6040437" cy="276225"/>
          </a:xfrm>
        </p:spPr>
        <p:txBody>
          <a:bodyPr/>
          <a:lstStyle>
            <a:lvl1pPr algn="ctr">
              <a:defRPr/>
            </a:lvl1pPr>
          </a:lstStyle>
          <a:p>
            <a:pPr>
              <a:defRPr/>
            </a:pPr>
            <a:r>
              <a:rPr lang="en-US" dirty="0" smtClean="0"/>
              <a:t>S&amp;OC DMS System Design Review</a:t>
            </a:r>
            <a:endParaRPr lang="en-US" dirty="0"/>
          </a:p>
        </p:txBody>
      </p:sp>
      <p:sp>
        <p:nvSpPr>
          <p:cNvPr id="5" name="Slide Number Placeholder 4"/>
          <p:cNvSpPr>
            <a:spLocks noGrp="1"/>
          </p:cNvSpPr>
          <p:nvPr>
            <p:ph type="sldNum" sz="quarter" idx="12"/>
          </p:nvPr>
        </p:nvSpPr>
        <p:spPr/>
        <p:txBody>
          <a:bodyPr/>
          <a:lstStyle>
            <a:lvl1pPr>
              <a:defRPr sz="1200" b="1">
                <a:solidFill>
                  <a:srgbClr val="C00000"/>
                </a:solidFill>
                <a:latin typeface="+mn-lt"/>
              </a:defRPr>
            </a:lvl1pPr>
          </a:lstStyle>
          <a:p>
            <a:pPr>
              <a:defRPr/>
            </a:pPr>
            <a:r>
              <a:rPr lang="en-US" dirty="0" smtClean="0"/>
              <a:t>9-</a:t>
            </a:r>
            <a:fld id="{A739F50A-8F88-4892-87E1-8D1D3A543FFC}" type="slidenum">
              <a:rPr lang="en-US" smtClean="0"/>
              <a:pPr>
                <a:defRPr/>
              </a:pPr>
              <a:t>‹#›</a:t>
            </a:fld>
            <a:endParaRPr lang="en-US" dirty="0"/>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a:xfrm>
            <a:off x="114300" y="6543675"/>
            <a:ext cx="1866900" cy="276225"/>
          </a:xfrm>
        </p:spPr>
        <p:txBody>
          <a:bodyPr/>
          <a:lstStyle>
            <a:lvl1pPr>
              <a:buClrTx/>
              <a:buSzTx/>
              <a:buFontTx/>
              <a:buNone/>
              <a:defRPr/>
            </a:lvl1pPr>
          </a:lstStyle>
          <a:p>
            <a:pPr>
              <a:defRPr/>
            </a:pPr>
            <a:r>
              <a:rPr lang="en-US" altLang="en-US" smtClean="0"/>
              <a:t>Dec 7-8, 2012</a:t>
            </a:r>
            <a:endParaRPr lang="en-US" altLang="en-US" dirty="0"/>
          </a:p>
        </p:txBody>
      </p:sp>
      <p:sp>
        <p:nvSpPr>
          <p:cNvPr id="5" name="Footer Placeholder 4"/>
          <p:cNvSpPr>
            <a:spLocks noGrp="1"/>
          </p:cNvSpPr>
          <p:nvPr>
            <p:ph type="ftr" sz="quarter" idx="11"/>
          </p:nvPr>
        </p:nvSpPr>
        <p:spPr/>
        <p:txBody>
          <a:bodyPr/>
          <a:lstStyle>
            <a:lvl1pPr algn="ctr">
              <a:defRPr/>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a:solidFill>
                  <a:srgbClr val="C00000"/>
                </a:solidFill>
                <a:latin typeface="+mn-lt"/>
              </a:defRPr>
            </a:lvl1pPr>
          </a:lstStyle>
          <a:p>
            <a:pPr>
              <a:defRPr/>
            </a:pPr>
            <a:r>
              <a:rPr lang="en-US" dirty="0"/>
              <a:t>9</a:t>
            </a:r>
            <a:r>
              <a:rPr lang="en-US" dirty="0" smtClean="0"/>
              <a:t>-</a:t>
            </a:r>
            <a:fld id="{DEA1B79E-B14E-41E4-B6D3-CD206A959F7E}" type="slidenum">
              <a:rPr lang="en-US"/>
              <a:pPr>
                <a:defRPr/>
              </a:pPr>
              <a:t>‹#›</a:t>
            </a:fld>
            <a:endParaRPr lang="en-US" dirty="0"/>
          </a:p>
          <a:p>
            <a:pPr>
              <a:defRPr/>
            </a:pP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wmf"/><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5" cstate="print"/>
          <a:srcRect/>
          <a:stretch>
            <a:fillRect/>
          </a:stretch>
        </p:blipFill>
        <p:spPr bwMode="auto">
          <a:xfrm>
            <a:off x="79375" y="76200"/>
            <a:ext cx="758825" cy="762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914400" y="152400"/>
            <a:ext cx="6934200" cy="40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4213" y="914400"/>
            <a:ext cx="77692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9573" name="Line 5"/>
          <p:cNvSpPr>
            <a:spLocks noChangeShapeType="1"/>
          </p:cNvSpPr>
          <p:nvPr/>
        </p:nvSpPr>
        <p:spPr bwMode="auto">
          <a:xfrm>
            <a:off x="838200" y="685800"/>
            <a:ext cx="7010400" cy="0"/>
          </a:xfrm>
          <a:prstGeom prst="line">
            <a:avLst/>
          </a:prstGeom>
          <a:noFill/>
          <a:ln w="38100">
            <a:solidFill>
              <a:srgbClr val="BB0018"/>
            </a:solidFill>
            <a:round/>
            <a:headEnd/>
            <a:tailEnd/>
          </a:ln>
          <a:effectLst/>
        </p:spPr>
        <p:txBody>
          <a:bodyPr wrap="none" anchor="ctr"/>
          <a:lstStyle/>
          <a:p>
            <a:pPr>
              <a:defRPr/>
            </a:pPr>
            <a:endParaRPr lang="en-US"/>
          </a:p>
        </p:txBody>
      </p:sp>
      <p:pic>
        <p:nvPicPr>
          <p:cNvPr id="1030" name="Picture 6"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
        <p:nvSpPr>
          <p:cNvPr id="109575" name="Rectangle 7"/>
          <p:cNvSpPr>
            <a:spLocks noGrp="1" noChangeArrowheads="1"/>
          </p:cNvSpPr>
          <p:nvPr>
            <p:ph type="dt" sz="half" idx="2"/>
          </p:nvPr>
        </p:nvSpPr>
        <p:spPr bwMode="auto">
          <a:xfrm>
            <a:off x="114300" y="6543675"/>
            <a:ext cx="13620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rgbClr val="BB0018"/>
                </a:solidFill>
                <a:latin typeface="+mn-lt"/>
              </a:defRPr>
            </a:lvl1pPr>
          </a:lstStyle>
          <a:p>
            <a:pPr>
              <a:defRPr/>
            </a:pPr>
            <a:r>
              <a:rPr lang="en-US" smtClean="0"/>
              <a:t>Dec 7-8, 2012</a:t>
            </a:r>
            <a:endParaRPr lang="en-US" dirty="0"/>
          </a:p>
        </p:txBody>
      </p:sp>
      <p:sp>
        <p:nvSpPr>
          <p:cNvPr id="109576" name="Rectangle 8"/>
          <p:cNvSpPr>
            <a:spLocks noGrp="1" noChangeArrowheads="1"/>
          </p:cNvSpPr>
          <p:nvPr>
            <p:ph type="ftr" sz="quarter" idx="3"/>
          </p:nvPr>
        </p:nvSpPr>
        <p:spPr bwMode="auto">
          <a:xfrm>
            <a:off x="1550988" y="6543675"/>
            <a:ext cx="6040437"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solidFill>
                  <a:srgbClr val="BB0018"/>
                </a:solidFill>
                <a:latin typeface="+mn-lt"/>
              </a:defRPr>
            </a:lvl1pPr>
          </a:lstStyle>
          <a:p>
            <a:pPr>
              <a:defRPr/>
            </a:pPr>
            <a:r>
              <a:rPr lang="en-US" dirty="0" smtClean="0"/>
              <a:t>S&amp;OC DMS System Design Review</a:t>
            </a:r>
            <a:endParaRPr lang="en-US" dirty="0"/>
          </a:p>
        </p:txBody>
      </p:sp>
      <p:sp>
        <p:nvSpPr>
          <p:cNvPr id="109577" name="Rectangle 9"/>
          <p:cNvSpPr>
            <a:spLocks noGrp="1" noChangeArrowheads="1"/>
          </p:cNvSpPr>
          <p:nvPr>
            <p:ph type="sldNum" sz="quarter" idx="4"/>
          </p:nvPr>
        </p:nvSpPr>
        <p:spPr bwMode="auto">
          <a:xfrm>
            <a:off x="7681913" y="6538913"/>
            <a:ext cx="1357312" cy="280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defRPr sz="1400" b="1">
                <a:solidFill>
                  <a:srgbClr val="BB0018"/>
                </a:solidFill>
                <a:latin typeface="Times" charset="0"/>
              </a:defRPr>
            </a:lvl1pPr>
          </a:lstStyle>
          <a:p>
            <a:pPr>
              <a:defRPr/>
            </a:pPr>
            <a:r>
              <a:rPr lang="en-US" dirty="0" smtClean="0"/>
              <a:t>9-</a:t>
            </a:r>
            <a:fld id="{B2A867B3-BEE9-4608-9384-2326478CF83C}" type="slidenum">
              <a:rPr lang="en-US" smtClean="0"/>
              <a:pPr>
                <a:defRPr/>
              </a:pPr>
              <a:t>‹#›</a:t>
            </a:fld>
            <a:endParaRPr lang="en-US" dirty="0"/>
          </a:p>
          <a:p>
            <a:pPr>
              <a:defRPr/>
            </a:pPr>
            <a:endParaRPr lang="en-US" dirty="0"/>
          </a:p>
        </p:txBody>
      </p:sp>
      <p:pic>
        <p:nvPicPr>
          <p:cNvPr id="1034" name="Picture 10"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9" r:id="rId1"/>
    <p:sldLayoutId id="2147483752" r:id="rId2"/>
    <p:sldLayoutId id="2147483759" r:id="rId3"/>
  </p:sldLayoutIdLst>
  <p:hf hdr="0"/>
  <p:txStyles>
    <p:titleStyle>
      <a:lvl1pPr algn="ctr" rtl="0" eaLnBrk="0" fontAlgn="base" hangingPunct="0">
        <a:spcBef>
          <a:spcPct val="0"/>
        </a:spcBef>
        <a:spcAft>
          <a:spcPct val="0"/>
        </a:spcAft>
        <a:defRPr sz="2800" b="1">
          <a:solidFill>
            <a:srgbClr val="BB0018"/>
          </a:solidFill>
          <a:latin typeface="+mj-lt"/>
          <a:ea typeface="+mj-ea"/>
          <a:cs typeface="+mj-cs"/>
        </a:defRPr>
      </a:lvl1pPr>
      <a:lvl2pPr algn="ctr" rtl="0" eaLnBrk="0" fontAlgn="base" hangingPunct="0">
        <a:spcBef>
          <a:spcPct val="0"/>
        </a:spcBef>
        <a:spcAft>
          <a:spcPct val="0"/>
        </a:spcAft>
        <a:defRPr b="1">
          <a:solidFill>
            <a:srgbClr val="BB0018"/>
          </a:solidFill>
          <a:latin typeface="Helvetica" pitchFamily="34" charset="0"/>
        </a:defRPr>
      </a:lvl2pPr>
      <a:lvl3pPr algn="ctr" rtl="0" eaLnBrk="0" fontAlgn="base" hangingPunct="0">
        <a:spcBef>
          <a:spcPct val="0"/>
        </a:spcBef>
        <a:spcAft>
          <a:spcPct val="0"/>
        </a:spcAft>
        <a:defRPr b="1">
          <a:solidFill>
            <a:srgbClr val="BB0018"/>
          </a:solidFill>
          <a:latin typeface="Helvetica" pitchFamily="34" charset="0"/>
        </a:defRPr>
      </a:lvl3pPr>
      <a:lvl4pPr algn="ctr" rtl="0" eaLnBrk="0" fontAlgn="base" hangingPunct="0">
        <a:spcBef>
          <a:spcPct val="0"/>
        </a:spcBef>
        <a:spcAft>
          <a:spcPct val="0"/>
        </a:spcAft>
        <a:defRPr b="1">
          <a:solidFill>
            <a:srgbClr val="BB0018"/>
          </a:solidFill>
          <a:latin typeface="Helvetica" pitchFamily="34" charset="0"/>
        </a:defRPr>
      </a:lvl4pPr>
      <a:lvl5pPr algn="ctr" rtl="0" eaLnBrk="0" fontAlgn="base" hangingPunct="0">
        <a:spcBef>
          <a:spcPct val="0"/>
        </a:spcBef>
        <a:spcAft>
          <a:spcPct val="0"/>
        </a:spcAft>
        <a:defRPr b="1">
          <a:solidFill>
            <a:srgbClr val="BB0018"/>
          </a:solidFill>
          <a:latin typeface="Helvetica" pitchFamily="34" charset="0"/>
        </a:defRPr>
      </a:lvl5pPr>
      <a:lvl6pPr marL="457200" algn="ctr" rtl="0" eaLnBrk="1" fontAlgn="base" hangingPunct="1">
        <a:spcBef>
          <a:spcPct val="0"/>
        </a:spcBef>
        <a:spcAft>
          <a:spcPct val="0"/>
        </a:spcAft>
        <a:defRPr b="1">
          <a:solidFill>
            <a:srgbClr val="BB0018"/>
          </a:solidFill>
          <a:latin typeface="Helvetica" pitchFamily="34" charset="0"/>
        </a:defRPr>
      </a:lvl6pPr>
      <a:lvl7pPr marL="914400" algn="ctr" rtl="0" eaLnBrk="1" fontAlgn="base" hangingPunct="1">
        <a:spcBef>
          <a:spcPct val="0"/>
        </a:spcBef>
        <a:spcAft>
          <a:spcPct val="0"/>
        </a:spcAft>
        <a:defRPr b="1">
          <a:solidFill>
            <a:srgbClr val="BB0018"/>
          </a:solidFill>
          <a:latin typeface="Helvetica" pitchFamily="34" charset="0"/>
        </a:defRPr>
      </a:lvl7pPr>
      <a:lvl8pPr marL="1371600" algn="ctr" rtl="0" eaLnBrk="1" fontAlgn="base" hangingPunct="1">
        <a:spcBef>
          <a:spcPct val="0"/>
        </a:spcBef>
        <a:spcAft>
          <a:spcPct val="0"/>
        </a:spcAft>
        <a:defRPr b="1">
          <a:solidFill>
            <a:srgbClr val="BB0018"/>
          </a:solidFill>
          <a:latin typeface="Helvetica" pitchFamily="34" charset="0"/>
        </a:defRPr>
      </a:lvl8pPr>
      <a:lvl9pPr marL="1828800" algn="ctr" rtl="0" eaLnBrk="1" fontAlgn="base" hangingPunct="1">
        <a:spcBef>
          <a:spcPct val="0"/>
        </a:spcBef>
        <a:spcAft>
          <a:spcPct val="0"/>
        </a:spcAft>
        <a:defRPr b="1">
          <a:solidFill>
            <a:srgbClr val="BB0018"/>
          </a:solidFill>
          <a:latin typeface="Helvetica" pitchFamily="34" charset="0"/>
        </a:defRPr>
      </a:lvl9pPr>
    </p:titleStyle>
    <p:body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3"/>
          <p:cNvSpPr>
            <a:spLocks noGrp="1"/>
          </p:cNvSpPr>
          <p:nvPr>
            <p:ph type="body" idx="1"/>
          </p:nvPr>
        </p:nvSpPr>
        <p:spPr>
          <a:xfrm>
            <a:off x="685800" y="1828800"/>
            <a:ext cx="7772400" cy="2590800"/>
          </a:xfrm>
        </p:spPr>
        <p:txBody>
          <a:bodyPr/>
          <a:lstStyle/>
          <a:p>
            <a:pPr algn="ctr" eaLnBrk="1" hangingPunct="1"/>
            <a:r>
              <a:rPr lang="en-US" sz="2400" dirty="0" smtClean="0">
                <a:solidFill>
                  <a:srgbClr val="C00000"/>
                </a:solidFill>
              </a:rPr>
              <a:t>Calibration Reference Data System Design</a:t>
            </a:r>
            <a:br>
              <a:rPr lang="en-US" sz="2400" dirty="0" smtClean="0">
                <a:solidFill>
                  <a:srgbClr val="C00000"/>
                </a:solidFill>
              </a:rPr>
            </a:br>
            <a:r>
              <a:rPr lang="en-US" sz="1200" dirty="0" smtClean="0"/>
              <a:t/>
            </a:r>
            <a:br>
              <a:rPr lang="en-US" sz="1200" dirty="0" smtClean="0"/>
            </a:br>
            <a:r>
              <a:rPr lang="en-US" dirty="0" smtClean="0"/>
              <a:t/>
            </a:r>
            <a:br>
              <a:rPr lang="en-US" dirty="0" smtClean="0"/>
            </a:br>
            <a:r>
              <a:rPr lang="en-US" sz="1800" dirty="0" smtClean="0"/>
              <a:t>Todd Miller</a:t>
            </a:r>
          </a:p>
          <a:p>
            <a:pPr algn="ctr" eaLnBrk="1" hangingPunct="1"/>
            <a:r>
              <a:rPr lang="en-US" sz="1800" dirty="0" smtClean="0"/>
              <a:t>Science Software Branch</a:t>
            </a:r>
          </a:p>
        </p:txBody>
      </p:sp>
      <p:sp>
        <p:nvSpPr>
          <p:cNvPr id="2" name="Title 1"/>
          <p:cNvSpPr>
            <a:spLocks noGrp="1"/>
          </p:cNvSpPr>
          <p:nvPr>
            <p:ph type="title"/>
          </p:nvPr>
        </p:nvSpPr>
        <p:spPr/>
        <p:txBody>
          <a:bodyPr/>
          <a:lstStyle/>
          <a:p>
            <a:r>
              <a:rPr lang="en-US" cap="none" dirty="0" smtClean="0">
                <a:solidFill>
                  <a:schemeClr val="bg1"/>
                </a:solidFill>
              </a:rPr>
              <a:t>Title</a:t>
            </a:r>
            <a:r>
              <a:rPr lang="en-US" cap="none" baseline="0" dirty="0" smtClean="0">
                <a:solidFill>
                  <a:schemeClr val="bg1"/>
                </a:solidFill>
              </a:rPr>
              <a:t> Page</a:t>
            </a:r>
            <a:endParaRPr lang="en-US" cap="none" dirty="0">
              <a:solidFill>
                <a:schemeClr val="bg1"/>
              </a:solidFill>
            </a:endParaRPr>
          </a:p>
        </p:txBody>
      </p:sp>
      <p:sp>
        <p:nvSpPr>
          <p:cNvPr id="3" name="Footer Placeholder 2"/>
          <p:cNvSpPr>
            <a:spLocks noGrp="1"/>
          </p:cNvSpPr>
          <p:nvPr>
            <p:ph type="ftr" sz="quarter" idx="11"/>
          </p:nvPr>
        </p:nvSpPr>
        <p:spPr/>
        <p:txBody>
          <a:bodyPr/>
          <a:lstStyle/>
          <a:p>
            <a:pPr>
              <a:defRPr/>
            </a:pPr>
            <a:r>
              <a:rPr lang="en-US" altLang="en-US" smtClean="0"/>
              <a:t>S&amp;OC DMS System Design Review</a:t>
            </a:r>
            <a:endParaRPr lang="en-US" altLang="en-US" dirty="0"/>
          </a:p>
        </p:txBody>
      </p:sp>
      <p:sp>
        <p:nvSpPr>
          <p:cNvPr id="4" name="Date Placeholder 3"/>
          <p:cNvSpPr>
            <a:spLocks noGrp="1"/>
          </p:cNvSpPr>
          <p:nvPr>
            <p:ph type="dt" sz="half" idx="10"/>
          </p:nvPr>
        </p:nvSpPr>
        <p:spPr/>
        <p:txBody>
          <a:bodyPr/>
          <a:lstStyle/>
          <a:p>
            <a:pPr>
              <a:defRPr/>
            </a:pPr>
            <a:r>
              <a:rPr lang="en-US" altLang="en-US" smtClean="0"/>
              <a:t>Dec 7-8, 2012</a:t>
            </a:r>
            <a:endParaRPr lang="en-US" altLang="en-US" dirty="0"/>
          </a:p>
        </p:txBody>
      </p:sp>
      <p:sp>
        <p:nvSpPr>
          <p:cNvPr id="5" name="Slide Number Placeholder 4"/>
          <p:cNvSpPr>
            <a:spLocks noGrp="1"/>
          </p:cNvSpPr>
          <p:nvPr>
            <p:ph type="sldNum" sz="quarter" idx="12"/>
          </p:nvPr>
        </p:nvSpPr>
        <p:spPr/>
        <p:txBody>
          <a:bodyPr/>
          <a:lstStyle/>
          <a:p>
            <a:pPr>
              <a:defRPr/>
            </a:pPr>
            <a:r>
              <a:rPr lang="en-US" smtClean="0"/>
              <a:t>9-</a:t>
            </a:r>
            <a:fld id="{DEA1B79E-B14E-41E4-B6D3-CD206A959F7E}" type="slidenum">
              <a:rPr lang="en-US" smtClean="0"/>
              <a:pPr>
                <a:defRPr/>
              </a:pPr>
              <a:t>2</a:t>
            </a:fld>
            <a:endParaRPr lang="en-US" smtClean="0"/>
          </a:p>
          <a:p>
            <a:pPr>
              <a:defRPr/>
            </a:pPr>
            <a:endParaRPr lang="en-US" alt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t>Selectors</a:t>
            </a:r>
            <a:endParaRPr lang="en-US" dirty="0"/>
          </a:p>
        </p:txBody>
      </p:sp>
      <p:sp>
        <p:nvSpPr>
          <p:cNvPr id="4" name="Text Placeholder 3"/>
          <p:cNvSpPr>
            <a:spLocks noGrp="1"/>
          </p:cNvSpPr>
          <p:nvPr>
            <p:ph type="body" idx="4294967295"/>
          </p:nvPr>
        </p:nvSpPr>
        <p:spPr>
          <a:xfrm>
            <a:off x="609600" y="1143000"/>
            <a:ext cx="7769225" cy="5029200"/>
          </a:xfrm>
        </p:spPr>
        <p:txBody>
          <a:bodyPr/>
          <a:lstStyle/>
          <a:p>
            <a:r>
              <a:rPr lang="en-US" sz="1600" dirty="0" smtClean="0"/>
              <a:t>Typical HST Pattern:</a:t>
            </a:r>
          </a:p>
          <a:p>
            <a:pPr lvl="1"/>
            <a:r>
              <a:rPr lang="en-US" sz="1600" dirty="0" smtClean="0">
                <a:sym typeface="Wingdings"/>
              </a:rPr>
              <a:t>Match parameters to rules,  then use </a:t>
            </a:r>
            <a:r>
              <a:rPr lang="en-US" sz="1600" dirty="0" err="1" smtClean="0">
                <a:sym typeface="Wingdings"/>
              </a:rPr>
              <a:t>useafter</a:t>
            </a:r>
            <a:r>
              <a:rPr lang="en-US" sz="1600" dirty="0" smtClean="0">
                <a:sym typeface="Wingdings"/>
              </a:rPr>
              <a:t> to resolve which match</a:t>
            </a:r>
          </a:p>
          <a:p>
            <a:pPr lvl="1"/>
            <a:r>
              <a:rPr lang="en-US" sz="1600" dirty="0" smtClean="0">
                <a:sym typeface="Wingdings"/>
              </a:rPr>
              <a:t>Automated generation of Initial CRDS rules from CDBS database</a:t>
            </a:r>
          </a:p>
          <a:p>
            <a:r>
              <a:rPr lang="en-US" sz="1600" dirty="0" smtClean="0">
                <a:sym typeface="Wingdings"/>
              </a:rPr>
              <a:t>Baseline HST rules only use Match(), </a:t>
            </a:r>
            <a:r>
              <a:rPr lang="en-US" sz="1600" dirty="0" err="1" smtClean="0">
                <a:sym typeface="Wingdings"/>
              </a:rPr>
              <a:t>UseAfter</a:t>
            </a:r>
            <a:r>
              <a:rPr lang="en-US" sz="1600" dirty="0" smtClean="0">
                <a:sym typeface="Wingdings"/>
              </a:rPr>
              <a:t>()</a:t>
            </a:r>
          </a:p>
          <a:p>
            <a:pPr lvl="1"/>
            <a:r>
              <a:rPr lang="en-US" sz="1600" dirty="0">
                <a:sym typeface="Wingdings"/>
              </a:rPr>
              <a:t>Future expansion of selectors is possible if </a:t>
            </a:r>
            <a:r>
              <a:rPr lang="en-US" sz="1600" dirty="0" smtClean="0">
                <a:sym typeface="Wingdings"/>
              </a:rPr>
              <a:t>needed</a:t>
            </a:r>
            <a:endParaRPr lang="en-US" sz="1600" dirty="0" smtClean="0"/>
          </a:p>
          <a:p>
            <a:r>
              <a:rPr lang="en-US" sz="1600" dirty="0" smtClean="0"/>
              <a:t>Results of each Selector presented to next until one possibility is chosen</a:t>
            </a:r>
          </a:p>
          <a:p>
            <a:r>
              <a:rPr lang="en-US" sz="1600" dirty="0" smtClean="0"/>
              <a:t>Basic Selectors  (emulate CDBS)</a:t>
            </a:r>
          </a:p>
          <a:p>
            <a:pPr lvl="1"/>
            <a:r>
              <a:rPr lang="en-US" sz="1600" b="1" dirty="0" smtClean="0">
                <a:solidFill>
                  <a:srgbClr val="3366FF"/>
                </a:solidFill>
              </a:rPr>
              <a:t>Match</a:t>
            </a:r>
          </a:p>
          <a:p>
            <a:pPr lvl="1"/>
            <a:r>
              <a:rPr lang="en-US" sz="1600" dirty="0" err="1" smtClean="0"/>
              <a:t>UseAfter</a:t>
            </a:r>
            <a:endParaRPr lang="en-US" sz="1600" dirty="0" smtClean="0"/>
          </a:p>
          <a:p>
            <a:r>
              <a:rPr lang="en-US" sz="1600" dirty="0" smtClean="0"/>
              <a:t>Other Selectors  (new possibilities)</a:t>
            </a:r>
          </a:p>
          <a:p>
            <a:pPr lvl="1"/>
            <a:r>
              <a:rPr lang="en-US" sz="1600" dirty="0" err="1" smtClean="0"/>
              <a:t>SelectVersion</a:t>
            </a:r>
            <a:endParaRPr lang="en-US" sz="1600" dirty="0"/>
          </a:p>
          <a:p>
            <a:pPr lvl="1"/>
            <a:r>
              <a:rPr lang="en-US" sz="1600" dirty="0" err="1" smtClean="0"/>
              <a:t>ClosestTime</a:t>
            </a:r>
            <a:endParaRPr lang="en-US" sz="1600" dirty="0"/>
          </a:p>
          <a:p>
            <a:pPr lvl="1"/>
            <a:r>
              <a:rPr lang="en-US" sz="1600" dirty="0" err="1" smtClean="0"/>
              <a:t>GeometricallyNearest</a:t>
            </a:r>
            <a:endParaRPr lang="en-US" sz="1600" dirty="0"/>
          </a:p>
          <a:p>
            <a:pPr lvl="1"/>
            <a:r>
              <a:rPr lang="en-US" sz="1600" dirty="0" smtClean="0"/>
              <a:t>Bracket</a:t>
            </a:r>
            <a:endParaRPr lang="en-US" sz="1600" dirty="0" smtClean="0"/>
          </a:p>
          <a:p>
            <a:pPr marL="0" indent="0">
              <a:buNone/>
            </a:pPr>
            <a:endParaRPr lang="en-US" sz="16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11</a:t>
            </a:fld>
            <a:endParaRPr lang="en-US" smtClean="0"/>
          </a:p>
          <a:p>
            <a:pPr>
              <a:defRPr/>
            </a:pPr>
            <a:endParaRPr lang="en-US" dirty="0"/>
          </a:p>
        </p:txBody>
      </p:sp>
    </p:spTree>
    <p:extLst>
      <p:ext uri="{BB962C8B-B14F-4D97-AF65-F5344CB8AC3E}">
        <p14:creationId xmlns:p14="http://schemas.microsoft.com/office/powerpoint/2010/main" val="41221665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Nest</a:t>
            </a:r>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838200" y="1143000"/>
            <a:ext cx="7315200" cy="5449825"/>
          </a:xfrm>
          <a:prstGeom prst="rect">
            <a:avLst/>
          </a:prstGeom>
        </p:spPr>
        <p:txBody>
          <a:bodyPr wrap="square" lIns="90000" tIns="46800" rIns="90000" bIns="46800" rtlCol="0">
            <a:spAutoFit/>
          </a:bodyPr>
          <a:lstStyle/>
          <a:p>
            <a:r>
              <a:rPr lang="en-US" sz="1200" dirty="0">
                <a:solidFill>
                  <a:schemeClr val="tx1"/>
                </a:solidFill>
                <a:latin typeface="Helvetica"/>
              </a:rPr>
              <a:t>header = {</a:t>
            </a:r>
          </a:p>
          <a:p>
            <a:r>
              <a:rPr lang="tr-TR" sz="1200" dirty="0">
                <a:solidFill>
                  <a:schemeClr val="tx1"/>
                </a:solidFill>
                <a:latin typeface="Helvetica"/>
              </a:rPr>
              <a:t>    '</a:t>
            </a:r>
            <a:r>
              <a:rPr lang="tr-TR" sz="1200" dirty="0" err="1">
                <a:solidFill>
                  <a:schemeClr val="tx1"/>
                </a:solidFill>
                <a:latin typeface="Helvetica"/>
              </a:rPr>
              <a:t>derived_from</a:t>
            </a:r>
            <a:r>
              <a:rPr lang="tr-TR" sz="1200" dirty="0">
                <a:solidFill>
                  <a:schemeClr val="tx1"/>
                </a:solidFill>
                <a:latin typeface="Helvetica"/>
              </a:rPr>
              <a:t>' : '</a:t>
            </a:r>
            <a:r>
              <a:rPr lang="tr-TR" sz="1200" dirty="0" err="1">
                <a:solidFill>
                  <a:schemeClr val="tx1"/>
                </a:solidFill>
                <a:latin typeface="Helvetica"/>
              </a:rPr>
              <a:t>generated</a:t>
            </a:r>
            <a:r>
              <a:rPr lang="tr-TR" sz="1200" dirty="0">
                <a:solidFill>
                  <a:schemeClr val="tx1"/>
                </a:solidFill>
                <a:latin typeface="Helvetica"/>
              </a:rPr>
              <a:t> </a:t>
            </a:r>
            <a:r>
              <a:rPr lang="tr-TR" sz="1200" dirty="0" err="1">
                <a:solidFill>
                  <a:schemeClr val="tx1"/>
                </a:solidFill>
                <a:latin typeface="Helvetica"/>
              </a:rPr>
              <a:t>from</a:t>
            </a:r>
            <a:r>
              <a:rPr lang="tr-TR" sz="1200" dirty="0">
                <a:solidFill>
                  <a:schemeClr val="tx1"/>
                </a:solidFill>
                <a:latin typeface="Helvetica"/>
              </a:rPr>
              <a:t> CDBS </a:t>
            </a:r>
            <a:r>
              <a:rPr lang="tr-TR" sz="1200" dirty="0" err="1">
                <a:solidFill>
                  <a:schemeClr val="tx1"/>
                </a:solidFill>
                <a:latin typeface="Helvetica"/>
              </a:rPr>
              <a:t>database</a:t>
            </a:r>
            <a:r>
              <a:rPr lang="tr-TR" sz="1200" dirty="0">
                <a:solidFill>
                  <a:schemeClr val="tx1"/>
                </a:solidFill>
                <a:latin typeface="Helvetica"/>
              </a:rPr>
              <a:t> 2012-10-24 17:13:14.151232',</a:t>
            </a:r>
          </a:p>
          <a:p>
            <a:r>
              <a:rPr lang="tr-TR" sz="1200" dirty="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a:solidFill>
                  <a:schemeClr val="tx1"/>
                </a:solidFill>
                <a:latin typeface="Helvetica"/>
              </a:rPr>
              <a:t>    'name' : '</a:t>
            </a:r>
            <a:r>
              <a:rPr lang="tr-TR" sz="1200" dirty="0" err="1">
                <a:solidFill>
                  <a:schemeClr val="tx1"/>
                </a:solidFill>
                <a:latin typeface="Helvetica"/>
              </a:rPr>
              <a:t>hst_stis_darkfile.rmap</a:t>
            </a:r>
            <a:r>
              <a:rPr lang="tr-TR" sz="1200" dirty="0">
                <a:solidFill>
                  <a:schemeClr val="tx1"/>
                </a:solidFill>
                <a:latin typeface="Helvetica"/>
              </a:rPr>
              <a:t>',</a:t>
            </a:r>
          </a:p>
          <a:p>
            <a:r>
              <a:rPr lang="tr-TR" sz="1200" dirty="0">
                <a:solidFill>
                  <a:schemeClr val="tx1"/>
                </a:solidFill>
                <a:latin typeface="Helvetica"/>
              </a:rPr>
              <a:t>    '</a:t>
            </a:r>
            <a:r>
              <a:rPr lang="tr-TR" sz="1200" dirty="0" err="1">
                <a:solidFill>
                  <a:schemeClr val="tx1"/>
                </a:solidFill>
                <a:latin typeface="Helvetica"/>
              </a:rPr>
              <a:t>observatory</a:t>
            </a:r>
            <a:r>
              <a:rPr lang="tr-TR" sz="1200" dirty="0">
                <a:solidFill>
                  <a:schemeClr val="tx1"/>
                </a:solidFill>
                <a:latin typeface="Helvetica"/>
              </a:rPr>
              <a:t>' : 'HST'</a:t>
            </a:r>
            <a:r>
              <a:rPr lang="tr-TR" sz="1200" dirty="0" smtClean="0">
                <a:solidFill>
                  <a:schemeClr val="tx1"/>
                </a:solidFill>
                <a:latin typeface="Helvetica"/>
              </a:rPr>
              <a:t>,</a:t>
            </a:r>
          </a:p>
          <a:p>
            <a:r>
              <a:rPr lang="tr-TR" sz="1200" dirty="0">
                <a:solidFill>
                  <a:schemeClr val="tx1"/>
                </a:solidFill>
                <a:latin typeface="Helvetica"/>
              </a:rPr>
              <a:t> </a:t>
            </a:r>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r>
              <a:rPr lang="tr-TR" sz="1200" u="sng" dirty="0" smtClean="0">
                <a:solidFill>
                  <a:schemeClr val="tx1"/>
                </a:solidFill>
                <a:latin typeface="Helvetica"/>
              </a:rPr>
              <a:t>,</a:t>
            </a:r>
            <a:endParaRPr lang="tr-TR" sz="1200" dirty="0">
              <a:solidFill>
                <a:schemeClr val="tx1"/>
              </a:solidFill>
              <a:latin typeface="Helvetica"/>
            </a:endParaRP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smtClean="0">
                <a:solidFill>
                  <a:schemeClr val="tx1"/>
                </a:solidFill>
                <a:latin typeface="Helvetica"/>
              </a:rPr>
              <a:t>        '1997-04-14 00:00:00' : 'hcg14412o_drk.fits',</a:t>
            </a:r>
          </a:p>
          <a:p>
            <a:r>
              <a:rPr lang="fr-FR" sz="1200" dirty="0" smtClean="0">
                <a:solidFill>
                  <a:schemeClr val="tx1"/>
                </a:solidFill>
                <a:latin typeface="Helvetica"/>
              </a:rPr>
              <a:t>        '1997-04-29 00:00:00' : 'hcg1452lo_drk.fits',</a:t>
            </a:r>
          </a:p>
          <a:p>
            <a:r>
              <a:rPr lang="fr-FR" sz="1200" dirty="0" smtClean="0">
                <a:solidFill>
                  <a:schemeClr val="tx1"/>
                </a:solidFill>
                <a:latin typeface="Helvetica"/>
              </a:rPr>
              <a:t>        '1997-05-05 00:00:00' : 'hcg14537o_drk.fits',</a:t>
            </a:r>
          </a:p>
          <a:p>
            <a:r>
              <a:rPr lang="fr-FR" sz="1200" dirty="0" smtClean="0">
                <a:solidFill>
                  <a:schemeClr val="tx1"/>
                </a:solidFill>
                <a:latin typeface="Helvetica"/>
              </a:rPr>
              <a:t>        </a:t>
            </a:r>
            <a:r>
              <a:rPr lang="fr-FR" sz="1200" dirty="0">
                <a:solidFill>
                  <a:schemeClr val="tx1"/>
                </a:solidFill>
                <a:latin typeface="Helvetica"/>
              </a:rPr>
              <a:t>'1997-05-12 00:00:00' : 'hcg14538o_drk.fits',</a:t>
            </a:r>
          </a:p>
          <a:p>
            <a:r>
              <a:rPr lang="fr-FR" sz="1200" dirty="0">
                <a:solidFill>
                  <a:schemeClr val="tx1"/>
                </a:solidFill>
                <a:latin typeface="Helvetica"/>
              </a:rPr>
              <a:t>        '1997-05-19 00:00:00' : 'hcg14539o_drk.fits'</a:t>
            </a:r>
            <a:r>
              <a:rPr lang="fr-FR" sz="1200" dirty="0" smtClean="0">
                <a:solidFill>
                  <a:schemeClr val="tx1"/>
                </a:solidFill>
                <a:latin typeface="Helvetica"/>
              </a:rPr>
              <a:t>,</a:t>
            </a:r>
          </a:p>
          <a:p>
            <a:r>
              <a:rPr lang="fr-FR" sz="1200" dirty="0" smtClean="0">
                <a:solidFill>
                  <a:schemeClr val="tx1"/>
                </a:solidFill>
                <a:latin typeface="Helvetica"/>
              </a:rPr>
              <a:t>   }),</a:t>
            </a:r>
          </a:p>
          <a:p>
            <a:r>
              <a:rPr lang="fr-FR" sz="1200" dirty="0">
                <a:solidFill>
                  <a:schemeClr val="tx1"/>
                </a:solidFill>
                <a:latin typeface="Helvetica"/>
              </a:rPr>
              <a:t> </a:t>
            </a:r>
            <a:r>
              <a:rPr lang="fr-FR" sz="1200" dirty="0" smtClean="0">
                <a:solidFill>
                  <a:schemeClr val="tx1"/>
                </a:solidFill>
                <a:latin typeface="Helvetica"/>
              </a:rPr>
              <a:t> (‘CCD’, ‘AC’,  ‘16’) : </a:t>
            </a:r>
            <a:r>
              <a:rPr lang="fr-FR" sz="1200" dirty="0" err="1" smtClean="0">
                <a:solidFill>
                  <a:schemeClr val="tx1"/>
                </a:solidFill>
                <a:latin typeface="Helvetica"/>
              </a:rPr>
              <a:t>UseAfter</a:t>
            </a:r>
            <a:r>
              <a:rPr lang="fr-FR" sz="1200" dirty="0" smtClean="0">
                <a:solidFill>
                  <a:schemeClr val="tx1"/>
                </a:solidFill>
                <a:latin typeface="Helvetica"/>
              </a:rPr>
              <a:t>({</a:t>
            </a:r>
          </a:p>
          <a:p>
            <a:r>
              <a:rPr lang="fr-FR" sz="1200" dirty="0">
                <a:solidFill>
                  <a:schemeClr val="tx1"/>
                </a:solidFill>
                <a:latin typeface="Helvetica"/>
              </a:rPr>
              <a:t>  </a:t>
            </a:r>
            <a:r>
              <a:rPr lang="fr-FR" sz="1200" dirty="0" smtClean="0">
                <a:solidFill>
                  <a:schemeClr val="tx1"/>
                </a:solidFill>
                <a:latin typeface="Helvetica"/>
              </a:rPr>
              <a:t>      '</a:t>
            </a:r>
            <a:r>
              <a:rPr lang="fr-FR" sz="1200" dirty="0">
                <a:solidFill>
                  <a:schemeClr val="tx1"/>
                </a:solidFill>
                <a:latin typeface="Helvetica"/>
              </a:rPr>
              <a:t>1997-04-14 00:00:00' : '</a:t>
            </a:r>
            <a:r>
              <a:rPr lang="fr-FR" sz="1200" dirty="0" smtClean="0">
                <a:solidFill>
                  <a:schemeClr val="tx1"/>
                </a:solidFill>
                <a:latin typeface="Helvetica"/>
              </a:rPr>
              <a:t>hcg14712p_drk.fits</a:t>
            </a:r>
            <a:r>
              <a:rPr lang="fr-FR" sz="1200" dirty="0">
                <a:solidFill>
                  <a:schemeClr val="tx1"/>
                </a:solidFill>
                <a:latin typeface="Helvetica"/>
              </a:rPr>
              <a:t>',</a:t>
            </a:r>
          </a:p>
          <a:p>
            <a:r>
              <a:rPr lang="fr-FR" sz="1200" dirty="0">
                <a:solidFill>
                  <a:schemeClr val="tx1"/>
                </a:solidFill>
                <a:latin typeface="Helvetica"/>
              </a:rPr>
              <a:t>        '1997-04-29 00:00:00' : '</a:t>
            </a:r>
            <a:r>
              <a:rPr lang="fr-FR" sz="1200" dirty="0" smtClean="0">
                <a:solidFill>
                  <a:schemeClr val="tx1"/>
                </a:solidFill>
                <a:latin typeface="Helvetica"/>
              </a:rPr>
              <a:t>hcg14529q_drk.fits</a:t>
            </a:r>
            <a:r>
              <a:rPr lang="fr-FR" sz="1200" dirty="0">
                <a:solidFill>
                  <a:schemeClr val="tx1"/>
                </a:solidFill>
                <a:latin typeface="Helvetica"/>
              </a:rPr>
              <a:t>',  </a:t>
            </a:r>
            <a:endParaRPr lang="fr-FR" sz="1200" dirty="0" smtClean="0">
              <a:solidFill>
                <a:schemeClr val="tx1"/>
              </a:solidFill>
              <a:latin typeface="Helvetica"/>
            </a:endParaRPr>
          </a:p>
          <a:p>
            <a:r>
              <a:rPr lang="fr-FR" sz="1200" dirty="0">
                <a:solidFill>
                  <a:schemeClr val="tx1"/>
                </a:solidFill>
                <a:latin typeface="Helvetica"/>
              </a:rPr>
              <a:t> </a:t>
            </a:r>
            <a:r>
              <a:rPr lang="fr-FR" sz="1200" dirty="0" smtClean="0">
                <a:solidFill>
                  <a:schemeClr val="tx1"/>
                </a:solidFill>
                <a:latin typeface="Helvetica"/>
              </a:rPr>
              <a:t> }),</a:t>
            </a:r>
            <a:endParaRPr lang="fr-FR" sz="1200" dirty="0">
              <a:solidFill>
                <a:schemeClr val="tx1"/>
              </a:solidFill>
              <a:latin typeface="Helvetica"/>
            </a:endParaRPr>
          </a:p>
          <a:p>
            <a:r>
              <a:rPr lang="fr-FR" sz="1200" dirty="0" smtClean="0">
                <a:solidFill>
                  <a:schemeClr val="tx1"/>
                </a:solidFill>
                <a:latin typeface="Helvetica"/>
              </a:rPr>
              <a:t>                            ….</a:t>
            </a:r>
            <a:endParaRPr lang="fr-FR" sz="1200" dirty="0">
              <a:solidFill>
                <a:schemeClr val="tx1"/>
              </a:solidFill>
              <a:latin typeface="Helvetica"/>
            </a:endParaRPr>
          </a:p>
          <a:p>
            <a:endParaRPr lang="en-US" sz="1200" dirty="0" smtClean="0">
              <a:solidFill>
                <a:schemeClr val="tx1"/>
              </a:solidFill>
              <a:latin typeface="Helvetica"/>
            </a:endParaRPr>
          </a:p>
        </p:txBody>
      </p:sp>
      <p:sp>
        <p:nvSpPr>
          <p:cNvPr id="8" name="Rectangle 7"/>
          <p:cNvSpPr/>
          <p:nvPr/>
        </p:nvSpPr>
        <p:spPr>
          <a:xfrm rot="19709275">
            <a:off x="5593644" y="1754139"/>
            <a:ext cx="3121367" cy="707886"/>
          </a:xfrm>
          <a:prstGeom prst="rect">
            <a:avLst/>
          </a:prstGeom>
          <a:noFill/>
          <a:ln>
            <a:noFill/>
          </a:ln>
        </p:spPr>
        <p:txBody>
          <a:bodyPr wrap="none" lIns="91440" tIns="45720" rIns="91440" bIns="45720">
            <a:spAutoFit/>
          </a:bodyPr>
          <a:lstStyle/>
          <a:p>
            <a:pPr algn="ctr"/>
            <a:r>
              <a:rPr lang="en-US" sz="20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Match</a:t>
            </a:r>
          </a:p>
          <a:p>
            <a:pPr algn="ctr"/>
            <a:r>
              <a:rPr lang="en-US" sz="20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(instrument configuration)</a:t>
            </a:r>
            <a:endParaRPr lang="en-US" sz="20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0" name="Curved Connector 9"/>
          <p:cNvCxnSpPr/>
          <p:nvPr/>
        </p:nvCxnSpPr>
        <p:spPr bwMode="auto">
          <a:xfrm rot="10800000" flipV="1">
            <a:off x="2133600" y="1981200"/>
            <a:ext cx="4724400" cy="114300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1" name="Rectangle 10"/>
          <p:cNvSpPr/>
          <p:nvPr/>
        </p:nvSpPr>
        <p:spPr>
          <a:xfrm rot="19709275">
            <a:off x="6139574" y="3901778"/>
            <a:ext cx="1699842" cy="646331"/>
          </a:xfrm>
          <a:prstGeom prst="rect">
            <a:avLst/>
          </a:prstGeom>
          <a:noFill/>
          <a:ln>
            <a:noFill/>
          </a:ln>
        </p:spPr>
        <p:txBody>
          <a:bodyPr wrap="none" lIns="91440" tIns="45720" rIns="91440" bIns="45720">
            <a:spAutoFit/>
          </a:bodyPr>
          <a:lstStyle/>
          <a:p>
            <a:pPr algn="ctr"/>
            <a:r>
              <a:rPr lang="en-US" sz="1800" b="1" dirty="0" err="1"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UseAfter</a:t>
            </a:r>
            <a:endParaRPr lang="en-US" sz="18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sz="18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(exposure date)</a:t>
            </a:r>
            <a:endParaRPr lang="en-US" sz="18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2" name="Curved Connector 11"/>
          <p:cNvCxnSpPr>
            <a:stCxn id="11" idx="0"/>
          </p:cNvCxnSpPr>
          <p:nvPr/>
        </p:nvCxnSpPr>
        <p:spPr bwMode="auto">
          <a:xfrm rot="16200000" flipV="1">
            <a:off x="5016975" y="2145826"/>
            <a:ext cx="672835" cy="2934383"/>
          </a:xfrm>
          <a:prstGeom prst="curvedConnector2">
            <a:avLst/>
          </a:prstGeom>
          <a:solidFill>
            <a:schemeClr val="accent1"/>
          </a:solidFill>
          <a:ln w="9525" cap="flat" cmpd="sng" algn="ctr">
            <a:solidFill>
              <a:schemeClr val="tx1"/>
            </a:solidFill>
            <a:prstDash val="solid"/>
            <a:round/>
            <a:headEnd type="none" w="med" len="med"/>
            <a:tailEnd type="arrow"/>
          </a:ln>
          <a:effectLst/>
        </p:spPr>
      </p:cxn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4" name="Date Placeholder 3"/>
          <p:cNvSpPr>
            <a:spLocks noGrp="1"/>
          </p:cNvSpPr>
          <p:nvPr>
            <p:ph type="dt" sz="half" idx="10"/>
          </p:nvPr>
        </p:nvSpPr>
        <p:spPr/>
        <p:txBody>
          <a:bodyPr/>
          <a:lstStyle/>
          <a:p>
            <a:pPr>
              <a:defRPr/>
            </a:pPr>
            <a:r>
              <a:rPr lang="en-US" smtClean="0"/>
              <a:t>Dec 7-8, 2012</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12</a:t>
            </a:fld>
            <a:endParaRPr lang="en-US" smtClean="0"/>
          </a:p>
          <a:p>
            <a:pPr>
              <a:defRPr/>
            </a:pPr>
            <a:endParaRPr lang="en-US" dirty="0"/>
          </a:p>
        </p:txBody>
      </p:sp>
    </p:spTree>
    <p:extLst>
      <p:ext uri="{BB962C8B-B14F-4D97-AF65-F5344CB8AC3E}">
        <p14:creationId xmlns:p14="http://schemas.microsoft.com/office/powerpoint/2010/main" val="38310448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Parameter </a:t>
            </a:r>
            <a:r>
              <a:rPr lang="en-US" dirty="0"/>
              <a:t>E</a:t>
            </a:r>
            <a:r>
              <a:rPr lang="en-US" dirty="0" smtClean="0"/>
              <a:t>xpressions</a:t>
            </a:r>
            <a:endParaRPr lang="en-US" dirty="0"/>
          </a:p>
        </p:txBody>
      </p:sp>
      <p:sp>
        <p:nvSpPr>
          <p:cNvPr id="3" name="Text Placeholder 2"/>
          <p:cNvSpPr>
            <a:spLocks noGrp="1"/>
          </p:cNvSpPr>
          <p:nvPr>
            <p:ph type="body" idx="4294967295"/>
          </p:nvPr>
        </p:nvSpPr>
        <p:spPr>
          <a:xfrm>
            <a:off x="685800" y="838200"/>
            <a:ext cx="7769225" cy="4953000"/>
          </a:xfrm>
        </p:spPr>
        <p:txBody>
          <a:bodyPr/>
          <a:lstStyle/>
          <a:p>
            <a:r>
              <a:rPr lang="en-US" dirty="0" smtClean="0"/>
              <a:t>Each Match() choice can specify multiple parameters</a:t>
            </a:r>
          </a:p>
          <a:p>
            <a:pPr lvl="2"/>
            <a:r>
              <a:rPr lang="en-US" dirty="0" smtClean="0"/>
              <a:t>(</a:t>
            </a:r>
            <a:r>
              <a:rPr lang="fr-FR" dirty="0"/>
              <a:t>’</a:t>
            </a:r>
            <a:r>
              <a:rPr lang="en-US" dirty="0"/>
              <a:t>ABCD’, ‘*’, ‘1|2|3’, ‘N/A’, 1) </a:t>
            </a:r>
            <a:endParaRPr lang="en-US" dirty="0" smtClean="0"/>
          </a:p>
          <a:p>
            <a:r>
              <a:rPr lang="en-US" dirty="0" smtClean="0"/>
              <a:t>Individual parameters can be specified in several forms:</a:t>
            </a:r>
          </a:p>
        </p:txBody>
      </p:sp>
      <p:graphicFrame>
        <p:nvGraphicFramePr>
          <p:cNvPr id="4" name="Table 3"/>
          <p:cNvGraphicFramePr>
            <a:graphicFrameLocks noGrp="1"/>
          </p:cNvGraphicFramePr>
          <p:nvPr>
            <p:extLst>
              <p:ext uri="{D42A27DB-BD31-4B8C-83A1-F6EECF244321}">
                <p14:modId xmlns:p14="http://schemas.microsoft.com/office/powerpoint/2010/main" val="3257961584"/>
              </p:ext>
            </p:extLst>
          </p:nvPr>
        </p:nvGraphicFramePr>
        <p:xfrm>
          <a:off x="990600" y="2209800"/>
          <a:ext cx="7086600" cy="2495869"/>
        </p:xfrm>
        <a:graphic>
          <a:graphicData uri="http://schemas.openxmlformats.org/drawingml/2006/table">
            <a:tbl>
              <a:tblPr firstRow="1" bandRow="1">
                <a:tableStyleId>{793D81CF-94F2-401A-BA57-92F5A7B2D0C5}</a:tableStyleId>
              </a:tblPr>
              <a:tblGrid>
                <a:gridCol w="1771650"/>
                <a:gridCol w="1771650"/>
                <a:gridCol w="1771650"/>
                <a:gridCol w="1771650"/>
              </a:tblGrid>
              <a:tr h="448785">
                <a:tc>
                  <a:txBody>
                    <a:bodyPr/>
                    <a:lstStyle/>
                    <a:p>
                      <a:r>
                        <a:rPr lang="en-US" sz="1400" dirty="0" err="1" smtClean="0"/>
                        <a:t>Parkey</a:t>
                      </a:r>
                      <a:r>
                        <a:rPr lang="en-US" sz="1400" dirty="0" smtClean="0"/>
                        <a:t> </a:t>
                      </a:r>
                    </a:p>
                    <a:p>
                      <a:r>
                        <a:rPr lang="en-US" sz="1400" dirty="0" smtClean="0"/>
                        <a:t>Expression </a:t>
                      </a:r>
                    </a:p>
                    <a:p>
                      <a:r>
                        <a:rPr lang="en-US" sz="1400" dirty="0" smtClean="0"/>
                        <a:t>Type</a:t>
                      </a:r>
                      <a:endParaRPr lang="en-US" sz="1400" dirty="0">
                        <a:solidFill>
                          <a:schemeClr val="tx1"/>
                        </a:solidFill>
                      </a:endParaRPr>
                    </a:p>
                  </a:txBody>
                  <a:tcPr/>
                </a:tc>
                <a:tc>
                  <a:txBody>
                    <a:bodyPr/>
                    <a:lstStyle/>
                    <a:p>
                      <a:r>
                        <a:rPr lang="en-US" sz="1400" dirty="0" smtClean="0"/>
                        <a:t>Example</a:t>
                      </a:r>
                      <a:endParaRPr lang="en-US" sz="1400" dirty="0" smtClean="0">
                        <a:solidFill>
                          <a:schemeClr val="tx1"/>
                        </a:solidFill>
                      </a:endParaRPr>
                    </a:p>
                  </a:txBody>
                  <a:tcPr/>
                </a:tc>
                <a:tc>
                  <a:txBody>
                    <a:bodyPr/>
                    <a:lstStyle/>
                    <a:p>
                      <a:r>
                        <a:rPr lang="en-US" sz="1400" dirty="0" smtClean="0"/>
                        <a:t>Weight</a:t>
                      </a:r>
                      <a:endParaRPr lang="en-US" sz="1400" dirty="0" smtClean="0">
                        <a:solidFill>
                          <a:schemeClr val="tx1"/>
                        </a:solidFill>
                      </a:endParaRPr>
                    </a:p>
                  </a:txBody>
                  <a:tcPr/>
                </a:tc>
                <a:tc>
                  <a:txBody>
                    <a:bodyPr/>
                    <a:lstStyle/>
                    <a:p>
                      <a:r>
                        <a:rPr lang="en-US" sz="1400" dirty="0" smtClean="0"/>
                        <a:t>Matches (e.g.)</a:t>
                      </a:r>
                      <a:endParaRPr lang="en-US" sz="1400" dirty="0" smtClean="0">
                        <a:solidFill>
                          <a:schemeClr val="tx1"/>
                        </a:solidFill>
                      </a:endParaRPr>
                    </a:p>
                  </a:txBody>
                  <a:tcPr/>
                </a:tc>
              </a:tr>
              <a:tr h="364015">
                <a:tc>
                  <a:txBody>
                    <a:bodyPr/>
                    <a:lstStyle/>
                    <a:p>
                      <a:r>
                        <a:rPr lang="en-US" sz="1400" b="1" dirty="0" smtClean="0">
                          <a:solidFill>
                            <a:schemeClr val="dk1"/>
                          </a:solidFill>
                        </a:rPr>
                        <a:t>Simple</a:t>
                      </a:r>
                      <a:endParaRPr lang="en-US" sz="1400" b="1" dirty="0">
                        <a:solidFill>
                          <a:schemeClr val="tx1"/>
                        </a:solidFill>
                      </a:endParaRPr>
                    </a:p>
                  </a:txBody>
                  <a:tcPr/>
                </a:tc>
                <a:tc>
                  <a:txBody>
                    <a:bodyPr/>
                    <a:lstStyle/>
                    <a:p>
                      <a:r>
                        <a:rPr lang="en-US" sz="1400" dirty="0" smtClean="0"/>
                        <a:t>42</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42</a:t>
                      </a:r>
                      <a:endParaRPr lang="en-US" sz="1400" dirty="0">
                        <a:solidFill>
                          <a:schemeClr val="tx1"/>
                        </a:solidFill>
                      </a:endParaRPr>
                    </a:p>
                  </a:txBody>
                  <a:tcPr/>
                </a:tc>
              </a:tr>
              <a:tr h="448785">
                <a:tc>
                  <a:txBody>
                    <a:bodyPr/>
                    <a:lstStyle/>
                    <a:p>
                      <a:r>
                        <a:rPr lang="en-US" sz="1400" b="1" dirty="0" smtClean="0"/>
                        <a:t>Glob</a:t>
                      </a:r>
                      <a:endParaRPr lang="en-US" sz="1400" b="1" dirty="0">
                        <a:solidFill>
                          <a:schemeClr val="tx1"/>
                        </a:solidFill>
                      </a:endParaRPr>
                    </a:p>
                  </a:txBody>
                  <a:tcPr/>
                </a:tc>
                <a:tc>
                  <a:txBody>
                    <a:bodyPr/>
                    <a:lstStyle/>
                    <a:p>
                      <a:r>
                        <a:rPr lang="en-US" sz="1400" dirty="0" smtClean="0"/>
                        <a:t>“*”</a:t>
                      </a:r>
                    </a:p>
                    <a:p>
                      <a:r>
                        <a:rPr lang="en-US" sz="1400" dirty="0" smtClean="0"/>
                        <a:t>“F*22”</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“Anything”</a:t>
                      </a:r>
                    </a:p>
                    <a:p>
                      <a:r>
                        <a:rPr lang="en-US" sz="1400" dirty="0" smtClean="0">
                          <a:solidFill>
                            <a:schemeClr val="tx1"/>
                          </a:solidFill>
                        </a:rPr>
                        <a:t>“FW122”</a:t>
                      </a:r>
                      <a:endParaRPr lang="en-US" sz="1400" dirty="0">
                        <a:solidFill>
                          <a:schemeClr val="tx1"/>
                        </a:solidFill>
                      </a:endParaRPr>
                    </a:p>
                  </a:txBody>
                  <a:tcPr/>
                </a:tc>
              </a:tr>
              <a:tr h="448785">
                <a:tc>
                  <a:txBody>
                    <a:bodyPr/>
                    <a:lstStyle/>
                    <a:p>
                      <a:r>
                        <a:rPr lang="en-US" sz="1400" b="1" dirty="0" smtClean="0"/>
                        <a:t>OR</a:t>
                      </a:r>
                      <a:endParaRPr lang="en-US" sz="1400" b="1" dirty="0">
                        <a:solidFill>
                          <a:schemeClr val="tx1"/>
                        </a:solidFill>
                      </a:endParaRPr>
                    </a:p>
                  </a:txBody>
                  <a:tcPr/>
                </a:tc>
                <a:tc>
                  <a:txBody>
                    <a:bodyPr/>
                    <a:lstStyle/>
                    <a:p>
                      <a:r>
                        <a:rPr lang="en-US" sz="1400" dirty="0" smtClean="0"/>
                        <a:t>“A|B|C|D”</a:t>
                      </a:r>
                    </a:p>
                    <a:p>
                      <a:r>
                        <a:rPr lang="en-US" sz="1400" dirty="0" smtClean="0"/>
                        <a:t>“1|2|3”</a:t>
                      </a:r>
                      <a:endParaRPr lang="en-US" sz="1400" dirty="0">
                        <a:solidFill>
                          <a:schemeClr val="tx1"/>
                        </a:solidFill>
                      </a:endParaRPr>
                    </a:p>
                  </a:txBody>
                  <a:tcPr/>
                </a:tc>
                <a:tc>
                  <a:txBody>
                    <a:bodyPr/>
                    <a:lstStyle/>
                    <a:p>
                      <a:r>
                        <a:rPr lang="en-US" sz="1400" dirty="0" smtClean="0"/>
                        <a:t>highest</a:t>
                      </a:r>
                      <a:endParaRPr lang="en-US" sz="1400" dirty="0">
                        <a:solidFill>
                          <a:schemeClr val="tx1"/>
                        </a:solidFill>
                      </a:endParaRPr>
                    </a:p>
                  </a:txBody>
                  <a:tcPr/>
                </a:tc>
                <a:tc>
                  <a:txBody>
                    <a:bodyPr/>
                    <a:lstStyle/>
                    <a:p>
                      <a:r>
                        <a:rPr lang="en-US" sz="1400" dirty="0" smtClean="0">
                          <a:solidFill>
                            <a:schemeClr val="tx1"/>
                          </a:solidFill>
                        </a:rPr>
                        <a:t>“B”</a:t>
                      </a:r>
                      <a:endParaRPr lang="en-US" sz="1400" dirty="0">
                        <a:solidFill>
                          <a:schemeClr val="tx1"/>
                        </a:solidFill>
                      </a:endParaRPr>
                    </a:p>
                  </a:txBody>
                  <a:tcPr/>
                </a:tc>
              </a:tr>
              <a:tr h="364015">
                <a:tc>
                  <a:txBody>
                    <a:bodyPr/>
                    <a:lstStyle/>
                    <a:p>
                      <a:r>
                        <a:rPr lang="en-US" sz="1400" b="1" dirty="0" smtClean="0"/>
                        <a:t>N/A</a:t>
                      </a:r>
                      <a:endParaRPr lang="en-US" sz="1400" b="1" dirty="0">
                        <a:solidFill>
                          <a:schemeClr val="tx1"/>
                        </a:solidFill>
                      </a:endParaRPr>
                    </a:p>
                  </a:txBody>
                  <a:tcPr/>
                </a:tc>
                <a:tc>
                  <a:txBody>
                    <a:bodyPr/>
                    <a:lstStyle/>
                    <a:p>
                      <a:r>
                        <a:rPr lang="en-US" sz="1400" dirty="0" smtClean="0"/>
                        <a:t>“N/A”</a:t>
                      </a:r>
                      <a:endParaRPr lang="en-US" sz="1400" dirty="0">
                        <a:solidFill>
                          <a:schemeClr val="tx1"/>
                        </a:solidFill>
                      </a:endParaRPr>
                    </a:p>
                  </a:txBody>
                  <a:tcPr/>
                </a:tc>
                <a:tc>
                  <a:txBody>
                    <a:bodyPr/>
                    <a:lstStyle/>
                    <a:p>
                      <a:r>
                        <a:rPr lang="en-US" sz="1400" dirty="0" smtClean="0"/>
                        <a:t>lowest</a:t>
                      </a:r>
                      <a:endParaRPr lang="en-US" sz="1400" dirty="0">
                        <a:solidFill>
                          <a:schemeClr val="tx1"/>
                        </a:solidFill>
                      </a:endParaRPr>
                    </a:p>
                  </a:txBody>
                  <a:tcPr/>
                </a:tc>
                <a:tc>
                  <a:txBody>
                    <a:bodyPr/>
                    <a:lstStyle/>
                    <a:p>
                      <a:r>
                        <a:rPr lang="en-US" sz="1400" dirty="0" smtClean="0">
                          <a:solidFill>
                            <a:schemeClr val="tx1"/>
                          </a:solidFill>
                        </a:rPr>
                        <a:t>“Anything”</a:t>
                      </a:r>
                      <a:endParaRPr lang="en-US" sz="1400" dirty="0">
                        <a:solidFill>
                          <a:schemeClr val="tx1"/>
                        </a:solidFill>
                      </a:endParaRPr>
                    </a:p>
                  </a:txBody>
                  <a:tcPr/>
                </a:tc>
              </a:tr>
            </a:tbl>
          </a:graphicData>
        </a:graphic>
      </p:graphicFrame>
      <p:sp>
        <p:nvSpPr>
          <p:cNvPr id="5" name="Text Placeholder 2"/>
          <p:cNvSpPr txBox="1">
            <a:spLocks/>
          </p:cNvSpPr>
          <p:nvPr/>
        </p:nvSpPr>
        <p:spPr bwMode="auto">
          <a:xfrm>
            <a:off x="685800" y="5029200"/>
            <a:ext cx="7769225"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r>
              <a:rPr lang="en-US" sz="1800" dirty="0" smtClean="0"/>
              <a:t>Match weights resolve ambiguities resulting from patterns.</a:t>
            </a:r>
          </a:p>
          <a:p>
            <a:r>
              <a:rPr lang="en-US" sz="1800" dirty="0" smtClean="0"/>
              <a:t>N</a:t>
            </a:r>
            <a:r>
              <a:rPr lang="en-US" sz="1800" dirty="0"/>
              <a:t>/A parameter values in dataset or rmap don’t affect matching</a:t>
            </a:r>
            <a:r>
              <a:rPr lang="en-US" sz="1800" dirty="0" smtClean="0"/>
              <a:t>.</a:t>
            </a:r>
            <a:endParaRPr lang="en-US" sz="1800" dirty="0"/>
          </a:p>
        </p:txBody>
      </p:sp>
      <p:sp>
        <p:nvSpPr>
          <p:cNvPr id="6" name="Footer Placeholder 5"/>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13</a:t>
            </a:fld>
            <a:endParaRPr lang="en-US" smtClean="0"/>
          </a:p>
          <a:p>
            <a:pPr>
              <a:defRPr/>
            </a:pPr>
            <a:endParaRPr lang="en-US" dirty="0"/>
          </a:p>
        </p:txBody>
      </p:sp>
    </p:spTree>
    <p:extLst>
      <p:ext uri="{BB962C8B-B14F-4D97-AF65-F5344CB8AC3E}">
        <p14:creationId xmlns:p14="http://schemas.microsoft.com/office/powerpoint/2010/main" val="384127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Changes Since Last Year</a:t>
            </a:r>
            <a:endParaRPr lang="en-US" dirty="0"/>
          </a:p>
        </p:txBody>
      </p:sp>
      <p:sp>
        <p:nvSpPr>
          <p:cNvPr id="3" name="Text Placeholder 2"/>
          <p:cNvSpPr>
            <a:spLocks noGrp="1"/>
          </p:cNvSpPr>
          <p:nvPr>
            <p:ph type="body" idx="4294967295"/>
          </p:nvPr>
        </p:nvSpPr>
        <p:spPr>
          <a:xfrm>
            <a:off x="762000" y="914400"/>
            <a:ext cx="7391400" cy="5029200"/>
          </a:xfrm>
        </p:spPr>
        <p:txBody>
          <a:bodyPr/>
          <a:lstStyle/>
          <a:p>
            <a:r>
              <a:rPr lang="en-US" sz="1600" dirty="0" smtClean="0"/>
              <a:t>Best References</a:t>
            </a:r>
          </a:p>
          <a:p>
            <a:pPr lvl="1"/>
            <a:r>
              <a:rPr lang="en-US" sz="1600" baseline="0" dirty="0" smtClean="0"/>
              <a:t>Integration with </a:t>
            </a:r>
            <a:r>
              <a:rPr lang="en-US" sz="1600" baseline="0" dirty="0" err="1" smtClean="0"/>
              <a:t>stpipe</a:t>
            </a:r>
            <a:endParaRPr lang="en-US" sz="1600" baseline="0" dirty="0" smtClean="0"/>
          </a:p>
          <a:p>
            <a:pPr lvl="2"/>
            <a:r>
              <a:rPr lang="en-US" sz="1400" dirty="0" smtClean="0"/>
              <a:t>Interface to CRDS common across all </a:t>
            </a:r>
            <a:r>
              <a:rPr lang="en-US" sz="1400" dirty="0" err="1" smtClean="0"/>
              <a:t>stpipe</a:t>
            </a:r>
            <a:r>
              <a:rPr lang="en-US" sz="1400" dirty="0" smtClean="0"/>
              <a:t> Steps</a:t>
            </a:r>
            <a:endParaRPr lang="en-US" sz="1400" baseline="0" dirty="0" smtClean="0"/>
          </a:p>
          <a:p>
            <a:pPr lvl="2"/>
            <a:r>
              <a:rPr lang="en-US" sz="1400" dirty="0" err="1" smtClean="0"/>
              <a:t>Stpipe</a:t>
            </a:r>
            <a:r>
              <a:rPr lang="en-US" sz="1400" dirty="0" smtClean="0"/>
              <a:t> calls </a:t>
            </a:r>
            <a:r>
              <a:rPr lang="en-US" sz="1400" dirty="0" err="1" smtClean="0"/>
              <a:t>crds.getreferences</a:t>
            </a:r>
            <a:r>
              <a:rPr lang="en-US" sz="1400" dirty="0" smtClean="0"/>
              <a:t>()</a:t>
            </a:r>
          </a:p>
          <a:p>
            <a:pPr lvl="2"/>
            <a:r>
              <a:rPr lang="en-US" sz="1400" dirty="0"/>
              <a:t>C</a:t>
            </a:r>
            <a:r>
              <a:rPr lang="en-US" sz="1400" dirty="0" smtClean="0"/>
              <a:t>ommand line specification of reference file overrides </a:t>
            </a:r>
            <a:r>
              <a:rPr lang="en-US" sz="1400" dirty="0" err="1" smtClean="0"/>
              <a:t>bestref</a:t>
            </a:r>
            <a:r>
              <a:rPr lang="en-US" sz="1400" dirty="0" smtClean="0"/>
              <a:t> value</a:t>
            </a:r>
            <a:endParaRPr lang="en-US" sz="1400" baseline="0" dirty="0" smtClean="0"/>
          </a:p>
          <a:p>
            <a:pPr lvl="1"/>
            <a:r>
              <a:rPr lang="en-US" sz="1600" dirty="0" smtClean="0"/>
              <a:t>Use STPIPE data model vocabulary for JWST CRDS rules</a:t>
            </a:r>
          </a:p>
          <a:p>
            <a:pPr lvl="2"/>
            <a:r>
              <a:rPr lang="en-US" sz="1400" dirty="0" smtClean="0"/>
              <a:t>Web service also supports FITS keywords and maps to data model</a:t>
            </a:r>
          </a:p>
          <a:p>
            <a:pPr lvl="1"/>
            <a:r>
              <a:rPr lang="en-US" sz="1600" dirty="0"/>
              <a:t>Elaboration of CRDS client </a:t>
            </a:r>
            <a:r>
              <a:rPr lang="en-US" sz="1600" dirty="0" smtClean="0"/>
              <a:t>configurations</a:t>
            </a:r>
            <a:endParaRPr lang="en-US" sz="1600" dirty="0"/>
          </a:p>
          <a:p>
            <a:pPr lvl="1"/>
            <a:r>
              <a:rPr lang="en-US" sz="1600" dirty="0" smtClean="0"/>
              <a:t>Support for reference</a:t>
            </a:r>
          </a:p>
          <a:p>
            <a:pPr lvl="2"/>
            <a:r>
              <a:rPr lang="en-US" sz="1400" dirty="0" smtClean="0"/>
              <a:t>Relevance Expressions (Rmap,  </a:t>
            </a:r>
            <a:r>
              <a:rPr lang="en-US" sz="1400" dirty="0" err="1" smtClean="0"/>
              <a:t>Parkey</a:t>
            </a:r>
            <a:r>
              <a:rPr lang="en-US" sz="1400" dirty="0" smtClean="0"/>
              <a:t>)</a:t>
            </a:r>
          </a:p>
          <a:p>
            <a:pPr lvl="1"/>
            <a:r>
              <a:rPr lang="en-US" sz="1600" dirty="0" smtClean="0"/>
              <a:t>Web service is language agnostic</a:t>
            </a:r>
          </a:p>
          <a:p>
            <a:r>
              <a:rPr lang="en-US" sz="1600" dirty="0" smtClean="0"/>
              <a:t>File Submission Refinements</a:t>
            </a:r>
          </a:p>
          <a:p>
            <a:pPr lvl="1"/>
            <a:r>
              <a:rPr lang="en-US" sz="1600" dirty="0" smtClean="0"/>
              <a:t>Rmap Editing</a:t>
            </a:r>
          </a:p>
          <a:p>
            <a:pPr lvl="1"/>
            <a:r>
              <a:rPr lang="en-US" sz="1600" dirty="0" smtClean="0"/>
              <a:t>Batch Submission</a:t>
            </a:r>
          </a:p>
          <a:p>
            <a:r>
              <a:rPr lang="en-US" sz="1600" dirty="0" smtClean="0"/>
              <a:t>HST Catalog driven best reference testing</a:t>
            </a:r>
          </a:p>
          <a:p>
            <a:pPr lvl="1"/>
            <a:r>
              <a:rPr lang="en-US" sz="1600" dirty="0" smtClean="0"/>
              <a:t>CRDS matches all CDBS recommendations:  ~100%</a:t>
            </a:r>
            <a:endParaRPr lang="en-US" sz="1600"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14</a:t>
            </a:fld>
            <a:endParaRPr lang="en-US" smtClean="0"/>
          </a:p>
          <a:p>
            <a:pPr>
              <a:defRPr/>
            </a:pPr>
            <a:endParaRPr lang="en-US" dirty="0"/>
          </a:p>
        </p:txBody>
      </p:sp>
    </p:spTree>
    <p:extLst>
      <p:ext uri="{BB962C8B-B14F-4D97-AF65-F5344CB8AC3E}">
        <p14:creationId xmlns:p14="http://schemas.microsoft.com/office/powerpoint/2010/main" val="42442051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Since Last Year (</a:t>
            </a:r>
            <a:r>
              <a:rPr lang="en-US" dirty="0" err="1" smtClean="0"/>
              <a:t>cont</a:t>
            </a:r>
            <a:r>
              <a:rPr lang="en-US" dirty="0" smtClean="0"/>
              <a:t>)</a:t>
            </a:r>
            <a:endParaRPr lang="en-US" dirty="0"/>
          </a:p>
        </p:txBody>
      </p:sp>
      <p:sp>
        <p:nvSpPr>
          <p:cNvPr id="3" name="Text Placeholder 2"/>
          <p:cNvSpPr>
            <a:spLocks noGrp="1"/>
          </p:cNvSpPr>
          <p:nvPr>
            <p:ph type="body" idx="4294967295"/>
          </p:nvPr>
        </p:nvSpPr>
        <p:spPr>
          <a:xfrm>
            <a:off x="381000" y="1447800"/>
            <a:ext cx="8074025" cy="4191000"/>
          </a:xfrm>
        </p:spPr>
        <p:txBody>
          <a:bodyPr/>
          <a:lstStyle/>
          <a:p>
            <a:r>
              <a:rPr lang="en-US" dirty="0" smtClean="0"/>
              <a:t>Archiving</a:t>
            </a:r>
          </a:p>
          <a:p>
            <a:pPr lvl="1"/>
            <a:r>
              <a:rPr lang="en-US" dirty="0" smtClean="0"/>
              <a:t>CRDS now handles unique file naming for</a:t>
            </a:r>
          </a:p>
          <a:p>
            <a:pPr lvl="2"/>
            <a:r>
              <a:rPr lang="en-US" dirty="0" smtClean="0"/>
              <a:t>Rules</a:t>
            </a:r>
          </a:p>
          <a:p>
            <a:pPr lvl="2"/>
            <a:r>
              <a:rPr lang="en-US" dirty="0" smtClean="0"/>
              <a:t>References</a:t>
            </a:r>
          </a:p>
          <a:p>
            <a:pPr lvl="1"/>
            <a:r>
              <a:rPr lang="en-US" dirty="0" smtClean="0"/>
              <a:t>CRDS server has file storage for rules and references</a:t>
            </a:r>
          </a:p>
          <a:p>
            <a:pPr lvl="2"/>
            <a:r>
              <a:rPr lang="en-US" dirty="0" smtClean="0"/>
              <a:t>Necessary for CRDS development and early STPIPE operations</a:t>
            </a:r>
          </a:p>
          <a:p>
            <a:pPr lvl="2"/>
            <a:r>
              <a:rPr lang="en-US" dirty="0" smtClean="0"/>
              <a:t>CRDS client *must* have file storage,  might as well share.</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15</a:t>
            </a:fld>
            <a:endParaRPr lang="en-US" smtClean="0"/>
          </a:p>
          <a:p>
            <a:pPr>
              <a:defRPr/>
            </a:pPr>
            <a:endParaRPr lang="en-US" dirty="0"/>
          </a:p>
        </p:txBody>
      </p:sp>
    </p:spTree>
    <p:extLst>
      <p:ext uri="{BB962C8B-B14F-4D97-AF65-F5344CB8AC3E}">
        <p14:creationId xmlns:p14="http://schemas.microsoft.com/office/powerpoint/2010/main" val="122689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a:t>
            </a:r>
            <a:r>
              <a:rPr lang="en-US" baseline="0" dirty="0" smtClean="0"/>
              <a:t> Relevance</a:t>
            </a:r>
            <a:endParaRPr lang="en-US" dirty="0"/>
          </a:p>
        </p:txBody>
      </p:sp>
      <p:sp>
        <p:nvSpPr>
          <p:cNvPr id="3" name="Text Placeholder 2"/>
          <p:cNvSpPr>
            <a:spLocks noGrp="1"/>
          </p:cNvSpPr>
          <p:nvPr>
            <p:ph type="body" idx="4294967295"/>
          </p:nvPr>
        </p:nvSpPr>
        <p:spPr>
          <a:xfrm>
            <a:off x="1066800" y="990600"/>
            <a:ext cx="7162800" cy="5410200"/>
          </a:xfrm>
        </p:spPr>
        <p:txBody>
          <a:bodyPr/>
          <a:lstStyle/>
          <a:p>
            <a:pPr marL="0" indent="0">
              <a:lnSpc>
                <a:spcPct val="50000"/>
              </a:lnSpc>
              <a:buNone/>
            </a:pPr>
            <a:r>
              <a:rPr lang="tr-TR" sz="1400" b="0" dirty="0" err="1"/>
              <a:t>header</a:t>
            </a:r>
            <a:r>
              <a:rPr lang="tr-TR" sz="1400" b="0" dirty="0"/>
              <a:t> = </a:t>
            </a:r>
            <a:r>
              <a:rPr lang="tr-TR" sz="1400" b="0" dirty="0" smtClean="0"/>
              <a:t>{</a:t>
            </a:r>
            <a:endParaRPr lang="tr-TR" sz="1400" b="0" dirty="0"/>
          </a:p>
          <a:p>
            <a:pPr marL="0" indent="0">
              <a:lnSpc>
                <a:spcPct val="50000"/>
              </a:lnSpc>
              <a:buNone/>
            </a:pPr>
            <a:r>
              <a:rPr lang="tr-TR" sz="1400" b="0" dirty="0" smtClean="0"/>
              <a:t>    ’</a:t>
            </a:r>
            <a:r>
              <a:rPr lang="tr-TR" sz="1400" b="0" dirty="0" err="1" smtClean="0"/>
              <a:t>filekind</a:t>
            </a:r>
            <a:r>
              <a:rPr lang="tr-TR" sz="1400" b="0" dirty="0"/>
              <a:t>' : 'CCDTAB',</a:t>
            </a:r>
          </a:p>
          <a:p>
            <a:pPr marL="0" indent="0">
              <a:lnSpc>
                <a:spcPct val="50000"/>
              </a:lnSpc>
              <a:buNone/>
            </a:pPr>
            <a:r>
              <a:rPr lang="tr-TR" sz="1400" b="0" dirty="0"/>
              <a:t>    '</a:t>
            </a:r>
            <a:r>
              <a:rPr lang="tr-TR" sz="1400" b="0" dirty="0" err="1"/>
              <a:t>instrument</a:t>
            </a:r>
            <a:r>
              <a:rPr lang="tr-TR" sz="1400" b="0" dirty="0"/>
              <a:t>' : 'ACS',</a:t>
            </a:r>
          </a:p>
          <a:p>
            <a:pPr marL="0" indent="0">
              <a:lnSpc>
                <a:spcPct val="50000"/>
              </a:lnSpc>
              <a:buNone/>
            </a:pPr>
            <a:r>
              <a:rPr lang="tr-TR" sz="1400" b="0" dirty="0"/>
              <a:t>    '</a:t>
            </a:r>
            <a:r>
              <a:rPr lang="tr-TR" sz="1400" b="0" dirty="0" err="1"/>
              <a:t>mapping</a:t>
            </a:r>
            <a:r>
              <a:rPr lang="tr-TR" sz="1400" b="0" dirty="0"/>
              <a:t>' : 'REFERENCE',</a:t>
            </a:r>
          </a:p>
          <a:p>
            <a:pPr marL="0" indent="0">
              <a:lnSpc>
                <a:spcPct val="50000"/>
              </a:lnSpc>
              <a:buNone/>
            </a:pPr>
            <a:r>
              <a:rPr lang="tr-TR" sz="1400" b="0" dirty="0" smtClean="0"/>
              <a:t>    '</a:t>
            </a:r>
            <a:r>
              <a:rPr lang="tr-TR" sz="1400" b="0" dirty="0" err="1"/>
              <a:t>parkey</a:t>
            </a:r>
            <a:r>
              <a:rPr lang="tr-TR" sz="1400" b="0" dirty="0"/>
              <a:t>' : (('DETECTOR',), ('DATE-OBS', 'TIME-OBS')),</a:t>
            </a:r>
          </a:p>
          <a:p>
            <a:pPr marL="0" indent="0">
              <a:lnSpc>
                <a:spcPct val="50000"/>
              </a:lnSpc>
              <a:buNone/>
            </a:pPr>
            <a:r>
              <a:rPr lang="tr-TR" sz="1400" b="0" dirty="0"/>
              <a:t>    '</a:t>
            </a:r>
            <a:r>
              <a:rPr lang="tr-TR" sz="1400" b="0" dirty="0" err="1"/>
              <a:t>rmap_relevance</a:t>
            </a:r>
            <a:r>
              <a:rPr lang="tr-TR" sz="1400" b="0" dirty="0"/>
              <a:t>' : '(DETECTOR != "SBC")',</a:t>
            </a:r>
          </a:p>
          <a:p>
            <a:pPr marL="0" indent="0">
              <a:lnSpc>
                <a:spcPct val="50000"/>
              </a:lnSpc>
              <a:buNone/>
            </a:pPr>
            <a:r>
              <a:rPr lang="tr-TR" sz="1400" b="0" dirty="0" smtClean="0"/>
              <a:t>}</a:t>
            </a:r>
            <a:endParaRPr lang="tr-TR" sz="1400" b="0" dirty="0"/>
          </a:p>
          <a:p>
            <a:pPr marL="0" indent="0">
              <a:lnSpc>
                <a:spcPct val="50000"/>
              </a:lnSpc>
              <a:buNone/>
            </a:pPr>
            <a:endParaRPr lang="tr-TR" sz="1400" b="0" dirty="0"/>
          </a:p>
          <a:p>
            <a:pPr marL="0" indent="0">
              <a:lnSpc>
                <a:spcPct val="50000"/>
              </a:lnSpc>
              <a:buNone/>
            </a:pPr>
            <a:r>
              <a:rPr lang="tr-TR" sz="1400" b="0" dirty="0" err="1"/>
              <a:t>selector</a:t>
            </a:r>
            <a:r>
              <a:rPr lang="tr-TR" sz="1400" b="0" dirty="0"/>
              <a:t> = </a:t>
            </a:r>
            <a:r>
              <a:rPr lang="tr-TR" sz="1400" b="0" dirty="0" err="1"/>
              <a:t>Match</a:t>
            </a:r>
            <a:r>
              <a:rPr lang="tr-TR" sz="1400" b="0" dirty="0"/>
              <a:t>({</a:t>
            </a:r>
          </a:p>
          <a:p>
            <a:pPr marL="0" indent="0">
              <a:lnSpc>
                <a:spcPct val="50000"/>
              </a:lnSpc>
              <a:buNone/>
            </a:pPr>
            <a:r>
              <a:rPr lang="tr-TR" sz="1400" b="0" dirty="0"/>
              <a:t>    ('HRC',) : </a:t>
            </a:r>
            <a:r>
              <a:rPr lang="tr-TR" sz="1400" b="0" dirty="0" err="1"/>
              <a:t>UseAfter</a:t>
            </a:r>
            <a:r>
              <a:rPr lang="tr-TR" sz="1400" b="0" dirty="0"/>
              <a:t>({</a:t>
            </a:r>
          </a:p>
          <a:p>
            <a:pPr marL="0" indent="0">
              <a:lnSpc>
                <a:spcPct val="50000"/>
              </a:lnSpc>
              <a:buNone/>
            </a:pPr>
            <a:r>
              <a:rPr lang="tr-TR" sz="1400" b="0" dirty="0"/>
              <a:t>        '1991-01-01 00:00:00' : 'j4d1435kj_ccd.fits',</a:t>
            </a:r>
          </a:p>
          <a:p>
            <a:pPr marL="0" indent="0">
              <a:lnSpc>
                <a:spcPct val="50000"/>
              </a:lnSpc>
              <a:buNone/>
            </a:pPr>
            <a:r>
              <a:rPr lang="tr-TR" sz="1400" b="0" dirty="0"/>
              <a:t>        '1992-01-01 00:00:00' : 'm711125gj_ccd.fits',</a:t>
            </a:r>
          </a:p>
          <a:p>
            <a:pPr marL="0" indent="0">
              <a:lnSpc>
                <a:spcPct val="50000"/>
              </a:lnSpc>
              <a:buNone/>
            </a:pPr>
            <a:r>
              <a:rPr lang="tr-TR" sz="1400" b="0" dirty="0" smtClean="0"/>
              <a:t>    }</a:t>
            </a:r>
            <a:r>
              <a:rPr lang="tr-TR" sz="1400" b="0" dirty="0"/>
              <a:t>),</a:t>
            </a:r>
          </a:p>
          <a:p>
            <a:pPr marL="0" indent="0">
              <a:lnSpc>
                <a:spcPct val="50000"/>
              </a:lnSpc>
              <a:buNone/>
            </a:pPr>
            <a:r>
              <a:rPr lang="tr-TR" sz="1400" b="0" dirty="0"/>
              <a:t>    ('WFC',) : </a:t>
            </a:r>
            <a:r>
              <a:rPr lang="tr-TR" sz="1400" b="0" dirty="0" err="1"/>
              <a:t>UseAfter</a:t>
            </a:r>
            <a:r>
              <a:rPr lang="tr-TR" sz="1400" b="0" dirty="0"/>
              <a:t>({</a:t>
            </a:r>
          </a:p>
          <a:p>
            <a:pPr marL="0" indent="0">
              <a:lnSpc>
                <a:spcPct val="50000"/>
              </a:lnSpc>
              <a:buNone/>
            </a:pPr>
            <a:r>
              <a:rPr lang="tr-TR" sz="1400" b="0" dirty="0"/>
              <a:t>        '1991-01-01 00:00:00' : 'lch1556bj_ccd.fits',</a:t>
            </a:r>
          </a:p>
          <a:p>
            <a:pPr marL="0" indent="0">
              <a:lnSpc>
                <a:spcPct val="50000"/>
              </a:lnSpc>
              <a:buNone/>
            </a:pPr>
            <a:r>
              <a:rPr lang="tr-TR" sz="1400" b="0" dirty="0"/>
              <a:t>        '1992-01-01 00:00:00' : 'm1e1043gj_ccd.fits',</a:t>
            </a:r>
          </a:p>
          <a:p>
            <a:pPr marL="0" indent="0">
              <a:lnSpc>
                <a:spcPct val="50000"/>
              </a:lnSpc>
              <a:buNone/>
            </a:pPr>
            <a:r>
              <a:rPr lang="tr-TR" sz="1400" b="0" dirty="0"/>
              <a:t>        '2001-03-01 00:00:00' : '</a:t>
            </a:r>
            <a:r>
              <a:rPr lang="tr-TR" sz="1400" b="0" dirty="0" smtClean="0"/>
              <a:t>m2j1057qj_ccd.fits’,</a:t>
            </a:r>
          </a:p>
          <a:p>
            <a:pPr marL="0" indent="0">
              <a:lnSpc>
                <a:spcPct val="50000"/>
              </a:lnSpc>
              <a:buNone/>
            </a:pPr>
            <a:r>
              <a:rPr lang="tr-TR" sz="1400" b="0" dirty="0"/>
              <a:t> </a:t>
            </a:r>
            <a:r>
              <a:rPr lang="tr-TR" sz="1400" b="0" dirty="0" smtClean="0"/>
              <a:t>   }</a:t>
            </a:r>
            <a:r>
              <a:rPr lang="tr-TR" sz="1400" b="0" dirty="0"/>
              <a:t>),</a:t>
            </a:r>
          </a:p>
          <a:p>
            <a:pPr marL="0" indent="0">
              <a:lnSpc>
                <a:spcPct val="50000"/>
              </a:lnSpc>
              <a:buNone/>
            </a:pPr>
            <a:r>
              <a:rPr lang="tr-TR" sz="1400" b="0" dirty="0"/>
              <a:t>})</a:t>
            </a:r>
          </a:p>
          <a:p>
            <a:pPr marL="0" indent="0">
              <a:lnSpc>
                <a:spcPct val="50000"/>
              </a:lnSpc>
              <a:buNone/>
            </a:pPr>
            <a:endParaRPr lang="en-US" sz="1400" b="0" dirty="0"/>
          </a:p>
        </p:txBody>
      </p:sp>
      <p:sp>
        <p:nvSpPr>
          <p:cNvPr id="5" name="Rectangle 4"/>
          <p:cNvSpPr/>
          <p:nvPr/>
        </p:nvSpPr>
        <p:spPr>
          <a:xfrm rot="19709275">
            <a:off x="5981571" y="2904662"/>
            <a:ext cx="2705939"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Reference required </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for this dataset?</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endPar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6" name="Curved Connector 5"/>
          <p:cNvCxnSpPr/>
          <p:nvPr/>
        </p:nvCxnSpPr>
        <p:spPr bwMode="auto">
          <a:xfrm rot="10800000">
            <a:off x="4876800" y="2286000"/>
            <a:ext cx="2206334" cy="86557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1752600" y="5410200"/>
            <a:ext cx="6019800" cy="1017844"/>
          </a:xfrm>
          <a:prstGeom prst="rect">
            <a:avLst/>
          </a:prstGeom>
        </p:spPr>
        <p:txBody>
          <a:bodyPr wrap="square" lIns="90000" tIns="46800" rIns="90000" bIns="46800" rtlCol="0">
            <a:spAutoFit/>
          </a:bodyPr>
          <a:lstStyle/>
          <a:p>
            <a:pPr marL="171450" indent="-171450">
              <a:buFont typeface="Arial"/>
              <a:buChar char="•"/>
            </a:pPr>
            <a:r>
              <a:rPr lang="en-US" sz="1200" b="1" dirty="0" smtClean="0">
                <a:solidFill>
                  <a:srgbClr val="3366FF"/>
                </a:solidFill>
                <a:latin typeface="Helvetica"/>
              </a:rPr>
              <a:t>Not all reference types are relevant to all instrument modes</a:t>
            </a:r>
          </a:p>
          <a:p>
            <a:pPr marL="171450" indent="-171450">
              <a:buFont typeface="Arial"/>
              <a:buChar char="•"/>
            </a:pPr>
            <a:r>
              <a:rPr lang="en-US" sz="1200" b="1" dirty="0" smtClean="0">
                <a:solidFill>
                  <a:schemeClr val="tx1"/>
                </a:solidFill>
                <a:latin typeface="Helvetica"/>
              </a:rPr>
              <a:t>If DETECTOR == “SBC” then reference type CCDTAB is N/A</a:t>
            </a:r>
          </a:p>
          <a:p>
            <a:pPr marL="171450" indent="-171450">
              <a:buFont typeface="Arial"/>
              <a:buChar char="•"/>
            </a:pPr>
            <a:r>
              <a:rPr lang="en-US" sz="1200" b="1" dirty="0" smtClean="0">
                <a:solidFill>
                  <a:schemeClr val="tx1"/>
                </a:solidFill>
                <a:latin typeface="Helvetica"/>
              </a:rPr>
              <a:t>Added for HST,   useful in general</a:t>
            </a:r>
          </a:p>
          <a:p>
            <a:pPr marL="171450" indent="-171450">
              <a:buFont typeface="Arial"/>
              <a:buChar char="•"/>
            </a:pPr>
            <a:r>
              <a:rPr lang="en-US" sz="1200" b="1" dirty="0" smtClean="0">
                <a:solidFill>
                  <a:schemeClr val="tx1"/>
                </a:solidFill>
                <a:latin typeface="Helvetica"/>
              </a:rPr>
              <a:t>Prevents conflating irrelevant results with errors</a:t>
            </a:r>
          </a:p>
          <a:p>
            <a:pPr marL="171450" indent="-171450">
              <a:buFont typeface="Arial"/>
              <a:buChar char="•"/>
            </a:pPr>
            <a:r>
              <a:rPr lang="en-US" sz="1200" b="1" dirty="0" smtClean="0">
                <a:solidFill>
                  <a:schemeClr val="tx1"/>
                </a:solidFill>
                <a:latin typeface="Helvetica"/>
              </a:rPr>
              <a:t>Resolves ambiguity in testing</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16</a:t>
            </a:fld>
            <a:endParaRPr lang="en-US" smtClean="0"/>
          </a:p>
          <a:p>
            <a:pPr>
              <a:defRPr/>
            </a:pPr>
            <a:endParaRPr lang="en-US" dirty="0"/>
          </a:p>
        </p:txBody>
      </p:sp>
    </p:spTree>
    <p:extLst>
      <p:ext uri="{BB962C8B-B14F-4D97-AF65-F5344CB8AC3E}">
        <p14:creationId xmlns:p14="http://schemas.microsoft.com/office/powerpoint/2010/main" val="220191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6934200" cy="406400"/>
          </a:xfrm>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dirty="0" err="1" smtClean="0"/>
              <a:t>Parykey</a:t>
            </a:r>
            <a:r>
              <a:rPr lang="en-US" dirty="0" smtClean="0"/>
              <a:t> </a:t>
            </a:r>
            <a:r>
              <a:rPr lang="en-US" dirty="0" smtClean="0"/>
              <a:t>Relevance</a:t>
            </a:r>
            <a:endParaRPr lang="en-US" sz="2800" b="0" i="0" u="none" strike="noStrike" dirty="0" smtClean="0">
              <a:effectLst/>
              <a:latin typeface="Arial"/>
            </a:endParaRPr>
          </a:p>
          <a:p>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762000" y="914400"/>
            <a:ext cx="7315200" cy="4526496"/>
          </a:xfrm>
          <a:prstGeom prst="rect">
            <a:avLst/>
          </a:prstGeom>
        </p:spPr>
        <p:txBody>
          <a:bodyPr wrap="square" lIns="90000" tIns="46800" rIns="90000" bIns="46800" rtlCol="0">
            <a:spAutoFit/>
          </a:bodyPr>
          <a:lstStyle/>
          <a:p>
            <a:r>
              <a:rPr lang="en-US" sz="1200" dirty="0">
                <a:solidFill>
                  <a:schemeClr val="tx1"/>
                </a:solidFill>
                <a:latin typeface="Helvetica"/>
              </a:rPr>
              <a:t>header = </a:t>
            </a:r>
            <a:r>
              <a:rPr lang="en-US" sz="1200" dirty="0" smtClean="0">
                <a:solidFill>
                  <a:schemeClr val="tx1"/>
                </a:solidFill>
                <a:latin typeface="Helvetica"/>
              </a:rPr>
              <a:t>{</a:t>
            </a:r>
            <a:endParaRPr lang="en-US" sz="1200" dirty="0">
              <a:solidFill>
                <a:schemeClr val="tx1"/>
              </a:solidFill>
              <a:latin typeface="Helvetica"/>
            </a:endParaRPr>
          </a:p>
          <a:p>
            <a:r>
              <a:rPr lang="tr-TR" sz="1200" dirty="0" smtClean="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p>
          <a:p>
            <a:r>
              <a:rPr lang="tr-TR" sz="1200" dirty="0">
                <a:solidFill>
                  <a:schemeClr val="tx1"/>
                </a:solidFill>
                <a:latin typeface="Helvetica"/>
              </a:rPr>
              <a:t>    '</a:t>
            </a:r>
            <a:r>
              <a:rPr lang="tr-TR" sz="1200" dirty="0" err="1">
                <a:solidFill>
                  <a:schemeClr val="tx1"/>
                </a:solidFill>
                <a:latin typeface="Helvetica"/>
              </a:rPr>
              <a:t>parkey_relevance</a:t>
            </a:r>
            <a:r>
              <a:rPr lang="tr-TR" sz="1200" dirty="0">
                <a:solidFill>
                  <a:schemeClr val="tx1"/>
                </a:solidFill>
                <a:latin typeface="Helvetica"/>
              </a:rPr>
              <a:t>' : {</a:t>
            </a:r>
          </a:p>
          <a:p>
            <a:r>
              <a:rPr lang="fr-FR" sz="1200" dirty="0">
                <a:solidFill>
                  <a:schemeClr val="tx1"/>
                </a:solidFill>
                <a:latin typeface="Helvetica"/>
              </a:rPr>
              <a:t>        '</a:t>
            </a:r>
            <a:r>
              <a:rPr lang="fr-FR" sz="1200" u="sng" dirty="0" err="1">
                <a:solidFill>
                  <a:schemeClr val="tx1"/>
                </a:solidFill>
                <a:latin typeface="Helvetica"/>
              </a:rPr>
              <a:t>ccdamp</a:t>
            </a:r>
            <a:r>
              <a:rPr lang="fr-FR" sz="1200" u="sng" dirty="0">
                <a:solidFill>
                  <a:schemeClr val="tx1"/>
                </a:solidFill>
                <a:latin typeface="Helvetica"/>
              </a:rPr>
              <a:t>' : '(DETECTOR == "CCD")',</a:t>
            </a:r>
          </a:p>
          <a:p>
            <a:r>
              <a:rPr lang="en-US" sz="1200" dirty="0">
                <a:solidFill>
                  <a:schemeClr val="tx1"/>
                </a:solidFill>
                <a:latin typeface="Helvetica"/>
              </a:rPr>
              <a:t>        '</a:t>
            </a:r>
            <a:r>
              <a:rPr lang="en-US" sz="1200" u="sng" dirty="0" err="1">
                <a:solidFill>
                  <a:schemeClr val="tx1"/>
                </a:solidFill>
                <a:latin typeface="Helvetica"/>
              </a:rPr>
              <a:t>ccdgain</a:t>
            </a:r>
            <a:r>
              <a:rPr lang="en-US" sz="1200" u="sng" dirty="0">
                <a:solidFill>
                  <a:schemeClr val="tx1"/>
                </a:solidFill>
                <a:latin typeface="Helvetica"/>
              </a:rPr>
              <a:t>' : '(DETECTOR == "CCD")',</a:t>
            </a:r>
          </a:p>
          <a:p>
            <a:r>
              <a:rPr lang="en-US" sz="1200" dirty="0">
                <a:solidFill>
                  <a:schemeClr val="tx1"/>
                </a:solidFill>
                <a:latin typeface="Helvetica"/>
              </a:rPr>
              <a:t>    },</a:t>
            </a: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a:solidFill>
                  <a:schemeClr val="tx1"/>
                </a:solidFill>
                <a:latin typeface="Helvetica"/>
              </a:rPr>
              <a:t>        '1997-04-14 00:00:00' : 'hcg14412o_drk.fits',</a:t>
            </a:r>
          </a:p>
          <a:p>
            <a:r>
              <a:rPr lang="fr-FR" sz="1200" dirty="0">
                <a:solidFill>
                  <a:schemeClr val="tx1"/>
                </a:solidFill>
                <a:latin typeface="Helvetica"/>
              </a:rPr>
              <a:t>        '1997-04-29 00:00:00' : 'hcg1452lo_drk.fits',</a:t>
            </a:r>
          </a:p>
          <a:p>
            <a:r>
              <a:rPr lang="fr-FR" sz="1200" dirty="0">
                <a:solidFill>
                  <a:schemeClr val="tx1"/>
                </a:solidFill>
                <a:latin typeface="Helvetica"/>
              </a:rPr>
              <a:t>        '1997-05-05 00:00:00' : 'hcg14537o_drk.fits',</a:t>
            </a:r>
          </a:p>
          <a:p>
            <a:r>
              <a:rPr lang="fr-FR" sz="1200" dirty="0">
                <a:solidFill>
                  <a:schemeClr val="tx1"/>
                </a:solidFill>
                <a:latin typeface="Helvetica"/>
              </a:rPr>
              <a:t>        '1997-05-12 00:00:00' : 'hcg14538o_drk.fits',</a:t>
            </a:r>
          </a:p>
          <a:p>
            <a:r>
              <a:rPr lang="fr-FR" sz="1200" dirty="0">
                <a:solidFill>
                  <a:schemeClr val="tx1"/>
                </a:solidFill>
                <a:latin typeface="Helvetica"/>
              </a:rPr>
              <a:t>        '1997-05-19 00:00:00' : 'hcg14539o_drk.fits',</a:t>
            </a:r>
          </a:p>
          <a:p>
            <a:endParaRPr lang="en-US" sz="1200" dirty="0" smtClean="0">
              <a:solidFill>
                <a:schemeClr val="tx1"/>
              </a:solidFill>
              <a:latin typeface="Helvetica"/>
            </a:endParaRPr>
          </a:p>
        </p:txBody>
      </p:sp>
      <p:sp>
        <p:nvSpPr>
          <p:cNvPr id="5" name="Rectangle 4"/>
          <p:cNvSpPr/>
          <p:nvPr/>
        </p:nvSpPr>
        <p:spPr>
          <a:xfrm rot="19709275">
            <a:off x="4865795" y="2814929"/>
            <a:ext cx="3232676" cy="1200328"/>
          </a:xfrm>
          <a:prstGeom prst="rect">
            <a:avLst/>
          </a:prstGeom>
          <a:noFill/>
          <a:ln>
            <a:noFill/>
          </a:ln>
        </p:spPr>
        <p:txBody>
          <a:bodyPr wrap="none" lIns="91440" tIns="45720" rIns="91440" bIns="45720">
            <a:spAutoFit/>
          </a:bodyPr>
          <a:lstStyle/>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Does parameter matter</a:t>
            </a:r>
          </a:p>
          <a:p>
            <a:pPr algn="ctr"/>
            <a:r>
              <a:rPr lang="en-US" b="1"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f</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this dataset / mode</a:t>
            </a:r>
          </a:p>
          <a:p>
            <a:pPr algn="ctr"/>
            <a:r>
              <a:rPr lang="en-US"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or N/A</a:t>
            </a:r>
            <a:r>
              <a:rPr lang="en-US"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cxnSp>
        <p:nvCxnSpPr>
          <p:cNvPr id="4" name="Curved Connector 3"/>
          <p:cNvCxnSpPr/>
          <p:nvPr/>
        </p:nvCxnSpPr>
        <p:spPr bwMode="auto">
          <a:xfrm rot="10800000">
            <a:off x="3810000" y="2438400"/>
            <a:ext cx="2209800" cy="6858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1066800" y="5410200"/>
            <a:ext cx="6858000" cy="833178"/>
          </a:xfrm>
          <a:prstGeom prst="rect">
            <a:avLst/>
          </a:prstGeom>
        </p:spPr>
        <p:txBody>
          <a:bodyPr wrap="square" lIns="90000" tIns="46800" rIns="90000" bIns="46800" rtlCol="0">
            <a:spAutoFit/>
          </a:bodyPr>
          <a:lstStyle/>
          <a:p>
            <a:pPr marL="171450" indent="-171450">
              <a:buFont typeface="Arial"/>
              <a:buChar char="•"/>
            </a:pPr>
            <a:r>
              <a:rPr lang="en-US" sz="1200" b="1" dirty="0" smtClean="0">
                <a:solidFill>
                  <a:schemeClr val="tx1"/>
                </a:solidFill>
                <a:latin typeface="Helvetica"/>
              </a:rPr>
              <a:t>Modifies incoming matching parameters</a:t>
            </a:r>
          </a:p>
          <a:p>
            <a:pPr marL="171450" indent="-171450">
              <a:buFont typeface="Arial"/>
              <a:buChar char="•"/>
            </a:pPr>
            <a:r>
              <a:rPr lang="en-US" sz="1200" b="1" dirty="0" smtClean="0">
                <a:solidFill>
                  <a:srgbClr val="3366FF"/>
                </a:solidFill>
                <a:latin typeface="Helvetica"/>
                <a:sym typeface="Wingdings"/>
              </a:rPr>
              <a:t>Prevents </a:t>
            </a:r>
            <a:r>
              <a:rPr lang="en-US" sz="1200" b="1" dirty="0" smtClean="0">
                <a:solidFill>
                  <a:srgbClr val="3366FF"/>
                </a:solidFill>
                <a:latin typeface="Helvetica"/>
                <a:sym typeface="Wingdings"/>
              </a:rPr>
              <a:t>irrelevant parameter values from affecting matching</a:t>
            </a:r>
            <a:r>
              <a:rPr lang="en-US" sz="1200" b="1" dirty="0" smtClean="0">
                <a:solidFill>
                  <a:schemeClr val="tx1"/>
                </a:solidFill>
                <a:latin typeface="Helvetica"/>
                <a:sym typeface="Wingdings"/>
              </a:rPr>
              <a:t>:</a:t>
            </a:r>
            <a:endParaRPr lang="en-US" sz="1200" b="1" dirty="0">
              <a:solidFill>
                <a:schemeClr val="tx1"/>
              </a:solidFill>
              <a:latin typeface="Helvetica"/>
              <a:sym typeface="Wingdings"/>
            </a:endParaRPr>
          </a:p>
          <a:p>
            <a:pPr marL="914400" lvl="1" indent="-171450">
              <a:buFont typeface="Arial"/>
              <a:buChar char="•"/>
            </a:pPr>
            <a:r>
              <a:rPr lang="en-US" sz="1200" b="1" dirty="0" smtClean="0">
                <a:solidFill>
                  <a:schemeClr val="tx1"/>
                </a:solidFill>
                <a:latin typeface="Helvetica"/>
                <a:sym typeface="Wingdings"/>
              </a:rPr>
              <a:t>During best reference lookups</a:t>
            </a:r>
          </a:p>
          <a:p>
            <a:pPr marL="914400" lvl="1" indent="-171450">
              <a:buFont typeface="Arial"/>
              <a:buChar char="•"/>
            </a:pPr>
            <a:r>
              <a:rPr lang="en-US" sz="1200" b="1" dirty="0" smtClean="0">
                <a:solidFill>
                  <a:schemeClr val="tx1"/>
                </a:solidFill>
                <a:latin typeface="Helvetica"/>
                <a:sym typeface="Wingdings"/>
              </a:rPr>
              <a:t>During automatic rules updates</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9" name="Date Placeholder 8"/>
          <p:cNvSpPr>
            <a:spLocks noGrp="1"/>
          </p:cNvSpPr>
          <p:nvPr>
            <p:ph type="dt" sz="half" idx="10"/>
          </p:nvPr>
        </p:nvSpPr>
        <p:spPr/>
        <p:txBody>
          <a:bodyPr/>
          <a:lstStyle/>
          <a:p>
            <a:pPr>
              <a:defRPr/>
            </a:pPr>
            <a:r>
              <a:rPr lang="en-US" smtClean="0"/>
              <a:t>Dec 7-8, 2012</a:t>
            </a:r>
            <a:endParaRPr lang="en-US" dirty="0"/>
          </a:p>
        </p:txBody>
      </p:sp>
      <p:sp>
        <p:nvSpPr>
          <p:cNvPr id="10" name="Slide Number Placeholder 9"/>
          <p:cNvSpPr>
            <a:spLocks noGrp="1"/>
          </p:cNvSpPr>
          <p:nvPr>
            <p:ph type="sldNum" sz="quarter" idx="12"/>
          </p:nvPr>
        </p:nvSpPr>
        <p:spPr/>
        <p:txBody>
          <a:bodyPr/>
          <a:lstStyle/>
          <a:p>
            <a:pPr>
              <a:defRPr/>
            </a:pPr>
            <a:r>
              <a:rPr lang="en-US" smtClean="0"/>
              <a:t>9-</a:t>
            </a:r>
            <a:fld id="{A739F50A-8F88-4892-87E1-8D1D3A543FFC}" type="slidenum">
              <a:rPr lang="en-US" smtClean="0"/>
              <a:pPr>
                <a:defRPr/>
              </a:pPr>
              <a:t>17</a:t>
            </a:fld>
            <a:endParaRPr lang="en-US" smtClean="0"/>
          </a:p>
          <a:p>
            <a:pPr>
              <a:defRPr/>
            </a:pPr>
            <a:endParaRPr lang="en-US" dirty="0"/>
          </a:p>
        </p:txBody>
      </p:sp>
    </p:spTree>
    <p:extLst>
      <p:ext uri="{BB962C8B-B14F-4D97-AF65-F5344CB8AC3E}">
        <p14:creationId xmlns:p14="http://schemas.microsoft.com/office/powerpoint/2010/main" val="12768469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Cache Configurations divider</a:t>
            </a:r>
            <a:endParaRPr lang="en-US" dirty="0">
              <a:solidFill>
                <a:schemeClr val="bg1"/>
              </a:solidFill>
            </a:endParaRPr>
          </a:p>
        </p:txBody>
      </p:sp>
      <p:sp>
        <p:nvSpPr>
          <p:cNvPr id="3" name="Text Placeholder 2"/>
          <p:cNvSpPr>
            <a:spLocks noGrp="1"/>
          </p:cNvSpPr>
          <p:nvPr>
            <p:ph type="body" idx="4294967295"/>
          </p:nvPr>
        </p:nvSpPr>
        <p:spPr/>
        <p:txBody>
          <a:bodyPr/>
          <a:lstStyle/>
          <a:p>
            <a:pPr marL="0" indent="0">
              <a:buNone/>
            </a:pPr>
            <a:endParaRPr lang="en-US" sz="2800" dirty="0" smtClean="0"/>
          </a:p>
          <a:p>
            <a:pPr marL="0" indent="0">
              <a:buNone/>
            </a:pPr>
            <a:endParaRPr lang="en-US" sz="2800" dirty="0"/>
          </a:p>
          <a:p>
            <a:pPr marL="0" indent="0" algn="ctr">
              <a:buNone/>
            </a:pPr>
            <a:r>
              <a:rPr lang="en-US" sz="2800" dirty="0" smtClean="0"/>
              <a:t>Cache Configurations</a:t>
            </a:r>
          </a:p>
          <a:p>
            <a:pPr marL="0" indent="0" algn="ctr">
              <a:buNone/>
            </a:pPr>
            <a:r>
              <a:rPr lang="en-US" sz="2800" dirty="0" smtClean="0"/>
              <a:t>And </a:t>
            </a:r>
          </a:p>
          <a:p>
            <a:pPr marL="0" indent="0" algn="ctr">
              <a:buNone/>
            </a:pPr>
            <a:r>
              <a:rPr lang="en-US" sz="2800" dirty="0" smtClean="0"/>
              <a:t>File Service</a:t>
            </a:r>
            <a:endParaRPr lang="en-US" sz="2800"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18</a:t>
            </a:fld>
            <a:endParaRPr lang="en-US" smtClean="0"/>
          </a:p>
          <a:p>
            <a:pPr>
              <a:defRPr/>
            </a:pPr>
            <a:endParaRPr lang="en-US" dirty="0"/>
          </a:p>
        </p:txBody>
      </p:sp>
    </p:spTree>
    <p:extLst>
      <p:ext uri="{BB962C8B-B14F-4D97-AF65-F5344CB8AC3E}">
        <p14:creationId xmlns:p14="http://schemas.microsoft.com/office/powerpoint/2010/main" val="404736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File Supply</a:t>
            </a:r>
            <a:endParaRPr lang="en-US" dirty="0"/>
          </a:p>
        </p:txBody>
      </p:sp>
      <p:sp>
        <p:nvSpPr>
          <p:cNvPr id="3" name="Text Placeholder 2"/>
          <p:cNvSpPr>
            <a:spLocks noGrp="1"/>
          </p:cNvSpPr>
          <p:nvPr>
            <p:ph type="body" idx="4294967295"/>
          </p:nvPr>
        </p:nvSpPr>
        <p:spPr>
          <a:xfrm>
            <a:off x="685800" y="1447800"/>
            <a:ext cx="7769225" cy="3810000"/>
          </a:xfrm>
        </p:spPr>
        <p:txBody>
          <a:bodyPr/>
          <a:lstStyle/>
          <a:p>
            <a:r>
              <a:rPr lang="en-US" dirty="0" smtClean="0"/>
              <a:t>Transparent file delivery in STPIPE w/ CRDS client/server</a:t>
            </a:r>
          </a:p>
          <a:p>
            <a:pPr lvl="1"/>
            <a:r>
              <a:rPr lang="en-US" dirty="0" smtClean="0"/>
              <a:t>Files are cached client-side to avoid repeat network transfers</a:t>
            </a:r>
            <a:endParaRPr lang="en-US" sz="1400" dirty="0" smtClean="0"/>
          </a:p>
          <a:p>
            <a:pPr lvl="1"/>
            <a:r>
              <a:rPr lang="en-US" dirty="0" smtClean="0"/>
              <a:t>Network fallback mode supports “server-less mode”</a:t>
            </a:r>
          </a:p>
          <a:p>
            <a:r>
              <a:rPr lang="en-US" dirty="0" smtClean="0"/>
              <a:t>CRDS Browse-able File Access</a:t>
            </a:r>
          </a:p>
          <a:p>
            <a:pPr lvl="1"/>
            <a:r>
              <a:rPr lang="en-US" dirty="0" smtClean="0"/>
              <a:t>Browse</a:t>
            </a:r>
            <a:r>
              <a:rPr lang="en-US" dirty="0"/>
              <a:t> </a:t>
            </a:r>
            <a:r>
              <a:rPr lang="en-US" dirty="0" smtClean="0"/>
              <a:t>reference </a:t>
            </a:r>
            <a:r>
              <a:rPr lang="en-US" dirty="0"/>
              <a:t>metadata and CRDS </a:t>
            </a:r>
            <a:r>
              <a:rPr lang="en-US" dirty="0" smtClean="0"/>
              <a:t>rules</a:t>
            </a:r>
          </a:p>
          <a:p>
            <a:pPr lvl="1"/>
            <a:r>
              <a:rPr lang="en-US" dirty="0" smtClean="0"/>
              <a:t>Browse-able best references</a:t>
            </a:r>
            <a:endParaRPr lang="en-US" dirty="0"/>
          </a:p>
          <a:p>
            <a:r>
              <a:rPr lang="en-US" dirty="0" smtClean="0"/>
              <a:t>CRDS </a:t>
            </a:r>
            <a:r>
              <a:rPr lang="en-US" dirty="0"/>
              <a:t>serves or redirects references and rules files only:  no </a:t>
            </a:r>
            <a:r>
              <a:rPr lang="en-US" dirty="0" smtClean="0"/>
              <a:t>datasets</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19</a:t>
            </a:fld>
            <a:endParaRPr lang="en-US" smtClean="0"/>
          </a:p>
          <a:p>
            <a:pPr>
              <a:defRPr/>
            </a:pPr>
            <a:endParaRPr lang="en-US" dirty="0"/>
          </a:p>
        </p:txBody>
      </p:sp>
    </p:spTree>
    <p:extLst>
      <p:ext uri="{BB962C8B-B14F-4D97-AF65-F5344CB8AC3E}">
        <p14:creationId xmlns:p14="http://schemas.microsoft.com/office/powerpoint/2010/main" val="131381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endParaRPr lang="en-US" dirty="0"/>
          </a:p>
        </p:txBody>
      </p:sp>
      <p:sp>
        <p:nvSpPr>
          <p:cNvPr id="3" name="Rectangle 2"/>
          <p:cNvSpPr/>
          <p:nvPr/>
        </p:nvSpPr>
        <p:spPr>
          <a:xfrm>
            <a:off x="19050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19050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19050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21336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152400" y="2971800"/>
            <a:ext cx="1295400" cy="103935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Working Set</a:t>
            </a:r>
          </a:p>
          <a:p>
            <a:pPr algn="ctr"/>
            <a:r>
              <a:rPr lang="en-US" sz="1400" dirty="0" smtClean="0">
                <a:solidFill>
                  <a:schemeClr val="tx1"/>
                </a:solidFill>
                <a:latin typeface="Helvetica"/>
              </a:rPr>
              <a:t>Cache</a:t>
            </a:r>
          </a:p>
        </p:txBody>
      </p:sp>
      <p:sp>
        <p:nvSpPr>
          <p:cNvPr id="12" name="Rectangle 11"/>
          <p:cNvSpPr/>
          <p:nvPr/>
        </p:nvSpPr>
        <p:spPr>
          <a:xfrm>
            <a:off x="54102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5562600" y="36576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56388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56388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7391400" y="2626445"/>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Reference</a:t>
            </a:r>
          </a:p>
          <a:p>
            <a:pPr algn="ctr"/>
            <a:r>
              <a:rPr lang="en-US" sz="1400" dirty="0" smtClean="0">
                <a:solidFill>
                  <a:schemeClr val="tx1"/>
                </a:solidFill>
                <a:latin typeface="Helvetica"/>
              </a:rPr>
              <a:t>File Cache</a:t>
            </a:r>
          </a:p>
        </p:txBody>
      </p:sp>
      <p:cxnSp>
        <p:nvCxnSpPr>
          <p:cNvPr id="18" name="Curved Connector 17"/>
          <p:cNvCxnSpPr>
            <a:stCxn id="11" idx="4"/>
            <a:endCxn id="6" idx="1"/>
          </p:cNvCxnSpPr>
          <p:nvPr/>
        </p:nvCxnSpPr>
        <p:spPr bwMode="auto">
          <a:xfrm>
            <a:off x="1447800" y="3491478"/>
            <a:ext cx="457200" cy="12472"/>
          </a:xfrm>
          <a:prstGeom prst="curvedConnector3">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a:stCxn id="3" idx="2"/>
            <a:endCxn id="6" idx="0"/>
          </p:cNvCxnSpPr>
          <p:nvPr/>
        </p:nvCxnSpPr>
        <p:spPr bwMode="auto">
          <a:xfrm>
            <a:off x="27051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27432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3657600" y="2362200"/>
            <a:ext cx="1676400" cy="0"/>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4" name="TextBox 33"/>
          <p:cNvSpPr txBox="1"/>
          <p:nvPr/>
        </p:nvSpPr>
        <p:spPr>
          <a:xfrm>
            <a:off x="3962400" y="2057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35" name="Straight Arrow Connector 34"/>
          <p:cNvCxnSpPr/>
          <p:nvPr/>
        </p:nvCxnSpPr>
        <p:spPr bwMode="auto">
          <a:xfrm>
            <a:off x="3657600" y="36576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810000" y="33528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sp>
        <p:nvSpPr>
          <p:cNvPr id="41" name="TextBox 40"/>
          <p:cNvSpPr txBox="1"/>
          <p:nvPr/>
        </p:nvSpPr>
        <p:spPr>
          <a:xfrm>
            <a:off x="3810000" y="3657600"/>
            <a:ext cx="17526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2" name="Straight Arrow Connector 41"/>
          <p:cNvCxnSpPr/>
          <p:nvPr/>
        </p:nvCxnSpPr>
        <p:spPr bwMode="auto">
          <a:xfrm flipH="1">
            <a:off x="3657600" y="39624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733800" y="43434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Files</a:t>
            </a:r>
          </a:p>
        </p:txBody>
      </p:sp>
      <p:cxnSp>
        <p:nvCxnSpPr>
          <p:cNvPr id="44" name="Straight Arrow Connector 43"/>
          <p:cNvCxnSpPr/>
          <p:nvPr/>
        </p:nvCxnSpPr>
        <p:spPr bwMode="auto">
          <a:xfrm flipH="1">
            <a:off x="3657600" y="4648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16" idx="2"/>
          </p:cNvCxnSpPr>
          <p:nvPr/>
        </p:nvCxnSpPr>
        <p:spPr bwMode="auto">
          <a:xfrm flipH="1" flipV="1">
            <a:off x="7086600" y="3352800"/>
            <a:ext cx="304800" cy="73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2438400" y="6096000"/>
            <a:ext cx="4150981"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a:t>
            </a:r>
            <a:r>
              <a:rPr lang="en-US" sz="1100" b="1" dirty="0" err="1" smtClean="0">
                <a:solidFill>
                  <a:schemeClr val="tx1"/>
                </a:solidFill>
                <a:latin typeface="Helvetica"/>
              </a:rPr>
              <a:t>jwst-crds.stsci.edu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3657600" y="2743200"/>
            <a:ext cx="1676400" cy="0"/>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62" name="TextBox 61"/>
          <p:cNvSpPr txBox="1"/>
          <p:nvPr/>
        </p:nvSpPr>
        <p:spPr>
          <a:xfrm>
            <a:off x="3962400" y="2438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20</a:t>
            </a:fld>
            <a:endParaRPr lang="en-US" smtClean="0"/>
          </a:p>
          <a:p>
            <a:pPr>
              <a:defRPr/>
            </a:pPr>
            <a:endParaRPr lang="en-US" dirty="0"/>
          </a:p>
        </p:txBody>
      </p:sp>
    </p:spTree>
    <p:extLst>
      <p:ext uri="{BB962C8B-B14F-4D97-AF65-F5344CB8AC3E}">
        <p14:creationId xmlns:p14="http://schemas.microsoft.com/office/powerpoint/2010/main" val="197383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6934200" cy="406400"/>
          </a:xfrm>
        </p:spPr>
        <p:txBody>
          <a:bodyPr/>
          <a:lstStyle/>
          <a:p>
            <a:r>
              <a:rPr lang="en-US" kern="1200" dirty="0">
                <a:solidFill>
                  <a:srgbClr val="C00000"/>
                </a:solidFill>
              </a:rPr>
              <a:t>Calibration Pipeline Component</a:t>
            </a:r>
            <a:r>
              <a:rPr lang="en-US" dirty="0"/>
              <a:t/>
            </a:r>
            <a:br>
              <a:rPr lang="en-US" dirty="0"/>
            </a:b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a:t>
            </a:fld>
            <a:endParaRPr lang="en-US" smtClean="0"/>
          </a:p>
          <a:p>
            <a:pPr>
              <a:defRPr/>
            </a:pP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52206" y="2266950"/>
            <a:ext cx="8924925" cy="2990850"/>
          </a:xfrm>
          <a:prstGeom prst="rect">
            <a:avLst/>
          </a:prstGeom>
          <a:noFill/>
          <a:ln w="9525">
            <a:noFill/>
            <a:miter lim="800000"/>
            <a:headEnd/>
            <a:tailEnd/>
          </a:ln>
        </p:spPr>
      </p:pic>
      <p:sp>
        <p:nvSpPr>
          <p:cNvPr id="7" name="TextBox 12"/>
          <p:cNvSpPr txBox="1">
            <a:spLocks noChangeArrowheads="1"/>
          </p:cNvSpPr>
          <p:nvPr/>
        </p:nvSpPr>
        <p:spPr bwMode="auto">
          <a:xfrm>
            <a:off x="1052513" y="1371600"/>
            <a:ext cx="1936750" cy="461963"/>
          </a:xfrm>
          <a:prstGeom prst="rect">
            <a:avLst/>
          </a:prstGeom>
          <a:noFill/>
          <a:ln w="9525">
            <a:noFill/>
            <a:miter lim="800000"/>
            <a:headEnd/>
            <a:tailEnd/>
          </a:ln>
        </p:spPr>
        <p:txBody>
          <a:bodyPr wrap="none">
            <a:spAutoFit/>
          </a:bodyPr>
          <a:lstStyle/>
          <a:p>
            <a:pPr algn="ctr"/>
            <a:r>
              <a:rPr lang="en-US">
                <a:solidFill>
                  <a:srgbClr val="FF0000"/>
                </a:solidFill>
                <a:latin typeface="Arial" charset="0"/>
              </a:rPr>
              <a:t>You are here</a:t>
            </a:r>
          </a:p>
        </p:txBody>
      </p:sp>
      <p:cxnSp>
        <p:nvCxnSpPr>
          <p:cNvPr id="8" name="Straight Arrow Connector 13"/>
          <p:cNvCxnSpPr>
            <a:cxnSpLocks noChangeShapeType="1"/>
            <a:stCxn id="7" idx="2"/>
            <a:endCxn id="9" idx="0"/>
          </p:cNvCxnSpPr>
          <p:nvPr/>
        </p:nvCxnSpPr>
        <p:spPr bwMode="auto">
          <a:xfrm>
            <a:off x="2020888" y="1833563"/>
            <a:ext cx="1118552" cy="2128837"/>
          </a:xfrm>
          <a:prstGeom prst="straightConnector1">
            <a:avLst/>
          </a:prstGeom>
          <a:noFill/>
          <a:ln w="25400" algn="ctr">
            <a:solidFill>
              <a:srgbClr val="FF0000"/>
            </a:solidFill>
            <a:round/>
            <a:headEnd/>
            <a:tailEnd type="arrow" w="med" len="med"/>
          </a:ln>
        </p:spPr>
      </p:cxnSp>
      <p:sp>
        <p:nvSpPr>
          <p:cNvPr id="9" name="Rectangle 10"/>
          <p:cNvSpPr>
            <a:spLocks noChangeArrowheads="1"/>
          </p:cNvSpPr>
          <p:nvPr/>
        </p:nvSpPr>
        <p:spPr bwMode="auto">
          <a:xfrm>
            <a:off x="2590800" y="3962400"/>
            <a:ext cx="1097280" cy="457200"/>
          </a:xfrm>
          <a:prstGeom prst="rect">
            <a:avLst/>
          </a:prstGeom>
          <a:noFill/>
          <a:ln w="25400" algn="ctr">
            <a:solidFill>
              <a:srgbClr val="FF0000"/>
            </a:solidFill>
            <a:round/>
            <a:headEnd/>
            <a:tailEnd/>
          </a:ln>
        </p:spPr>
        <p:txBody>
          <a:bodyPr wrap="none" anchor="ctr"/>
          <a:lstStyle/>
          <a:p>
            <a:pPr algn="ctr" defTabSz="914400">
              <a:buClrTx/>
              <a:buSzTx/>
              <a:buFontTx/>
              <a:buNone/>
            </a:pPr>
            <a:endParaRPr lang="en-US">
              <a:solidFill>
                <a:schemeClr val="tx1"/>
              </a:solidFill>
              <a:latin typeface="Arial" charset="0"/>
            </a:endParaRPr>
          </a:p>
        </p:txBody>
      </p:sp>
    </p:spTree>
    <p:extLst>
      <p:ext uri="{BB962C8B-B14F-4D97-AF65-F5344CB8AC3E}">
        <p14:creationId xmlns:p14="http://schemas.microsoft.com/office/powerpoint/2010/main" val="2400224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Fallback (laptop mode)</a:t>
            </a:r>
            <a:endParaRPr lang="en-US" dirty="0"/>
          </a:p>
        </p:txBody>
      </p:sp>
      <p:sp>
        <p:nvSpPr>
          <p:cNvPr id="3" name="Rectangle 2"/>
          <p:cNvSpPr/>
          <p:nvPr/>
        </p:nvSpPr>
        <p:spPr>
          <a:xfrm>
            <a:off x="3810000" y="11430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3810000" y="1752600"/>
            <a:ext cx="1676400" cy="3108544"/>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User</a:t>
            </a: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3810000" y="50292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4038600" y="4114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838200" y="2514600"/>
            <a:ext cx="15240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Pre-synced</a:t>
            </a:r>
          </a:p>
          <a:p>
            <a:pPr algn="ctr"/>
            <a:r>
              <a:rPr lang="en-US" sz="1400" dirty="0" smtClean="0">
                <a:solidFill>
                  <a:schemeClr val="tx1"/>
                </a:solidFill>
                <a:latin typeface="Helvetica"/>
              </a:rPr>
              <a:t>User</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4610100" y="1450777"/>
            <a:ext cx="38100" cy="301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4648200" y="4861144"/>
            <a:ext cx="0" cy="168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5562600" y="41148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4" name="Straight Arrow Connector 43"/>
          <p:cNvCxnSpPr/>
          <p:nvPr/>
        </p:nvCxnSpPr>
        <p:spPr bwMode="auto">
          <a:xfrm flipH="1">
            <a:off x="5486400" y="44196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Connector 18"/>
          <p:cNvCxnSpPr/>
          <p:nvPr/>
        </p:nvCxnSpPr>
        <p:spPr bwMode="auto">
          <a:xfrm>
            <a:off x="5486400" y="4114800"/>
            <a:ext cx="1219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705600" y="41148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TextBox 46"/>
          <p:cNvSpPr txBox="1"/>
          <p:nvPr/>
        </p:nvSpPr>
        <p:spPr>
          <a:xfrm>
            <a:off x="2514600" y="59436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sp>
        <p:nvSpPr>
          <p:cNvPr id="52" name="TextBox 51"/>
          <p:cNvSpPr txBox="1"/>
          <p:nvPr/>
        </p:nvSpPr>
        <p:spPr>
          <a:xfrm>
            <a:off x="2514600" y="2667000"/>
            <a:ext cx="1066615" cy="556179"/>
          </a:xfrm>
          <a:prstGeom prst="rect">
            <a:avLst/>
          </a:prstGeom>
        </p:spPr>
        <p:txBody>
          <a:bodyPr wrap="none" lIns="90000" tIns="46800" rIns="90000" bIns="46800" rtlCol="0">
            <a:spAutoFit/>
          </a:bodyPr>
          <a:lstStyle/>
          <a:p>
            <a:r>
              <a:rPr lang="en-US" sz="1000" dirty="0" smtClean="0">
                <a:solidFill>
                  <a:schemeClr val="tx1"/>
                </a:solidFill>
                <a:latin typeface="Helvetica"/>
              </a:rPr>
              <a:t>References,</a:t>
            </a:r>
          </a:p>
          <a:p>
            <a:r>
              <a:rPr lang="en-US" sz="1000" dirty="0" smtClean="0">
                <a:solidFill>
                  <a:schemeClr val="tx1"/>
                </a:solidFill>
                <a:latin typeface="Helvetica"/>
              </a:rPr>
              <a:t>Rules,</a:t>
            </a:r>
          </a:p>
          <a:p>
            <a:r>
              <a:rPr lang="en-US" sz="1000" dirty="0" smtClean="0">
                <a:solidFill>
                  <a:schemeClr val="tx1"/>
                </a:solidFill>
                <a:latin typeface="Helvetica"/>
              </a:rPr>
              <a:t>Default Context</a:t>
            </a:r>
          </a:p>
        </p:txBody>
      </p:sp>
      <p:cxnSp>
        <p:nvCxnSpPr>
          <p:cNvPr id="54" name="Straight Arrow Connector 53"/>
          <p:cNvCxnSpPr/>
          <p:nvPr/>
        </p:nvCxnSpPr>
        <p:spPr bwMode="auto">
          <a:xfrm>
            <a:off x="2438400" y="33528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21</a:t>
            </a:fld>
            <a:endParaRPr lang="en-US" smtClean="0"/>
          </a:p>
          <a:p>
            <a:pPr>
              <a:defRPr/>
            </a:pPr>
            <a:endParaRPr lang="en-US" dirty="0"/>
          </a:p>
        </p:txBody>
      </p:sp>
    </p:spTree>
    <p:extLst>
      <p:ext uri="{BB962C8B-B14F-4D97-AF65-F5344CB8AC3E}">
        <p14:creationId xmlns:p14="http://schemas.microsoft.com/office/powerpoint/2010/main" val="6280257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Text Placeholder 2"/>
          <p:cNvSpPr>
            <a:spLocks noGrp="1"/>
          </p:cNvSpPr>
          <p:nvPr>
            <p:ph type="body" idx="4294967295"/>
          </p:nvPr>
        </p:nvSpPr>
        <p:spPr>
          <a:xfrm>
            <a:off x="838200" y="838200"/>
            <a:ext cx="7239000" cy="4267200"/>
          </a:xfrm>
        </p:spPr>
        <p:txBody>
          <a:bodyPr/>
          <a:lstStyle/>
          <a:p>
            <a:r>
              <a:rPr lang="en-US" sz="1600" dirty="0" smtClean="0"/>
              <a:t>CRDS clients cache needed reference files to avoid repeat network transfers.</a:t>
            </a:r>
          </a:p>
          <a:p>
            <a:r>
              <a:rPr lang="en-US" sz="1600" dirty="0" smtClean="0"/>
              <a:t>As long as client cache is correct,  it doesn’t matter where it came from:</a:t>
            </a:r>
          </a:p>
          <a:p>
            <a:pPr lvl="1"/>
            <a:r>
              <a:rPr lang="en-US" sz="1600" dirty="0" smtClean="0"/>
              <a:t>CRDS transparent file retrieval</a:t>
            </a:r>
          </a:p>
          <a:p>
            <a:pPr lvl="1"/>
            <a:r>
              <a:rPr lang="en-US" sz="1600" dirty="0" smtClean="0"/>
              <a:t>CRDS cache sync command line tool</a:t>
            </a:r>
          </a:p>
          <a:p>
            <a:pPr lvl="1"/>
            <a:r>
              <a:rPr lang="en-US" sz="1600" i="1" dirty="0" smtClean="0">
                <a:solidFill>
                  <a:srgbClr val="000000"/>
                </a:solidFill>
              </a:rPr>
              <a:t>Network file sharing of CRDS server cache as CRDS client’s cache</a:t>
            </a:r>
          </a:p>
          <a:p>
            <a:r>
              <a:rPr lang="en-US" sz="1600" dirty="0" smtClean="0"/>
              <a:t>Server-less mode clients share read-only file </a:t>
            </a:r>
            <a:r>
              <a:rPr lang="en-US" sz="1600" dirty="0"/>
              <a:t>cache with server</a:t>
            </a:r>
          </a:p>
          <a:p>
            <a:r>
              <a:rPr lang="en-US" sz="1600" dirty="0" smtClean="0"/>
              <a:t>Server-less mode client cache </a:t>
            </a:r>
            <a:r>
              <a:rPr lang="en-US" sz="1600" dirty="0"/>
              <a:t>fetches </a:t>
            </a:r>
            <a:r>
              <a:rPr lang="en-US" sz="1600" dirty="0" smtClean="0"/>
              <a:t>all automatically </a:t>
            </a:r>
            <a:r>
              <a:rPr lang="en-US" sz="1600" dirty="0"/>
              <a:t>“hit”</a:t>
            </a:r>
          </a:p>
          <a:p>
            <a:r>
              <a:rPr lang="en-US" sz="1600" dirty="0"/>
              <a:t>Same CRDS </a:t>
            </a:r>
            <a:r>
              <a:rPr lang="en-US" sz="1600" dirty="0" smtClean="0"/>
              <a:t>core library </a:t>
            </a:r>
            <a:r>
              <a:rPr lang="en-US" sz="1600" dirty="0"/>
              <a:t>used in STPIPE and CRDS Server</a:t>
            </a:r>
          </a:p>
          <a:p>
            <a:pPr lvl="1"/>
            <a:r>
              <a:rPr lang="en-US" sz="1600" dirty="0" smtClean="0"/>
              <a:t>Best references are computed directly by the </a:t>
            </a:r>
            <a:r>
              <a:rPr lang="en-US" sz="1600" dirty="0" err="1" smtClean="0"/>
              <a:t>stpipe</a:t>
            </a:r>
            <a:r>
              <a:rPr lang="en-US" sz="1600" dirty="0" smtClean="0"/>
              <a:t> process calling a local CRDS library function</a:t>
            </a:r>
          </a:p>
          <a:p>
            <a:r>
              <a:rPr lang="en-US" sz="1600" dirty="0" smtClean="0"/>
              <a:t>Requires access to Central Store /</a:t>
            </a:r>
            <a:r>
              <a:rPr lang="en-US" sz="1600" dirty="0" err="1" smtClean="0"/>
              <a:t>grp</a:t>
            </a:r>
            <a:r>
              <a:rPr lang="en-US" sz="1600" dirty="0" smtClean="0"/>
              <a:t>/</a:t>
            </a:r>
            <a:r>
              <a:rPr lang="en-US" sz="1600" dirty="0" err="1" smtClean="0"/>
              <a:t>crds</a:t>
            </a:r>
            <a:r>
              <a:rPr lang="en-US" sz="1600" dirty="0" smtClean="0"/>
              <a:t>/</a:t>
            </a:r>
            <a:r>
              <a:rPr lang="en-US" sz="1600" dirty="0" err="1" smtClean="0"/>
              <a:t>jwst</a:t>
            </a:r>
            <a:endParaRPr lang="en-US" sz="1600" dirty="0" smtClean="0"/>
          </a:p>
          <a:p>
            <a:r>
              <a:rPr lang="en-US" sz="1600" dirty="0" smtClean="0"/>
              <a:t>Only one copy of reference files needed</a:t>
            </a:r>
          </a:p>
          <a:p>
            <a:r>
              <a:rPr lang="en-US" sz="1600" dirty="0" smtClean="0"/>
              <a:t>The server does not have to be running</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22</a:t>
            </a:fld>
            <a:endParaRPr lang="en-US" smtClean="0"/>
          </a:p>
          <a:p>
            <a:pPr>
              <a:defRPr/>
            </a:pPr>
            <a:endParaRPr lang="en-US" dirty="0"/>
          </a:p>
        </p:txBody>
      </p:sp>
    </p:spTree>
    <p:extLst>
      <p:ext uri="{BB962C8B-B14F-4D97-AF65-F5344CB8AC3E}">
        <p14:creationId xmlns:p14="http://schemas.microsoft.com/office/powerpoint/2010/main" val="170032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Rectangle 2"/>
          <p:cNvSpPr/>
          <p:nvPr/>
        </p:nvSpPr>
        <p:spPr>
          <a:xfrm>
            <a:off x="6858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6858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6858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914400" y="41910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2" name="Rectangle 11"/>
          <p:cNvSpPr/>
          <p:nvPr/>
        </p:nvSpPr>
        <p:spPr>
          <a:xfrm>
            <a:off x="6858000" y="2057400"/>
            <a:ext cx="1676400" cy="2893100"/>
          </a:xfrm>
          <a:prstGeom prst="rect">
            <a:avLst/>
          </a:prstGeom>
          <a:solidFill>
            <a:srgbClr val="CCFFCC"/>
          </a:solidFill>
          <a:ln>
            <a:solidFill>
              <a:schemeClr val="tx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CRDS 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13" name="Rectangle 12"/>
          <p:cNvSpPr/>
          <p:nvPr/>
        </p:nvSpPr>
        <p:spPr>
          <a:xfrm>
            <a:off x="70104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70866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70866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3733800" y="2514600"/>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CRDS</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14859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15240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5486400" y="2743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5562600" y="2438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sp>
        <p:nvSpPr>
          <p:cNvPr id="58" name="TextBox 57"/>
          <p:cNvSpPr txBox="1"/>
          <p:nvPr/>
        </p:nvSpPr>
        <p:spPr>
          <a:xfrm>
            <a:off x="2514600" y="60198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a:t>
            </a:r>
            <a:r>
              <a:rPr lang="en-US" sz="1100" b="1" dirty="0" err="1" smtClean="0">
                <a:solidFill>
                  <a:schemeClr val="tx1"/>
                </a:solidFill>
                <a:latin typeface="Helvetica"/>
              </a:rPr>
              <a:t>grp</a:t>
            </a:r>
            <a:r>
              <a:rPr lang="en-US" sz="1100" b="1" dirty="0" smtClean="0">
                <a:solidFill>
                  <a:schemeClr val="tx1"/>
                </a:solidFill>
                <a:latin typeface="Helvetica"/>
              </a:rPr>
              <a:t>/</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jwst</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5486400" y="3124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5562600" y="2819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36" name="TextBox 35"/>
          <p:cNvSpPr txBox="1"/>
          <p:nvPr/>
        </p:nvSpPr>
        <p:spPr>
          <a:xfrm>
            <a:off x="2362200" y="41910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37" name="Straight Arrow Connector 36"/>
          <p:cNvCxnSpPr/>
          <p:nvPr/>
        </p:nvCxnSpPr>
        <p:spPr bwMode="auto">
          <a:xfrm flipH="1">
            <a:off x="2362200" y="4495800"/>
            <a:ext cx="1143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bwMode="auto">
          <a:xfrm>
            <a:off x="23622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3505200" y="41910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Arrow Connector 44"/>
          <p:cNvCxnSpPr/>
          <p:nvPr/>
        </p:nvCxnSpPr>
        <p:spPr bwMode="auto">
          <a:xfrm flipH="1">
            <a:off x="2438400" y="2819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2514600" y="25146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48" name="Straight Arrow Connector 47"/>
          <p:cNvCxnSpPr/>
          <p:nvPr/>
        </p:nvCxnSpPr>
        <p:spPr bwMode="auto">
          <a:xfrm flipH="1">
            <a:off x="2438400" y="3200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TextBox 48"/>
          <p:cNvSpPr txBox="1"/>
          <p:nvPr/>
        </p:nvSpPr>
        <p:spPr>
          <a:xfrm>
            <a:off x="2514600" y="28956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cxnSp>
        <p:nvCxnSpPr>
          <p:cNvPr id="50" name="Straight Arrow Connector 49"/>
          <p:cNvCxnSpPr/>
          <p:nvPr/>
        </p:nvCxnSpPr>
        <p:spPr bwMode="auto">
          <a:xfrm flipH="1">
            <a:off x="5486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5562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24" name="TextBox 23"/>
          <p:cNvSpPr txBox="1"/>
          <p:nvPr/>
        </p:nvSpPr>
        <p:spPr>
          <a:xfrm>
            <a:off x="7315200" y="4648200"/>
            <a:ext cx="630974" cy="248402"/>
          </a:xfrm>
          <a:prstGeom prst="rect">
            <a:avLst/>
          </a:prstGeom>
        </p:spPr>
        <p:txBody>
          <a:bodyPr wrap="none" lIns="90000" tIns="46800" rIns="90000" bIns="46800" rtlCol="0">
            <a:spAutoFit/>
          </a:bodyPr>
          <a:lstStyle/>
          <a:p>
            <a:r>
              <a:rPr lang="en-US" sz="1000" dirty="0" smtClean="0">
                <a:solidFill>
                  <a:schemeClr val="tx1"/>
                </a:solidFill>
                <a:latin typeface="Helvetica"/>
              </a:rPr>
              <a:t>optional</a:t>
            </a:r>
          </a:p>
        </p:txBody>
      </p:sp>
      <p:sp>
        <p:nvSpPr>
          <p:cNvPr id="25" name="TextBox 24"/>
          <p:cNvSpPr txBox="1"/>
          <p:nvPr/>
        </p:nvSpPr>
        <p:spPr>
          <a:xfrm>
            <a:off x="4114800" y="2667000"/>
            <a:ext cx="938375" cy="248402"/>
          </a:xfrm>
          <a:prstGeom prst="rect">
            <a:avLst/>
          </a:prstGeom>
        </p:spPr>
        <p:txBody>
          <a:bodyPr wrap="none" lIns="90000" tIns="46800" rIns="90000" bIns="46800" rtlCol="0">
            <a:spAutoFit/>
          </a:bodyPr>
          <a:lstStyle/>
          <a:p>
            <a:r>
              <a:rPr lang="en-US" sz="1000" dirty="0" smtClean="0">
                <a:solidFill>
                  <a:schemeClr val="tx1"/>
                </a:solidFill>
                <a:latin typeface="Helvetica"/>
              </a:rPr>
              <a:t>/</a:t>
            </a:r>
            <a:r>
              <a:rPr lang="en-US" sz="1000" dirty="0" err="1" smtClean="0">
                <a:solidFill>
                  <a:schemeClr val="tx1"/>
                </a:solidFill>
                <a:latin typeface="Helvetica"/>
              </a:rPr>
              <a:t>grp</a:t>
            </a:r>
            <a:r>
              <a:rPr lang="en-US" sz="1000" dirty="0" smtClean="0">
                <a:solidFill>
                  <a:schemeClr val="tx1"/>
                </a:solidFill>
                <a:latin typeface="Helvetica"/>
              </a:rPr>
              <a:t>/</a:t>
            </a:r>
            <a:r>
              <a:rPr lang="en-US" sz="1000" dirty="0" err="1" smtClean="0">
                <a:solidFill>
                  <a:schemeClr val="tx1"/>
                </a:solidFill>
                <a:latin typeface="Helvetica"/>
              </a:rPr>
              <a:t>crds</a:t>
            </a:r>
            <a:r>
              <a:rPr lang="en-US" sz="1000" dirty="0" smtClean="0">
                <a:solidFill>
                  <a:schemeClr val="tx1"/>
                </a:solidFill>
                <a:latin typeface="Helvetica"/>
              </a:rPr>
              <a:t>/</a:t>
            </a:r>
            <a:r>
              <a:rPr lang="en-US" sz="1000" dirty="0" err="1" smtClean="0">
                <a:solidFill>
                  <a:schemeClr val="tx1"/>
                </a:solidFill>
                <a:latin typeface="Helvetica"/>
              </a:rPr>
              <a:t>jwst</a:t>
            </a:r>
            <a:endParaRPr lang="en-US" sz="1000" dirty="0" smtClean="0">
              <a:solidFill>
                <a:schemeClr val="tx1"/>
              </a:solidFill>
              <a:latin typeface="Helvetica"/>
            </a:endParaRPr>
          </a:p>
        </p:txBody>
      </p:sp>
      <p:cxnSp>
        <p:nvCxnSpPr>
          <p:cNvPr id="52" name="Straight Arrow Connector 51"/>
          <p:cNvCxnSpPr/>
          <p:nvPr/>
        </p:nvCxnSpPr>
        <p:spPr bwMode="auto">
          <a:xfrm flipH="1">
            <a:off x="2438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TextBox 52"/>
          <p:cNvSpPr txBox="1"/>
          <p:nvPr/>
        </p:nvSpPr>
        <p:spPr>
          <a:xfrm>
            <a:off x="2514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23</a:t>
            </a:fld>
            <a:endParaRPr lang="en-US" smtClean="0"/>
          </a:p>
          <a:p>
            <a:pPr>
              <a:defRPr/>
            </a:pPr>
            <a:endParaRPr lang="en-US" dirty="0"/>
          </a:p>
        </p:txBody>
      </p:sp>
    </p:spTree>
    <p:extLst>
      <p:ext uri="{BB962C8B-B14F-4D97-AF65-F5344CB8AC3E}">
        <p14:creationId xmlns:p14="http://schemas.microsoft.com/office/powerpoint/2010/main" val="8058533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Web Reference File Submission</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smtClean="0"/>
          </a:p>
          <a:p>
            <a:pPr marL="0" indent="0" algn="ctr">
              <a:buNone/>
            </a:pPr>
            <a:endParaRPr lang="en-US" sz="3200" dirty="0"/>
          </a:p>
          <a:p>
            <a:pPr marL="0" indent="0" algn="ctr">
              <a:buNone/>
            </a:pPr>
            <a:r>
              <a:rPr lang="en-US" sz="3200" dirty="0" smtClean="0"/>
              <a:t>Web File</a:t>
            </a:r>
          </a:p>
          <a:p>
            <a:pPr marL="0" indent="0" algn="ctr">
              <a:buNone/>
            </a:pPr>
            <a:r>
              <a:rPr lang="en-US" sz="3200" dirty="0" smtClean="0"/>
              <a:t>Browsing and</a:t>
            </a:r>
          </a:p>
          <a:p>
            <a:pPr marL="0" indent="0" algn="ctr">
              <a:buNone/>
            </a:pPr>
            <a:r>
              <a:rPr lang="en-US" sz="3200" dirty="0" smtClean="0"/>
              <a:t>Submission</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24</a:t>
            </a:fld>
            <a:endParaRPr lang="en-US" smtClean="0"/>
          </a:p>
          <a:p>
            <a:pPr>
              <a:defRPr/>
            </a:pPr>
            <a:endParaRPr lang="en-US" dirty="0"/>
          </a:p>
        </p:txBody>
      </p:sp>
    </p:spTree>
    <p:extLst>
      <p:ext uri="{BB962C8B-B14F-4D97-AF65-F5344CB8AC3E}">
        <p14:creationId xmlns:p14="http://schemas.microsoft.com/office/powerpoint/2010/main" val="308260798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(home)</a:t>
            </a:r>
            <a:endParaRPr lang="en-US" dirty="0"/>
          </a:p>
        </p:txBody>
      </p:sp>
      <p:pic>
        <p:nvPicPr>
          <p:cNvPr id="4" name="Picture 3"/>
          <p:cNvPicPr>
            <a:picLocks noChangeAspect="1"/>
          </p:cNvPicPr>
          <p:nvPr/>
        </p:nvPicPr>
        <p:blipFill>
          <a:blip r:embed="rId2"/>
          <a:stretch>
            <a:fillRect/>
          </a:stretch>
        </p:blipFill>
        <p:spPr>
          <a:xfrm>
            <a:off x="381000" y="1600200"/>
            <a:ext cx="8487097" cy="3773890"/>
          </a:xfrm>
          <a:prstGeom prst="rect">
            <a:avLst/>
          </a:prstGeom>
        </p:spPr>
      </p:pic>
      <p:sp>
        <p:nvSpPr>
          <p:cNvPr id="5" name="Rectangle 4"/>
          <p:cNvSpPr/>
          <p:nvPr/>
        </p:nvSpPr>
        <p:spPr>
          <a:xfrm rot="18974923">
            <a:off x="2870871" y="2673996"/>
            <a:ext cx="1723549"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Informational</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7" name="Curved Connector 6"/>
          <p:cNvCxnSpPr/>
          <p:nvPr/>
        </p:nvCxnSpPr>
        <p:spPr bwMode="auto">
          <a:xfrm rot="10800000">
            <a:off x="2057400" y="2667000"/>
            <a:ext cx="1524000" cy="12700"/>
          </a:xfrm>
          <a:prstGeom prst="curvedConnector3">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a:xfrm rot="18974923">
            <a:off x="3307840" y="3893196"/>
            <a:ext cx="19164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Submission</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9" name="Curved Connector 8"/>
          <p:cNvCxnSpPr/>
          <p:nvPr/>
        </p:nvCxnSpPr>
        <p:spPr bwMode="auto">
          <a:xfrm rot="10800000" flipV="1">
            <a:off x="2286000" y="4038600"/>
            <a:ext cx="1752600" cy="2286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10" name="Slide Number Placeholder 9"/>
          <p:cNvSpPr>
            <a:spLocks noGrp="1"/>
          </p:cNvSpPr>
          <p:nvPr>
            <p:ph type="sldNum" sz="quarter" idx="12"/>
          </p:nvPr>
        </p:nvSpPr>
        <p:spPr/>
        <p:txBody>
          <a:bodyPr/>
          <a:lstStyle/>
          <a:p>
            <a:pPr>
              <a:defRPr/>
            </a:pPr>
            <a:r>
              <a:rPr lang="en-US" smtClean="0"/>
              <a:t>9-</a:t>
            </a:r>
            <a:fld id="{A739F50A-8F88-4892-87E1-8D1D3A543FFC}" type="slidenum">
              <a:rPr lang="en-US" smtClean="0"/>
              <a:pPr>
                <a:defRPr/>
              </a:pPr>
              <a:t>25</a:t>
            </a:fld>
            <a:endParaRPr lang="en-US" smtClean="0"/>
          </a:p>
          <a:p>
            <a:pPr>
              <a:defRPr/>
            </a:pPr>
            <a:endParaRPr lang="en-US" dirty="0"/>
          </a:p>
        </p:txBody>
      </p:sp>
    </p:spTree>
    <p:extLst>
      <p:ext uri="{BB962C8B-B14F-4D97-AF65-F5344CB8AC3E}">
        <p14:creationId xmlns:p14="http://schemas.microsoft.com/office/powerpoint/2010/main" val="1834871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Committing Files to CRDS</a:t>
            </a:r>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26</a:t>
            </a:fld>
            <a:endParaRPr lang="en-US" smtClean="0"/>
          </a:p>
          <a:p>
            <a:pPr>
              <a:defRPr/>
            </a:pPr>
            <a:endParaRPr lang="en-US" dirty="0"/>
          </a:p>
        </p:txBody>
      </p:sp>
      <p:pic>
        <p:nvPicPr>
          <p:cNvPr id="6" name="Picture 1" descr="CRDScommi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696200" cy="482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932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Rmap Editor</a:t>
            </a:r>
            <a:endParaRPr lang="en-US" dirty="0"/>
          </a:p>
        </p:txBody>
      </p:sp>
      <p:pic>
        <p:nvPicPr>
          <p:cNvPr id="3" name="Picture 2" descr="web_edit_rmap_ed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89536"/>
            <a:ext cx="8229600" cy="5448087"/>
          </a:xfrm>
          <a:prstGeom prst="rect">
            <a:avLst/>
          </a:prstGeom>
        </p:spPr>
      </p:pic>
      <p:sp>
        <p:nvSpPr>
          <p:cNvPr id="4" name="TextBox 3"/>
          <p:cNvSpPr txBox="1"/>
          <p:nvPr/>
        </p:nvSpPr>
        <p:spPr>
          <a:xfrm>
            <a:off x="4876800" y="1143000"/>
            <a:ext cx="2439475" cy="263791"/>
          </a:xfrm>
          <a:prstGeom prst="rect">
            <a:avLst/>
          </a:prstGeom>
        </p:spPr>
        <p:txBody>
          <a:bodyPr wrap="none" lIns="90000" tIns="46800" rIns="90000" bIns="46800" rtlCol="0">
            <a:spAutoFit/>
          </a:bodyPr>
          <a:lstStyle/>
          <a:p>
            <a:r>
              <a:rPr lang="en-US" sz="1100" b="1" dirty="0" smtClean="0">
                <a:solidFill>
                  <a:schemeClr val="tx1"/>
                </a:solidFill>
                <a:latin typeface="Helvetica"/>
              </a:rPr>
              <a:t>Predecessor to batch submission</a:t>
            </a:r>
          </a:p>
        </p:txBody>
      </p:sp>
      <p:sp>
        <p:nvSpPr>
          <p:cNvPr id="5" name="Footer Placeholder 4"/>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27</a:t>
            </a:fld>
            <a:endParaRPr lang="en-US" smtClean="0"/>
          </a:p>
          <a:p>
            <a:pPr>
              <a:defRPr/>
            </a:pPr>
            <a:endParaRPr lang="en-US" dirty="0"/>
          </a:p>
        </p:txBody>
      </p:sp>
    </p:spTree>
    <p:extLst>
      <p:ext uri="{BB962C8B-B14F-4D97-AF65-F5344CB8AC3E}">
        <p14:creationId xmlns:p14="http://schemas.microsoft.com/office/powerpoint/2010/main" val="3485940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a:t>
            </a:r>
            <a:endParaRPr lang="en-US" dirty="0"/>
          </a:p>
        </p:txBody>
      </p:sp>
      <p:sp>
        <p:nvSpPr>
          <p:cNvPr id="3" name="Text Placeholder 2"/>
          <p:cNvSpPr>
            <a:spLocks noGrp="1"/>
          </p:cNvSpPr>
          <p:nvPr>
            <p:ph type="body" idx="4294967295"/>
          </p:nvPr>
        </p:nvSpPr>
        <p:spPr>
          <a:xfrm>
            <a:off x="685800" y="914400"/>
            <a:ext cx="7769225" cy="5553075"/>
          </a:xfrm>
        </p:spPr>
        <p:txBody>
          <a:bodyPr/>
          <a:lstStyle/>
          <a:p>
            <a:r>
              <a:rPr lang="en-US" dirty="0" smtClean="0"/>
              <a:t>Intended for routine reference file submissions:</a:t>
            </a:r>
          </a:p>
          <a:p>
            <a:pPr lvl="1"/>
            <a:r>
              <a:rPr lang="en-US" dirty="0" smtClean="0"/>
              <a:t>File replacements</a:t>
            </a:r>
          </a:p>
          <a:p>
            <a:pPr lvl="1"/>
            <a:r>
              <a:rPr lang="en-US" dirty="0" smtClean="0"/>
              <a:t>Date specific insert/appends</a:t>
            </a:r>
          </a:p>
          <a:p>
            <a:r>
              <a:rPr lang="en-US" dirty="0" smtClean="0"/>
              <a:t>Steps of File Submission</a:t>
            </a:r>
          </a:p>
          <a:p>
            <a:pPr lvl="1"/>
            <a:r>
              <a:rPr lang="en-US" dirty="0" smtClean="0"/>
              <a:t>Upload new </a:t>
            </a:r>
            <a:r>
              <a:rPr lang="en-US" dirty="0"/>
              <a:t>r</a:t>
            </a:r>
            <a:r>
              <a:rPr lang="en-US" dirty="0" smtClean="0"/>
              <a:t>eference files for one type, e.g. MIRI DARK</a:t>
            </a:r>
          </a:p>
          <a:p>
            <a:pPr lvl="1"/>
            <a:r>
              <a:rPr lang="en-US" dirty="0" smtClean="0"/>
              <a:t>Check new references</a:t>
            </a:r>
          </a:p>
          <a:p>
            <a:pPr lvl="2"/>
            <a:r>
              <a:rPr lang="en-US" dirty="0" smtClean="0"/>
              <a:t>Allowed parameter values</a:t>
            </a:r>
          </a:p>
          <a:p>
            <a:pPr lvl="2"/>
            <a:r>
              <a:rPr lang="en-US" dirty="0" smtClean="0"/>
              <a:t>FITS table mode coverage:  mode additions and removals</a:t>
            </a:r>
          </a:p>
          <a:p>
            <a:pPr lvl="1"/>
            <a:r>
              <a:rPr lang="en-US" i="1" dirty="0" smtClean="0"/>
              <a:t>Automatically</a:t>
            </a:r>
            <a:r>
              <a:rPr lang="en-US" dirty="0" smtClean="0"/>
              <a:t> update rules hierarchy</a:t>
            </a:r>
          </a:p>
          <a:p>
            <a:pPr lvl="2"/>
            <a:r>
              <a:rPr lang="en-US" dirty="0" smtClean="0"/>
              <a:t>Insert / replace files in existing .rmap Match() cases</a:t>
            </a:r>
          </a:p>
          <a:p>
            <a:pPr lvl="3"/>
            <a:r>
              <a:rPr lang="en-US" dirty="0" smtClean="0"/>
              <a:t>Currently limited to Match() -&gt; </a:t>
            </a:r>
            <a:r>
              <a:rPr lang="en-US" dirty="0" err="1" smtClean="0"/>
              <a:t>UseAfter</a:t>
            </a:r>
            <a:r>
              <a:rPr lang="en-US" dirty="0" smtClean="0"/>
              <a:t>()</a:t>
            </a:r>
          </a:p>
          <a:p>
            <a:pPr lvl="2"/>
            <a:r>
              <a:rPr lang="en-US" dirty="0" smtClean="0"/>
              <a:t>Automatically regenerate higher level contexts</a:t>
            </a:r>
          </a:p>
          <a:p>
            <a:pPr lvl="1"/>
            <a:r>
              <a:rPr lang="en-US" dirty="0" smtClean="0"/>
              <a:t>Present results for review and confirmation</a:t>
            </a:r>
          </a:p>
          <a:p>
            <a:r>
              <a:rPr lang="en-US" dirty="0" smtClean="0"/>
              <a:t>Prototyped for HST build-2</a:t>
            </a:r>
            <a:endParaRPr lang="en-US" dirty="0" smtClean="0"/>
          </a:p>
          <a:p>
            <a:r>
              <a:rPr lang="en-US" dirty="0" smtClean="0"/>
              <a:t>Needs generalization to support all JWST Selectors</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28</a:t>
            </a:fld>
            <a:endParaRPr lang="en-US" smtClean="0"/>
          </a:p>
          <a:p>
            <a:pPr>
              <a:defRPr/>
            </a:pPr>
            <a:endParaRPr lang="en-US" dirty="0"/>
          </a:p>
        </p:txBody>
      </p:sp>
    </p:spTree>
    <p:extLst>
      <p:ext uri="{BB962C8B-B14F-4D97-AF65-F5344CB8AC3E}">
        <p14:creationId xmlns:p14="http://schemas.microsoft.com/office/powerpoint/2010/main" val="1915525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 Inputs</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29</a:t>
            </a:fld>
            <a:endParaRPr lang="en-US" smtClean="0"/>
          </a:p>
          <a:p>
            <a:pPr>
              <a:defRPr/>
            </a:pPr>
            <a:endParaRPr lang="en-US" dirty="0"/>
          </a:p>
        </p:txBody>
      </p:sp>
      <p:pic>
        <p:nvPicPr>
          <p:cNvPr id="6" name="Picture 5" descr="web_batch_submit_referen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90600"/>
            <a:ext cx="8818999" cy="4977595"/>
          </a:xfrm>
          <a:prstGeom prst="rect">
            <a:avLst/>
          </a:prstGeom>
        </p:spPr>
      </p:pic>
    </p:spTree>
    <p:extLst>
      <p:ext uri="{BB962C8B-B14F-4D97-AF65-F5344CB8AC3E}">
        <p14:creationId xmlns:p14="http://schemas.microsoft.com/office/powerpoint/2010/main" val="2962160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Uploads</a:t>
            </a:r>
            <a:endParaRPr lang="en-US" dirty="0"/>
          </a:p>
        </p:txBody>
      </p:sp>
      <p:pic>
        <p:nvPicPr>
          <p:cNvPr id="3" name="Picture 2"/>
          <p:cNvPicPr>
            <a:picLocks noChangeAspect="1"/>
          </p:cNvPicPr>
          <p:nvPr/>
        </p:nvPicPr>
        <p:blipFill>
          <a:blip r:embed="rId2"/>
          <a:stretch>
            <a:fillRect/>
          </a:stretch>
        </p:blipFill>
        <p:spPr>
          <a:xfrm>
            <a:off x="381000" y="914400"/>
            <a:ext cx="8540821" cy="5394841"/>
          </a:xfrm>
          <a:prstGeom prst="rect">
            <a:avLst/>
          </a:prstGeom>
        </p:spPr>
      </p:pic>
      <p:sp>
        <p:nvSpPr>
          <p:cNvPr id="5" name="TextBox 4"/>
          <p:cNvSpPr txBox="1"/>
          <p:nvPr/>
        </p:nvSpPr>
        <p:spPr>
          <a:xfrm>
            <a:off x="5410200" y="4572000"/>
            <a:ext cx="3733800" cy="1110177"/>
          </a:xfrm>
          <a:prstGeom prst="rect">
            <a:avLst/>
          </a:prstGeom>
        </p:spPr>
        <p:txBody>
          <a:bodyPr wrap="square" lIns="90000" tIns="46800" rIns="90000" bIns="46800" rtlCol="0">
            <a:spAutoFit/>
          </a:bodyPr>
          <a:lstStyle/>
          <a:p>
            <a:pPr marL="171450" indent="-171450">
              <a:buFont typeface="Arial"/>
              <a:buChar char="•"/>
            </a:pPr>
            <a:r>
              <a:rPr lang="en-US" sz="1100" b="1" dirty="0" smtClean="0">
                <a:solidFill>
                  <a:schemeClr val="tx1"/>
                </a:solidFill>
                <a:latin typeface="Helvetica"/>
              </a:rPr>
              <a:t>JWST references huge:  some 4G – 64G file</a:t>
            </a:r>
          </a:p>
          <a:p>
            <a:pPr marL="171450" indent="-171450">
              <a:buFont typeface="Arial"/>
              <a:buChar char="•"/>
            </a:pPr>
            <a:r>
              <a:rPr lang="en-US" sz="1100" b="1" dirty="0" smtClean="0">
                <a:solidFill>
                  <a:schemeClr val="tx1"/>
                </a:solidFill>
                <a:latin typeface="Helvetica"/>
              </a:rPr>
              <a:t>Provides real time upload status</a:t>
            </a:r>
          </a:p>
          <a:p>
            <a:pPr marL="171450" indent="-171450">
              <a:buFont typeface="Arial"/>
              <a:buChar char="•"/>
            </a:pPr>
            <a:r>
              <a:rPr lang="en-US" sz="1100" b="1" dirty="0" smtClean="0">
                <a:solidFill>
                  <a:schemeClr val="tx1"/>
                </a:solidFill>
                <a:latin typeface="Helvetica"/>
              </a:rPr>
              <a:t>Robust selection of multiple files</a:t>
            </a:r>
          </a:p>
          <a:p>
            <a:pPr marL="171450" indent="-171450">
              <a:buFont typeface="Arial"/>
              <a:buChar char="•"/>
            </a:pPr>
            <a:r>
              <a:rPr lang="en-US" sz="1100" b="1" dirty="0" smtClean="0">
                <a:solidFill>
                  <a:schemeClr val="tx1"/>
                </a:solidFill>
                <a:latin typeface="Helvetica"/>
              </a:rPr>
              <a:t>Upload to ingest directory</a:t>
            </a:r>
          </a:p>
          <a:p>
            <a:pPr marL="171450" indent="-171450">
              <a:buFont typeface="Arial"/>
              <a:buChar char="•"/>
            </a:pPr>
            <a:r>
              <a:rPr lang="en-US" sz="1100" b="1" dirty="0" smtClean="0">
                <a:solidFill>
                  <a:schemeClr val="tx1"/>
                </a:solidFill>
                <a:latin typeface="Helvetica"/>
              </a:rPr>
              <a:t>Web view reflects file system</a:t>
            </a:r>
          </a:p>
          <a:p>
            <a:pPr marL="171450" indent="-171450">
              <a:buFont typeface="Arial"/>
              <a:buChar char="•"/>
            </a:pPr>
            <a:r>
              <a:rPr lang="en-US" sz="1100" b="1" dirty="0" smtClean="0">
                <a:solidFill>
                  <a:schemeClr val="tx1"/>
                </a:solidFill>
                <a:latin typeface="Helvetica"/>
              </a:rPr>
              <a:t>Also supports shell based file copies to ingest</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30</a:t>
            </a:fld>
            <a:endParaRPr lang="en-US" smtClean="0"/>
          </a:p>
          <a:p>
            <a:pPr>
              <a:defRPr/>
            </a:pPr>
            <a:endParaRPr lang="en-US" dirty="0"/>
          </a:p>
        </p:txBody>
      </p:sp>
    </p:spTree>
    <p:extLst>
      <p:ext uri="{BB962C8B-B14F-4D97-AF65-F5344CB8AC3E}">
        <p14:creationId xmlns:p14="http://schemas.microsoft.com/office/powerpoint/2010/main" val="159846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Data Flow Diagram</a:t>
            </a:r>
          </a:p>
        </p:txBody>
      </p:sp>
      <p:pic>
        <p:nvPicPr>
          <p:cNvPr id="8" name="Picture 7" descr="DMS_data_flow_SDR1_v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81779"/>
          </a:xfrm>
          <a:prstGeom prst="rect">
            <a:avLst/>
          </a:prstGeom>
        </p:spPr>
      </p:pic>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4" name="Date Placeholder 3"/>
          <p:cNvSpPr>
            <a:spLocks noGrp="1"/>
          </p:cNvSpPr>
          <p:nvPr>
            <p:ph type="dt" sz="half" idx="10"/>
          </p:nvPr>
        </p:nvSpPr>
        <p:spPr/>
        <p:txBody>
          <a:bodyPr/>
          <a:lstStyle/>
          <a:p>
            <a:pPr>
              <a:defRPr/>
            </a:pPr>
            <a:r>
              <a:rPr lang="en-US" smtClean="0"/>
              <a:t>Dec 7-8, 2012</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4</a:t>
            </a:fld>
            <a:endParaRPr lang="en-US" smtClean="0"/>
          </a:p>
          <a:p>
            <a:pP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(summary)</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31</a:t>
            </a:fld>
            <a:endParaRPr lang="en-US" smtClean="0"/>
          </a:p>
          <a:p>
            <a:pPr>
              <a:defRPr/>
            </a:pPr>
            <a:endParaRPr lang="en-US" dirty="0"/>
          </a:p>
        </p:txBody>
      </p:sp>
      <p:pic>
        <p:nvPicPr>
          <p:cNvPr id="6" name="Picture 5"/>
          <p:cNvPicPr>
            <a:picLocks noChangeAspect="1"/>
          </p:cNvPicPr>
          <p:nvPr/>
        </p:nvPicPr>
        <p:blipFill>
          <a:blip r:embed="rId2"/>
          <a:stretch>
            <a:fillRect/>
          </a:stretch>
        </p:blipFill>
        <p:spPr>
          <a:xfrm>
            <a:off x="990600" y="990600"/>
            <a:ext cx="7192384" cy="5410200"/>
          </a:xfrm>
          <a:prstGeom prst="rect">
            <a:avLst/>
          </a:prstGeom>
        </p:spPr>
      </p:pic>
    </p:spTree>
    <p:extLst>
      <p:ext uri="{BB962C8B-B14F-4D97-AF65-F5344CB8AC3E}">
        <p14:creationId xmlns:p14="http://schemas.microsoft.com/office/powerpoint/2010/main" val="2552298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(certify output)</a:t>
            </a:r>
            <a:endParaRPr lang="en-US" dirty="0"/>
          </a:p>
        </p:txBody>
      </p:sp>
      <p:pic>
        <p:nvPicPr>
          <p:cNvPr id="3" name="Picture 2"/>
          <p:cNvPicPr>
            <a:picLocks noChangeAspect="1"/>
          </p:cNvPicPr>
          <p:nvPr/>
        </p:nvPicPr>
        <p:blipFill>
          <a:blip r:embed="rId2"/>
          <a:stretch>
            <a:fillRect/>
          </a:stretch>
        </p:blipFill>
        <p:spPr>
          <a:xfrm>
            <a:off x="457200" y="914400"/>
            <a:ext cx="8077200" cy="5504667"/>
          </a:xfrm>
          <a:prstGeom prst="rect">
            <a:avLst/>
          </a:prstGeom>
        </p:spPr>
      </p:pic>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32</a:t>
            </a:fld>
            <a:endParaRPr lang="en-US" smtClean="0"/>
          </a:p>
          <a:p>
            <a:pPr>
              <a:defRPr/>
            </a:pPr>
            <a:endParaRPr lang="en-US" dirty="0"/>
          </a:p>
        </p:txBody>
      </p:sp>
    </p:spTree>
    <p:extLst>
      <p:ext uri="{BB962C8B-B14F-4D97-AF65-F5344CB8AC3E}">
        <p14:creationId xmlns:p14="http://schemas.microsoft.com/office/powerpoint/2010/main" val="122445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(logical diffs)</a:t>
            </a:r>
            <a:endParaRPr lang="en-US" dirty="0"/>
          </a:p>
        </p:txBody>
      </p:sp>
      <p:pic>
        <p:nvPicPr>
          <p:cNvPr id="3" name="Picture 2"/>
          <p:cNvPicPr>
            <a:picLocks noChangeAspect="1"/>
          </p:cNvPicPr>
          <p:nvPr/>
        </p:nvPicPr>
        <p:blipFill>
          <a:blip r:embed="rId2"/>
          <a:stretch>
            <a:fillRect/>
          </a:stretch>
        </p:blipFill>
        <p:spPr>
          <a:xfrm>
            <a:off x="609600" y="990600"/>
            <a:ext cx="8153400" cy="5388085"/>
          </a:xfrm>
          <a:prstGeom prst="rect">
            <a:avLst/>
          </a:prstGeom>
        </p:spPr>
      </p:pic>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33</a:t>
            </a:fld>
            <a:endParaRPr lang="en-US" smtClean="0"/>
          </a:p>
          <a:p>
            <a:pPr>
              <a:defRPr/>
            </a:pPr>
            <a:endParaRPr lang="en-US" dirty="0"/>
          </a:p>
        </p:txBody>
      </p:sp>
    </p:spTree>
    <p:extLst>
      <p:ext uri="{BB962C8B-B14F-4D97-AF65-F5344CB8AC3E}">
        <p14:creationId xmlns:p14="http://schemas.microsoft.com/office/powerpoint/2010/main" val="40711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a:t>
            </a:r>
            <a:r>
              <a:rPr lang="en-US" baseline="0" dirty="0" smtClean="0"/>
              <a:t> (textual diffs)</a:t>
            </a:r>
            <a:endParaRPr lang="en-US" dirty="0"/>
          </a:p>
        </p:txBody>
      </p:sp>
      <p:pic>
        <p:nvPicPr>
          <p:cNvPr id="4" name="Picture 3"/>
          <p:cNvPicPr>
            <a:picLocks noChangeAspect="1"/>
          </p:cNvPicPr>
          <p:nvPr/>
        </p:nvPicPr>
        <p:blipFill>
          <a:blip r:embed="rId2"/>
          <a:stretch>
            <a:fillRect/>
          </a:stretch>
        </p:blipFill>
        <p:spPr>
          <a:xfrm>
            <a:off x="685800" y="1143000"/>
            <a:ext cx="8077200" cy="5299018"/>
          </a:xfrm>
          <a:prstGeom prst="rect">
            <a:avLst/>
          </a:prstGeom>
        </p:spPr>
      </p:pic>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34</a:t>
            </a:fld>
            <a:endParaRPr lang="en-US" smtClean="0"/>
          </a:p>
          <a:p>
            <a:pPr>
              <a:defRPr/>
            </a:pPr>
            <a:endParaRPr lang="en-US" dirty="0"/>
          </a:p>
        </p:txBody>
      </p:sp>
    </p:spTree>
    <p:extLst>
      <p:ext uri="{BB962C8B-B14F-4D97-AF65-F5344CB8AC3E}">
        <p14:creationId xmlns:p14="http://schemas.microsoft.com/office/powerpoint/2010/main" val="316461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Utilities 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Utilities</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35</a:t>
            </a:fld>
            <a:endParaRPr lang="en-US" smtClean="0"/>
          </a:p>
          <a:p>
            <a:pPr>
              <a:defRPr/>
            </a:pPr>
            <a:endParaRPr lang="en-US" dirty="0"/>
          </a:p>
        </p:txBody>
      </p:sp>
    </p:spTree>
    <p:extLst>
      <p:ext uri="{BB962C8B-B14F-4D97-AF65-F5344CB8AC3E}">
        <p14:creationId xmlns:p14="http://schemas.microsoft.com/office/powerpoint/2010/main" val="33672841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36</a:t>
            </a:fld>
            <a:endParaRPr lang="en-US" smtClean="0"/>
          </a:p>
          <a:p>
            <a:pPr>
              <a:defRPr/>
            </a:pPr>
            <a:endParaRPr lang="en-US" dirty="0"/>
          </a:p>
        </p:txBody>
      </p:sp>
      <p:sp>
        <p:nvSpPr>
          <p:cNvPr id="7" name="Rectangle 2"/>
          <p:cNvSpPr txBox="1">
            <a:spLocks noChangeArrowheads="1"/>
          </p:cNvSpPr>
          <p:nvPr/>
        </p:nvSpPr>
        <p:spPr>
          <a:xfrm>
            <a:off x="684213" y="914400"/>
            <a:ext cx="7769225" cy="5543550"/>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marL="0" indent="0" eaLnBrk="1" hangingPunct="1">
              <a:lnSpc>
                <a:spcPct val="90000"/>
              </a:lnSpc>
              <a:spcBef>
                <a:spcPts val="400"/>
              </a:spcBef>
              <a:spcAft>
                <a:spcPts val="800"/>
              </a:spcAft>
              <a:buFont typeface="Wingdings" pitchFamily="2" charset="2"/>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(Not a complete list)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General Utilities (useful for more than one category)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Cache Synchronization  (crds.sync)</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synchronize local reference file directories to contain all reference files required by given list of pipeline contexts </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Useful for Operations, WIT, and other projects (e.g., IDTs)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File Differencing  (</a:t>
            </a:r>
            <a:r>
              <a:rPr lang="en-US" sz="1600" smtClean="0">
                <a:solidFill>
                  <a:srgbClr val="3366FF"/>
                </a:solidFill>
              </a:rPr>
              <a:t>crds.diff</a:t>
            </a:r>
            <a:r>
              <a:rPr lang="en-US" sz="160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Highlight all differences in rules and reference files between rmaps, instrument contexts or pipeline contexts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File Best References (</a:t>
            </a:r>
            <a:r>
              <a:rPr lang="en-US" sz="1600" smtClean="0">
                <a:solidFill>
                  <a:srgbClr val="3366FF"/>
                </a:solidFill>
              </a:rPr>
              <a:t>crds.file_bestfrefs</a:t>
            </a:r>
            <a:r>
              <a:rPr lang="en-US" sz="160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Determines best references for a data set FITS file and/or updates header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Database Best References  (crds.db_bestrefs)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Determines best references based on catalog parameters and/or updates catalog</a:t>
            </a:r>
            <a:endParaRPr lang="en-US" sz="1400" dirty="0" smtClean="0"/>
          </a:p>
        </p:txBody>
      </p:sp>
    </p:spTree>
    <p:extLst>
      <p:ext uri="{BB962C8B-B14F-4D97-AF65-F5344CB8AC3E}">
        <p14:creationId xmlns:p14="http://schemas.microsoft.com/office/powerpoint/2010/main" val="3467477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 (</a:t>
            </a:r>
            <a:r>
              <a:rPr lang="en-US" dirty="0" err="1" smtClean="0"/>
              <a:t>cont</a:t>
            </a:r>
            <a:r>
              <a:rPr lang="en-US" dirty="0" smtClean="0"/>
              <a:t> 1)</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37</a:t>
            </a:fld>
            <a:endParaRPr lang="en-US" smtClean="0"/>
          </a:p>
          <a:p>
            <a:pPr>
              <a:defRPr/>
            </a:pPr>
            <a:endParaRPr lang="en-US" dirty="0"/>
          </a:p>
        </p:txBody>
      </p:sp>
      <p:sp>
        <p:nvSpPr>
          <p:cNvPr id="6" name="Rectangle 2"/>
          <p:cNvSpPr txBox="1">
            <a:spLocks noChangeArrowheads="1"/>
          </p:cNvSpPr>
          <p:nvPr/>
        </p:nvSpPr>
        <p:spPr>
          <a:xfrm>
            <a:off x="457200" y="838200"/>
            <a:ext cx="8216900" cy="5367338"/>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Operational System Utilities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Reversion Detection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Detection of reversion of reference, rmap, or instrument context files when changing pipeline context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Prevents inadvertent undoing of previous updates by uncoordinated modifications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smtClean="0"/>
              <a:t>Affected Datasets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Get list of datasets affected by pipeline context change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Useful for identifying data sets needing reprocessing</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Design Issue: Some table reference files have rows selected by additional selection criteria. A change to the file does not necessarily affect all data sets that use that reference table. This utility must examine the contents of these tables to determine which data sets are affected (and store the selection criteria for the rows in rmaps for this utility to use in doing such checks)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smtClean="0"/>
              <a:t>Design Issue: Selection based on severity of change of reference file change. Some desire the ability of selecting only data sets for which the change in reference files is considered to be above some specified threshold (e.g., moderate, or severe).</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smtClean="0"/>
              <a:t>Very difficult problem to do correctly and make practical</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smtClean="0"/>
              <a:t>Awaiting well defined concept for how this should work before accepting as a requirement</a:t>
            </a:r>
            <a:endParaRPr lang="en-US" sz="1000" dirty="0" smtClean="0"/>
          </a:p>
        </p:txBody>
      </p:sp>
    </p:spTree>
    <p:extLst>
      <p:ext uri="{BB962C8B-B14F-4D97-AF65-F5344CB8AC3E}">
        <p14:creationId xmlns:p14="http://schemas.microsoft.com/office/powerpoint/2010/main" val="1697143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Design (</a:t>
            </a:r>
            <a:r>
              <a:rPr lang="en-US" dirty="0" err="1" smtClean="0"/>
              <a:t>cont</a:t>
            </a:r>
            <a:r>
              <a:rPr lang="en-US" dirty="0" smtClean="0"/>
              <a:t> 2)</a:t>
            </a:r>
            <a:endParaRPr lang="en-US" dirty="0"/>
          </a:p>
        </p:txBody>
      </p:sp>
      <p:sp>
        <p:nvSpPr>
          <p:cNvPr id="3" name="Date Placeholder 2"/>
          <p:cNvSpPr>
            <a:spLocks noGrp="1"/>
          </p:cNvSpPr>
          <p:nvPr>
            <p:ph type="dt" sz="half" idx="10"/>
          </p:nvPr>
        </p:nvSpPr>
        <p:spPr/>
        <p:txBody>
          <a:bodyPr/>
          <a:lstStyle/>
          <a:p>
            <a:pPr>
              <a:defRPr/>
            </a:pPr>
            <a:r>
              <a:rPr lang="en-US" smtClean="0"/>
              <a:t>Dec 7-8, 2012</a:t>
            </a: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p>
            <a:pPr>
              <a:defRPr/>
            </a:pPr>
            <a:r>
              <a:rPr lang="en-US" smtClean="0"/>
              <a:t>9-</a:t>
            </a:r>
            <a:fld id="{A739F50A-8F88-4892-87E1-8D1D3A543FFC}" type="slidenum">
              <a:rPr lang="en-US" smtClean="0"/>
              <a:pPr>
                <a:defRPr/>
              </a:pPr>
              <a:t>38</a:t>
            </a:fld>
            <a:endParaRPr lang="en-US" smtClean="0"/>
          </a:p>
          <a:p>
            <a:pPr>
              <a:defRPr/>
            </a:pPr>
            <a:endParaRPr lang="en-US" dirty="0"/>
          </a:p>
        </p:txBody>
      </p:sp>
      <p:sp>
        <p:nvSpPr>
          <p:cNvPr id="6" name="Rectangle 2"/>
          <p:cNvSpPr txBox="1">
            <a:spLocks noChangeArrowheads="1"/>
          </p:cNvSpPr>
          <p:nvPr/>
        </p:nvSpPr>
        <p:spPr>
          <a:xfrm>
            <a:off x="457200" y="914400"/>
            <a:ext cx="8216900" cy="5367338"/>
          </a:xfrm>
          <a:prstGeom prst="rect">
            <a:avLst/>
          </a:prstGeom>
        </p:spPr>
        <p:txBody>
          <a:bodyPr lIns="90000" tIns="46800" rIns="90000" bIns="46800"/>
          <a:lst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WIT Utilities</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crds.uses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Which </a:t>
            </a:r>
            <a:r>
              <a:rPr lang="en-US" sz="1400" dirty="0" smtClean="0">
                <a:solidFill>
                  <a:srgbClr val="FF0909"/>
                </a:solidFill>
              </a:rPr>
              <a:t>data sets</a:t>
            </a:r>
            <a:r>
              <a:rPr lang="en-US" sz="1400" dirty="0" smtClean="0"/>
              <a:t> or </a:t>
            </a:r>
            <a:r>
              <a:rPr lang="en-US" sz="1400" dirty="0" smtClean="0">
                <a:solidFill>
                  <a:srgbClr val="00FF00"/>
                </a:solidFill>
              </a:rPr>
              <a:t>rules </a:t>
            </a:r>
            <a:r>
              <a:rPr lang="en-US" sz="1400" dirty="0" smtClean="0"/>
              <a:t>use </a:t>
            </a:r>
            <a:r>
              <a:rPr lang="en-US" sz="1400" dirty="0" smtClean="0"/>
              <a:t>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solidFill>
                  <a:srgbClr val="3366FF"/>
                </a:solidFill>
              </a:rPr>
              <a:t>file rejection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Mark reference file as bad,   web function.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crds.matches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what selection criteria match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coverage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if an rmap update doesn’t cover the same cases as the previous rmap, or changes the set of selection criteria.  Related to </a:t>
            </a:r>
            <a:r>
              <a:rPr lang="en-US" sz="1400" dirty="0" err="1" smtClean="0"/>
              <a:t>crds.diff</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t>crds.info</a:t>
            </a:r>
            <a:endParaRPr lang="en-US" sz="1600" dirty="0" smtClean="0"/>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current operational configuration</a:t>
            </a:r>
            <a:endParaRPr lang="en-US"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crds.certify</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More sophisticated reference file comparison tool</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E.g., capable of detecting insertions or deletions of rows in tables between two versions</a:t>
            </a:r>
          </a:p>
        </p:txBody>
      </p:sp>
    </p:spTree>
    <p:extLst>
      <p:ext uri="{BB962C8B-B14F-4D97-AF65-F5344CB8AC3E}">
        <p14:creationId xmlns:p14="http://schemas.microsoft.com/office/powerpoint/2010/main" val="817177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Conclusion</a:t>
            </a:r>
            <a:r>
              <a:rPr lang="en-US" baseline="0" dirty="0" smtClean="0">
                <a:solidFill>
                  <a:schemeClr val="bg1"/>
                </a:solidFill>
              </a:rPr>
              <a:t> </a:t>
            </a:r>
            <a:r>
              <a:rPr lang="en-US" dirty="0" smtClean="0">
                <a:solidFill>
                  <a:schemeClr val="bg1"/>
                </a:solidFill>
              </a:rPr>
              <a:t>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Technologies, Progress, Schedule</a:t>
            </a:r>
            <a:endParaRPr lang="en-US" sz="3200" dirty="0"/>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dirty="0" smtClean="0"/>
              <a:t>Dec 7-8</a:t>
            </a:r>
            <a:r>
              <a:rPr lang="en-US" smtClean="0"/>
              <a:t>,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39</a:t>
            </a:fld>
            <a:endParaRPr lang="en-US" smtClean="0"/>
          </a:p>
          <a:p>
            <a:pPr>
              <a:defRPr/>
            </a:pPr>
            <a:endParaRPr lang="en-US" dirty="0"/>
          </a:p>
        </p:txBody>
      </p:sp>
    </p:spTree>
    <p:extLst>
      <p:ext uri="{BB962C8B-B14F-4D97-AF65-F5344CB8AC3E}">
        <p14:creationId xmlns:p14="http://schemas.microsoft.com/office/powerpoint/2010/main" val="33179307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t>
            </a:r>
            <a:r>
              <a:rPr lang="en-US" baseline="0" dirty="0" smtClean="0"/>
              <a:t> </a:t>
            </a:r>
            <a:r>
              <a:rPr lang="en-US" dirty="0" smtClean="0"/>
              <a:t>Technologies</a:t>
            </a:r>
            <a:endParaRPr lang="en-US" dirty="0"/>
          </a:p>
        </p:txBody>
      </p:sp>
      <p:sp>
        <p:nvSpPr>
          <p:cNvPr id="4" name="Text Placeholder 3"/>
          <p:cNvSpPr>
            <a:spLocks noGrp="1"/>
          </p:cNvSpPr>
          <p:nvPr>
            <p:ph type="body" idx="4294967295"/>
          </p:nvPr>
        </p:nvSpPr>
        <p:spPr>
          <a:xfrm>
            <a:off x="685800" y="1295400"/>
            <a:ext cx="7769225" cy="4419600"/>
          </a:xfrm>
        </p:spPr>
        <p:txBody>
          <a:bodyPr/>
          <a:lstStyle/>
          <a:p>
            <a:r>
              <a:rPr lang="en-US" dirty="0" smtClean="0"/>
              <a:t>Core Library</a:t>
            </a:r>
          </a:p>
          <a:p>
            <a:pPr lvl="1"/>
            <a:r>
              <a:rPr lang="en-US" dirty="0" smtClean="0"/>
              <a:t>Python</a:t>
            </a:r>
          </a:p>
          <a:p>
            <a:pPr lvl="1"/>
            <a:r>
              <a:rPr lang="en-US" dirty="0" err="1" smtClean="0"/>
              <a:t>Django-json-rpc</a:t>
            </a:r>
            <a:r>
              <a:rPr lang="en-US" dirty="0" smtClean="0"/>
              <a:t>  (modified portions built into CRDS client)</a:t>
            </a:r>
          </a:p>
          <a:p>
            <a:r>
              <a:rPr lang="en-US" dirty="0" smtClean="0"/>
              <a:t>Web Server</a:t>
            </a:r>
          </a:p>
          <a:p>
            <a:pPr lvl="1"/>
            <a:r>
              <a:rPr lang="en-US" dirty="0" smtClean="0"/>
              <a:t>LAMP (Linux / Apache / MySQL / Python)</a:t>
            </a:r>
          </a:p>
          <a:p>
            <a:pPr lvl="1"/>
            <a:r>
              <a:rPr lang="en-US" dirty="0" err="1" smtClean="0"/>
              <a:t>Django</a:t>
            </a:r>
            <a:r>
              <a:rPr lang="en-US" dirty="0" smtClean="0"/>
              <a:t> Python web framework</a:t>
            </a:r>
          </a:p>
          <a:p>
            <a:pPr lvl="1"/>
            <a:r>
              <a:rPr lang="en-US" dirty="0" err="1" smtClean="0"/>
              <a:t>Javascript</a:t>
            </a:r>
            <a:r>
              <a:rPr lang="en-US" dirty="0" smtClean="0"/>
              <a:t> / </a:t>
            </a:r>
            <a:r>
              <a:rPr lang="en-US" dirty="0" err="1" smtClean="0"/>
              <a:t>jQuery</a:t>
            </a:r>
            <a:endParaRPr lang="en-US" dirty="0" smtClean="0"/>
          </a:p>
          <a:p>
            <a:pPr lvl="1"/>
            <a:r>
              <a:rPr lang="en-US" dirty="0" err="1" smtClean="0"/>
              <a:t>Django-json-rpc</a:t>
            </a:r>
            <a:endParaRPr lang="en-US" dirty="0"/>
          </a:p>
          <a:p>
            <a:pPr lvl="1"/>
            <a:r>
              <a:rPr lang="en-US" dirty="0" err="1" smtClean="0"/>
              <a:t>Django</a:t>
            </a:r>
            <a:r>
              <a:rPr lang="en-US" dirty="0" smtClean="0"/>
              <a:t>-file-upload</a:t>
            </a:r>
          </a:p>
          <a:p>
            <a:pPr lvl="1"/>
            <a:r>
              <a:rPr lang="en-US" dirty="0" smtClean="0"/>
              <a:t>HTML-5 for file access and uploads   (Firefox, Chrome)</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40</a:t>
            </a:fld>
            <a:endParaRPr lang="en-US" smtClean="0"/>
          </a:p>
          <a:p>
            <a:pPr>
              <a:defRPr/>
            </a:pPr>
            <a:endParaRPr lang="en-US" dirty="0"/>
          </a:p>
        </p:txBody>
      </p:sp>
    </p:spTree>
    <p:extLst>
      <p:ext uri="{BB962C8B-B14F-4D97-AF65-F5344CB8AC3E}">
        <p14:creationId xmlns:p14="http://schemas.microsoft.com/office/powerpoint/2010/main" val="323463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(what it is)</a:t>
            </a:r>
            <a:endParaRPr lang="en-US" dirty="0"/>
          </a:p>
        </p:txBody>
      </p:sp>
      <p:sp>
        <p:nvSpPr>
          <p:cNvPr id="3" name="Text Placeholder 2"/>
          <p:cNvSpPr>
            <a:spLocks noGrp="1"/>
          </p:cNvSpPr>
          <p:nvPr>
            <p:ph type="body" idx="4294967295"/>
          </p:nvPr>
        </p:nvSpPr>
        <p:spPr>
          <a:xfrm>
            <a:off x="457200" y="990600"/>
            <a:ext cx="7769225" cy="2438400"/>
          </a:xfrm>
        </p:spPr>
        <p:txBody>
          <a:bodyPr/>
          <a:lstStyle/>
          <a:p>
            <a:r>
              <a:rPr lang="en-US" i="1" dirty="0" smtClean="0">
                <a:solidFill>
                  <a:srgbClr val="3366FF"/>
                </a:solidFill>
              </a:rPr>
              <a:t>Assigns reference files to specific datasets</a:t>
            </a:r>
            <a:r>
              <a:rPr lang="en-US" dirty="0" smtClean="0">
                <a:solidFill>
                  <a:srgbClr val="3366FF"/>
                </a:solidFill>
              </a:rPr>
              <a:t> </a:t>
            </a:r>
            <a:r>
              <a:rPr lang="en-US" dirty="0" smtClean="0"/>
              <a:t>based on an instrument configuration and date.</a:t>
            </a:r>
          </a:p>
          <a:p>
            <a:pPr lvl="1"/>
            <a:r>
              <a:rPr lang="en-US" dirty="0" smtClean="0"/>
              <a:t>CRDS is planned to replace CDBS for HST</a:t>
            </a:r>
          </a:p>
          <a:p>
            <a:pPr lvl="1"/>
            <a:r>
              <a:rPr lang="en-US" dirty="0" smtClean="0"/>
              <a:t>CRDS is the baseline best reference system for JWST</a:t>
            </a:r>
          </a:p>
          <a:p>
            <a:r>
              <a:rPr lang="en-US" dirty="0"/>
              <a:t>Parallel schedule</a:t>
            </a:r>
          </a:p>
          <a:p>
            <a:pPr lvl="1"/>
            <a:r>
              <a:rPr lang="en-US" dirty="0">
                <a:solidFill>
                  <a:srgbClr val="008000"/>
                </a:solidFill>
              </a:rPr>
              <a:t>JWST build-1</a:t>
            </a:r>
            <a:r>
              <a:rPr lang="en-US" dirty="0"/>
              <a:t> (Sept 2012) </a:t>
            </a:r>
            <a:r>
              <a:rPr lang="en-US" i="1" dirty="0" smtClean="0">
                <a:solidFill>
                  <a:srgbClr val="0000FF"/>
                </a:solidFill>
              </a:rPr>
              <a:t>best </a:t>
            </a:r>
            <a:r>
              <a:rPr lang="en-US" i="1" dirty="0">
                <a:solidFill>
                  <a:srgbClr val="0000FF"/>
                </a:solidFill>
              </a:rPr>
              <a:t>reference computation and file </a:t>
            </a:r>
            <a:r>
              <a:rPr lang="en-US" i="1" dirty="0" smtClean="0">
                <a:solidFill>
                  <a:srgbClr val="0000FF"/>
                </a:solidFill>
              </a:rPr>
              <a:t>delivery</a:t>
            </a:r>
            <a:r>
              <a:rPr lang="en-US" i="1" dirty="0" smtClean="0"/>
              <a:t> to pipeline</a:t>
            </a:r>
            <a:r>
              <a:rPr lang="en-US" dirty="0" smtClean="0"/>
              <a:t>.   </a:t>
            </a:r>
            <a:r>
              <a:rPr lang="en-US" dirty="0"/>
              <a:t>Directly integrated with </a:t>
            </a:r>
            <a:r>
              <a:rPr lang="en-US" dirty="0" err="1" smtClean="0"/>
              <a:t>stpipe</a:t>
            </a:r>
            <a:r>
              <a:rPr lang="en-US" dirty="0" smtClean="0"/>
              <a:t>.</a:t>
            </a:r>
            <a:endParaRPr lang="en-US" dirty="0"/>
          </a:p>
          <a:p>
            <a:pPr lvl="1"/>
            <a:r>
              <a:rPr lang="en-US" dirty="0">
                <a:solidFill>
                  <a:srgbClr val="008000"/>
                </a:solidFill>
              </a:rPr>
              <a:t>HST CRDS build-2a </a:t>
            </a:r>
            <a:r>
              <a:rPr lang="en-US" dirty="0"/>
              <a:t>(Sept 2012) </a:t>
            </a:r>
            <a:r>
              <a:rPr lang="en-US" dirty="0" smtClean="0"/>
              <a:t>real </a:t>
            </a:r>
            <a:r>
              <a:rPr lang="en-US" dirty="0">
                <a:solidFill>
                  <a:srgbClr val="0000FF"/>
                </a:solidFill>
              </a:rPr>
              <a:t>HST rules</a:t>
            </a:r>
          </a:p>
          <a:p>
            <a:pPr lvl="1"/>
            <a:r>
              <a:rPr lang="en-US" dirty="0">
                <a:solidFill>
                  <a:srgbClr val="008000"/>
                </a:solidFill>
              </a:rPr>
              <a:t>HST CRDS build-2b </a:t>
            </a:r>
            <a:r>
              <a:rPr lang="en-US" dirty="0" smtClean="0"/>
              <a:t>(Sept 2012</a:t>
            </a:r>
            <a:r>
              <a:rPr lang="en-US" dirty="0"/>
              <a:t>) </a:t>
            </a:r>
            <a:r>
              <a:rPr lang="en-US" dirty="0" smtClean="0"/>
              <a:t>web </a:t>
            </a:r>
            <a:r>
              <a:rPr lang="en-US" dirty="0"/>
              <a:t>site new reference </a:t>
            </a:r>
            <a:r>
              <a:rPr lang="en-US" i="1" dirty="0">
                <a:solidFill>
                  <a:srgbClr val="0000FF"/>
                </a:solidFill>
              </a:rPr>
              <a:t>file submission</a:t>
            </a:r>
            <a:r>
              <a:rPr lang="en-US" dirty="0"/>
              <a:t> process.</a:t>
            </a:r>
          </a:p>
          <a:p>
            <a:r>
              <a:rPr lang="en-US" dirty="0" smtClean="0"/>
              <a:t>CRDS has generally </a:t>
            </a:r>
            <a:r>
              <a:rPr lang="en-US" dirty="0"/>
              <a:t>common </a:t>
            </a:r>
            <a:r>
              <a:rPr lang="en-US" dirty="0" smtClean="0"/>
              <a:t>code between projects</a:t>
            </a:r>
            <a:endParaRPr lang="en-US" dirty="0"/>
          </a:p>
          <a:p>
            <a:r>
              <a:rPr lang="en-US" dirty="0"/>
              <a:t>Different rules hierarchies, instruments, types, </a:t>
            </a:r>
            <a:r>
              <a:rPr lang="en-US" dirty="0" smtClean="0"/>
              <a:t>parameters</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5</a:t>
            </a:fld>
            <a:endParaRPr lang="en-US" smtClean="0"/>
          </a:p>
          <a:p>
            <a:pPr>
              <a:defRPr/>
            </a:pPr>
            <a:endParaRPr lang="en-US" dirty="0"/>
          </a:p>
        </p:txBody>
      </p:sp>
    </p:spTree>
    <p:extLst>
      <p:ext uri="{BB962C8B-B14F-4D97-AF65-F5344CB8AC3E}">
        <p14:creationId xmlns:p14="http://schemas.microsoft.com/office/powerpoint/2010/main" val="1488308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Builds 1 &amp; 2</a:t>
            </a:r>
            <a:endParaRPr lang="en-US" dirty="0"/>
          </a:p>
        </p:txBody>
      </p:sp>
      <p:sp>
        <p:nvSpPr>
          <p:cNvPr id="3" name="Text Placeholder 2"/>
          <p:cNvSpPr>
            <a:spLocks noGrp="1"/>
          </p:cNvSpPr>
          <p:nvPr>
            <p:ph type="body" idx="4294967295"/>
          </p:nvPr>
        </p:nvSpPr>
        <p:spPr>
          <a:xfrm>
            <a:off x="1295400" y="914400"/>
            <a:ext cx="6478587" cy="4953000"/>
          </a:xfrm>
        </p:spPr>
        <p:txBody>
          <a:bodyPr/>
          <a:lstStyle/>
          <a:p>
            <a:r>
              <a:rPr lang="en-US" sz="1600" dirty="0" smtClean="0"/>
              <a:t>Build-1  (</a:t>
            </a:r>
            <a:r>
              <a:rPr lang="en-US" sz="1400" dirty="0" smtClean="0">
                <a:solidFill>
                  <a:srgbClr val="008000"/>
                </a:solidFill>
              </a:rPr>
              <a:t>January 2012</a:t>
            </a:r>
            <a:r>
              <a:rPr lang="en-US" sz="1600" dirty="0" smtClean="0"/>
              <a:t>)</a:t>
            </a:r>
          </a:p>
          <a:p>
            <a:pPr lvl="1"/>
            <a:r>
              <a:rPr lang="en-US" sz="1600" dirty="0" smtClean="0"/>
              <a:t>Core best references library</a:t>
            </a:r>
          </a:p>
          <a:p>
            <a:r>
              <a:rPr lang="en-US" sz="1600" dirty="0" smtClean="0"/>
              <a:t>Build-2 (</a:t>
            </a:r>
            <a:r>
              <a:rPr lang="en-US" sz="1400" dirty="0" smtClean="0">
                <a:solidFill>
                  <a:srgbClr val="008000"/>
                </a:solidFill>
              </a:rPr>
              <a:t>September, November 2012</a:t>
            </a:r>
            <a:r>
              <a:rPr lang="en-US" sz="1600" dirty="0" smtClean="0"/>
              <a:t>) </a:t>
            </a:r>
          </a:p>
          <a:p>
            <a:pPr lvl="1"/>
            <a:r>
              <a:rPr lang="en-US" sz="1600" dirty="0" smtClean="0"/>
              <a:t>Integration with STPIPE</a:t>
            </a:r>
          </a:p>
          <a:p>
            <a:pPr lvl="1"/>
            <a:r>
              <a:rPr lang="en-US" sz="1600" dirty="0"/>
              <a:t>JWST build-1 rules and references</a:t>
            </a:r>
          </a:p>
          <a:p>
            <a:pPr lvl="1"/>
            <a:r>
              <a:rPr lang="en-US" sz="1600" dirty="0" smtClean="0"/>
              <a:t>HST rules generation and test (for now)</a:t>
            </a:r>
          </a:p>
          <a:p>
            <a:pPr lvl="1"/>
            <a:r>
              <a:rPr lang="en-US" sz="1600" dirty="0" smtClean="0"/>
              <a:t>HST file certification</a:t>
            </a:r>
          </a:p>
          <a:p>
            <a:pPr lvl="1"/>
            <a:r>
              <a:rPr lang="en-US" sz="1600" dirty="0" smtClean="0"/>
              <a:t>File browsing</a:t>
            </a:r>
          </a:p>
          <a:p>
            <a:pPr lvl="1"/>
            <a:r>
              <a:rPr lang="en-US" sz="1600" dirty="0" smtClean="0"/>
              <a:t>File differencing</a:t>
            </a:r>
          </a:p>
          <a:p>
            <a:pPr lvl="1"/>
            <a:r>
              <a:rPr lang="en-US" sz="1600" dirty="0"/>
              <a:t>Web Best Reference prototypes</a:t>
            </a:r>
          </a:p>
          <a:p>
            <a:pPr lvl="1"/>
            <a:r>
              <a:rPr lang="en-US" sz="1600" dirty="0" smtClean="0"/>
              <a:t>Simple File Submission </a:t>
            </a:r>
          </a:p>
          <a:p>
            <a:pPr lvl="1"/>
            <a:r>
              <a:rPr lang="en-US" sz="1600" dirty="0" smtClean="0"/>
              <a:t>Batch File Submission (prototype,  needs generalization)</a:t>
            </a:r>
          </a:p>
          <a:p>
            <a:pPr lvl="1"/>
            <a:r>
              <a:rPr lang="en-US" sz="1600" dirty="0" smtClean="0"/>
              <a:t>Automatic Instrument, Pipeline Context </a:t>
            </a:r>
            <a:r>
              <a:rPr lang="en-US" sz="1600" dirty="0" smtClean="0"/>
              <a:t>Rules Updates</a:t>
            </a:r>
            <a:endParaRPr lang="en-US" sz="1600" dirty="0" smtClean="0"/>
          </a:p>
          <a:p>
            <a:pPr lvl="1"/>
            <a:r>
              <a:rPr lang="en-US" sz="1600" dirty="0" smtClean="0"/>
              <a:t>Reference File Retrieval Service</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41</a:t>
            </a:fld>
            <a:endParaRPr lang="en-US" smtClean="0"/>
          </a:p>
          <a:p>
            <a:pPr>
              <a:defRPr/>
            </a:pPr>
            <a:endParaRPr lang="en-US" dirty="0"/>
          </a:p>
        </p:txBody>
      </p:sp>
    </p:spTree>
    <p:extLst>
      <p:ext uri="{BB962C8B-B14F-4D97-AF65-F5344CB8AC3E}">
        <p14:creationId xmlns:p14="http://schemas.microsoft.com/office/powerpoint/2010/main" val="1199109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3 &amp; 4</a:t>
            </a:r>
            <a:endParaRPr lang="en-US" dirty="0"/>
          </a:p>
        </p:txBody>
      </p:sp>
      <p:sp>
        <p:nvSpPr>
          <p:cNvPr id="3" name="Text Placeholder 2"/>
          <p:cNvSpPr>
            <a:spLocks noGrp="1"/>
          </p:cNvSpPr>
          <p:nvPr>
            <p:ph type="body" idx="4294967295"/>
          </p:nvPr>
        </p:nvSpPr>
        <p:spPr>
          <a:xfrm>
            <a:off x="76200" y="914400"/>
            <a:ext cx="8839200" cy="5486400"/>
          </a:xfrm>
        </p:spPr>
        <p:txBody>
          <a:bodyPr/>
          <a:lstStyle/>
          <a:p>
            <a:r>
              <a:rPr lang="en-US" sz="1600" dirty="0" smtClean="0"/>
              <a:t>Build-3  </a:t>
            </a:r>
            <a:r>
              <a:rPr lang="en-US" sz="1400" dirty="0" smtClean="0"/>
              <a:t>(</a:t>
            </a:r>
            <a:r>
              <a:rPr lang="en-US" sz="1400" dirty="0" smtClean="0">
                <a:solidFill>
                  <a:srgbClr val="008000"/>
                </a:solidFill>
              </a:rPr>
              <a:t>January 2013</a:t>
            </a:r>
            <a:r>
              <a:rPr lang="en-US" sz="1400" dirty="0" smtClean="0"/>
              <a:t>)</a:t>
            </a:r>
          </a:p>
          <a:p>
            <a:pPr lvl="1"/>
            <a:r>
              <a:rPr lang="en-US" sz="1600" dirty="0" smtClean="0"/>
              <a:t>Web</a:t>
            </a:r>
            <a:endParaRPr lang="en-US" sz="1400" dirty="0" smtClean="0"/>
          </a:p>
          <a:p>
            <a:pPr lvl="2"/>
            <a:r>
              <a:rPr lang="en-US" sz="1400" dirty="0" smtClean="0"/>
              <a:t>Generalization of automatic rules updates to more Selector types.</a:t>
            </a:r>
          </a:p>
          <a:p>
            <a:pPr lvl="2"/>
            <a:r>
              <a:rPr lang="en-US" sz="1400" dirty="0" smtClean="0"/>
              <a:t>Build-2</a:t>
            </a:r>
            <a:r>
              <a:rPr lang="en-US" sz="1400" baseline="0" dirty="0" smtClean="0"/>
              <a:t> fixes and enhancements</a:t>
            </a:r>
            <a:r>
              <a:rPr lang="en-US" sz="1400" dirty="0" smtClean="0"/>
              <a:t> from feedback</a:t>
            </a:r>
          </a:p>
          <a:p>
            <a:r>
              <a:rPr lang="en-US" sz="1600" dirty="0" smtClean="0"/>
              <a:t>Build</a:t>
            </a:r>
            <a:r>
              <a:rPr lang="en-US" sz="1600" dirty="0"/>
              <a:t>-4  </a:t>
            </a:r>
            <a:r>
              <a:rPr lang="en-US" sz="1600" dirty="0" smtClean="0"/>
              <a:t>(</a:t>
            </a:r>
            <a:r>
              <a:rPr lang="en-US" sz="1400" dirty="0" smtClean="0">
                <a:solidFill>
                  <a:srgbClr val="008000"/>
                </a:solidFill>
              </a:rPr>
              <a:t>April 2013</a:t>
            </a:r>
            <a:r>
              <a:rPr lang="en-US" sz="1600" dirty="0" smtClean="0"/>
              <a:t>)</a:t>
            </a:r>
          </a:p>
          <a:p>
            <a:pPr lvl="1"/>
            <a:r>
              <a:rPr lang="en-US" sz="1600" dirty="0" smtClean="0"/>
              <a:t>Web</a:t>
            </a:r>
          </a:p>
          <a:p>
            <a:pPr lvl="2"/>
            <a:r>
              <a:rPr lang="en-US" sz="1400" dirty="0">
                <a:solidFill>
                  <a:srgbClr val="CC0000"/>
                </a:solidFill>
              </a:rPr>
              <a:t>DMS-535</a:t>
            </a:r>
            <a:r>
              <a:rPr lang="en-US" sz="1400" dirty="0"/>
              <a:t> Ensure all files archived before use allowed </a:t>
            </a:r>
          </a:p>
          <a:p>
            <a:pPr lvl="2"/>
            <a:r>
              <a:rPr lang="en-US" sz="1400" dirty="0">
                <a:solidFill>
                  <a:srgbClr val="CC0000"/>
                </a:solidFill>
              </a:rPr>
              <a:t>DMS-540 </a:t>
            </a:r>
            <a:r>
              <a:rPr lang="en-US" sz="1400" dirty="0"/>
              <a:t>Web interface for querying what the best reference files </a:t>
            </a:r>
            <a:r>
              <a:rPr lang="en-US" sz="1400" dirty="0" smtClean="0"/>
              <a:t>are</a:t>
            </a:r>
          </a:p>
          <a:p>
            <a:pPr lvl="3"/>
            <a:r>
              <a:rPr lang="en-US" sz="1050" dirty="0" smtClean="0">
                <a:solidFill>
                  <a:srgbClr val="3366FF"/>
                </a:solidFill>
              </a:rPr>
              <a:t>Dataset Best References,  Explore Best </a:t>
            </a:r>
            <a:r>
              <a:rPr lang="en-US" sz="1050" dirty="0" smtClean="0">
                <a:solidFill>
                  <a:srgbClr val="3366FF"/>
                </a:solidFill>
              </a:rPr>
              <a:t>References, Service</a:t>
            </a:r>
            <a:endParaRPr lang="en-US" sz="1050" dirty="0" smtClean="0"/>
          </a:p>
          <a:p>
            <a:pPr lvl="1"/>
            <a:r>
              <a:rPr lang="en-US" sz="1600" dirty="0" smtClean="0"/>
              <a:t>Command line </a:t>
            </a:r>
            <a:endParaRPr lang="en-US" sz="1600" dirty="0"/>
          </a:p>
          <a:p>
            <a:pPr lvl="2"/>
            <a:r>
              <a:rPr lang="en-US" sz="1400" dirty="0">
                <a:solidFill>
                  <a:srgbClr val="CC0000"/>
                </a:solidFill>
              </a:rPr>
              <a:t>DMS-545 </a:t>
            </a:r>
            <a:r>
              <a:rPr lang="en-US" sz="1400" dirty="0"/>
              <a:t>Show where in list of data sets which will use different reference file due to change in </a:t>
            </a:r>
            <a:r>
              <a:rPr lang="en-US" sz="1400" dirty="0" smtClean="0"/>
              <a:t>rules  (</a:t>
            </a:r>
            <a:r>
              <a:rPr lang="en-US" sz="1400" dirty="0" err="1" smtClean="0">
                <a:solidFill>
                  <a:srgbClr val="3366FF"/>
                </a:solidFill>
              </a:rPr>
              <a:t>crds.file_bestrefs</a:t>
            </a:r>
            <a:r>
              <a:rPr lang="en-US" sz="1400" dirty="0" smtClean="0"/>
              <a:t>)</a:t>
            </a:r>
          </a:p>
          <a:p>
            <a:pPr lvl="2"/>
            <a:r>
              <a:rPr lang="en-US" sz="1400" dirty="0" smtClean="0">
                <a:solidFill>
                  <a:srgbClr val="CC0000"/>
                </a:solidFill>
              </a:rPr>
              <a:t>DMS-547 </a:t>
            </a:r>
            <a:r>
              <a:rPr lang="en-US" sz="1400" dirty="0" smtClean="0"/>
              <a:t>Tool to show active reference files in use for given context(s)   (</a:t>
            </a:r>
            <a:r>
              <a:rPr lang="en-US" sz="1400" dirty="0" err="1" smtClean="0">
                <a:solidFill>
                  <a:srgbClr val="3366FF"/>
                </a:solidFill>
              </a:rPr>
              <a:t>crds.list</a:t>
            </a:r>
            <a:r>
              <a:rPr lang="en-US" sz="1400" dirty="0" smtClean="0"/>
              <a:t>)</a:t>
            </a:r>
          </a:p>
          <a:p>
            <a:pPr lvl="2"/>
            <a:r>
              <a:rPr lang="en-US" sz="1400" dirty="0" smtClean="0">
                <a:solidFill>
                  <a:srgbClr val="CC0000"/>
                </a:solidFill>
              </a:rPr>
              <a:t>DMS</a:t>
            </a:r>
            <a:r>
              <a:rPr lang="en-US" sz="1400" dirty="0">
                <a:solidFill>
                  <a:srgbClr val="CC0000"/>
                </a:solidFill>
              </a:rPr>
              <a:t>-548 </a:t>
            </a:r>
            <a:r>
              <a:rPr lang="en-US" sz="1400" dirty="0"/>
              <a:t>Tool to show active files associated with specific instrument modes </a:t>
            </a:r>
            <a:r>
              <a:rPr lang="en-US" sz="1400" dirty="0" smtClean="0"/>
              <a:t>  (</a:t>
            </a:r>
            <a:r>
              <a:rPr lang="en-US" sz="1400" dirty="0" err="1" smtClean="0"/>
              <a:t>crds.list</a:t>
            </a:r>
            <a:r>
              <a:rPr lang="en-US" sz="1400" dirty="0" smtClean="0"/>
              <a:t>)</a:t>
            </a:r>
            <a:endParaRPr lang="en-US" sz="1400" dirty="0"/>
          </a:p>
          <a:p>
            <a:pPr lvl="2"/>
            <a:r>
              <a:rPr lang="en-US" sz="1400" dirty="0">
                <a:solidFill>
                  <a:srgbClr val="CC0000"/>
                </a:solidFill>
              </a:rPr>
              <a:t>HST-1</a:t>
            </a:r>
            <a:r>
              <a:rPr lang="en-US" sz="1400" dirty="0"/>
              <a:t> Detect file reversions on context change and supply </a:t>
            </a:r>
            <a:r>
              <a:rPr lang="en-US" sz="1400" dirty="0" smtClean="0"/>
              <a:t>warning   (</a:t>
            </a:r>
            <a:r>
              <a:rPr lang="en-US" sz="1400" dirty="0" err="1" smtClean="0"/>
              <a:t>crds.reversions</a:t>
            </a:r>
            <a:r>
              <a:rPr lang="en-US" sz="1400" dirty="0" smtClean="0"/>
              <a:t>)</a:t>
            </a:r>
            <a:endParaRPr lang="en-US" sz="1400" dirty="0"/>
          </a:p>
          <a:p>
            <a:pPr lvl="2"/>
            <a:r>
              <a:rPr lang="en-US" sz="1400" dirty="0">
                <a:solidFill>
                  <a:srgbClr val="CC0000"/>
                </a:solidFill>
              </a:rPr>
              <a:t>HST-2</a:t>
            </a:r>
            <a:r>
              <a:rPr lang="en-US" sz="1400" dirty="0"/>
              <a:t> Update local reference file directories with those needed by a context (or list of contexts</a:t>
            </a:r>
            <a:r>
              <a:rPr lang="en-US" sz="1400" dirty="0" smtClean="0"/>
              <a:t>)  (</a:t>
            </a:r>
            <a:r>
              <a:rPr lang="en-US" sz="1400" dirty="0" err="1" smtClean="0">
                <a:solidFill>
                  <a:srgbClr val="3366FF"/>
                </a:solidFill>
              </a:rPr>
              <a:t>crds.sync</a:t>
            </a:r>
            <a:r>
              <a:rPr lang="en-US" sz="1400" dirty="0" smtClean="0"/>
              <a:t>) </a:t>
            </a:r>
            <a:endParaRPr lang="en-US" sz="1400" dirty="0"/>
          </a:p>
          <a:p>
            <a:pPr lvl="2"/>
            <a:r>
              <a:rPr lang="en-US" sz="1400" dirty="0">
                <a:solidFill>
                  <a:srgbClr val="CC0000"/>
                </a:solidFill>
              </a:rPr>
              <a:t>HST-4</a:t>
            </a:r>
            <a:r>
              <a:rPr lang="en-US" sz="1400" dirty="0"/>
              <a:t> Detect when new rule file doesn't cover modes covered in previous rule file </a:t>
            </a:r>
          </a:p>
          <a:p>
            <a:pPr lvl="2"/>
            <a:r>
              <a:rPr lang="en-US" sz="1400" dirty="0">
                <a:solidFill>
                  <a:srgbClr val="CC0000"/>
                </a:solidFill>
              </a:rPr>
              <a:t>HST-15 </a:t>
            </a:r>
            <a:r>
              <a:rPr lang="en-US" sz="1400" dirty="0"/>
              <a:t>Reject rules files with duplicate selection criteria for different files </a:t>
            </a:r>
            <a:endParaRPr lang="en-US" sz="1400" dirty="0" smtClean="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42</a:t>
            </a:fld>
            <a:endParaRPr lang="en-US" smtClean="0"/>
          </a:p>
          <a:p>
            <a:pPr>
              <a:defRPr/>
            </a:pPr>
            <a:endParaRPr lang="en-US" dirty="0"/>
          </a:p>
        </p:txBody>
      </p:sp>
    </p:spTree>
    <p:extLst>
      <p:ext uri="{BB962C8B-B14F-4D97-AF65-F5344CB8AC3E}">
        <p14:creationId xmlns:p14="http://schemas.microsoft.com/office/powerpoint/2010/main" val="594104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Builds 5 &amp; 6</a:t>
            </a:r>
            <a:endParaRPr lang="en-US" dirty="0"/>
          </a:p>
        </p:txBody>
      </p:sp>
      <p:sp>
        <p:nvSpPr>
          <p:cNvPr id="3" name="Text Placeholder 2"/>
          <p:cNvSpPr>
            <a:spLocks noGrp="1"/>
          </p:cNvSpPr>
          <p:nvPr>
            <p:ph type="body" idx="4294967295"/>
          </p:nvPr>
        </p:nvSpPr>
        <p:spPr>
          <a:xfrm>
            <a:off x="0" y="1219200"/>
            <a:ext cx="8382000" cy="4953000"/>
          </a:xfrm>
        </p:spPr>
        <p:txBody>
          <a:bodyPr/>
          <a:lstStyle/>
          <a:p>
            <a:pPr rtl="0" eaLnBrk="0" fontAlgn="base" hangingPunct="0"/>
            <a:r>
              <a:rPr lang="en-US" sz="1400" b="1" dirty="0" smtClean="0">
                <a:solidFill>
                  <a:schemeClr val="tx1"/>
                </a:solidFill>
                <a:effectLst/>
                <a:latin typeface="+mn-lt"/>
                <a:ea typeface="+mn-ea"/>
                <a:cs typeface="+mn-cs"/>
              </a:rPr>
              <a:t>Build-5 (</a:t>
            </a:r>
            <a:r>
              <a:rPr lang="en-US" sz="1200" b="1" dirty="0" smtClean="0">
                <a:solidFill>
                  <a:srgbClr val="008000"/>
                </a:solidFill>
                <a:effectLst/>
                <a:latin typeface="+mn-lt"/>
                <a:ea typeface="+mn-ea"/>
                <a:cs typeface="+mn-cs"/>
              </a:rPr>
              <a:t>July 2013</a:t>
            </a:r>
            <a:r>
              <a:rPr lang="en-US" sz="1400" b="1" dirty="0" smtClean="0">
                <a:solidFill>
                  <a:schemeClr val="tx1"/>
                </a:solidFill>
                <a:effectLst/>
              </a:rPr>
              <a:t>)</a:t>
            </a:r>
          </a:p>
          <a:p>
            <a:pPr lvl="1"/>
            <a:r>
              <a:rPr lang="en-US" sz="1400" dirty="0"/>
              <a:t>HST-6 Ability to operate in parallel with CDBS </a:t>
            </a:r>
            <a:endParaRPr lang="en-US" sz="1400" dirty="0" smtClean="0">
              <a:effectLst/>
            </a:endParaRPr>
          </a:p>
          <a:p>
            <a:r>
              <a:rPr lang="en-US" sz="1400" b="1" dirty="0" smtClean="0">
                <a:solidFill>
                  <a:schemeClr val="tx1"/>
                </a:solidFill>
                <a:effectLst/>
              </a:rPr>
              <a:t>Build-6 (</a:t>
            </a:r>
            <a:r>
              <a:rPr lang="en-US" sz="1200" dirty="0" smtClean="0">
                <a:solidFill>
                  <a:srgbClr val="008000"/>
                </a:solidFill>
              </a:rPr>
              <a:t>September 2013</a:t>
            </a:r>
            <a:r>
              <a:rPr lang="en-US" sz="1200" dirty="0" smtClean="0"/>
              <a:t>)</a:t>
            </a:r>
          </a:p>
          <a:p>
            <a:pPr lvl="1"/>
            <a:r>
              <a:rPr lang="en-US" sz="1400" dirty="0" smtClean="0"/>
              <a:t>Web</a:t>
            </a:r>
          </a:p>
          <a:p>
            <a:pPr lvl="2"/>
            <a:r>
              <a:rPr lang="en-US" sz="1200" dirty="0">
                <a:solidFill>
                  <a:srgbClr val="CC0000"/>
                </a:solidFill>
              </a:rPr>
              <a:t>DMS-543</a:t>
            </a:r>
            <a:r>
              <a:rPr lang="en-US" sz="1200" dirty="0"/>
              <a:t> Ability to mark reference file as bad </a:t>
            </a:r>
            <a:r>
              <a:rPr lang="en-US" sz="1200" dirty="0" smtClean="0"/>
              <a:t>  (</a:t>
            </a:r>
            <a:r>
              <a:rPr lang="en-US" sz="1200" dirty="0" smtClean="0">
                <a:solidFill>
                  <a:srgbClr val="3366FF"/>
                </a:solidFill>
              </a:rPr>
              <a:t>Set File Enable</a:t>
            </a:r>
            <a:r>
              <a:rPr lang="en-US" sz="1200" dirty="0" smtClean="0"/>
              <a:t>)</a:t>
            </a:r>
            <a:endParaRPr lang="en-US" sz="1200" dirty="0"/>
          </a:p>
          <a:p>
            <a:pPr lvl="2"/>
            <a:r>
              <a:rPr lang="en-US" sz="1200" dirty="0">
                <a:solidFill>
                  <a:srgbClr val="CC0000"/>
                </a:solidFill>
              </a:rPr>
              <a:t>DMS-641</a:t>
            </a:r>
            <a:r>
              <a:rPr lang="en-US" sz="1200" dirty="0"/>
              <a:t> Ability to mark specific rule as bad </a:t>
            </a:r>
            <a:r>
              <a:rPr lang="en-US" sz="1200" dirty="0" smtClean="0"/>
              <a:t>    (</a:t>
            </a:r>
            <a:r>
              <a:rPr lang="en-US" sz="1200" dirty="0" smtClean="0">
                <a:solidFill>
                  <a:srgbClr val="3366FF"/>
                </a:solidFill>
              </a:rPr>
              <a:t>Set File Enable</a:t>
            </a:r>
            <a:r>
              <a:rPr lang="en-US" sz="1200" dirty="0" smtClean="0"/>
              <a:t>)</a:t>
            </a:r>
          </a:p>
          <a:p>
            <a:pPr lvl="2"/>
            <a:r>
              <a:rPr lang="en-US" sz="1200" dirty="0">
                <a:solidFill>
                  <a:srgbClr val="CC0000"/>
                </a:solidFill>
              </a:rPr>
              <a:t>HST-11 </a:t>
            </a:r>
            <a:r>
              <a:rPr lang="en-US" sz="1200" dirty="0"/>
              <a:t>User interface to display required selection criteria for type of reference </a:t>
            </a:r>
            <a:r>
              <a:rPr lang="en-US" sz="1200" dirty="0" smtClean="0"/>
              <a:t>file</a:t>
            </a:r>
            <a:endParaRPr lang="en-US" sz="1200" dirty="0"/>
          </a:p>
          <a:p>
            <a:pPr lvl="2"/>
            <a:r>
              <a:rPr lang="en-US" sz="1200" dirty="0">
                <a:solidFill>
                  <a:srgbClr val="CC0000"/>
                </a:solidFill>
              </a:rPr>
              <a:t>HST-7</a:t>
            </a:r>
            <a:r>
              <a:rPr lang="en-US" sz="1200" dirty="0"/>
              <a:t> Ability to display current operations </a:t>
            </a:r>
            <a:r>
              <a:rPr lang="en-US" sz="1200" dirty="0" smtClean="0"/>
              <a:t>context</a:t>
            </a:r>
            <a:endParaRPr lang="en-US" sz="1200" dirty="0"/>
          </a:p>
          <a:p>
            <a:pPr lvl="1"/>
            <a:r>
              <a:rPr lang="en-US" sz="1400" dirty="0" smtClean="0"/>
              <a:t>Command line</a:t>
            </a:r>
            <a:endParaRPr lang="en-US" sz="1400" dirty="0"/>
          </a:p>
          <a:p>
            <a:pPr lvl="2"/>
            <a:r>
              <a:rPr lang="en-US" sz="1200" dirty="0">
                <a:solidFill>
                  <a:srgbClr val="CC0000"/>
                </a:solidFill>
              </a:rPr>
              <a:t>HST-3</a:t>
            </a:r>
            <a:r>
              <a:rPr lang="en-US" sz="1200" dirty="0"/>
              <a:t> Tool to list selection criteria that result in use of specified reference file </a:t>
            </a:r>
            <a:r>
              <a:rPr lang="en-US" sz="1200" dirty="0" smtClean="0"/>
              <a:t> (</a:t>
            </a:r>
            <a:r>
              <a:rPr lang="en-US" sz="1200" dirty="0" err="1" smtClean="0">
                <a:solidFill>
                  <a:srgbClr val="3366FF"/>
                </a:solidFill>
              </a:rPr>
              <a:t>crds.matches</a:t>
            </a:r>
            <a:r>
              <a:rPr lang="en-US" sz="1200" dirty="0" smtClean="0"/>
              <a:t>)</a:t>
            </a:r>
            <a:endParaRPr lang="en-US" sz="1200" dirty="0"/>
          </a:p>
          <a:p>
            <a:pPr lvl="2"/>
            <a:r>
              <a:rPr lang="en-US" sz="1200" dirty="0">
                <a:solidFill>
                  <a:srgbClr val="CC0000"/>
                </a:solidFill>
              </a:rPr>
              <a:t>HST-5</a:t>
            </a:r>
            <a:r>
              <a:rPr lang="en-US" sz="1200" dirty="0"/>
              <a:t> Tool to identify which datasets are affected by change in CRDS context </a:t>
            </a:r>
            <a:r>
              <a:rPr lang="en-US" sz="1200" dirty="0" smtClean="0"/>
              <a:t>(</a:t>
            </a:r>
            <a:r>
              <a:rPr lang="en-US" sz="1200" dirty="0" err="1" smtClean="0">
                <a:solidFill>
                  <a:srgbClr val="3366FF"/>
                </a:solidFill>
              </a:rPr>
              <a:t>crds.db_bestrefs</a:t>
            </a:r>
            <a:r>
              <a:rPr lang="en-US" sz="1200" dirty="0" smtClean="0"/>
              <a:t>)</a:t>
            </a:r>
            <a:endParaRPr lang="en-US" sz="1200" dirty="0"/>
          </a:p>
          <a:p>
            <a:pPr lvl="2"/>
            <a:r>
              <a:rPr lang="en-US" sz="1200" dirty="0" smtClean="0">
                <a:solidFill>
                  <a:srgbClr val="CC0000"/>
                </a:solidFill>
              </a:rPr>
              <a:t>HST</a:t>
            </a:r>
            <a:r>
              <a:rPr lang="en-US" sz="1200" dirty="0">
                <a:solidFill>
                  <a:srgbClr val="CC0000"/>
                </a:solidFill>
              </a:rPr>
              <a:t>-9</a:t>
            </a:r>
            <a:r>
              <a:rPr lang="en-US" sz="1200" dirty="0"/>
              <a:t> FITS table comparison </a:t>
            </a:r>
            <a:r>
              <a:rPr lang="en-US" sz="1200" dirty="0" smtClean="0"/>
              <a:t>utility</a:t>
            </a:r>
          </a:p>
          <a:p>
            <a:pPr lvl="2"/>
            <a:r>
              <a:rPr lang="en-US" sz="1200" dirty="0" smtClean="0">
                <a:solidFill>
                  <a:srgbClr val="CC0000"/>
                </a:solidFill>
              </a:rPr>
              <a:t>HST</a:t>
            </a:r>
            <a:r>
              <a:rPr lang="en-US" sz="1200" dirty="0">
                <a:solidFill>
                  <a:srgbClr val="CC0000"/>
                </a:solidFill>
              </a:rPr>
              <a:t>-12</a:t>
            </a:r>
            <a:r>
              <a:rPr lang="en-US" sz="1200" dirty="0"/>
              <a:t> Tool to update dataset headers with appropriate reference file names </a:t>
            </a:r>
            <a:r>
              <a:rPr lang="en-US" sz="1200" dirty="0" smtClean="0"/>
              <a:t>(</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HST-13 </a:t>
            </a:r>
            <a:r>
              <a:rPr lang="en-US" sz="1200" dirty="0"/>
              <a:t>Tool to compare selection criteria between versions of rules </a:t>
            </a:r>
            <a:r>
              <a:rPr lang="en-US" sz="1200" dirty="0" smtClean="0"/>
              <a:t>files  (</a:t>
            </a:r>
            <a:r>
              <a:rPr lang="en-US" sz="1200" dirty="0" err="1" smtClean="0">
                <a:solidFill>
                  <a:srgbClr val="3366FF"/>
                </a:solidFill>
              </a:rPr>
              <a:t>crds.diff</a:t>
            </a:r>
            <a:r>
              <a:rPr lang="en-US" sz="1200" dirty="0" smtClean="0"/>
              <a:t>)</a:t>
            </a:r>
            <a:endParaRPr lang="en-US" sz="1200" dirty="0"/>
          </a:p>
          <a:p>
            <a:pPr lvl="2"/>
            <a:r>
              <a:rPr lang="en-US" sz="1200" dirty="0">
                <a:solidFill>
                  <a:srgbClr val="CC0000"/>
                </a:solidFill>
              </a:rPr>
              <a:t>HST-16 </a:t>
            </a:r>
            <a:r>
              <a:rPr lang="en-US" sz="1200" dirty="0"/>
              <a:t>Tool to see if given dataset used different reference files than those recommended by given context </a:t>
            </a:r>
            <a:r>
              <a:rPr lang="en-US" sz="1200" dirty="0" smtClean="0"/>
              <a:t>(</a:t>
            </a:r>
            <a:r>
              <a:rPr lang="en-US" sz="1200" dirty="0" err="1" smtClean="0">
                <a:solidFill>
                  <a:srgbClr val="3366FF"/>
                </a:solidFill>
              </a:rPr>
              <a:t>crds.db_bestrefs</a:t>
            </a:r>
            <a:r>
              <a:rPr lang="en-US" sz="1200" dirty="0" smtClean="0">
                <a:solidFill>
                  <a:srgbClr val="3366FF"/>
                </a:solidFill>
              </a:rPr>
              <a:t>, </a:t>
            </a:r>
            <a:r>
              <a:rPr lang="en-US" sz="1200" dirty="0" err="1" smtClean="0">
                <a:solidFill>
                  <a:srgbClr val="3366FF"/>
                </a:solidFill>
              </a:rPr>
              <a:t>crds.file_bestrefs</a:t>
            </a:r>
            <a:r>
              <a:rPr lang="en-US" sz="1200" dirty="0" smtClean="0"/>
              <a:t>)</a:t>
            </a:r>
            <a:endParaRPr lang="en-US" sz="1200" dirty="0"/>
          </a:p>
          <a:p>
            <a:pPr lvl="2"/>
            <a:r>
              <a:rPr lang="en-US" sz="1200" dirty="0">
                <a:solidFill>
                  <a:srgbClr val="CC0000"/>
                </a:solidFill>
              </a:rPr>
              <a:t>HST-18 </a:t>
            </a:r>
            <a:r>
              <a:rPr lang="en-US" sz="1200" dirty="0"/>
              <a:t>Tool to distribute text file to users that contain information on how reference files are selected </a:t>
            </a:r>
          </a:p>
          <a:p>
            <a:pPr lvl="2"/>
            <a:r>
              <a:rPr lang="en-US" sz="1200" dirty="0">
                <a:solidFill>
                  <a:srgbClr val="CC0000"/>
                </a:solidFill>
              </a:rPr>
              <a:t>HST-19 </a:t>
            </a:r>
            <a:r>
              <a:rPr lang="en-US" sz="1200" dirty="0"/>
              <a:t>Tool that indicates which instruments and modes are affected by a change in contexts or rules. </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43</a:t>
            </a:fld>
            <a:endParaRPr lang="en-US" smtClean="0"/>
          </a:p>
          <a:p>
            <a:pPr>
              <a:defRPr/>
            </a:pPr>
            <a:endParaRPr lang="en-US" dirty="0"/>
          </a:p>
        </p:txBody>
      </p:sp>
    </p:spTree>
    <p:extLst>
      <p:ext uri="{BB962C8B-B14F-4D97-AF65-F5344CB8AC3E}">
        <p14:creationId xmlns:p14="http://schemas.microsoft.com/office/powerpoint/2010/main" val="185491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(how it works)</a:t>
            </a:r>
            <a:endParaRPr lang="en-US" dirty="0"/>
          </a:p>
        </p:txBody>
      </p:sp>
      <p:sp>
        <p:nvSpPr>
          <p:cNvPr id="3" name="Text Placeholder 2"/>
          <p:cNvSpPr>
            <a:spLocks noGrp="1"/>
          </p:cNvSpPr>
          <p:nvPr>
            <p:ph type="body" idx="4294967295"/>
          </p:nvPr>
        </p:nvSpPr>
        <p:spPr>
          <a:xfrm>
            <a:off x="685800" y="1066800"/>
            <a:ext cx="7769225" cy="4800600"/>
          </a:xfrm>
        </p:spPr>
        <p:txBody>
          <a:bodyPr/>
          <a:lstStyle/>
          <a:p>
            <a:r>
              <a:rPr lang="en-US" dirty="0" smtClean="0"/>
              <a:t>CRDS Concept</a:t>
            </a:r>
          </a:p>
          <a:p>
            <a:pPr lvl="1"/>
            <a:r>
              <a:rPr lang="en-US" dirty="0" smtClean="0"/>
              <a:t>Versioned text files (rules) replace CDBS database</a:t>
            </a:r>
          </a:p>
          <a:p>
            <a:pPr lvl="2"/>
            <a:r>
              <a:rPr lang="en-US" dirty="0">
                <a:solidFill>
                  <a:srgbClr val="3366FF"/>
                </a:solidFill>
              </a:rPr>
              <a:t>Python( dataset, rules ) </a:t>
            </a:r>
            <a:r>
              <a:rPr lang="en-US" dirty="0">
                <a:solidFill>
                  <a:srgbClr val="3366FF"/>
                </a:solidFill>
                <a:sym typeface="Wingdings"/>
              </a:rPr>
              <a:t>  best reference for dataset</a:t>
            </a:r>
            <a:endParaRPr lang="en-US" dirty="0">
              <a:solidFill>
                <a:srgbClr val="3366FF"/>
              </a:solidFill>
            </a:endParaRPr>
          </a:p>
          <a:p>
            <a:pPr lvl="1"/>
            <a:r>
              <a:rPr lang="en-US" dirty="0" smtClean="0"/>
              <a:t>Advantages:  </a:t>
            </a:r>
          </a:p>
          <a:p>
            <a:pPr lvl="2"/>
            <a:r>
              <a:rPr lang="en-US" dirty="0"/>
              <a:t>Transparent: requires no </a:t>
            </a:r>
            <a:r>
              <a:rPr lang="en-US" dirty="0" smtClean="0"/>
              <a:t>database account </a:t>
            </a:r>
            <a:r>
              <a:rPr lang="en-US" dirty="0"/>
              <a:t>or tool to view rules.</a:t>
            </a:r>
          </a:p>
          <a:p>
            <a:pPr lvl="2"/>
            <a:r>
              <a:rPr lang="en-US" dirty="0"/>
              <a:t>Repeatable:  past results </a:t>
            </a:r>
            <a:r>
              <a:rPr lang="en-US" dirty="0" smtClean="0"/>
              <a:t>are determined </a:t>
            </a:r>
            <a:r>
              <a:rPr lang="en-US" dirty="0"/>
              <a:t>by </a:t>
            </a:r>
            <a:r>
              <a:rPr lang="en-US" dirty="0" smtClean="0"/>
              <a:t>archived </a:t>
            </a:r>
            <a:r>
              <a:rPr lang="en-US" dirty="0"/>
              <a:t>rules </a:t>
            </a:r>
            <a:r>
              <a:rPr lang="en-US" dirty="0" smtClean="0"/>
              <a:t>files</a:t>
            </a:r>
            <a:endParaRPr lang="en-US" dirty="0"/>
          </a:p>
          <a:p>
            <a:pPr lvl="2"/>
            <a:r>
              <a:rPr lang="en-US" dirty="0" smtClean="0"/>
              <a:t>Core library </a:t>
            </a:r>
            <a:r>
              <a:rPr lang="en-US" dirty="0" smtClean="0">
                <a:solidFill>
                  <a:srgbClr val="3366FF"/>
                </a:solidFill>
              </a:rPr>
              <a:t>does not require network or database access </a:t>
            </a:r>
            <a:r>
              <a:rPr lang="en-US" dirty="0" smtClean="0"/>
              <a:t>to compute best references.</a:t>
            </a:r>
          </a:p>
          <a:p>
            <a:pPr lvl="1"/>
            <a:r>
              <a:rPr lang="en-US" dirty="0"/>
              <a:t>Use a web </a:t>
            </a:r>
            <a:r>
              <a:rPr lang="en-US" dirty="0" smtClean="0"/>
              <a:t>interface to </a:t>
            </a:r>
            <a:r>
              <a:rPr lang="en-US" dirty="0"/>
              <a:t>streamline new reference delivery tasks.</a:t>
            </a:r>
          </a:p>
          <a:p>
            <a:pPr lvl="1"/>
            <a:r>
              <a:rPr lang="en-US" dirty="0"/>
              <a:t>Offer best references as a </a:t>
            </a:r>
            <a:r>
              <a:rPr lang="en-US" dirty="0" smtClean="0"/>
              <a:t>web service</a:t>
            </a:r>
            <a:r>
              <a:rPr lang="en-US" dirty="0"/>
              <a:t>.</a:t>
            </a:r>
          </a:p>
          <a:p>
            <a:pPr lvl="1"/>
            <a:r>
              <a:rPr lang="en-US" dirty="0" smtClean="0"/>
              <a:t>Transparent delivery </a:t>
            </a:r>
            <a:r>
              <a:rPr lang="en-US" dirty="0"/>
              <a:t>of needed reference </a:t>
            </a:r>
            <a:r>
              <a:rPr lang="en-US" dirty="0" smtClean="0"/>
              <a:t>files for JWST.</a:t>
            </a: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5" name="Date Placeholder 4"/>
          <p:cNvSpPr>
            <a:spLocks noGrp="1"/>
          </p:cNvSpPr>
          <p:nvPr>
            <p:ph type="dt" sz="half" idx="10"/>
          </p:nvPr>
        </p:nvSpPr>
        <p:spPr/>
        <p:txBody>
          <a:bodyPr/>
          <a:lstStyle/>
          <a:p>
            <a:pPr>
              <a:defRPr/>
            </a:pPr>
            <a:r>
              <a:rPr lang="en-US" smtClean="0"/>
              <a:t>Dec 7-8, 2012</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739F50A-8F88-4892-87E1-8D1D3A543FFC}" type="slidenum">
              <a:rPr lang="en-US" smtClean="0"/>
              <a:pPr>
                <a:defRPr/>
              </a:pPr>
              <a:t>6</a:t>
            </a:fld>
            <a:endParaRPr lang="en-US" smtClean="0"/>
          </a:p>
          <a:p>
            <a:pPr>
              <a:defRPr/>
            </a:pPr>
            <a:endParaRPr lang="en-US" dirty="0"/>
          </a:p>
        </p:txBody>
      </p:sp>
    </p:spTree>
    <p:extLst>
      <p:ext uri="{BB962C8B-B14F-4D97-AF65-F5344CB8AC3E}">
        <p14:creationId xmlns:p14="http://schemas.microsoft.com/office/powerpoint/2010/main" val="102300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Rules File Hierarchy</a:t>
            </a:r>
            <a:endParaRPr lang="en-US" dirty="0"/>
          </a:p>
        </p:txBody>
      </p:sp>
      <p:sp>
        <p:nvSpPr>
          <p:cNvPr id="3" name="Rectangle 2"/>
          <p:cNvSpPr/>
          <p:nvPr/>
        </p:nvSpPr>
        <p:spPr>
          <a:xfrm>
            <a:off x="304800" y="1295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Pipeline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pmap</a:t>
            </a:r>
            <a:r>
              <a:rPr lang="en-US" sz="1400" dirty="0" smtClean="0">
                <a:solidFill>
                  <a:schemeClr val="tx1"/>
                </a:solidFill>
                <a:latin typeface="Helvetica"/>
              </a:rPr>
              <a:t>)</a:t>
            </a:r>
          </a:p>
        </p:txBody>
      </p:sp>
      <p:sp>
        <p:nvSpPr>
          <p:cNvPr id="4" name="Rectangle 3"/>
          <p:cNvSpPr/>
          <p:nvPr/>
        </p:nvSpPr>
        <p:spPr>
          <a:xfrm>
            <a:off x="1143000" y="2667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5" name="Rectangle 4"/>
          <p:cNvSpPr/>
          <p:nvPr/>
        </p:nvSpPr>
        <p:spPr>
          <a:xfrm>
            <a:off x="1295400" y="2895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6" name="Rectangle 5"/>
          <p:cNvSpPr/>
          <p:nvPr/>
        </p:nvSpPr>
        <p:spPr>
          <a:xfrm>
            <a:off x="1447800" y="3124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imap</a:t>
            </a:r>
            <a:r>
              <a:rPr lang="en-US" sz="1400" dirty="0" smtClean="0">
                <a:solidFill>
                  <a:schemeClr val="tx1"/>
                </a:solidFill>
                <a:latin typeface="Helvetica"/>
              </a:rPr>
              <a:t>)</a:t>
            </a:r>
          </a:p>
        </p:txBody>
      </p:sp>
      <p:sp>
        <p:nvSpPr>
          <p:cNvPr id="7" name="Rectangle 6"/>
          <p:cNvSpPr/>
          <p:nvPr/>
        </p:nvSpPr>
        <p:spPr>
          <a:xfrm>
            <a:off x="3124200" y="4267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2" name="Rectangle 11"/>
          <p:cNvSpPr/>
          <p:nvPr/>
        </p:nvSpPr>
        <p:spPr>
          <a:xfrm>
            <a:off x="3276600" y="4419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3" name="Rectangle 12"/>
          <p:cNvSpPr/>
          <p:nvPr/>
        </p:nvSpPr>
        <p:spPr>
          <a:xfrm>
            <a:off x="3429000" y="4572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4" name="Rectangle 13"/>
          <p:cNvSpPr/>
          <p:nvPr/>
        </p:nvSpPr>
        <p:spPr>
          <a:xfrm>
            <a:off x="3581400" y="4724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5" name="Rectangle 14"/>
          <p:cNvSpPr/>
          <p:nvPr/>
        </p:nvSpPr>
        <p:spPr>
          <a:xfrm>
            <a:off x="37338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16" name="Rectangle 15"/>
          <p:cNvSpPr/>
          <p:nvPr/>
        </p:nvSpPr>
        <p:spPr>
          <a:xfrm>
            <a:off x="6248400" y="4540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7" name="Rectangle 16"/>
          <p:cNvSpPr/>
          <p:nvPr/>
        </p:nvSpPr>
        <p:spPr>
          <a:xfrm>
            <a:off x="6400800" y="4692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8" name="Rectangle 17"/>
          <p:cNvSpPr/>
          <p:nvPr/>
        </p:nvSpPr>
        <p:spPr>
          <a:xfrm>
            <a:off x="6553200" y="4845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9" name="Rectangle 18"/>
          <p:cNvSpPr/>
          <p:nvPr/>
        </p:nvSpPr>
        <p:spPr>
          <a:xfrm>
            <a:off x="6705600" y="49976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0" name="Rectangle 19"/>
          <p:cNvSpPr/>
          <p:nvPr/>
        </p:nvSpPr>
        <p:spPr>
          <a:xfrm>
            <a:off x="6858000" y="51500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1" name="Rectangle 20"/>
          <p:cNvSpPr/>
          <p:nvPr/>
        </p:nvSpPr>
        <p:spPr>
          <a:xfrm>
            <a:off x="7010400" y="5302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2" name="Rectangle 21"/>
          <p:cNvSpPr/>
          <p:nvPr/>
        </p:nvSpPr>
        <p:spPr>
          <a:xfrm>
            <a:off x="7162800" y="5454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3" name="Rectangle 22"/>
          <p:cNvSpPr/>
          <p:nvPr/>
        </p:nvSpPr>
        <p:spPr>
          <a:xfrm>
            <a:off x="7315200" y="5607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4" name="Rectangle 23"/>
          <p:cNvSpPr/>
          <p:nvPr/>
        </p:nvSpPr>
        <p:spPr>
          <a:xfrm>
            <a:off x="6629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5" name="Rectangle 24"/>
          <p:cNvSpPr/>
          <p:nvPr/>
        </p:nvSpPr>
        <p:spPr>
          <a:xfrm>
            <a:off x="6781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6" name="Rectangle 25"/>
          <p:cNvSpPr/>
          <p:nvPr/>
        </p:nvSpPr>
        <p:spPr>
          <a:xfrm>
            <a:off x="6934200" y="4267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7" name="Rectangle 26"/>
          <p:cNvSpPr/>
          <p:nvPr/>
        </p:nvSpPr>
        <p:spPr>
          <a:xfrm>
            <a:off x="7086600" y="4419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8" name="Rectangle 27"/>
          <p:cNvSpPr/>
          <p:nvPr/>
        </p:nvSpPr>
        <p:spPr>
          <a:xfrm>
            <a:off x="7239000" y="4572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9" name="Rectangle 28"/>
          <p:cNvSpPr/>
          <p:nvPr/>
        </p:nvSpPr>
        <p:spPr>
          <a:xfrm>
            <a:off x="7391400" y="4724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0" name="Rectangle 29"/>
          <p:cNvSpPr/>
          <p:nvPr/>
        </p:nvSpPr>
        <p:spPr>
          <a:xfrm>
            <a:off x="7543800" y="4876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1" name="Rectangle 30"/>
          <p:cNvSpPr/>
          <p:nvPr/>
        </p:nvSpPr>
        <p:spPr>
          <a:xfrm>
            <a:off x="6629400" y="3200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2" name="Rectangle 31"/>
          <p:cNvSpPr/>
          <p:nvPr/>
        </p:nvSpPr>
        <p:spPr>
          <a:xfrm>
            <a:off x="6781800" y="3352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3" name="Rectangle 32"/>
          <p:cNvSpPr/>
          <p:nvPr/>
        </p:nvSpPr>
        <p:spPr>
          <a:xfrm>
            <a:off x="6934200" y="3505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4" name="Rectangle 33"/>
          <p:cNvSpPr/>
          <p:nvPr/>
        </p:nvSpPr>
        <p:spPr>
          <a:xfrm>
            <a:off x="7086600" y="3657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5" name="Rectangle 34"/>
          <p:cNvSpPr/>
          <p:nvPr/>
        </p:nvSpPr>
        <p:spPr>
          <a:xfrm>
            <a:off x="7239000" y="3810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6" name="Rectangle 35"/>
          <p:cNvSpPr/>
          <p:nvPr/>
        </p:nvSpPr>
        <p:spPr>
          <a:xfrm>
            <a:off x="7391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7" name="Rectangle 36"/>
          <p:cNvSpPr/>
          <p:nvPr/>
        </p:nvSpPr>
        <p:spPr>
          <a:xfrm>
            <a:off x="7543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cxnSp>
        <p:nvCxnSpPr>
          <p:cNvPr id="39" name="Straight Arrow Connector 38"/>
          <p:cNvCxnSpPr/>
          <p:nvPr/>
        </p:nvCxnSpPr>
        <p:spPr bwMode="auto">
          <a:xfrm>
            <a:off x="990600" y="2133600"/>
            <a:ext cx="533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2971800" y="3505200"/>
            <a:ext cx="8382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5029200" y="3962400"/>
            <a:ext cx="15240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6" name="TextBox 45"/>
          <p:cNvSpPr txBox="1"/>
          <p:nvPr/>
        </p:nvSpPr>
        <p:spPr>
          <a:xfrm>
            <a:off x="1828800" y="1447800"/>
            <a:ext cx="31242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Configuration entire system (versioned)   </a:t>
            </a:r>
          </a:p>
        </p:txBody>
      </p:sp>
      <p:sp>
        <p:nvSpPr>
          <p:cNvPr id="48" name="TextBox 47"/>
          <p:cNvSpPr txBox="1"/>
          <p:nvPr/>
        </p:nvSpPr>
        <p:spPr>
          <a:xfrm>
            <a:off x="2895600" y="2895600"/>
            <a:ext cx="22098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(versioned) </a:t>
            </a:r>
          </a:p>
        </p:txBody>
      </p:sp>
      <p:sp>
        <p:nvSpPr>
          <p:cNvPr id="49" name="TextBox 48"/>
          <p:cNvSpPr txBox="1"/>
          <p:nvPr/>
        </p:nvSpPr>
        <p:spPr>
          <a:xfrm>
            <a:off x="685800" y="4800600"/>
            <a:ext cx="2362200" cy="402291"/>
          </a:xfrm>
          <a:prstGeom prst="rect">
            <a:avLst/>
          </a:prstGeom>
        </p:spPr>
        <p:txBody>
          <a:bodyPr wrap="square" lIns="90000" tIns="46800" rIns="90000" bIns="46800" rtlCol="0">
            <a:spAutoFit/>
          </a:bodyPr>
          <a:lstStyle/>
          <a:p>
            <a:pPr algn="ctr"/>
            <a:r>
              <a:rPr lang="en-US" sz="1000" b="1" dirty="0" smtClean="0">
                <a:solidFill>
                  <a:schemeClr val="tx1"/>
                </a:solidFill>
                <a:latin typeface="Helvetica"/>
              </a:rPr>
              <a:t>One per reference type (versioned)</a:t>
            </a:r>
          </a:p>
          <a:p>
            <a:pPr algn="ctr"/>
            <a:r>
              <a:rPr lang="en-US" sz="1000" b="1" dirty="0" smtClean="0">
                <a:solidFill>
                  <a:schemeClr val="tx1"/>
                </a:solidFill>
                <a:latin typeface="Helvetica"/>
              </a:rPr>
              <a:t>(~ Pipeline Step) </a:t>
            </a:r>
          </a:p>
        </p:txBody>
      </p:sp>
      <p:sp>
        <p:nvSpPr>
          <p:cNvPr id="50" name="TextBox 49"/>
          <p:cNvSpPr txBox="1"/>
          <p:nvPr/>
        </p:nvSpPr>
        <p:spPr>
          <a:xfrm>
            <a:off x="5943600" y="2819400"/>
            <a:ext cx="32004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configuration (often dated) </a:t>
            </a:r>
          </a:p>
        </p:txBody>
      </p:sp>
      <p:sp>
        <p:nvSpPr>
          <p:cNvPr id="52" name="Rectangle 51"/>
          <p:cNvSpPr/>
          <p:nvPr/>
        </p:nvSpPr>
        <p:spPr>
          <a:xfrm>
            <a:off x="36576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3" name="Rectangle 52"/>
          <p:cNvSpPr/>
          <p:nvPr/>
        </p:nvSpPr>
        <p:spPr>
          <a:xfrm>
            <a:off x="3810000" y="5029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4" name="Rectangle 53"/>
          <p:cNvSpPr/>
          <p:nvPr/>
        </p:nvSpPr>
        <p:spPr>
          <a:xfrm>
            <a:off x="3962400" y="5181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5" name="Rectangle 54"/>
          <p:cNvSpPr/>
          <p:nvPr/>
        </p:nvSpPr>
        <p:spPr>
          <a:xfrm>
            <a:off x="4114800" y="5410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8" name="Footer Placeholder 7"/>
          <p:cNvSpPr>
            <a:spLocks noGrp="1"/>
          </p:cNvSpPr>
          <p:nvPr>
            <p:ph type="ftr" sz="quarter" idx="11"/>
          </p:nvPr>
        </p:nvSpPr>
        <p:spPr/>
        <p:txBody>
          <a:bodyPr/>
          <a:lstStyle/>
          <a:p>
            <a:pPr>
              <a:defRPr/>
            </a:pPr>
            <a:r>
              <a:rPr lang="en-US" smtClean="0"/>
              <a:t>S&amp;OC DMS System Design Review</a:t>
            </a:r>
            <a:endParaRPr lang="en-US" dirty="0"/>
          </a:p>
        </p:txBody>
      </p:sp>
      <p:sp>
        <p:nvSpPr>
          <p:cNvPr id="9" name="Date Placeholder 8"/>
          <p:cNvSpPr>
            <a:spLocks noGrp="1"/>
          </p:cNvSpPr>
          <p:nvPr>
            <p:ph type="dt" sz="half" idx="10"/>
          </p:nvPr>
        </p:nvSpPr>
        <p:spPr/>
        <p:txBody>
          <a:bodyPr/>
          <a:lstStyle/>
          <a:p>
            <a:pPr>
              <a:defRPr/>
            </a:pPr>
            <a:r>
              <a:rPr lang="en-US" smtClean="0"/>
              <a:t>Dec 7-8, 2012</a:t>
            </a:r>
            <a:endParaRPr lang="en-US" dirty="0"/>
          </a:p>
        </p:txBody>
      </p:sp>
      <p:sp>
        <p:nvSpPr>
          <p:cNvPr id="10" name="Slide Number Placeholder 9"/>
          <p:cNvSpPr>
            <a:spLocks noGrp="1"/>
          </p:cNvSpPr>
          <p:nvPr>
            <p:ph type="sldNum" sz="quarter" idx="12"/>
          </p:nvPr>
        </p:nvSpPr>
        <p:spPr/>
        <p:txBody>
          <a:bodyPr/>
          <a:lstStyle/>
          <a:p>
            <a:pPr>
              <a:defRPr/>
            </a:pPr>
            <a:r>
              <a:rPr lang="en-US" smtClean="0"/>
              <a:t>9-</a:t>
            </a:r>
            <a:fld id="{A739F50A-8F88-4892-87E1-8D1D3A543FFC}" type="slidenum">
              <a:rPr lang="en-US" smtClean="0"/>
              <a:pPr>
                <a:defRPr/>
              </a:pPr>
              <a:t>7</a:t>
            </a:fld>
            <a:endParaRPr lang="en-US" smtClean="0"/>
          </a:p>
          <a:p>
            <a:pPr>
              <a:defRPr/>
            </a:pPr>
            <a:endParaRPr lang="en-US" dirty="0"/>
          </a:p>
        </p:txBody>
      </p:sp>
    </p:spTree>
    <p:extLst>
      <p:ext uri="{BB962C8B-B14F-4D97-AF65-F5344CB8AC3E}">
        <p14:creationId xmlns:p14="http://schemas.microsoft.com/office/powerpoint/2010/main" val="63640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934200" cy="381000"/>
          </a:xfrm>
        </p:spPr>
        <p:txBody>
          <a:bodyPr/>
          <a:lstStyle/>
          <a:p>
            <a:r>
              <a:rPr lang="en-US" dirty="0" smtClean="0"/>
              <a:t>Pipeline Context  (jwst_0000.pmap)</a:t>
            </a:r>
            <a:endParaRPr lang="en-US" dirty="0"/>
          </a:p>
        </p:txBody>
      </p:sp>
      <p:sp>
        <p:nvSpPr>
          <p:cNvPr id="5" name="TextBox 4"/>
          <p:cNvSpPr txBox="1"/>
          <p:nvPr/>
        </p:nvSpPr>
        <p:spPr>
          <a:xfrm>
            <a:off x="1371600" y="1371600"/>
            <a:ext cx="6553200" cy="4588052"/>
          </a:xfrm>
          <a:prstGeom prst="rect">
            <a:avLst/>
          </a:prstGeom>
        </p:spPr>
        <p:txBody>
          <a:bodyPr wrap="square" lIns="90000" tIns="46800" rIns="90000" bIns="46800" rtlCol="0">
            <a:spAutoFit/>
          </a:bodyPr>
          <a:lstStyle/>
          <a:p>
            <a:r>
              <a:rPr lang="tr-TR" sz="1600" dirty="0" err="1">
                <a:solidFill>
                  <a:schemeClr val="tx1"/>
                </a:solidFill>
                <a:latin typeface="Helvetica"/>
              </a:rPr>
              <a:t>header</a:t>
            </a:r>
            <a:r>
              <a:rPr lang="tr-TR" sz="1600" dirty="0">
                <a:solidFill>
                  <a:schemeClr val="tx1"/>
                </a:solidFill>
                <a:latin typeface="Helvetica"/>
              </a:rPr>
              <a:t> = {</a:t>
            </a:r>
          </a:p>
          <a:p>
            <a:r>
              <a:rPr lang="tr-TR" sz="1600" dirty="0">
                <a:solidFill>
                  <a:schemeClr val="tx1"/>
                </a:solidFill>
                <a:latin typeface="Helvetica"/>
              </a:rPr>
              <a:t>    '</a:t>
            </a:r>
            <a:r>
              <a:rPr lang="tr-TR" sz="1600" dirty="0" err="1">
                <a:solidFill>
                  <a:schemeClr val="tx1"/>
                </a:solidFill>
                <a:latin typeface="Helvetica"/>
              </a:rPr>
              <a:t>derived_from</a:t>
            </a:r>
            <a:r>
              <a:rPr lang="tr-TR" sz="1600" dirty="0">
                <a:solidFill>
                  <a:schemeClr val="tx1"/>
                </a:solidFill>
                <a:latin typeface="Helvetica"/>
              </a:rPr>
              <a:t>' : '</a:t>
            </a:r>
            <a:r>
              <a:rPr lang="tr-TR" sz="1600" dirty="0" err="1">
                <a:solidFill>
                  <a:schemeClr val="tx1"/>
                </a:solidFill>
                <a:latin typeface="Helvetica"/>
              </a:rPr>
              <a:t>cloning</a:t>
            </a:r>
            <a:r>
              <a:rPr lang="tr-TR" sz="1600" dirty="0">
                <a:solidFill>
                  <a:schemeClr val="tx1"/>
                </a:solidFill>
                <a:latin typeface="Helvetica"/>
              </a:rPr>
              <a:t> </a:t>
            </a:r>
            <a:r>
              <a:rPr lang="tr-TR" sz="1600" dirty="0" err="1">
                <a:solidFill>
                  <a:schemeClr val="tx1"/>
                </a:solidFill>
                <a:latin typeface="Helvetica"/>
              </a:rPr>
              <a:t>tool</a:t>
            </a:r>
            <a:r>
              <a:rPr lang="tr-TR" sz="1600" dirty="0">
                <a:solidFill>
                  <a:schemeClr val="tx1"/>
                </a:solidFill>
                <a:latin typeface="Helvetica"/>
              </a:rPr>
              <a:t> 0.03b (2012-09-11)',</a:t>
            </a:r>
          </a:p>
          <a:p>
            <a:r>
              <a:rPr lang="tr-TR" sz="1600" dirty="0">
                <a:solidFill>
                  <a:schemeClr val="tx1"/>
                </a:solidFill>
                <a:latin typeface="Helvetica"/>
              </a:rPr>
              <a:t>    '</a:t>
            </a:r>
            <a:r>
              <a:rPr lang="tr-TR" sz="1600" dirty="0" err="1">
                <a:solidFill>
                  <a:schemeClr val="tx1"/>
                </a:solidFill>
                <a:latin typeface="Helvetica"/>
              </a:rPr>
              <a:t>description</a:t>
            </a:r>
            <a:r>
              <a:rPr lang="tr-TR" sz="1600" dirty="0">
                <a:solidFill>
                  <a:schemeClr val="tx1"/>
                </a:solidFill>
                <a:latin typeface="Helvetica"/>
              </a:rPr>
              <a:t>' : '</a:t>
            </a:r>
            <a:r>
              <a:rPr lang="tr-TR" sz="1600" dirty="0" err="1">
                <a:solidFill>
                  <a:schemeClr val="tx1"/>
                </a:solidFill>
                <a:latin typeface="Helvetica"/>
              </a:rPr>
              <a:t>rules</a:t>
            </a:r>
            <a:r>
              <a:rPr lang="tr-TR" sz="1600" dirty="0">
                <a:solidFill>
                  <a:schemeClr val="tx1"/>
                </a:solidFill>
                <a:latin typeface="Helvetica"/>
              </a:rPr>
              <a:t> </a:t>
            </a:r>
            <a:r>
              <a:rPr lang="tr-TR" sz="1600" dirty="0" err="1">
                <a:solidFill>
                  <a:schemeClr val="tx1"/>
                </a:solidFill>
                <a:latin typeface="Helvetica"/>
              </a:rPr>
              <a:t>from</a:t>
            </a:r>
            <a:r>
              <a:rPr lang="tr-TR" sz="1600" dirty="0">
                <a:solidFill>
                  <a:schemeClr val="tx1"/>
                </a:solidFill>
                <a:latin typeface="Helvetica"/>
              </a:rPr>
              <a:t> </a:t>
            </a:r>
            <a:r>
              <a:rPr lang="tr-TR" sz="1600" dirty="0" err="1">
                <a:solidFill>
                  <a:schemeClr val="tx1"/>
                </a:solidFill>
                <a:latin typeface="Helvetica"/>
              </a:rPr>
              <a:t>clone_directive.txt</a:t>
            </a:r>
            <a:r>
              <a:rPr lang="tr-TR" sz="1600" dirty="0">
                <a:solidFill>
                  <a:schemeClr val="tx1"/>
                </a:solidFill>
                <a:latin typeface="Helvetica"/>
              </a:rPr>
              <a:t>',</a:t>
            </a:r>
          </a:p>
          <a:p>
            <a:r>
              <a:rPr lang="tr-TR" sz="1600" dirty="0">
                <a:solidFill>
                  <a:schemeClr val="tx1"/>
                </a:solidFill>
                <a:latin typeface="Helvetica"/>
              </a:rPr>
              <a:t>    '</a:t>
            </a:r>
            <a:r>
              <a:rPr lang="tr-TR" sz="1600" dirty="0" err="1">
                <a:solidFill>
                  <a:schemeClr val="tx1"/>
                </a:solidFill>
                <a:latin typeface="Helvetica"/>
              </a:rPr>
              <a:t>mapping</a:t>
            </a:r>
            <a:r>
              <a:rPr lang="tr-TR" sz="1600" dirty="0">
                <a:solidFill>
                  <a:schemeClr val="tx1"/>
                </a:solidFill>
                <a:latin typeface="Helvetica"/>
              </a:rPr>
              <a:t>' : 'PIPELINE',</a:t>
            </a:r>
          </a:p>
          <a:p>
            <a:r>
              <a:rPr lang="tr-TR" sz="1600" dirty="0">
                <a:solidFill>
                  <a:schemeClr val="tx1"/>
                </a:solidFill>
                <a:latin typeface="Helvetica"/>
              </a:rPr>
              <a:t>    'name' : 'jwst_0000.pmap',</a:t>
            </a:r>
          </a:p>
          <a:p>
            <a:r>
              <a:rPr lang="tr-TR" sz="1600" dirty="0">
                <a:solidFill>
                  <a:schemeClr val="tx1"/>
                </a:solidFill>
                <a:latin typeface="Helvetica"/>
              </a:rPr>
              <a:t>    '</a:t>
            </a:r>
            <a:r>
              <a:rPr lang="tr-TR" sz="1600" dirty="0" err="1">
                <a:solidFill>
                  <a:schemeClr val="tx1"/>
                </a:solidFill>
                <a:latin typeface="Helvetica"/>
              </a:rPr>
              <a:t>observatory</a:t>
            </a:r>
            <a:r>
              <a:rPr lang="tr-TR" sz="1600" dirty="0">
                <a:solidFill>
                  <a:schemeClr val="tx1"/>
                </a:solidFill>
                <a:latin typeface="Helvetica"/>
              </a:rPr>
              <a:t>' : 'JWST',</a:t>
            </a:r>
          </a:p>
          <a:p>
            <a:r>
              <a:rPr lang="tr-TR" sz="1600" dirty="0">
                <a:solidFill>
                  <a:schemeClr val="tx1"/>
                </a:solidFill>
                <a:latin typeface="Helvetica"/>
              </a:rPr>
              <a:t>    '</a:t>
            </a:r>
            <a:r>
              <a:rPr lang="tr-TR" sz="1600" dirty="0" err="1">
                <a:solidFill>
                  <a:schemeClr val="tx1"/>
                </a:solidFill>
                <a:latin typeface="Helvetica"/>
              </a:rPr>
              <a:t>parkey</a:t>
            </a:r>
            <a:r>
              <a:rPr lang="tr-TR" sz="1600" dirty="0">
                <a:solidFill>
                  <a:schemeClr val="tx1"/>
                </a:solidFill>
                <a:latin typeface="Helvetica"/>
              </a:rPr>
              <a:t>' : ('META.INSTRUMENT.TYPE',),</a:t>
            </a:r>
          </a:p>
          <a:p>
            <a:r>
              <a:rPr lang="tr-TR" sz="1600" dirty="0">
                <a:solidFill>
                  <a:schemeClr val="tx1"/>
                </a:solidFill>
                <a:latin typeface="Helvetica"/>
              </a:rPr>
              <a:t>    'sha1sum' : '57523113da9ca4493e54ebe87d8621d9581d706b',</a:t>
            </a:r>
          </a:p>
          <a:p>
            <a:r>
              <a:rPr lang="tr-TR" sz="1600" dirty="0">
                <a:solidFill>
                  <a:schemeClr val="tx1"/>
                </a:solidFill>
                <a:latin typeface="Helvetica"/>
              </a:rPr>
              <a:t>}</a:t>
            </a:r>
          </a:p>
          <a:p>
            <a:endParaRPr lang="tr-TR" sz="1600" dirty="0">
              <a:solidFill>
                <a:schemeClr val="tx1"/>
              </a:solidFill>
              <a:latin typeface="Helvetica"/>
            </a:endParaRPr>
          </a:p>
          <a:p>
            <a:r>
              <a:rPr lang="tr-TR" sz="1600" dirty="0" err="1">
                <a:solidFill>
                  <a:schemeClr val="tx1"/>
                </a:solidFill>
                <a:latin typeface="Helvetica"/>
              </a:rPr>
              <a:t>selector</a:t>
            </a:r>
            <a:r>
              <a:rPr lang="tr-TR" sz="1600" dirty="0">
                <a:solidFill>
                  <a:schemeClr val="tx1"/>
                </a:solidFill>
                <a:latin typeface="Helvetica"/>
              </a:rPr>
              <a:t> = {</a:t>
            </a:r>
          </a:p>
          <a:p>
            <a:r>
              <a:rPr lang="tr-TR" sz="1600" dirty="0">
                <a:solidFill>
                  <a:schemeClr val="tx1"/>
                </a:solidFill>
                <a:latin typeface="Helvetica"/>
              </a:rPr>
              <a:t>    'FGS' : 'jwst_fgs_0000.imap',</a:t>
            </a:r>
          </a:p>
          <a:p>
            <a:r>
              <a:rPr lang="tr-TR" sz="1600" dirty="0">
                <a:solidFill>
                  <a:schemeClr val="tx1"/>
                </a:solidFill>
                <a:latin typeface="Helvetica"/>
              </a:rPr>
              <a:t>    </a:t>
            </a:r>
            <a:r>
              <a:rPr lang="tr-TR" sz="1800" b="1" dirty="0">
                <a:solidFill>
                  <a:schemeClr val="tx1"/>
                </a:solidFill>
                <a:latin typeface="Helvetica"/>
              </a:rPr>
              <a:t>'MIRI' : 'jwst_miri_0000.imap'</a:t>
            </a:r>
            <a:r>
              <a:rPr lang="tr-TR" sz="1800" dirty="0">
                <a:solidFill>
                  <a:schemeClr val="tx1"/>
                </a:solidFill>
                <a:latin typeface="Helvetica"/>
              </a:rPr>
              <a:t>,</a:t>
            </a:r>
          </a:p>
          <a:p>
            <a:r>
              <a:rPr lang="tr-TR" sz="1600" dirty="0">
                <a:solidFill>
                  <a:schemeClr val="tx1"/>
                </a:solidFill>
                <a:latin typeface="Helvetica"/>
              </a:rPr>
              <a:t>    'NIRCAM' : 'jwst_nircam_0000.imap',</a:t>
            </a:r>
          </a:p>
          <a:p>
            <a:r>
              <a:rPr lang="tr-TR" sz="1600" dirty="0">
                <a:solidFill>
                  <a:schemeClr val="tx1"/>
                </a:solidFill>
                <a:latin typeface="Helvetica"/>
              </a:rPr>
              <a:t>    'NIRISS' : 'jwst_niriss_0000.imap',</a:t>
            </a:r>
          </a:p>
          <a:p>
            <a:r>
              <a:rPr lang="tr-TR" sz="1600" dirty="0">
                <a:solidFill>
                  <a:schemeClr val="tx1"/>
                </a:solidFill>
                <a:latin typeface="Helvetica"/>
              </a:rPr>
              <a:t>    'NIRSPEC' : 'jwst_nirspec_0000.imap',</a:t>
            </a:r>
          </a:p>
          <a:p>
            <a:r>
              <a:rPr lang="tr-TR" sz="1600" dirty="0">
                <a:solidFill>
                  <a:schemeClr val="tx1"/>
                </a:solidFill>
                <a:latin typeface="Helvetica"/>
              </a:rPr>
              <a:t>}</a:t>
            </a:r>
          </a:p>
          <a:p>
            <a:endParaRPr lang="en-US" sz="1600" dirty="0" smtClean="0">
              <a:solidFill>
                <a:schemeClr val="tx1"/>
              </a:solidFill>
              <a:latin typeface="Helvetica"/>
            </a:endParaRPr>
          </a:p>
        </p:txBody>
      </p:sp>
      <p:sp>
        <p:nvSpPr>
          <p:cNvPr id="6" name="TextBox 5"/>
          <p:cNvSpPr txBox="1"/>
          <p:nvPr/>
        </p:nvSpPr>
        <p:spPr>
          <a:xfrm>
            <a:off x="3276600" y="914400"/>
            <a:ext cx="1797848" cy="309958"/>
          </a:xfrm>
          <a:prstGeom prst="rect">
            <a:avLst/>
          </a:prstGeom>
        </p:spPr>
        <p:txBody>
          <a:bodyPr wrap="none" lIns="90000" tIns="46800" rIns="90000" bIns="46800" rtlCol="0">
            <a:spAutoFit/>
          </a:bodyPr>
          <a:lstStyle/>
          <a:p>
            <a:r>
              <a:rPr lang="en-US" sz="1400" b="1" dirty="0" smtClean="0">
                <a:solidFill>
                  <a:schemeClr val="tx1"/>
                </a:solidFill>
                <a:latin typeface="Helvetica"/>
              </a:rPr>
              <a:t>For all instruments</a:t>
            </a:r>
          </a:p>
        </p:txBody>
      </p:sp>
      <p:sp>
        <p:nvSpPr>
          <p:cNvPr id="3" name="TextBox 2"/>
          <p:cNvSpPr txBox="1"/>
          <p:nvPr/>
        </p:nvSpPr>
        <p:spPr>
          <a:xfrm>
            <a:off x="990600" y="5867400"/>
            <a:ext cx="7543800" cy="556179"/>
          </a:xfrm>
          <a:prstGeom prst="rect">
            <a:avLst/>
          </a:prstGeom>
        </p:spPr>
        <p:txBody>
          <a:bodyPr wrap="square" lIns="90000" tIns="46800" rIns="90000" bIns="46800" rtlCol="0">
            <a:spAutoFit/>
          </a:bodyPr>
          <a:lstStyle/>
          <a:p>
            <a:r>
              <a:rPr lang="en-US" sz="1000" dirty="0" smtClean="0">
                <a:solidFill>
                  <a:schemeClr val="tx1"/>
                </a:solidFill>
                <a:latin typeface="Helvetica"/>
              </a:rPr>
              <a:t>Pipeline Context files,  like all CRDS mapping files,  has a versioned name.</a:t>
            </a:r>
          </a:p>
          <a:p>
            <a:r>
              <a:rPr lang="en-US" sz="1000" dirty="0" smtClean="0">
                <a:solidFill>
                  <a:schemeClr val="tx1"/>
                </a:solidFill>
                <a:latin typeface="Helvetica"/>
              </a:rPr>
              <a:t>One Pipeline Context file (and the set of referred mappings) defines the configuration of CRDS,  replacing the state of the CDBS database,</a:t>
            </a:r>
          </a:p>
        </p:txBody>
      </p:sp>
      <p:sp>
        <p:nvSpPr>
          <p:cNvPr id="4" name="Footer Placeholder 3"/>
          <p:cNvSpPr>
            <a:spLocks noGrp="1"/>
          </p:cNvSpPr>
          <p:nvPr>
            <p:ph type="ftr" sz="quarter" idx="11"/>
          </p:nvPr>
        </p:nvSpPr>
        <p:spPr/>
        <p:txBody>
          <a:bodyPr/>
          <a:lstStyle/>
          <a:p>
            <a:pPr>
              <a:defRPr/>
            </a:pPr>
            <a:r>
              <a:rPr lang="en-US" smtClean="0"/>
              <a:t>S&amp;OC DMS System Design Review</a:t>
            </a:r>
            <a:endParaRPr lang="en-US" dirty="0"/>
          </a:p>
        </p:txBody>
      </p:sp>
      <p:sp>
        <p:nvSpPr>
          <p:cNvPr id="7" name="Date Placeholder 6"/>
          <p:cNvSpPr>
            <a:spLocks noGrp="1"/>
          </p:cNvSpPr>
          <p:nvPr>
            <p:ph type="dt" sz="half" idx="10"/>
          </p:nvPr>
        </p:nvSpPr>
        <p:spPr/>
        <p:txBody>
          <a:bodyPr/>
          <a:lstStyle/>
          <a:p>
            <a:pPr>
              <a:defRPr/>
            </a:pPr>
            <a:r>
              <a:rPr lang="en-US" smtClean="0"/>
              <a:t>Dec 7-8, 2012</a:t>
            </a:r>
            <a:endParaRPr lang="en-US" dirty="0"/>
          </a:p>
        </p:txBody>
      </p:sp>
      <p:sp>
        <p:nvSpPr>
          <p:cNvPr id="8" name="Slide Number Placeholder 7"/>
          <p:cNvSpPr>
            <a:spLocks noGrp="1"/>
          </p:cNvSpPr>
          <p:nvPr>
            <p:ph type="sldNum" sz="quarter" idx="12"/>
          </p:nvPr>
        </p:nvSpPr>
        <p:spPr/>
        <p:txBody>
          <a:bodyPr/>
          <a:lstStyle/>
          <a:p>
            <a:pPr>
              <a:defRPr/>
            </a:pPr>
            <a:r>
              <a:rPr lang="en-US" smtClean="0"/>
              <a:t>9-</a:t>
            </a:r>
            <a:fld id="{A739F50A-8F88-4892-87E1-8D1D3A543FFC}" type="slidenum">
              <a:rPr lang="en-US" smtClean="0"/>
              <a:pPr>
                <a:defRPr/>
              </a:pPr>
              <a:t>8</a:t>
            </a:fld>
            <a:endParaRPr lang="en-US" smtClean="0"/>
          </a:p>
          <a:p>
            <a:pPr>
              <a:defRPr/>
            </a:pPr>
            <a:endParaRPr lang="en-US" dirty="0"/>
          </a:p>
        </p:txBody>
      </p:sp>
    </p:spTree>
    <p:extLst>
      <p:ext uri="{BB962C8B-B14F-4D97-AF65-F5344CB8AC3E}">
        <p14:creationId xmlns:p14="http://schemas.microsoft.com/office/powerpoint/2010/main" val="184344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934200" cy="609600"/>
          </a:xfrm>
        </p:spPr>
        <p:txBody>
          <a:bodyPr/>
          <a:lstStyle/>
          <a:p>
            <a:r>
              <a:rPr lang="en-US" sz="2400" dirty="0" smtClean="0"/>
              <a:t>Instrument Context (jwst_miri_0000.imap)</a:t>
            </a:r>
            <a:endParaRPr lang="en-US" dirty="0"/>
          </a:p>
        </p:txBody>
      </p:sp>
      <p:sp>
        <p:nvSpPr>
          <p:cNvPr id="4" name="Rectangle 3"/>
          <p:cNvSpPr/>
          <p:nvPr/>
        </p:nvSpPr>
        <p:spPr>
          <a:xfrm>
            <a:off x="1676400" y="1524000"/>
            <a:ext cx="5867400" cy="3970318"/>
          </a:xfrm>
          <a:prstGeom prst="rect">
            <a:avLst/>
          </a:prstGeom>
        </p:spPr>
        <p:txBody>
          <a:bodyPr wrap="square">
            <a:spAutoFit/>
          </a:bodyPr>
          <a:lstStyle/>
          <a:p>
            <a:r>
              <a:rPr lang="tr-TR" sz="1400" dirty="0" err="1">
                <a:solidFill>
                  <a:schemeClr val="tx1"/>
                </a:solidFill>
                <a:latin typeface="Helvetica"/>
              </a:rPr>
              <a:t>header</a:t>
            </a:r>
            <a:r>
              <a:rPr lang="tr-TR" sz="1400" dirty="0">
                <a:solidFill>
                  <a:schemeClr val="tx1"/>
                </a:solidFill>
                <a:latin typeface="Helvetica"/>
              </a:rPr>
              <a:t> = {</a:t>
            </a:r>
          </a:p>
          <a:p>
            <a:r>
              <a:rPr lang="tr-TR" sz="1400" dirty="0">
                <a:solidFill>
                  <a:schemeClr val="tx1"/>
                </a:solidFill>
                <a:latin typeface="Helvetica"/>
              </a:rPr>
              <a:t>    '</a:t>
            </a:r>
            <a:r>
              <a:rPr lang="tr-TR" sz="1400" dirty="0" err="1">
                <a:solidFill>
                  <a:schemeClr val="tx1"/>
                </a:solidFill>
                <a:latin typeface="Helvetica"/>
              </a:rPr>
              <a:t>derived_from</a:t>
            </a:r>
            <a:r>
              <a:rPr lang="tr-TR" sz="1400" dirty="0">
                <a:solidFill>
                  <a:schemeClr val="tx1"/>
                </a:solidFill>
                <a:latin typeface="Helvetica"/>
              </a:rPr>
              <a:t>' : '</a:t>
            </a:r>
            <a:r>
              <a:rPr lang="tr-TR" sz="1400" dirty="0" err="1">
                <a:solidFill>
                  <a:schemeClr val="tx1"/>
                </a:solidFill>
                <a:latin typeface="Helvetica"/>
              </a:rPr>
              <a:t>cloning</a:t>
            </a:r>
            <a:r>
              <a:rPr lang="tr-TR" sz="1400" dirty="0">
                <a:solidFill>
                  <a:schemeClr val="tx1"/>
                </a:solidFill>
                <a:latin typeface="Helvetica"/>
              </a:rPr>
              <a:t> </a:t>
            </a:r>
            <a:r>
              <a:rPr lang="tr-TR" sz="1400" dirty="0" err="1">
                <a:solidFill>
                  <a:schemeClr val="tx1"/>
                </a:solidFill>
                <a:latin typeface="Helvetica"/>
              </a:rPr>
              <a:t>tool</a:t>
            </a:r>
            <a:r>
              <a:rPr lang="tr-TR" sz="1400" dirty="0">
                <a:solidFill>
                  <a:schemeClr val="tx1"/>
                </a:solidFill>
                <a:latin typeface="Helvetica"/>
              </a:rPr>
              <a:t> 0.03b (2012-09-11)',</a:t>
            </a:r>
          </a:p>
          <a:p>
            <a:r>
              <a:rPr lang="tr-TR" sz="1400" dirty="0">
                <a:solidFill>
                  <a:schemeClr val="tx1"/>
                </a:solidFill>
                <a:latin typeface="Helvetica"/>
              </a:rPr>
              <a:t>    '</a:t>
            </a:r>
            <a:r>
              <a:rPr lang="tr-TR" sz="1400" dirty="0" err="1">
                <a:solidFill>
                  <a:schemeClr val="tx1"/>
                </a:solidFill>
                <a:latin typeface="Helvetica"/>
              </a:rPr>
              <a:t>instrument</a:t>
            </a:r>
            <a:r>
              <a:rPr lang="tr-TR" sz="1400" dirty="0">
                <a:solidFill>
                  <a:schemeClr val="tx1"/>
                </a:solidFill>
                <a:latin typeface="Helvetica"/>
              </a:rPr>
              <a:t>' : 'MIRI',</a:t>
            </a:r>
          </a:p>
          <a:p>
            <a:r>
              <a:rPr lang="tr-TR" sz="1400" dirty="0">
                <a:solidFill>
                  <a:schemeClr val="tx1"/>
                </a:solidFill>
                <a:latin typeface="Helvetica"/>
              </a:rPr>
              <a:t>    '</a:t>
            </a:r>
            <a:r>
              <a:rPr lang="tr-TR" sz="1400" dirty="0" err="1">
                <a:solidFill>
                  <a:schemeClr val="tx1"/>
                </a:solidFill>
                <a:latin typeface="Helvetica"/>
              </a:rPr>
              <a:t>mapping</a:t>
            </a:r>
            <a:r>
              <a:rPr lang="tr-TR" sz="1400" dirty="0">
                <a:solidFill>
                  <a:schemeClr val="tx1"/>
                </a:solidFill>
                <a:latin typeface="Helvetica"/>
              </a:rPr>
              <a:t>' : 'INSTRUMENT',</a:t>
            </a:r>
          </a:p>
          <a:p>
            <a:r>
              <a:rPr lang="tr-TR" sz="1400" dirty="0">
                <a:solidFill>
                  <a:schemeClr val="tx1"/>
                </a:solidFill>
                <a:latin typeface="Helvetica"/>
              </a:rPr>
              <a:t>    </a:t>
            </a:r>
            <a:r>
              <a:rPr lang="tr-TR" sz="1400" b="1" dirty="0">
                <a:solidFill>
                  <a:schemeClr val="tx1"/>
                </a:solidFill>
                <a:latin typeface="Helvetica"/>
              </a:rPr>
              <a:t>'name' : 'jwst_miri_0000.imap'</a:t>
            </a:r>
            <a:r>
              <a:rPr lang="tr-TR" sz="1400" dirty="0">
                <a:solidFill>
                  <a:schemeClr val="tx1"/>
                </a:solidFill>
                <a:latin typeface="Helvetica"/>
              </a:rPr>
              <a:t>,</a:t>
            </a:r>
          </a:p>
          <a:p>
            <a:r>
              <a:rPr lang="tr-TR" sz="1400" dirty="0">
                <a:solidFill>
                  <a:schemeClr val="tx1"/>
                </a:solidFill>
                <a:latin typeface="Helvetica"/>
              </a:rPr>
              <a:t>    '</a:t>
            </a:r>
            <a:r>
              <a:rPr lang="tr-TR" sz="1400" dirty="0" err="1">
                <a:solidFill>
                  <a:schemeClr val="tx1"/>
                </a:solidFill>
                <a:latin typeface="Helvetica"/>
              </a:rPr>
              <a:t>observatory</a:t>
            </a:r>
            <a:r>
              <a:rPr lang="tr-TR" sz="1400" dirty="0">
                <a:solidFill>
                  <a:schemeClr val="tx1"/>
                </a:solidFill>
                <a:latin typeface="Helvetica"/>
              </a:rPr>
              <a:t>' : 'JWST',</a:t>
            </a:r>
          </a:p>
          <a:p>
            <a:r>
              <a:rPr lang="tr-TR" sz="1400" dirty="0">
                <a:solidFill>
                  <a:schemeClr val="tx1"/>
                </a:solidFill>
                <a:latin typeface="Helvetica"/>
              </a:rPr>
              <a:t>    '</a:t>
            </a:r>
            <a:r>
              <a:rPr lang="tr-TR" sz="1400" dirty="0" err="1">
                <a:solidFill>
                  <a:schemeClr val="tx1"/>
                </a:solidFill>
                <a:latin typeface="Helvetica"/>
              </a:rPr>
              <a:t>parkey</a:t>
            </a:r>
            <a:r>
              <a:rPr lang="tr-TR" sz="1400" dirty="0">
                <a:solidFill>
                  <a:schemeClr val="tx1"/>
                </a:solidFill>
                <a:latin typeface="Helvetica"/>
              </a:rPr>
              <a:t>' : ('REFTYPE',),</a:t>
            </a:r>
          </a:p>
          <a:p>
            <a:r>
              <a:rPr lang="tr-TR" sz="1400" dirty="0">
                <a:solidFill>
                  <a:schemeClr val="tx1"/>
                </a:solidFill>
                <a:latin typeface="Helvetica"/>
              </a:rPr>
              <a:t>    '</a:t>
            </a:r>
            <a:r>
              <a:rPr lang="tr-TR" sz="1400" dirty="0" smtClean="0">
                <a:solidFill>
                  <a:schemeClr val="tx1"/>
                </a:solidFill>
                <a:latin typeface="Helvetica"/>
              </a:rPr>
              <a:t>sha1sum’: '</a:t>
            </a:r>
            <a:r>
              <a:rPr lang="tr-TR" sz="1400" dirty="0">
                <a:solidFill>
                  <a:schemeClr val="tx1"/>
                </a:solidFill>
                <a:latin typeface="Helvetica"/>
              </a:rPr>
              <a:t>08e984a020ad8b617904b6bf18c6a1864f365270',</a:t>
            </a:r>
          </a:p>
          <a:p>
            <a:r>
              <a:rPr lang="tr-TR" sz="1400" dirty="0">
                <a:solidFill>
                  <a:schemeClr val="tx1"/>
                </a:solidFill>
                <a:latin typeface="Helvetica"/>
              </a:rPr>
              <a:t>}</a:t>
            </a:r>
          </a:p>
          <a:p>
            <a:endParaRPr lang="tr-TR" sz="1400" dirty="0">
              <a:solidFill>
                <a:schemeClr val="tx1"/>
              </a:solidFill>
              <a:latin typeface="Helvetica"/>
            </a:endParaRPr>
          </a:p>
          <a:p>
            <a:r>
              <a:rPr lang="tr-TR" sz="1400" dirty="0" err="1">
                <a:solidFill>
                  <a:schemeClr val="tx1"/>
                </a:solidFill>
                <a:latin typeface="Helvetica"/>
              </a:rPr>
              <a:t>selector</a:t>
            </a:r>
            <a:r>
              <a:rPr lang="tr-TR" sz="1400" dirty="0">
                <a:solidFill>
                  <a:schemeClr val="tx1"/>
                </a:solidFill>
                <a:latin typeface="Helvetica"/>
              </a:rPr>
              <a:t> = {</a:t>
            </a:r>
          </a:p>
          <a:p>
            <a:r>
              <a:rPr lang="tr-TR" sz="1400" dirty="0">
                <a:solidFill>
                  <a:schemeClr val="tx1"/>
                </a:solidFill>
                <a:latin typeface="Helvetica"/>
              </a:rPr>
              <a:t>    'AMPLIFIER' : 'jwst_miri_amplifier_0000.rmap',</a:t>
            </a:r>
          </a:p>
          <a:p>
            <a:r>
              <a:rPr lang="tr-TR" sz="1400" dirty="0">
                <a:solidFill>
                  <a:schemeClr val="tx1"/>
                </a:solidFill>
                <a:latin typeface="Helvetica"/>
              </a:rPr>
              <a:t>    </a:t>
            </a:r>
            <a:r>
              <a:rPr lang="tr-TR" sz="1600" b="1" dirty="0">
                <a:solidFill>
                  <a:schemeClr val="tx1"/>
                </a:solidFill>
                <a:latin typeface="Helvetica"/>
              </a:rPr>
              <a:t>'DARK' : 'jwst_miri_dark_0000.rmap',</a:t>
            </a:r>
            <a:endParaRPr lang="tr-TR" sz="1400" b="1" dirty="0">
              <a:solidFill>
                <a:schemeClr val="tx1"/>
              </a:solidFill>
              <a:latin typeface="Helvetica"/>
            </a:endParaRPr>
          </a:p>
          <a:p>
            <a:r>
              <a:rPr lang="tr-TR" sz="1400" dirty="0">
                <a:solidFill>
                  <a:schemeClr val="tx1"/>
                </a:solidFill>
                <a:latin typeface="Helvetica"/>
              </a:rPr>
              <a:t>    'FLAT' : 'jwst_miri_flat_0000.rmap',</a:t>
            </a:r>
          </a:p>
          <a:p>
            <a:r>
              <a:rPr lang="tr-TR" sz="1400" dirty="0">
                <a:solidFill>
                  <a:schemeClr val="tx1"/>
                </a:solidFill>
                <a:latin typeface="Helvetica"/>
              </a:rPr>
              <a:t>    'LINEARITY' : 'jwst_miri_linearity_0000.rmap',</a:t>
            </a:r>
          </a:p>
          <a:p>
            <a:r>
              <a:rPr lang="tr-TR" sz="1400" dirty="0">
                <a:solidFill>
                  <a:schemeClr val="tx1"/>
                </a:solidFill>
                <a:latin typeface="Helvetica"/>
              </a:rPr>
              <a:t>    'MASK' : 'jwst_miri_mask_0000.rmap',</a:t>
            </a:r>
          </a:p>
          <a:p>
            <a:r>
              <a:rPr lang="tr-TR" sz="1400" dirty="0">
                <a:solidFill>
                  <a:schemeClr val="tx1"/>
                </a:solidFill>
                <a:latin typeface="Helvetica"/>
              </a:rPr>
              <a:t>    'PHOTOM' : 'jwst_miri_photom_0000.rmap',</a:t>
            </a:r>
          </a:p>
          <a:p>
            <a:r>
              <a:rPr lang="tr-TR" sz="1400" dirty="0">
                <a:solidFill>
                  <a:schemeClr val="tx1"/>
                </a:solidFill>
                <a:latin typeface="Helvetica"/>
              </a:rPr>
              <a:t>}</a:t>
            </a:r>
          </a:p>
        </p:txBody>
      </p:sp>
      <p:sp>
        <p:nvSpPr>
          <p:cNvPr id="5" name="TextBox 4"/>
          <p:cNvSpPr txBox="1"/>
          <p:nvPr/>
        </p:nvSpPr>
        <p:spPr>
          <a:xfrm>
            <a:off x="3048000" y="990600"/>
            <a:ext cx="2379550" cy="279180"/>
          </a:xfrm>
          <a:prstGeom prst="rect">
            <a:avLst/>
          </a:prstGeom>
        </p:spPr>
        <p:txBody>
          <a:bodyPr wrap="none" lIns="90000" tIns="46800" rIns="90000" bIns="46800" rtlCol="0">
            <a:spAutoFit/>
          </a:bodyPr>
          <a:lstStyle/>
          <a:p>
            <a:r>
              <a:rPr lang="en-US" sz="1200" b="1" dirty="0" smtClean="0">
                <a:solidFill>
                  <a:schemeClr val="tx1"/>
                </a:solidFill>
                <a:latin typeface="Helvetica"/>
              </a:rPr>
              <a:t>For all reference types of MIRI</a:t>
            </a:r>
          </a:p>
        </p:txBody>
      </p:sp>
      <p:sp>
        <p:nvSpPr>
          <p:cNvPr id="3" name="Footer Placeholder 2"/>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9</a:t>
            </a:fld>
            <a:endParaRPr lang="en-US" smtClean="0"/>
          </a:p>
          <a:p>
            <a:pPr>
              <a:defRPr/>
            </a:pPr>
            <a:endParaRPr lang="en-US" dirty="0"/>
          </a:p>
        </p:txBody>
      </p:sp>
    </p:spTree>
    <p:extLst>
      <p:ext uri="{BB962C8B-B14F-4D97-AF65-F5344CB8AC3E}">
        <p14:creationId xmlns:p14="http://schemas.microsoft.com/office/powerpoint/2010/main" val="15825018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Reference Mapping (jwst_miri_dark_0000.rmap)</a:t>
            </a:r>
            <a:endParaRPr lang="en-US" sz="2000" dirty="0"/>
          </a:p>
        </p:txBody>
      </p:sp>
      <p:sp>
        <p:nvSpPr>
          <p:cNvPr id="3" name="Rectangle 2"/>
          <p:cNvSpPr/>
          <p:nvPr/>
        </p:nvSpPr>
        <p:spPr>
          <a:xfrm>
            <a:off x="457200" y="1752600"/>
            <a:ext cx="8153400" cy="3600985"/>
          </a:xfrm>
          <a:prstGeom prst="rect">
            <a:avLst/>
          </a:prstGeom>
        </p:spPr>
        <p:txBody>
          <a:bodyPr wrap="square">
            <a:spAutoFit/>
          </a:bodyPr>
          <a:lstStyle/>
          <a:p>
            <a:r>
              <a:rPr lang="en-US" sz="1200" dirty="0">
                <a:solidFill>
                  <a:schemeClr val="tx1"/>
                </a:solidFill>
                <a:latin typeface="Helvetica"/>
              </a:rPr>
              <a:t>header = {</a:t>
            </a:r>
          </a:p>
          <a:p>
            <a:r>
              <a:rPr lang="en-US" sz="1200" dirty="0">
                <a:solidFill>
                  <a:schemeClr val="tx1"/>
                </a:solidFill>
                <a:latin typeface="Helvetica"/>
              </a:rPr>
              <a:t>    '</a:t>
            </a:r>
            <a:r>
              <a:rPr lang="en-US" sz="1200" dirty="0" err="1" smtClean="0">
                <a:solidFill>
                  <a:schemeClr val="tx1"/>
                </a:solidFill>
                <a:latin typeface="Helvetica"/>
              </a:rPr>
              <a:t>derived_from</a:t>
            </a:r>
            <a:r>
              <a:rPr lang="en-US" sz="1200" dirty="0">
                <a:solidFill>
                  <a:schemeClr val="tx1"/>
                </a:solidFill>
                <a:latin typeface="Helvetica"/>
              </a:rPr>
              <a:t>' : 'cloning tool 0.03b (2012-09-11)',</a:t>
            </a:r>
          </a:p>
          <a:p>
            <a:r>
              <a:rPr lang="en-US" sz="1200" dirty="0">
                <a:solidFill>
                  <a:schemeClr val="tx1"/>
                </a:solidFill>
                <a:latin typeface="Helvetica"/>
              </a:rPr>
              <a:t>    '</a:t>
            </a:r>
            <a:r>
              <a:rPr lang="en-US" sz="1200" dirty="0" err="1">
                <a:solidFill>
                  <a:schemeClr val="tx1"/>
                </a:solidFill>
                <a:latin typeface="Helvetica"/>
              </a:rPr>
              <a:t>filekind</a:t>
            </a:r>
            <a:r>
              <a:rPr lang="en-US" sz="1200" dirty="0">
                <a:solidFill>
                  <a:schemeClr val="tx1"/>
                </a:solidFill>
                <a:latin typeface="Helvetica"/>
              </a:rPr>
              <a:t>' : 'DARK',</a:t>
            </a:r>
          </a:p>
          <a:p>
            <a:r>
              <a:rPr lang="en-US" sz="1200" dirty="0">
                <a:solidFill>
                  <a:schemeClr val="tx1"/>
                </a:solidFill>
                <a:latin typeface="Helvetica"/>
              </a:rPr>
              <a:t>    'instrument' : 'MIRI',</a:t>
            </a:r>
          </a:p>
          <a:p>
            <a:r>
              <a:rPr lang="en-US" sz="1200" dirty="0">
                <a:solidFill>
                  <a:schemeClr val="tx1"/>
                </a:solidFill>
                <a:latin typeface="Helvetica"/>
              </a:rPr>
              <a:t>    'mapping' : 'REFERENCE',</a:t>
            </a:r>
          </a:p>
          <a:p>
            <a:r>
              <a:rPr lang="en-US" sz="1200" dirty="0">
                <a:solidFill>
                  <a:schemeClr val="tx1"/>
                </a:solidFill>
                <a:latin typeface="Helvetica"/>
              </a:rPr>
              <a:t>    </a:t>
            </a:r>
            <a:r>
              <a:rPr lang="en-US" sz="1200" b="1" dirty="0">
                <a:solidFill>
                  <a:schemeClr val="tx1"/>
                </a:solidFill>
                <a:latin typeface="Helvetica"/>
              </a:rPr>
              <a:t>'name' : 'jwst_miri_dark_0000.rmap'</a:t>
            </a:r>
            <a:r>
              <a:rPr lang="en-US" sz="1200" dirty="0">
                <a:solidFill>
                  <a:schemeClr val="tx1"/>
                </a:solidFill>
                <a:latin typeface="Helvetica"/>
              </a:rPr>
              <a:t>,</a:t>
            </a:r>
          </a:p>
          <a:p>
            <a:r>
              <a:rPr lang="en-US" sz="1200" dirty="0">
                <a:solidFill>
                  <a:schemeClr val="tx1"/>
                </a:solidFill>
                <a:latin typeface="Helvetica"/>
              </a:rPr>
              <a:t>    'observatory' : 'JWST',</a:t>
            </a:r>
          </a:p>
          <a:p>
            <a:r>
              <a:rPr lang="en-US" sz="1200" dirty="0">
                <a:solidFill>
                  <a:schemeClr val="tx1"/>
                </a:solidFill>
                <a:latin typeface="Helvetica"/>
              </a:rPr>
              <a:t>    </a:t>
            </a:r>
            <a:r>
              <a:rPr lang="en-US" sz="1200" i="1" dirty="0">
                <a:solidFill>
                  <a:schemeClr val="tx1"/>
                </a:solidFill>
                <a:latin typeface="Helvetica"/>
              </a:rPr>
              <a:t>'</a:t>
            </a:r>
            <a:r>
              <a:rPr lang="en-US" sz="1200" i="1" dirty="0" err="1">
                <a:solidFill>
                  <a:schemeClr val="tx1"/>
                </a:solidFill>
                <a:latin typeface="Helvetica"/>
              </a:rPr>
              <a:t>parkey</a:t>
            </a:r>
            <a:r>
              <a:rPr lang="en-US" sz="1200" i="1" dirty="0">
                <a:solidFill>
                  <a:schemeClr val="tx1"/>
                </a:solidFill>
                <a:latin typeface="Helvetica"/>
              </a:rPr>
              <a:t>' : (('META.INSTRUMENT.DETECTOR', 'META.INSTRUMENT.FILTER', 'META.EXPOSURE.READPATT'),),</a:t>
            </a:r>
          </a:p>
          <a:p>
            <a:r>
              <a:rPr lang="en-US" sz="1200" dirty="0">
                <a:solidFill>
                  <a:schemeClr val="tx1"/>
                </a:solidFill>
                <a:latin typeface="Helvetica"/>
              </a:rPr>
              <a:t>    'sha1sum' : '2535d3be806c6e7f5f0da1f2dce64034f9028ddc',</a:t>
            </a:r>
          </a:p>
          <a:p>
            <a:r>
              <a:rPr lang="en-US" sz="1200" dirty="0">
                <a:solidFill>
                  <a:schemeClr val="tx1"/>
                </a:solidFill>
                <a:latin typeface="Helvetica"/>
              </a:rPr>
              <a:t>}</a:t>
            </a:r>
          </a:p>
          <a:p>
            <a:endParaRPr lang="en-US" sz="1200" dirty="0">
              <a:solidFill>
                <a:schemeClr val="tx1"/>
              </a:solidFill>
              <a:latin typeface="Helvetica"/>
            </a:endParaRPr>
          </a:p>
          <a:p>
            <a:r>
              <a:rPr lang="en-US" sz="1200" dirty="0">
                <a:solidFill>
                  <a:schemeClr val="tx1"/>
                </a:solidFill>
                <a:latin typeface="Helvetica"/>
              </a:rPr>
              <a:t>selector = Match({</a:t>
            </a:r>
          </a:p>
          <a:p>
            <a:r>
              <a:rPr lang="en-US" sz="1200" dirty="0">
                <a:solidFill>
                  <a:schemeClr val="tx1"/>
                </a:solidFill>
                <a:latin typeface="Helvetica"/>
              </a:rPr>
              <a:t>    ('MIRIFULONG', 'ANY', 'FAST') : 'jwst_miri_dark_0000.fits',</a:t>
            </a:r>
          </a:p>
          <a:p>
            <a:r>
              <a:rPr lang="en-US" sz="1200" dirty="0">
                <a:solidFill>
                  <a:schemeClr val="tx1"/>
                </a:solidFill>
                <a:latin typeface="Helvetica"/>
              </a:rPr>
              <a:t>    ('MIRIFULONG', 'ANY', 'SLOW') : 'jwst_miri_dark_0001.fits',</a:t>
            </a:r>
          </a:p>
          <a:p>
            <a:r>
              <a:rPr lang="en-US" sz="1200" dirty="0">
                <a:solidFill>
                  <a:schemeClr val="tx1"/>
                </a:solidFill>
                <a:latin typeface="Helvetica"/>
              </a:rPr>
              <a:t>    ('MIRIFUSHORT', 'ANY', 'FAST') : 'jwst_miri_dark_0002.fits',</a:t>
            </a:r>
          </a:p>
          <a:p>
            <a:r>
              <a:rPr lang="en-US" sz="1200" dirty="0">
                <a:solidFill>
                  <a:schemeClr val="tx1"/>
                </a:solidFill>
                <a:latin typeface="Helvetica"/>
              </a:rPr>
              <a:t>    </a:t>
            </a:r>
            <a:r>
              <a:rPr lang="en-US" sz="1200" b="1" dirty="0">
                <a:solidFill>
                  <a:schemeClr val="tx1"/>
                </a:solidFill>
                <a:latin typeface="Helvetica"/>
              </a:rPr>
              <a:t>('MIRIFUSHORT', 'ANY', 'SLOW') : 'jwst_miri_dark_0003.fits',</a:t>
            </a:r>
          </a:p>
          <a:p>
            <a:r>
              <a:rPr lang="en-US" sz="1200" dirty="0">
                <a:solidFill>
                  <a:schemeClr val="tx1"/>
                </a:solidFill>
                <a:latin typeface="Helvetica"/>
              </a:rPr>
              <a:t>    ('MIRIMAGE', 'ANY', 'FAST') : 'jwst_miri_dark_0004.fits',</a:t>
            </a:r>
          </a:p>
          <a:p>
            <a:r>
              <a:rPr lang="en-US" sz="1200" dirty="0">
                <a:solidFill>
                  <a:schemeClr val="tx1"/>
                </a:solidFill>
                <a:latin typeface="Helvetica"/>
              </a:rPr>
              <a:t>    ('MIRIMAGE', 'ANY', 'SLOW') : 'jwst_miri_dark_0005.fits',</a:t>
            </a:r>
          </a:p>
          <a:p>
            <a:r>
              <a:rPr lang="en-US" sz="1200" dirty="0">
                <a:solidFill>
                  <a:schemeClr val="tx1"/>
                </a:solidFill>
                <a:latin typeface="Helvetica"/>
              </a:rPr>
              <a:t>})</a:t>
            </a:r>
          </a:p>
        </p:txBody>
      </p:sp>
      <p:sp>
        <p:nvSpPr>
          <p:cNvPr id="4" name="TextBox 3"/>
          <p:cNvSpPr txBox="1"/>
          <p:nvPr/>
        </p:nvSpPr>
        <p:spPr>
          <a:xfrm>
            <a:off x="1981200" y="1143000"/>
            <a:ext cx="3317200" cy="263791"/>
          </a:xfrm>
          <a:prstGeom prst="rect">
            <a:avLst/>
          </a:prstGeom>
        </p:spPr>
        <p:txBody>
          <a:bodyPr wrap="none" lIns="90000" tIns="46800" rIns="90000" bIns="46800" rtlCol="0">
            <a:spAutoFit/>
          </a:bodyPr>
          <a:lstStyle/>
          <a:p>
            <a:r>
              <a:rPr lang="en-US" sz="1100" b="1" dirty="0" smtClean="0">
                <a:solidFill>
                  <a:schemeClr val="tx1"/>
                </a:solidFill>
                <a:latin typeface="Helvetica"/>
              </a:rPr>
              <a:t>Matching MIRI DARK to specific reference files</a:t>
            </a:r>
          </a:p>
        </p:txBody>
      </p:sp>
      <p:sp>
        <p:nvSpPr>
          <p:cNvPr id="5" name="Footer Placeholder 4"/>
          <p:cNvSpPr>
            <a:spLocks noGrp="1"/>
          </p:cNvSpPr>
          <p:nvPr>
            <p:ph type="ftr" sz="quarter" idx="11"/>
          </p:nvPr>
        </p:nvSpPr>
        <p:spPr/>
        <p:txBody>
          <a:bodyPr/>
          <a:lstStyle/>
          <a:p>
            <a:pPr>
              <a:defRPr/>
            </a:pPr>
            <a:r>
              <a:rPr lang="en-US" smtClean="0"/>
              <a:t>S&amp;OC DMS System Design Review</a:t>
            </a:r>
            <a:endParaRPr lang="en-US" dirty="0"/>
          </a:p>
        </p:txBody>
      </p:sp>
      <p:sp>
        <p:nvSpPr>
          <p:cNvPr id="6" name="Date Placeholder 5"/>
          <p:cNvSpPr>
            <a:spLocks noGrp="1"/>
          </p:cNvSpPr>
          <p:nvPr>
            <p:ph type="dt" sz="half" idx="10"/>
          </p:nvPr>
        </p:nvSpPr>
        <p:spPr/>
        <p:txBody>
          <a:bodyPr/>
          <a:lstStyle/>
          <a:p>
            <a:pPr>
              <a:defRPr/>
            </a:pPr>
            <a:r>
              <a:rPr lang="en-US" smtClean="0"/>
              <a:t>Dec 7-8, 2012</a:t>
            </a:r>
            <a:endParaRPr lang="en-US" dirty="0"/>
          </a:p>
        </p:txBody>
      </p:sp>
      <p:sp>
        <p:nvSpPr>
          <p:cNvPr id="7" name="Slide Number Placeholder 6"/>
          <p:cNvSpPr>
            <a:spLocks noGrp="1"/>
          </p:cNvSpPr>
          <p:nvPr>
            <p:ph type="sldNum" sz="quarter" idx="12"/>
          </p:nvPr>
        </p:nvSpPr>
        <p:spPr/>
        <p:txBody>
          <a:bodyPr/>
          <a:lstStyle/>
          <a:p>
            <a:pPr>
              <a:defRPr/>
            </a:pPr>
            <a:r>
              <a:rPr lang="en-US" smtClean="0"/>
              <a:t>9-</a:t>
            </a:r>
            <a:fld id="{A739F50A-8F88-4892-87E1-8D1D3A543FFC}" type="slidenum">
              <a:rPr lang="en-US" smtClean="0"/>
              <a:pPr>
                <a:defRPr/>
              </a:pPr>
              <a:t>10</a:t>
            </a:fld>
            <a:endParaRPr lang="en-US" smtClean="0"/>
          </a:p>
          <a:p>
            <a:pPr>
              <a:defRPr/>
            </a:pPr>
            <a:endParaRPr lang="en-US" dirty="0"/>
          </a:p>
        </p:txBody>
      </p:sp>
    </p:spTree>
    <p:extLst>
      <p:ext uri="{BB962C8B-B14F-4D97-AF65-F5344CB8AC3E}">
        <p14:creationId xmlns:p14="http://schemas.microsoft.com/office/powerpoint/2010/main" val="7689435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JWST-S&amp;OC-SRR">
  <a:themeElements>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WST-S&amp;OC-SRR">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90000"/>
          </a:schemeClr>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sz="1400" dirty="0" smtClean="0">
            <a:solidFill>
              <a:schemeClr val="tx1"/>
            </a:solidFill>
            <a:latin typeface="Helvetic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bodyPr wrap="none" lIns="90000" tIns="46800" rIns="90000" bIns="46800" rtlCol="0">
        <a:spAutoFit/>
      </a:bodyPr>
      <a:lstStyle>
        <a:defPPr>
          <a:defRPr sz="1000" dirty="0" smtClean="0">
            <a:solidFill>
              <a:schemeClr val="tx1"/>
            </a:solidFill>
            <a:latin typeface="Helvetica"/>
          </a:defRPr>
        </a:defPPr>
      </a:lstStyle>
    </a:txDef>
  </a:objectDefaults>
  <a:extraClrSchemeLst>
    <a:extraClrScheme>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WST-S&amp;OC-SR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WST-S&amp;OC-SR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WST-S&amp;OC-SR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WST-S&amp;OC-SR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WST-S&amp;OC-SR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WST-S&amp;OC-SR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WST-S&amp;OC-SR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WST-S&amp;OC-SR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WST-S&amp;OC-SR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WST-S&amp;OC-SR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WST-S&amp;OC-SR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DMS-SRR-10_CRDS</Template>
  <TotalTime>98813</TotalTime>
  <Words>4642</Words>
  <Application>Microsoft Macintosh PowerPoint</Application>
  <PresentationFormat>On-screen Show (4:3)</PresentationFormat>
  <Paragraphs>778</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JWST-S&amp;OC-SRR</vt:lpstr>
      <vt:lpstr>Title Page</vt:lpstr>
      <vt:lpstr>Calibration Pipeline Component </vt:lpstr>
      <vt:lpstr>DMS Data Flow Diagram</vt:lpstr>
      <vt:lpstr>CRDS Background (what it is)</vt:lpstr>
      <vt:lpstr>CRDS Background (how it works)</vt:lpstr>
      <vt:lpstr>CRDS Rules File Hierarchy</vt:lpstr>
      <vt:lpstr>Pipeline Context  (jwst_0000.pmap)</vt:lpstr>
      <vt:lpstr>Instrument Context (jwst_miri_0000.imap)</vt:lpstr>
      <vt:lpstr>Reference Mapping (jwst_miri_dark_0000.rmap)</vt:lpstr>
      <vt:lpstr>Selectors</vt:lpstr>
      <vt:lpstr>Selectors Nest</vt:lpstr>
      <vt:lpstr>Match() Parameter Expressions</vt:lpstr>
      <vt:lpstr>Changes Since Last Year</vt:lpstr>
      <vt:lpstr>Changes Since Last Year (cont)</vt:lpstr>
      <vt:lpstr>Rmap Relevance</vt:lpstr>
      <vt:lpstr>Parykey Relevance </vt:lpstr>
      <vt:lpstr>Cache Configurations divider</vt:lpstr>
      <vt:lpstr>Server Side File Supply</vt:lpstr>
      <vt:lpstr>Client/Server</vt:lpstr>
      <vt:lpstr>Remote Fallback (laptop mode)</vt:lpstr>
      <vt:lpstr>Server-less Configuration</vt:lpstr>
      <vt:lpstr>Server-less Configuration</vt:lpstr>
      <vt:lpstr>Web Reference File Submission</vt:lpstr>
      <vt:lpstr>Website (home)</vt:lpstr>
      <vt:lpstr>Committing Files to CRDS</vt:lpstr>
      <vt:lpstr>Rmap Editor</vt:lpstr>
      <vt:lpstr>Batch Submission</vt:lpstr>
      <vt:lpstr>Batch Submission Inputs</vt:lpstr>
      <vt:lpstr>File Uploads</vt:lpstr>
      <vt:lpstr>Submission Results (summary)</vt:lpstr>
      <vt:lpstr>Submission Results (certify output)</vt:lpstr>
      <vt:lpstr>Submission Results (logical diffs)</vt:lpstr>
      <vt:lpstr>Submission Results (textual diffs)</vt:lpstr>
      <vt:lpstr>Utilities divider</vt:lpstr>
      <vt:lpstr>Utilities Design</vt:lpstr>
      <vt:lpstr>Utilities Design (cont 1)</vt:lpstr>
      <vt:lpstr>Utilities Design (cont 2)</vt:lpstr>
      <vt:lpstr>Conclusion divider</vt:lpstr>
      <vt:lpstr>S/W Technologies</vt:lpstr>
      <vt:lpstr>Completed Builds 1 &amp; 2</vt:lpstr>
      <vt:lpstr>Future Builds 3 &amp; 4</vt:lpstr>
      <vt:lpstr>Future Builds 5 &amp; 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Overview</dc:title>
  <dc:creator>Robert Jedrzejewski</dc:creator>
  <cp:lastModifiedBy>Todd Miller</cp:lastModifiedBy>
  <cp:revision>595</cp:revision>
  <cp:lastPrinted>2012-10-26T14:31:17Z</cp:lastPrinted>
  <dcterms:created xsi:type="dcterms:W3CDTF">2010-05-10T15:28:32Z</dcterms:created>
  <dcterms:modified xsi:type="dcterms:W3CDTF">2012-11-26T20:23:34Z</dcterms:modified>
</cp:coreProperties>
</file>